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1175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246"/>
      </p:cViewPr>
      <p:guideLst>
        <p:guide orient="horz" pos="161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87956"/>
            <a:ext cx="7772400" cy="109571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96658"/>
            <a:ext cx="6400800" cy="13063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4708"/>
            <a:ext cx="2057400" cy="436155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4708"/>
            <a:ext cx="6019800" cy="436155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284773"/>
            <a:ext cx="7772400" cy="1015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66578"/>
            <a:ext cx="7772400" cy="11181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92742"/>
            <a:ext cx="4038600" cy="33735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92742"/>
            <a:ext cx="4038600" cy="33735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44228"/>
            <a:ext cx="4040188" cy="4768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21087"/>
            <a:ext cx="4040188" cy="29451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44228"/>
            <a:ext cx="4041775" cy="4768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21087"/>
            <a:ext cx="4041775" cy="29451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3523"/>
            <a:ext cx="3008313" cy="8661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3524"/>
            <a:ext cx="5111750" cy="4362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69682"/>
            <a:ext cx="3008313" cy="3496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78225"/>
            <a:ext cx="5486400" cy="4224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6744"/>
            <a:ext cx="5486400" cy="3067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00655"/>
            <a:ext cx="5486400" cy="599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4707"/>
            <a:ext cx="8229600" cy="851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2742"/>
            <a:ext cx="8229600" cy="3373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37836"/>
            <a:ext cx="2133600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29F77-1FB8-4AF5-8708-427B50A2A96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37836"/>
            <a:ext cx="2895600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37836"/>
            <a:ext cx="2133600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4AFD3-3860-4F3B-B2D2-C96444E39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-301645"/>
            <a:ext cx="8229600" cy="851958"/>
          </a:xfrm>
        </p:spPr>
        <p:txBody>
          <a:bodyPr>
            <a:normAutofit/>
          </a:bodyPr>
          <a:lstStyle/>
          <a:p>
            <a:pPr algn="l"/>
            <a:r>
              <a:rPr lang="fr-FR" sz="1200" b="1" dirty="0" smtClean="0"/>
              <a:t/>
            </a:r>
            <a:br>
              <a:rPr lang="fr-FR" sz="1200" b="1" dirty="0" smtClean="0"/>
            </a:br>
            <a:r>
              <a:rPr lang="fr-FR" sz="1200" b="1" dirty="0" smtClean="0"/>
              <a:t>Tumeur </a:t>
            </a:r>
            <a:r>
              <a:rPr lang="fr-FR" sz="1200" b="1" dirty="0" err="1" smtClean="0"/>
              <a:t>stromale</a:t>
            </a:r>
            <a:r>
              <a:rPr lang="fr-FR" sz="1200" b="1" dirty="0" smtClean="0"/>
              <a:t> extra-digestive (E-GIST) : à propos d’une observation</a:t>
            </a:r>
            <a:br>
              <a:rPr lang="fr-FR" sz="1200" b="1" dirty="0" smtClean="0"/>
            </a:br>
            <a:r>
              <a:rPr lang="fr-FR" sz="1050" b="1" dirty="0" smtClean="0"/>
              <a:t>           </a:t>
            </a:r>
            <a:r>
              <a:rPr lang="fr-FR" sz="1050" dirty="0" err="1" smtClean="0"/>
              <a:t>Ayed</a:t>
            </a:r>
            <a:r>
              <a:rPr lang="fr-FR" sz="1050" dirty="0" smtClean="0"/>
              <a:t> S, Chaouch A, </a:t>
            </a:r>
            <a:r>
              <a:rPr lang="fr-FR" sz="1050" dirty="0" err="1" smtClean="0"/>
              <a:t>Bouzidi</a:t>
            </a:r>
            <a:r>
              <a:rPr lang="fr-FR" sz="1050" dirty="0" smtClean="0"/>
              <a:t> MT, </a:t>
            </a:r>
            <a:r>
              <a:rPr lang="fr-FR" sz="1050" dirty="0" err="1" smtClean="0"/>
              <a:t>Ouerteni</a:t>
            </a:r>
            <a:r>
              <a:rPr lang="fr-FR" sz="1050" dirty="0" smtClean="0"/>
              <a:t> F, </a:t>
            </a:r>
            <a:r>
              <a:rPr lang="fr-FR" sz="1050" dirty="0" err="1" smtClean="0"/>
              <a:t>Sallem</a:t>
            </a:r>
            <a:r>
              <a:rPr lang="fr-FR" sz="1050" dirty="0" smtClean="0"/>
              <a:t> R, </a:t>
            </a:r>
            <a:r>
              <a:rPr lang="fr-FR" sz="1050" dirty="0" err="1" smtClean="0"/>
              <a:t>Saidia</a:t>
            </a:r>
            <a:r>
              <a:rPr lang="fr-FR" sz="1050" dirty="0" smtClean="0"/>
              <a:t> MS, </a:t>
            </a:r>
            <a:r>
              <a:rPr lang="fr-FR" sz="1050" dirty="0" err="1" smtClean="0"/>
              <a:t>Abdelkefi</a:t>
            </a:r>
            <a:r>
              <a:rPr lang="fr-FR" sz="1050" dirty="0" smtClean="0"/>
              <a:t> MT</a:t>
            </a:r>
            <a:r>
              <a:rPr lang="fr-FR" sz="800" dirty="0" smtClean="0"/>
              <a:t/>
            </a:r>
            <a:br>
              <a:rPr lang="fr-FR" sz="800" dirty="0" smtClean="0"/>
            </a:br>
            <a:r>
              <a:rPr lang="fr-FR" sz="800" dirty="0" smtClean="0"/>
              <a:t>               </a:t>
            </a:r>
            <a:r>
              <a:rPr lang="fr-FR" sz="800" b="1" dirty="0" smtClean="0"/>
              <a:t>  Service de chirurgie générale – Hôpital </a:t>
            </a:r>
            <a:r>
              <a:rPr lang="fr-FR" sz="800" b="1" dirty="0" err="1" smtClean="0"/>
              <a:t>Haj</a:t>
            </a:r>
            <a:r>
              <a:rPr lang="fr-FR" sz="800" b="1" dirty="0" smtClean="0"/>
              <a:t> Ali </a:t>
            </a:r>
            <a:r>
              <a:rPr lang="fr-FR" sz="800" b="1" dirty="0" err="1" smtClean="0"/>
              <a:t>Soua</a:t>
            </a:r>
            <a:r>
              <a:rPr lang="fr-FR" sz="800" b="1" dirty="0" smtClean="0"/>
              <a:t> Ksar </a:t>
            </a:r>
            <a:r>
              <a:rPr lang="fr-FR" sz="800" b="1" dirty="0" err="1" smtClean="0"/>
              <a:t>Hellel</a:t>
            </a:r>
            <a:endParaRPr lang="fr-FR" sz="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55612"/>
            <a:ext cx="8686800" cy="45561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900" dirty="0" smtClean="0">
                <a:solidFill>
                  <a:srgbClr val="FF0000"/>
                </a:solidFill>
              </a:rPr>
              <a:t>Introduction</a:t>
            </a:r>
            <a:r>
              <a:rPr lang="fr-FR" sz="900" dirty="0" smtClean="0"/>
              <a:t>: </a:t>
            </a:r>
            <a:r>
              <a:rPr lang="fr-FR" sz="800" dirty="0" smtClean="0"/>
              <a:t>Les tumeurs </a:t>
            </a:r>
            <a:r>
              <a:rPr lang="fr-FR" sz="800" dirty="0" err="1" smtClean="0"/>
              <a:t>stromales</a:t>
            </a:r>
            <a:r>
              <a:rPr lang="fr-FR" sz="800" dirty="0" smtClean="0"/>
              <a:t> gastro-intestinales (GIST) sont des tumeurs mésenchymateuses rares qui se développent</a:t>
            </a:r>
          </a:p>
          <a:p>
            <a:pPr>
              <a:lnSpc>
                <a:spcPct val="150000"/>
              </a:lnSpc>
              <a:buNone/>
            </a:pPr>
            <a:r>
              <a:rPr lang="fr-FR" sz="800" dirty="0" smtClean="0"/>
              <a:t> au dépend de l’estomac ou de l’intestin grêle.</a:t>
            </a:r>
          </a:p>
          <a:p>
            <a:pPr marL="0" indent="0">
              <a:buNone/>
            </a:pPr>
            <a:endParaRPr lang="fr-FR" sz="800" dirty="0" smtClean="0"/>
          </a:p>
          <a:p>
            <a:pPr>
              <a:buNone/>
            </a:pPr>
            <a:r>
              <a:rPr lang="fr-FR" sz="800" dirty="0" smtClean="0"/>
              <a:t> Moins de 5% des GIST sont situées en dehors du tube digestif. </a:t>
            </a:r>
          </a:p>
          <a:p>
            <a:pPr marL="0" indent="0">
              <a:buNone/>
            </a:pPr>
            <a:endParaRPr lang="fr-FR" sz="800" dirty="0" smtClean="0"/>
          </a:p>
          <a:p>
            <a:pPr>
              <a:buNone/>
            </a:pPr>
            <a:r>
              <a:rPr lang="fr-FR" sz="800" dirty="0" smtClean="0"/>
              <a:t>Touchent principalement les adultes de la 60 </a:t>
            </a:r>
            <a:r>
              <a:rPr lang="fr-FR" sz="800" dirty="0" err="1" smtClean="0"/>
              <a:t>ène</a:t>
            </a:r>
            <a:r>
              <a:rPr lang="fr-FR" sz="800" dirty="0" smtClean="0"/>
              <a:t>.</a:t>
            </a:r>
          </a:p>
          <a:p>
            <a:pPr>
              <a:buNone/>
            </a:pPr>
            <a:r>
              <a:rPr lang="fr-FR" sz="800" dirty="0"/>
              <a:t>L’objectif de ce travail est de montrer les particularités </a:t>
            </a:r>
            <a:r>
              <a:rPr lang="fr-FR" sz="800" dirty="0" err="1"/>
              <a:t>étiopathogéniques</a:t>
            </a:r>
            <a:r>
              <a:rPr lang="fr-FR" sz="800" dirty="0"/>
              <a:t>, cliniques et thérapeutiques de cette entité rare</a:t>
            </a:r>
            <a:r>
              <a:rPr lang="fr-FR" sz="800" dirty="0" smtClean="0"/>
              <a:t>.</a:t>
            </a:r>
          </a:p>
          <a:p>
            <a:pPr>
              <a:buNone/>
            </a:pPr>
            <a:r>
              <a:rPr lang="fr-FR" sz="900" dirty="0" smtClean="0">
                <a:solidFill>
                  <a:srgbClr val="FF0000"/>
                </a:solidFill>
              </a:rPr>
              <a:t>Cas clinique</a:t>
            </a:r>
            <a:r>
              <a:rPr lang="fr-FR" sz="800" dirty="0" smtClean="0">
                <a:solidFill>
                  <a:srgbClr val="FF0000"/>
                </a:solidFill>
              </a:rPr>
              <a:t>: </a:t>
            </a:r>
            <a:r>
              <a:rPr lang="fr-FR" sz="800" dirty="0" smtClean="0"/>
              <a:t>Patient de 76 ans sans ATCD consulte pour constipation chronique. </a:t>
            </a:r>
          </a:p>
          <a:p>
            <a:pPr>
              <a:lnSpc>
                <a:spcPct val="170000"/>
              </a:lnSpc>
              <a:buNone/>
            </a:pPr>
            <a:r>
              <a:rPr lang="fr-FR" sz="800" b="1" u="sng" dirty="0" smtClean="0"/>
              <a:t>Examen</a:t>
            </a:r>
            <a:r>
              <a:rPr lang="fr-FR" sz="800" u="sng" dirty="0" smtClean="0"/>
              <a:t> </a:t>
            </a:r>
            <a:r>
              <a:rPr lang="fr-FR" sz="800" b="1" u="sng" dirty="0" smtClean="0"/>
              <a:t>clinique</a:t>
            </a:r>
            <a:r>
              <a:rPr lang="fr-FR" sz="800" dirty="0" smtClean="0"/>
              <a:t>: une volumineuse masse solide  au dépend de l’hypochondre gauche faisant 20 cm de grand axe (</a:t>
            </a:r>
            <a:r>
              <a:rPr lang="fr-FR" sz="800" b="1" dirty="0" smtClean="0">
                <a:solidFill>
                  <a:schemeClr val="accent2"/>
                </a:solidFill>
              </a:rPr>
              <a:t>Figure 1</a:t>
            </a:r>
            <a:r>
              <a:rPr lang="fr-FR" sz="800" dirty="0" smtClean="0"/>
              <a:t>). </a:t>
            </a:r>
          </a:p>
          <a:p>
            <a:pPr>
              <a:lnSpc>
                <a:spcPct val="170000"/>
              </a:lnSpc>
              <a:buNone/>
            </a:pPr>
            <a:r>
              <a:rPr lang="fr-FR" sz="800" b="1" u="sng" dirty="0" smtClean="0"/>
              <a:t>TDM abdominale</a:t>
            </a:r>
            <a:r>
              <a:rPr lang="fr-FR" sz="800" dirty="0" smtClean="0"/>
              <a:t>: volumineuse masse à développement exophytique exerçant un effet de masse pancréatique, colique et hépatique (</a:t>
            </a:r>
            <a:r>
              <a:rPr lang="fr-FR" sz="800" b="1" dirty="0" smtClean="0">
                <a:solidFill>
                  <a:schemeClr val="accent2"/>
                </a:solidFill>
              </a:rPr>
              <a:t>figure 2</a:t>
            </a:r>
            <a:r>
              <a:rPr lang="fr-FR" sz="800" dirty="0" smtClean="0"/>
              <a:t>). </a:t>
            </a:r>
          </a:p>
          <a:p>
            <a:pPr>
              <a:lnSpc>
                <a:spcPct val="170000"/>
              </a:lnSpc>
              <a:buNone/>
            </a:pPr>
            <a:r>
              <a:rPr lang="fr-FR" sz="800" b="1" u="sng" dirty="0" smtClean="0"/>
              <a:t>Une IRM abdominale</a:t>
            </a:r>
            <a:r>
              <a:rPr lang="fr-FR" sz="800" dirty="0" smtClean="0"/>
              <a:t>: une masse </a:t>
            </a:r>
            <a:r>
              <a:rPr lang="fr-FR" sz="800" dirty="0" err="1" smtClean="0"/>
              <a:t>solido</a:t>
            </a:r>
            <a:r>
              <a:rPr lang="fr-FR" sz="800" dirty="0" smtClean="0"/>
              <a:t>-kystique intra-péritonéale retro-gastrique dont le point de départ </a:t>
            </a:r>
          </a:p>
          <a:p>
            <a:pPr>
              <a:lnSpc>
                <a:spcPct val="170000"/>
              </a:lnSpc>
              <a:buNone/>
            </a:pPr>
            <a:r>
              <a:rPr lang="fr-FR" sz="800" dirty="0" smtClean="0"/>
              <a:t>soit mésentérique ou partiellement gastrique évoquant  une tumeur </a:t>
            </a:r>
            <a:r>
              <a:rPr lang="fr-FR" sz="800" dirty="0" err="1" smtClean="0"/>
              <a:t>stromale</a:t>
            </a:r>
            <a:r>
              <a:rPr lang="fr-FR" sz="800" dirty="0" smtClean="0"/>
              <a:t> (</a:t>
            </a:r>
            <a:r>
              <a:rPr lang="fr-FR" sz="800" b="1" dirty="0" smtClean="0">
                <a:solidFill>
                  <a:schemeClr val="accent2"/>
                </a:solidFill>
              </a:rPr>
              <a:t>Figure3</a:t>
            </a:r>
            <a:r>
              <a:rPr lang="fr-FR" sz="800" dirty="0" smtClean="0"/>
              <a:t>).</a:t>
            </a:r>
          </a:p>
          <a:p>
            <a:pPr>
              <a:lnSpc>
                <a:spcPct val="170000"/>
              </a:lnSpc>
              <a:buNone/>
            </a:pPr>
            <a:r>
              <a:rPr lang="fr-FR" sz="800" dirty="0" smtClean="0"/>
              <a:t> </a:t>
            </a:r>
            <a:r>
              <a:rPr lang="fr-FR" sz="800" b="1" u="sng" dirty="0" smtClean="0"/>
              <a:t>FOGD</a:t>
            </a:r>
            <a:r>
              <a:rPr lang="fr-FR" sz="800" dirty="0" smtClean="0"/>
              <a:t> : voussure intra </a:t>
            </a:r>
            <a:r>
              <a:rPr lang="fr-FR" sz="800" dirty="0" err="1" smtClean="0"/>
              <a:t>fundique</a:t>
            </a:r>
            <a:r>
              <a:rPr lang="fr-FR" sz="800" dirty="0" smtClean="0"/>
              <a:t> -&gt; un processus sous muqueux( macro-biopsies _ ).</a:t>
            </a:r>
          </a:p>
          <a:p>
            <a:pPr>
              <a:lnSpc>
                <a:spcPct val="170000"/>
              </a:lnSpc>
              <a:buNone/>
            </a:pPr>
            <a:r>
              <a:rPr lang="fr-FR" sz="800" dirty="0" smtClean="0"/>
              <a:t> Le patient est opéré par voie médiane avec en per opératoire: 2 masses </a:t>
            </a:r>
            <a:r>
              <a:rPr lang="fr-FR" sz="800" dirty="0" err="1" smtClean="0"/>
              <a:t>solido</a:t>
            </a:r>
            <a:r>
              <a:rPr lang="fr-FR" sz="800" dirty="0" smtClean="0"/>
              <a:t>-kystiques au dépend</a:t>
            </a:r>
          </a:p>
          <a:p>
            <a:pPr>
              <a:lnSpc>
                <a:spcPct val="170000"/>
              </a:lnSpc>
              <a:buNone/>
            </a:pPr>
            <a:r>
              <a:rPr lang="fr-FR" sz="800" dirty="0" smtClean="0"/>
              <a:t> du mésentère avec absence de métastases hépatiques. Le patient a eu une </a:t>
            </a:r>
            <a:r>
              <a:rPr lang="fr-FR" sz="800" dirty="0" err="1" smtClean="0"/>
              <a:t>tumorectomie</a:t>
            </a:r>
            <a:r>
              <a:rPr lang="fr-FR" sz="800" dirty="0" smtClean="0"/>
              <a:t> avec effraction de l’une des deux masses </a:t>
            </a:r>
          </a:p>
          <a:p>
            <a:pPr>
              <a:lnSpc>
                <a:spcPct val="170000"/>
              </a:lnSpc>
              <a:buNone/>
            </a:pPr>
            <a:r>
              <a:rPr lang="fr-FR" sz="800" dirty="0" smtClean="0"/>
              <a:t>en per opératoire. </a:t>
            </a:r>
          </a:p>
          <a:p>
            <a:pPr>
              <a:lnSpc>
                <a:spcPct val="170000"/>
              </a:lnSpc>
              <a:buNone/>
            </a:pPr>
            <a:r>
              <a:rPr lang="fr-FR" sz="800" b="1" u="sng" dirty="0" smtClean="0"/>
              <a:t>ANAPATH</a:t>
            </a:r>
            <a:r>
              <a:rPr lang="fr-FR" sz="800" dirty="0" smtClean="0"/>
              <a:t>: EGIST avec un index mitotique élevé, d’où la décision de le mettre sous </a:t>
            </a:r>
            <a:r>
              <a:rPr lang="fr-FR" sz="800" dirty="0" err="1" smtClean="0"/>
              <a:t>Imatinib</a:t>
            </a:r>
            <a:endParaRPr lang="fr-FR" sz="800" dirty="0" smtClean="0"/>
          </a:p>
          <a:p>
            <a:pPr>
              <a:buNone/>
            </a:pPr>
            <a:r>
              <a:rPr lang="fr-FR" sz="900" dirty="0" smtClean="0">
                <a:solidFill>
                  <a:srgbClr val="FF0000"/>
                </a:solidFill>
              </a:rPr>
              <a:t>Conclusion:</a:t>
            </a:r>
          </a:p>
          <a:p>
            <a:pPr>
              <a:buNone/>
            </a:pPr>
            <a:r>
              <a:rPr lang="fr-FR" sz="800" dirty="0" smtClean="0"/>
              <a:t> Les EGIST sont des tumeurs mésenchymateuses rares.</a:t>
            </a:r>
          </a:p>
          <a:p>
            <a:pPr>
              <a:buNone/>
            </a:pPr>
            <a:r>
              <a:rPr lang="fr-FR" sz="800" dirty="0" smtClean="0"/>
              <a:t>La symptomatologie clinique est tardive.</a:t>
            </a:r>
          </a:p>
          <a:p>
            <a:pPr>
              <a:buNone/>
            </a:pPr>
            <a:r>
              <a:rPr lang="fr-FR" sz="800" dirty="0" smtClean="0"/>
              <a:t>Intérêt du scanner et de l’IRM pour évoquer le diagnostic.</a:t>
            </a:r>
          </a:p>
          <a:p>
            <a:pPr>
              <a:buNone/>
            </a:pPr>
            <a:r>
              <a:rPr lang="fr-FR" sz="800" dirty="0" smtClean="0"/>
              <a:t>Confirmation </a:t>
            </a:r>
            <a:r>
              <a:rPr lang="fr-FR" sz="800" dirty="0" err="1" smtClean="0"/>
              <a:t>Dgc</a:t>
            </a:r>
            <a:r>
              <a:rPr lang="fr-FR" sz="800" dirty="0" smtClean="0"/>
              <a:t> est histologique (c-Kit ou CD117 +) </a:t>
            </a:r>
          </a:p>
          <a:p>
            <a:pPr>
              <a:buNone/>
            </a:pPr>
            <a:r>
              <a:rPr lang="fr-FR" sz="800" dirty="0" smtClean="0"/>
              <a:t> Traitement est chirurgical: Résection complète sans effraction en per opératoire</a:t>
            </a:r>
          </a:p>
          <a:p>
            <a:pPr>
              <a:buNone/>
            </a:pPr>
            <a:r>
              <a:rPr lang="fr-FR" sz="800" dirty="0" smtClean="0"/>
              <a:t> associé à l’</a:t>
            </a:r>
            <a:r>
              <a:rPr lang="fr-FR" sz="800" dirty="0" err="1" smtClean="0"/>
              <a:t>Imatinib</a:t>
            </a:r>
            <a:r>
              <a:rPr lang="fr-FR" sz="800" dirty="0" smtClean="0"/>
              <a:t> dans certains cas.</a:t>
            </a:r>
          </a:p>
          <a:p>
            <a:pPr>
              <a:lnSpc>
                <a:spcPct val="170000"/>
              </a:lnSpc>
              <a:buNone/>
            </a:pPr>
            <a:endParaRPr lang="fr-FR" sz="800" dirty="0" smtClean="0"/>
          </a:p>
          <a:p>
            <a:pPr>
              <a:buNone/>
            </a:pPr>
            <a:endParaRPr lang="fr-FR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0650"/>
          <a:stretch/>
        </p:blipFill>
        <p:spPr>
          <a:xfrm>
            <a:off x="6278137" y="0"/>
            <a:ext cx="2865863" cy="105567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286512" y="841363"/>
            <a:ext cx="92869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900" dirty="0" smtClean="0"/>
              <a:t>Figure </a:t>
            </a:r>
            <a:r>
              <a:rPr lang="fr-FR" sz="900" dirty="0"/>
              <a:t>1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286512" y="1055677"/>
            <a:ext cx="285748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une volumineuse masse solide  au dépend de l’hypochondre gauche faisant 20 cm</a:t>
            </a:r>
            <a:r>
              <a:rPr lang="fr-FR" dirty="0" smtClean="0"/>
              <a:t> de grand axe 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635" t="2344" b="9766"/>
          <a:stretch/>
        </p:blipFill>
        <p:spPr>
          <a:xfrm>
            <a:off x="6286512" y="1412867"/>
            <a:ext cx="2857488" cy="113757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286512" y="2341561"/>
            <a:ext cx="78581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800" dirty="0" smtClean="0"/>
              <a:t>Figure2</a:t>
            </a:r>
            <a:endParaRPr lang="fr-FR" sz="800" dirty="0"/>
          </a:p>
        </p:txBody>
      </p:sp>
      <p:sp>
        <p:nvSpPr>
          <p:cNvPr id="9" name="Rectangle 8"/>
          <p:cNvSpPr/>
          <p:nvPr/>
        </p:nvSpPr>
        <p:spPr>
          <a:xfrm>
            <a:off x="6286512" y="2555875"/>
            <a:ext cx="285748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(TDM abdominale): masse à développement exophytique exerçant un effet de masse pancréatique, colique et hépatique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0" name="Étoile à 5 branches 9"/>
          <p:cNvSpPr/>
          <p:nvPr/>
        </p:nvSpPr>
        <p:spPr>
          <a:xfrm>
            <a:off x="7786710" y="1555743"/>
            <a:ext cx="490653" cy="373363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92" t="23148"/>
          <a:stretch/>
        </p:blipFill>
        <p:spPr>
          <a:xfrm>
            <a:off x="6209028" y="2984503"/>
            <a:ext cx="2934972" cy="1500198"/>
          </a:xfrm>
          <a:prstGeom prst="rect">
            <a:avLst/>
          </a:prstGeom>
        </p:spPr>
      </p:pic>
      <p:sp>
        <p:nvSpPr>
          <p:cNvPr id="12" name="Flèche vers le bas 11"/>
          <p:cNvSpPr/>
          <p:nvPr/>
        </p:nvSpPr>
        <p:spPr>
          <a:xfrm rot="18169644">
            <a:off x="7221201" y="3331692"/>
            <a:ext cx="350818" cy="37546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286512" y="4198949"/>
            <a:ext cx="126293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800" dirty="0" smtClean="0"/>
              <a:t>Figure 3</a:t>
            </a:r>
            <a:endParaRPr lang="fr-FR" sz="800" dirty="0"/>
          </a:p>
        </p:txBody>
      </p:sp>
      <p:sp>
        <p:nvSpPr>
          <p:cNvPr id="14" name="Rectangle 13"/>
          <p:cNvSpPr/>
          <p:nvPr/>
        </p:nvSpPr>
        <p:spPr>
          <a:xfrm>
            <a:off x="6215074" y="4484701"/>
            <a:ext cx="2928926" cy="627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IRM abdominale: masse </a:t>
            </a:r>
            <a:r>
              <a:rPr lang="fr-FR" sz="800" dirty="0" err="1" smtClean="0">
                <a:solidFill>
                  <a:schemeClr val="tx1"/>
                </a:solidFill>
              </a:rPr>
              <a:t>solido</a:t>
            </a:r>
            <a:r>
              <a:rPr lang="fr-FR" sz="800" dirty="0" smtClean="0">
                <a:solidFill>
                  <a:schemeClr val="tx1"/>
                </a:solidFill>
              </a:rPr>
              <a:t>-kystique intra-péritonéale retro-gastrique dont le point de départ soit mésentérique ou partiellement gastrique évoquant une tumeur </a:t>
            </a:r>
            <a:r>
              <a:rPr lang="fr-FR" sz="800" dirty="0" err="1" smtClean="0">
                <a:solidFill>
                  <a:schemeClr val="tx1"/>
                </a:solidFill>
              </a:rPr>
              <a:t>stromal</a:t>
            </a:r>
            <a:r>
              <a:rPr lang="fr-FR" dirty="0" err="1" smtClean="0"/>
              <a:t>e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4" y="3698883"/>
            <a:ext cx="2214578" cy="141286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071934" y="4341825"/>
            <a:ext cx="13244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dirty="0" smtClean="0"/>
              <a:t>image en per opératoire</a:t>
            </a:r>
            <a:endParaRPr lang="fr-F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350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Tumeur stromale extra-digestive (E-GIST) : à propos d’une observation            Ayed S, Chaouch A, Bouzidi MT, Ouerteni F, Sallem R, Saidia MS, Abdelkefi MT                  Service de chirurgie générale – Hôpital Haj Ali Soua Ksar Hellel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SONY</dc:creator>
  <cp:lastModifiedBy>SONY</cp:lastModifiedBy>
  <cp:revision>5</cp:revision>
  <dcterms:created xsi:type="dcterms:W3CDTF">2024-11-07T21:11:24Z</dcterms:created>
  <dcterms:modified xsi:type="dcterms:W3CDTF">2024-11-09T19:02:12Z</dcterms:modified>
</cp:coreProperties>
</file>