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oboto"/>
      <p:regular r:id="rId28"/>
      <p:bold r:id="rId29"/>
      <p:italic r:id="rId30"/>
      <p:boldItalic r:id="rId31"/>
    </p:embeddedFont>
    <p:embeddedFont>
      <p:font typeface="Playfair Display"/>
      <p:regular r:id="rId32"/>
      <p:bold r:id="rId33"/>
      <p:italic r:id="rId34"/>
      <p:boldItalic r:id="rId35"/>
    </p:embeddedFont>
    <p:embeddedFont>
      <p:font typeface="PT Sans Narrow"/>
      <p:regular r:id="rId36"/>
      <p:bold r:id="rId37"/>
    </p:embeddedFont>
    <p:embeddedFont>
      <p:font typeface="Merriweather"/>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italic.fntdata"/><Relationship Id="rId20" Type="http://schemas.openxmlformats.org/officeDocument/2006/relationships/slide" Target="slides/slide15.xml"/><Relationship Id="rId42" Type="http://schemas.openxmlformats.org/officeDocument/2006/relationships/font" Target="fonts/OpenSans-regular.fntdata"/><Relationship Id="rId41" Type="http://schemas.openxmlformats.org/officeDocument/2006/relationships/font" Target="fonts/Merriweather-boldItalic.fntdata"/><Relationship Id="rId22" Type="http://schemas.openxmlformats.org/officeDocument/2006/relationships/slide" Target="slides/slide17.xml"/><Relationship Id="rId44" Type="http://schemas.openxmlformats.org/officeDocument/2006/relationships/font" Target="fonts/OpenSans-italic.fntdata"/><Relationship Id="rId21" Type="http://schemas.openxmlformats.org/officeDocument/2006/relationships/slide" Target="slides/slide16.xml"/><Relationship Id="rId43" Type="http://schemas.openxmlformats.org/officeDocument/2006/relationships/font" Target="fonts/OpenSans-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PlayfairDisplay-bold.fntdata"/><Relationship Id="rId10" Type="http://schemas.openxmlformats.org/officeDocument/2006/relationships/slide" Target="slides/slide5.xml"/><Relationship Id="rId32" Type="http://schemas.openxmlformats.org/officeDocument/2006/relationships/font" Target="fonts/PlayfairDisplay-regular.fntdata"/><Relationship Id="rId13" Type="http://schemas.openxmlformats.org/officeDocument/2006/relationships/slide" Target="slides/slide8.xml"/><Relationship Id="rId35" Type="http://schemas.openxmlformats.org/officeDocument/2006/relationships/font" Target="fonts/PlayfairDisplay-boldItalic.fntdata"/><Relationship Id="rId12" Type="http://schemas.openxmlformats.org/officeDocument/2006/relationships/slide" Target="slides/slide7.xml"/><Relationship Id="rId34" Type="http://schemas.openxmlformats.org/officeDocument/2006/relationships/font" Target="fonts/PlayfairDisplay-italic.fntdata"/><Relationship Id="rId15" Type="http://schemas.openxmlformats.org/officeDocument/2006/relationships/slide" Target="slides/slide10.xml"/><Relationship Id="rId37" Type="http://schemas.openxmlformats.org/officeDocument/2006/relationships/font" Target="fonts/PTSansNarrow-bold.fntdata"/><Relationship Id="rId14" Type="http://schemas.openxmlformats.org/officeDocument/2006/relationships/slide" Target="slides/slide9.xml"/><Relationship Id="rId36" Type="http://schemas.openxmlformats.org/officeDocument/2006/relationships/font" Target="fonts/PTSansNarrow-regular.fntdata"/><Relationship Id="rId17" Type="http://schemas.openxmlformats.org/officeDocument/2006/relationships/slide" Target="slides/slide12.xml"/><Relationship Id="rId39" Type="http://schemas.openxmlformats.org/officeDocument/2006/relationships/font" Target="fonts/Merriweather-bold.fntdata"/><Relationship Id="rId16" Type="http://schemas.openxmlformats.org/officeDocument/2006/relationships/slide" Target="slides/slide11.xml"/><Relationship Id="rId38" Type="http://schemas.openxmlformats.org/officeDocument/2006/relationships/font" Target="fonts/Merriweather-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07/s00018-023-05099-7"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38/s41575-018-0075-9"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38/s41575-018-0075-9"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16bc14a1e4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16bc14a1e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15d128aad1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15d128aad1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16bc14a1e4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16bc14a1e4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16bc14a1e4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16bc14a1e4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16bc14a1e4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16bc14a1e4_0_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16bc14a1e4_0_8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316bc14a1e4_0_8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g316bc14a1e4_0_8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16bc14a1e4_0_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16bc14a1e4_0_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16bc14a1e4_0_1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16bc14a1e4_0_1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16bc14a1e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16bc14a1e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350">
                <a:solidFill>
                  <a:srgbClr val="222222"/>
                </a:solidFill>
                <a:highlight>
                  <a:srgbClr val="FFFFFF"/>
                </a:highlight>
                <a:latin typeface="Merriweather"/>
                <a:ea typeface="Merriweather"/>
                <a:cs typeface="Merriweather"/>
                <a:sym typeface="Merriweather"/>
              </a:rPr>
              <a:t>The role of Wnt/EMT in cancer drug resistance and its suppression by anti-cancer drugs. The application of oncolytic adenovirus allows to suppress the Wnt/EMT axis for reversing gemcitabine resistance. When Wnt expression increases, it stimulates Twist/EMT axis in mediating drug resistance. Moreover, suppression of Wnt by thymoquinone and other compounds can prevent cancer metastasis and chemoresistance. </a:t>
            </a:r>
            <a:r>
              <a:rPr b="1" lang="fr" sz="1300">
                <a:solidFill>
                  <a:srgbClr val="222222"/>
                </a:solidFill>
                <a:highlight>
                  <a:srgbClr val="FFFFFF"/>
                </a:highlight>
              </a:rPr>
              <a:t>Cite this article</a:t>
            </a:r>
            <a:endParaRPr b="1" sz="1300">
              <a:solidFill>
                <a:srgbClr val="222222"/>
              </a:solidFill>
              <a:highlight>
                <a:srgbClr val="FFFFFF"/>
              </a:highlight>
            </a:endParaRPr>
          </a:p>
          <a:p>
            <a:pPr indent="0" lvl="0" marL="0" rtl="0" algn="l">
              <a:lnSpc>
                <a:spcPct val="115000"/>
              </a:lnSpc>
              <a:spcBef>
                <a:spcPts val="0"/>
              </a:spcBef>
              <a:spcAft>
                <a:spcPts val="0"/>
              </a:spcAft>
              <a:buNone/>
            </a:pPr>
            <a:r>
              <a:rPr lang="fr">
                <a:solidFill>
                  <a:srgbClr val="222222"/>
                </a:solidFill>
                <a:highlight>
                  <a:srgbClr val="FFFFFF"/>
                </a:highlight>
              </a:rPr>
              <a:t>Xue, W., Yang, L., Chen, C. </a:t>
            </a:r>
            <a:r>
              <a:rPr i="1" lang="fr">
                <a:solidFill>
                  <a:srgbClr val="222222"/>
                </a:solidFill>
                <a:highlight>
                  <a:srgbClr val="FFFFFF"/>
                </a:highlight>
              </a:rPr>
              <a:t>et al.</a:t>
            </a:r>
            <a:r>
              <a:rPr lang="fr">
                <a:solidFill>
                  <a:srgbClr val="222222"/>
                </a:solidFill>
                <a:highlight>
                  <a:srgbClr val="FFFFFF"/>
                </a:highlight>
              </a:rPr>
              <a:t> Wnt/β-catenin-driven EMT regulation in human cancers. </a:t>
            </a:r>
            <a:r>
              <a:rPr i="1" lang="fr">
                <a:solidFill>
                  <a:srgbClr val="222222"/>
                </a:solidFill>
                <a:highlight>
                  <a:srgbClr val="FFFFFF"/>
                </a:highlight>
              </a:rPr>
              <a:t>Cell. Mol. Life Sci.</a:t>
            </a:r>
            <a:r>
              <a:rPr lang="fr">
                <a:solidFill>
                  <a:srgbClr val="222222"/>
                </a:solidFill>
                <a:highlight>
                  <a:srgbClr val="FFFFFF"/>
                </a:highlight>
              </a:rPr>
              <a:t> </a:t>
            </a:r>
            <a:r>
              <a:rPr b="1" lang="fr">
                <a:solidFill>
                  <a:srgbClr val="222222"/>
                </a:solidFill>
                <a:highlight>
                  <a:srgbClr val="FFFFFF"/>
                </a:highlight>
              </a:rPr>
              <a:t>81</a:t>
            </a:r>
            <a:r>
              <a:rPr lang="fr">
                <a:solidFill>
                  <a:srgbClr val="222222"/>
                </a:solidFill>
                <a:highlight>
                  <a:srgbClr val="FFFFFF"/>
                </a:highlight>
              </a:rPr>
              <a:t>, 79 (2024). </a:t>
            </a:r>
            <a:r>
              <a:rPr lang="fr" u="sng">
                <a:solidFill>
                  <a:schemeClr val="hlink"/>
                </a:solidFill>
                <a:highlight>
                  <a:srgbClr val="FFFFFF"/>
                </a:highlight>
                <a:hlinkClick r:id="rId2"/>
              </a:rPr>
              <a:t>https://doi.org/10.1007/s00018-023-05099-7</a:t>
            </a:r>
            <a:endParaRPr>
              <a:solidFill>
                <a:srgbClr val="222222"/>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fr">
                <a:solidFill>
                  <a:srgbClr val="222222"/>
                </a:solidFill>
                <a:highlight>
                  <a:srgbClr val="FFFFFF"/>
                </a:highlight>
              </a:rPr>
              <a:t>. Recently, TQ has been applied in the treatment of bladder cancer and by inhibiting Wnt/β-catenin/EMT axis, the metastasis of tumor cells signifcantly reduces [167]. </a:t>
            </a:r>
            <a:endParaRPr>
              <a:solidFill>
                <a:srgbClr val="222222"/>
              </a:solidFill>
              <a:highlight>
                <a:srgbClr val="FFFFFF"/>
              </a:highlight>
            </a:endParaRPr>
          </a:p>
          <a:p>
            <a:pPr indent="0" lvl="0" marL="0" rtl="0" algn="l">
              <a:spcBef>
                <a:spcPts val="1200"/>
              </a:spcBef>
              <a:spcAft>
                <a:spcPts val="0"/>
              </a:spcAft>
              <a:buNone/>
            </a:pPr>
            <a:r>
              <a:t/>
            </a:r>
            <a:endParaRPr sz="1350">
              <a:solidFill>
                <a:srgbClr val="222222"/>
              </a:solidFill>
              <a:highlight>
                <a:srgbClr val="FFFFFF"/>
              </a:highlight>
              <a:latin typeface="Merriweather"/>
              <a:ea typeface="Merriweather"/>
              <a:cs typeface="Merriweather"/>
              <a:sym typeface="Merriweathe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16bc14a1e4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16bc14a1e4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16bc14a1e4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16bc14a1e4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16bc14a1e4_0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16bc14a1e4_0_3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16bc14a1e4_0_35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f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16bc14a1e4_0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16bc14a1e4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16bc14a1e4_0_10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16bc14a1e4_0_1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16bc14a1e4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16bc14a1e4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Fig. 1 | Mechanisms of Wnt signalling. a | Canonical Wnt signalling is inactive in the absence of Wnt ligands (Wnt off). In this state, β-catenin is located in adherent junctions and cytoplasm of the cell, where it becomes phosphorylated by the destruction complex (comprising adenomatous polyposis coli protein (APC), Axin, casein kinase I isoform-α (CK1α) and glycogen synthase kinase 3β (GSK3β)) and targeted for proteasomal degradation. b | Wnt signalling is active in the presence of Wnt ligands (Wnt on), which bind to the FZD–LRP5–LRP6 co-receptor. Subsequent LRP6 phosphorylation then leads to Axin and Dishevelled (DVL) recruitment, which blocks Axin-mediated phosphorylation of β-catenin and thereby prevents β-catenin degradation, enabling its accumulation and nuclear translocation. In the nucleus, β-catenin binds to diverse co-effectors, regulating the expression of genes involved in different cellular processes. βTRCP, E3 ubiquitin ligase subunit βTRCP; CK1γ, casein kinase I isoform-γ; EMT, epithelial–mesenchymal transition; FZD, Frizzled; FOXO, forkhead box protein O; HIF1α, hypoxia-inducible factor 1α; LEF, lymphoid enhancer-binding factor; LRP, low-density lipoprotein receptor-related protein; TCF, T cell factor. </a:t>
            </a:r>
            <a:r>
              <a:rPr lang="fr" sz="1200" u="sng">
                <a:solidFill>
                  <a:schemeClr val="hlink"/>
                </a:solidFill>
                <a:highlight>
                  <a:srgbClr val="FFFFFF"/>
                </a:highlight>
                <a:latin typeface="Roboto"/>
                <a:ea typeface="Roboto"/>
                <a:cs typeface="Roboto"/>
                <a:sym typeface="Roboto"/>
                <a:hlinkClick r:id="rId2"/>
              </a:rPr>
              <a:t>https://doi.org/10.1038/s41575-018-0075-9</a:t>
            </a:r>
            <a:r>
              <a:rPr lang="fr" sz="1200">
                <a:solidFill>
                  <a:srgbClr val="222222"/>
                </a:solidFill>
                <a:highlight>
                  <a:srgbClr val="FFFFFF"/>
                </a:highlight>
                <a:latin typeface="Roboto"/>
                <a:ea typeface="Roboto"/>
                <a:cs typeface="Roboto"/>
                <a:sym typeface="Roboto"/>
              </a:rPr>
              <a:t>. Wnt–β-catenin signalling in liver development, health and disease. 2018</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16bc14a1e4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16bc14a1e4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Fig. 1 | Mechanisms of Wnt signalling. a | Canonical Wnt signalling is inactive in the absence of Wnt ligands (Wnt off). In this state, β-catenin is located in adherent junctions and cytoplasm of the cell, where it becomes phosphorylated by the destruction complex (comprising adenomatous polyposis coli protein (APC), Axin, casein kinase I isoform-α (CK1α) and glycogen synthase kinase 3β (GSK3β)) and targeted for proteasomal degradation. b | Wnt signalling is active in the presence of Wnt ligands (Wnt on), which bind to the FZD–LRP5–LRP6 co-receptor. Subsequent LRP6 phosphorylation then leads to Axin and Dishevelled (DVL) recruitment, which blocks Axin-mediated phosphorylation of β-catenin and thereby prevents β-catenin degradation, enabling its accumulation and nuclear translocation. In the nucleus, β-catenin binds to diverse co-effectors, regulating the expression of genes involved in different cellular processes. βTRCP, E3 ubiquitin ligase subunit βTRCP; CK1γ, casein kinase I isoform-γ; EMT, epithelial–mesenchymal transition; FZD, Frizzled; FOXO, forkhead box protein O; HIF1α, hypoxia-inducible factor 1α; LEF, lymphoid enhancer-binding factor; LRP, low-density lipoprotein receptor-related protein; TCF, T cell factor. </a:t>
            </a:r>
            <a:r>
              <a:rPr lang="fr" sz="1200" u="sng">
                <a:solidFill>
                  <a:schemeClr val="hlink"/>
                </a:solidFill>
                <a:highlight>
                  <a:srgbClr val="FFFFFF"/>
                </a:highlight>
                <a:latin typeface="Roboto"/>
                <a:ea typeface="Roboto"/>
                <a:cs typeface="Roboto"/>
                <a:sym typeface="Roboto"/>
                <a:hlinkClick r:id="rId2"/>
              </a:rPr>
              <a:t>https://doi.org/10.1038/s41575-018-0075-9</a:t>
            </a:r>
            <a:r>
              <a:rPr lang="fr" sz="1200">
                <a:solidFill>
                  <a:srgbClr val="222222"/>
                </a:solidFill>
                <a:highlight>
                  <a:srgbClr val="FFFFFF"/>
                </a:highlight>
                <a:latin typeface="Roboto"/>
                <a:ea typeface="Roboto"/>
                <a:cs typeface="Roboto"/>
                <a:sym typeface="Roboto"/>
              </a:rPr>
              <a:t>. Wnt–β-catenin signalling in liver development, health and disease. 2018</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16bc14a1e4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16bc14a1e4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Figure 2. WNT Signaling and Cancer. Deregulated WNT signaling in the tumor microenvironment supports malignant transformation and disease progression via a variety of mechanisms, including (but not limited to) (i) improved fitness of the cancer stem cell (CSC) compartment; (ii) evasion of tumor-targeting immune responses; (iii) activation of the epithelial-tomesenchymal transition (EMT); (iv) accrued neo-vascularization; and (v) increased resistance to a variety of treatment modalities. CTL, cytotoxic T lymphocyte; DC, dendritic cell; NK, natural killer.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16bc14a1e4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16bc14a1e4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Lorenzo Galluzzi, Stefani Spranger, Elaine Fuchs, Alejandro López-Soto,</a:t>
            </a:r>
            <a:endParaRPr/>
          </a:p>
          <a:p>
            <a:pPr indent="0" lvl="0" marL="0" rtl="0" algn="l">
              <a:spcBef>
                <a:spcPts val="0"/>
              </a:spcBef>
              <a:spcAft>
                <a:spcPts val="0"/>
              </a:spcAft>
              <a:buClr>
                <a:schemeClr val="dk1"/>
              </a:buClr>
              <a:buSzPts val="1100"/>
              <a:buFont typeface="Arial"/>
              <a:buNone/>
            </a:pPr>
            <a:r>
              <a:rPr lang="fr"/>
              <a:t>WNT Signaling in Cancer Immunosurveillance,</a:t>
            </a:r>
            <a:endParaRPr/>
          </a:p>
          <a:p>
            <a:pPr indent="0" lvl="0" marL="0" rtl="0" algn="l">
              <a:spcBef>
                <a:spcPts val="0"/>
              </a:spcBef>
              <a:spcAft>
                <a:spcPts val="0"/>
              </a:spcAft>
              <a:buClr>
                <a:schemeClr val="dk1"/>
              </a:buClr>
              <a:buSzPts val="1100"/>
              <a:buFont typeface="Arial"/>
              <a:buNone/>
            </a:pPr>
            <a:r>
              <a:rPr lang="fr"/>
              <a:t>Trends in Cell Biology,</a:t>
            </a:r>
            <a:endParaRPr/>
          </a:p>
          <a:p>
            <a:pPr indent="0" lvl="0" marL="0" rtl="0" algn="l">
              <a:spcBef>
                <a:spcPts val="0"/>
              </a:spcBef>
              <a:spcAft>
                <a:spcPts val="0"/>
              </a:spcAft>
              <a:buClr>
                <a:schemeClr val="dk1"/>
              </a:buClr>
              <a:buSzPts val="1100"/>
              <a:buFont typeface="Arial"/>
              <a:buNone/>
            </a:pPr>
            <a:r>
              <a:rPr lang="fr"/>
              <a:t>Volume 29, Issue 1,</a:t>
            </a:r>
            <a:endParaRPr/>
          </a:p>
          <a:p>
            <a:pPr indent="0" lvl="0" marL="0" rtl="0" algn="l">
              <a:spcBef>
                <a:spcPts val="0"/>
              </a:spcBef>
              <a:spcAft>
                <a:spcPts val="0"/>
              </a:spcAft>
              <a:buClr>
                <a:schemeClr val="dk1"/>
              </a:buClr>
              <a:buSzPts val="1100"/>
              <a:buFont typeface="Arial"/>
              <a:buNone/>
            </a:pPr>
            <a:r>
              <a:rPr lang="fr"/>
              <a:t>2019,</a:t>
            </a:r>
            <a:endParaRPr/>
          </a:p>
          <a:p>
            <a:pPr indent="0" lvl="0" marL="0" rtl="0" algn="l">
              <a:spcBef>
                <a:spcPts val="0"/>
              </a:spcBef>
              <a:spcAft>
                <a:spcPts val="0"/>
              </a:spcAft>
              <a:buClr>
                <a:schemeClr val="dk1"/>
              </a:buClr>
              <a:buSzPts val="1100"/>
              <a:buFont typeface="Arial"/>
              <a:buNone/>
            </a:pPr>
            <a:r>
              <a:rPr lang="fr"/>
              <a:t>Pages 44-65,</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fr"/>
              <a:t> that is required for the recruitment of basic leucine zipper ATF-like transcription factor 3 (BATF3)-dependent dendritic cells (DCs) to the tumor microenvironment. This results in reduced levels of DC-derived C-X-C motif chemokine ligand 10 (CXCL10) and limited CD8+ cytotoxic T cell (CTL) infiltration and hence defective cross-priming. Inhibition of glycogen synthase kinase 3 (GSK3) in cancer cells promotes b-catenin activation and consequent stabilization of programmed cell death ligand 1 (PD-L1) that drives CTL exhaustion upon interaction with PD-1. The secretion of dickkopf WNT signaling pathway inhibitor 1 (DKK1) by latent metastatic cells prevents natural killer (NK) cell-dependent cancer cell lysis by reducing the expression of NK cell activating ligands (NKALs) that engage NK cell activatory receptors (NKARs). (B) Canonical WNT/b-catenin in myeloid-derived suppressor cells (MDSCs) inhibits their accumulation and ability to infiltrate malignant lesions, resulting in increased recruitment of CTLs. GSK3 inhibition and b-catenin overexpression in NK cells result in the upregulation of transcription factors responsible for NK cell maturation, hence stimulating NK cell effector function. While enforced expression of b-catenin favors regulatory T (TREG) cell survival in vitro, activation of transcription factor 1 (TCF1, encoded by TCF7) downstream of canonical WNT signaling impairs the immunosuppressive activity of TREG cells by blocking forkhead box P3 (FOXP3) transcriptional functions. (C) WNT ligands released by cancer cells can induce canonical WNT signaling in DCs, resulting in increased secretion of interleukin 10 (IL-10), limited production of IL-12, and upregulation of indoleamine 2,3-dioxygenase 1 (IDO1). This favors the generation of TREG cells and consequent inhibition of CTL activity.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16bc14a1e4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16bc14a1e4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16bc14a1e4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16bc14a1e4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16bc14a1e4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16bc14a1e4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62" name="Shape 62"/>
        <p:cNvGrpSpPr/>
        <p:nvPr/>
      </p:nvGrpSpPr>
      <p:grpSpPr>
        <a:xfrm>
          <a:off x="0" y="0"/>
          <a:ext cx="0" cy="0"/>
          <a:chOff x="0" y="0"/>
          <a:chExt cx="0" cy="0"/>
        </a:xfrm>
      </p:grpSpPr>
      <p:sp>
        <p:nvSpPr>
          <p:cNvPr id="63" name="Google Shape;63;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66" name="Google Shape;66;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67" name="Google Shape;67;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32.png"/><Relationship Id="rId12"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31.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17.png"/><Relationship Id="rId8"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6.png"/><Relationship Id="rId7" Type="http://schemas.openxmlformats.org/officeDocument/2006/relationships/image" Target="../media/image39.png"/><Relationship Id="rId8"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7.png"/><Relationship Id="rId7"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59.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58.jpg"/><Relationship Id="rId6" Type="http://schemas.openxmlformats.org/officeDocument/2006/relationships/image" Target="../media/image55.jpg"/><Relationship Id="rId7" Type="http://schemas.openxmlformats.org/officeDocument/2006/relationships/image" Target="../media/image5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9.png"/><Relationship Id="rId4" Type="http://schemas.openxmlformats.org/officeDocument/2006/relationships/image" Target="../media/image52.png"/><Relationship Id="rId5" Type="http://schemas.openxmlformats.org/officeDocument/2006/relationships/image" Target="../media/image54.png"/><Relationship Id="rId6"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4"/>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r" sz="2650"/>
              <a:t>La voie de signalisation Wnt et son implication dans la progression des carcinomes mammaires</a:t>
            </a:r>
            <a:endParaRPr/>
          </a:p>
        </p:txBody>
      </p:sp>
      <p:sp>
        <p:nvSpPr>
          <p:cNvPr id="73" name="Google Shape;73;p14"/>
          <p:cNvSpPr txBox="1"/>
          <p:nvPr>
            <p:ph idx="1" type="subTitle"/>
          </p:nvPr>
        </p:nvSpPr>
        <p:spPr>
          <a:xfrm>
            <a:off x="1663100" y="2960125"/>
            <a:ext cx="5835600" cy="792600"/>
          </a:xfrm>
          <a:prstGeom prst="rect">
            <a:avLst/>
          </a:prstGeom>
        </p:spPr>
        <p:txBody>
          <a:bodyPr anchorCtr="0" anchor="t" bIns="91425" lIns="91425" spcFirstLastPara="1" rIns="91425" wrap="square" tIns="91425">
            <a:normAutofit fontScale="55000"/>
          </a:bodyPr>
          <a:lstStyle/>
          <a:p>
            <a:pPr indent="0" lvl="0" marL="0" rtl="0" algn="ctr">
              <a:spcBef>
                <a:spcPts val="0"/>
              </a:spcBef>
              <a:spcAft>
                <a:spcPts val="0"/>
              </a:spcAft>
              <a:buNone/>
            </a:pPr>
            <a:r>
              <a:rPr b="1" lang="fr"/>
              <a:t>Pr Elham HASSEN</a:t>
            </a:r>
            <a:endParaRPr b="1"/>
          </a:p>
          <a:p>
            <a:pPr indent="0" lvl="0" marL="0" rtl="0" algn="ctr">
              <a:spcBef>
                <a:spcPts val="0"/>
              </a:spcBef>
              <a:spcAft>
                <a:spcPts val="0"/>
              </a:spcAft>
              <a:buNone/>
            </a:pPr>
            <a:r>
              <a:t/>
            </a:r>
            <a:endParaRPr/>
          </a:p>
          <a:p>
            <a:pPr indent="0" lvl="0" marL="0" rtl="0" algn="ctr">
              <a:spcBef>
                <a:spcPts val="0"/>
              </a:spcBef>
              <a:spcAft>
                <a:spcPts val="0"/>
              </a:spcAft>
              <a:buNone/>
            </a:pPr>
            <a:r>
              <a:rPr lang="fr"/>
              <a:t>Laboratoire de Recherche d’Immuno-Oncologie </a:t>
            </a:r>
            <a:r>
              <a:rPr lang="fr"/>
              <a:t>Moléculaire (LR99ES28)</a:t>
            </a:r>
            <a:r>
              <a:rPr lang="fr"/>
              <a:t> </a:t>
            </a:r>
            <a:endParaRPr/>
          </a:p>
        </p:txBody>
      </p:sp>
      <p:sp>
        <p:nvSpPr>
          <p:cNvPr id="74" name="Google Shape;74;p14"/>
          <p:cNvSpPr txBox="1"/>
          <p:nvPr/>
        </p:nvSpPr>
        <p:spPr>
          <a:xfrm>
            <a:off x="76200" y="0"/>
            <a:ext cx="914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2250">
                <a:solidFill>
                  <a:schemeClr val="accent1"/>
                </a:solidFill>
                <a:latin typeface="PT Sans Narrow"/>
                <a:ea typeface="PT Sans Narrow"/>
                <a:cs typeface="PT Sans Narrow"/>
                <a:sym typeface="PT Sans Narrow"/>
              </a:rPr>
              <a:t>27ème Congrès National de Cancérologie et de Radiothérapie</a:t>
            </a:r>
            <a:endParaRPr b="1" sz="2250">
              <a:solidFill>
                <a:schemeClr val="accent1"/>
              </a:solidFill>
              <a:latin typeface="PT Sans Narrow"/>
              <a:ea typeface="PT Sans Narrow"/>
              <a:cs typeface="PT Sans Narrow"/>
              <a:sym typeface="PT Sans Narrow"/>
            </a:endParaRPr>
          </a:p>
          <a:p>
            <a:pPr indent="0" lvl="0" marL="0" rtl="0" algn="ctr">
              <a:spcBef>
                <a:spcPts val="0"/>
              </a:spcBef>
              <a:spcAft>
                <a:spcPts val="0"/>
              </a:spcAft>
              <a:buNone/>
            </a:pPr>
            <a:r>
              <a:rPr b="1" lang="fr" sz="1950">
                <a:solidFill>
                  <a:schemeClr val="accent4"/>
                </a:solidFill>
                <a:latin typeface="PT Sans Narrow"/>
                <a:ea typeface="PT Sans Narrow"/>
                <a:cs typeface="PT Sans Narrow"/>
                <a:sym typeface="PT Sans Narrow"/>
              </a:rPr>
              <a:t>22 Novembre 2024, Hotel Kantaoui Bey, Hammam Sousse</a:t>
            </a:r>
            <a:endParaRPr b="1" sz="1950">
              <a:solidFill>
                <a:schemeClr val="accent4"/>
              </a:solidFill>
              <a:latin typeface="PT Sans Narrow"/>
              <a:ea typeface="PT Sans Narrow"/>
              <a:cs typeface="PT Sans Narrow"/>
              <a:sym typeface="PT Sans Narrow"/>
            </a:endParaRPr>
          </a:p>
        </p:txBody>
      </p:sp>
      <p:pic>
        <p:nvPicPr>
          <p:cNvPr id="75" name="Google Shape;75;p14"/>
          <p:cNvPicPr preferRelativeResize="0"/>
          <p:nvPr/>
        </p:nvPicPr>
        <p:blipFill rotWithShape="1">
          <a:blip r:embed="rId3">
            <a:alphaModFix/>
          </a:blip>
          <a:srcRect b="0" l="0" r="0" t="0"/>
          <a:stretch/>
        </p:blipFill>
        <p:spPr>
          <a:xfrm>
            <a:off x="4078850" y="4324925"/>
            <a:ext cx="986300" cy="68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3" name="Google Shape;153;p23"/>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4" name="Google Shape;154;p23"/>
          <p:cNvPicPr preferRelativeResize="0"/>
          <p:nvPr/>
        </p:nvPicPr>
        <p:blipFill>
          <a:blip r:embed="rId3">
            <a:alphaModFix/>
          </a:blip>
          <a:stretch>
            <a:fillRect/>
          </a:stretch>
        </p:blipFill>
        <p:spPr>
          <a:xfrm>
            <a:off x="4820301" y="2444775"/>
            <a:ext cx="3916226" cy="2537300"/>
          </a:xfrm>
          <a:prstGeom prst="rect">
            <a:avLst/>
          </a:prstGeom>
          <a:noFill/>
          <a:ln>
            <a:noFill/>
          </a:ln>
        </p:spPr>
      </p:pic>
      <p:pic>
        <p:nvPicPr>
          <p:cNvPr id="155" name="Google Shape;155;p23"/>
          <p:cNvPicPr preferRelativeResize="0"/>
          <p:nvPr/>
        </p:nvPicPr>
        <p:blipFill>
          <a:blip r:embed="rId4">
            <a:alphaModFix/>
          </a:blip>
          <a:stretch>
            <a:fillRect/>
          </a:stretch>
        </p:blipFill>
        <p:spPr>
          <a:xfrm>
            <a:off x="4557453" y="140225"/>
            <a:ext cx="4274849" cy="2276500"/>
          </a:xfrm>
          <a:prstGeom prst="rect">
            <a:avLst/>
          </a:prstGeom>
          <a:noFill/>
          <a:ln>
            <a:noFill/>
          </a:ln>
        </p:spPr>
      </p:pic>
      <p:pic>
        <p:nvPicPr>
          <p:cNvPr id="156" name="Google Shape;156;p23"/>
          <p:cNvPicPr preferRelativeResize="0"/>
          <p:nvPr/>
        </p:nvPicPr>
        <p:blipFill>
          <a:blip r:embed="rId5">
            <a:alphaModFix/>
          </a:blip>
          <a:stretch>
            <a:fillRect/>
          </a:stretch>
        </p:blipFill>
        <p:spPr>
          <a:xfrm>
            <a:off x="128875" y="282166"/>
            <a:ext cx="4074574" cy="1570317"/>
          </a:xfrm>
          <a:prstGeom prst="rect">
            <a:avLst/>
          </a:prstGeom>
          <a:noFill/>
          <a:ln>
            <a:noFill/>
          </a:ln>
        </p:spPr>
      </p:pic>
      <p:pic>
        <p:nvPicPr>
          <p:cNvPr id="157" name="Google Shape;157;p23"/>
          <p:cNvPicPr preferRelativeResize="0"/>
          <p:nvPr/>
        </p:nvPicPr>
        <p:blipFill>
          <a:blip r:embed="rId6">
            <a:alphaModFix/>
          </a:blip>
          <a:stretch>
            <a:fillRect/>
          </a:stretch>
        </p:blipFill>
        <p:spPr>
          <a:xfrm>
            <a:off x="83100" y="194200"/>
            <a:ext cx="4591440" cy="2110875"/>
          </a:xfrm>
          <a:prstGeom prst="rect">
            <a:avLst/>
          </a:prstGeom>
          <a:noFill/>
          <a:ln>
            <a:noFill/>
          </a:ln>
        </p:spPr>
      </p:pic>
      <p:pic>
        <p:nvPicPr>
          <p:cNvPr id="158" name="Google Shape;158;p23"/>
          <p:cNvPicPr preferRelativeResize="0"/>
          <p:nvPr/>
        </p:nvPicPr>
        <p:blipFill>
          <a:blip r:embed="rId5">
            <a:alphaModFix/>
          </a:blip>
          <a:stretch>
            <a:fillRect/>
          </a:stretch>
        </p:blipFill>
        <p:spPr>
          <a:xfrm>
            <a:off x="128875" y="2533676"/>
            <a:ext cx="4369452" cy="1873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type="title"/>
          </p:nvPr>
        </p:nvSpPr>
        <p:spPr>
          <a:xfrm>
            <a:off x="0" y="0"/>
            <a:ext cx="5134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Expression génique dans les Cellules Tumorale Circulantes CTC</a:t>
            </a:r>
            <a:endParaRPr/>
          </a:p>
        </p:txBody>
      </p:sp>
      <p:pic>
        <p:nvPicPr>
          <p:cNvPr id="164" name="Google Shape;164;p24"/>
          <p:cNvPicPr preferRelativeResize="0"/>
          <p:nvPr/>
        </p:nvPicPr>
        <p:blipFill>
          <a:blip r:embed="rId3">
            <a:alphaModFix/>
          </a:blip>
          <a:stretch>
            <a:fillRect/>
          </a:stretch>
        </p:blipFill>
        <p:spPr>
          <a:xfrm>
            <a:off x="1039163" y="1250888"/>
            <a:ext cx="1565999" cy="1134000"/>
          </a:xfrm>
          <a:prstGeom prst="rect">
            <a:avLst/>
          </a:prstGeom>
          <a:noFill/>
          <a:ln>
            <a:noFill/>
          </a:ln>
        </p:spPr>
      </p:pic>
      <p:sp>
        <p:nvSpPr>
          <p:cNvPr id="165" name="Google Shape;165;p24"/>
          <p:cNvSpPr txBox="1"/>
          <p:nvPr/>
        </p:nvSpPr>
        <p:spPr>
          <a:xfrm>
            <a:off x="1282300" y="1258500"/>
            <a:ext cx="878100" cy="3231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b="1" i="1" lang="fr" sz="900">
                <a:solidFill>
                  <a:schemeClr val="accent5"/>
                </a:solidFill>
                <a:latin typeface="PT Sans Narrow"/>
                <a:ea typeface="PT Sans Narrow"/>
                <a:cs typeface="PT Sans Narrow"/>
                <a:sym typeface="PT Sans Narrow"/>
              </a:rPr>
              <a:t>P &lt; 0.03</a:t>
            </a:r>
            <a:endParaRPr b="1" i="1" sz="900">
              <a:solidFill>
                <a:schemeClr val="accent5"/>
              </a:solidFill>
              <a:latin typeface="PT Sans Narrow"/>
              <a:ea typeface="PT Sans Narrow"/>
              <a:cs typeface="PT Sans Narrow"/>
              <a:sym typeface="PT Sans Narrow"/>
            </a:endParaRPr>
          </a:p>
        </p:txBody>
      </p:sp>
      <p:pic>
        <p:nvPicPr>
          <p:cNvPr id="166" name="Google Shape;166;p24"/>
          <p:cNvPicPr preferRelativeResize="0"/>
          <p:nvPr/>
        </p:nvPicPr>
        <p:blipFill>
          <a:blip r:embed="rId4">
            <a:alphaModFix/>
          </a:blip>
          <a:stretch>
            <a:fillRect/>
          </a:stretch>
        </p:blipFill>
        <p:spPr>
          <a:xfrm>
            <a:off x="3618750" y="1283838"/>
            <a:ext cx="1566000" cy="1134000"/>
          </a:xfrm>
          <a:prstGeom prst="rect">
            <a:avLst/>
          </a:prstGeom>
          <a:noFill/>
          <a:ln>
            <a:noFill/>
          </a:ln>
        </p:spPr>
      </p:pic>
      <p:sp>
        <p:nvSpPr>
          <p:cNvPr id="167" name="Google Shape;167;p24"/>
          <p:cNvSpPr txBox="1"/>
          <p:nvPr/>
        </p:nvSpPr>
        <p:spPr>
          <a:xfrm>
            <a:off x="4002975" y="1424525"/>
            <a:ext cx="691800" cy="3231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b="1" i="1" lang="fr" sz="900">
                <a:solidFill>
                  <a:schemeClr val="accent5"/>
                </a:solidFill>
                <a:latin typeface="PT Sans Narrow"/>
                <a:ea typeface="PT Sans Narrow"/>
                <a:cs typeface="PT Sans Narrow"/>
                <a:sym typeface="PT Sans Narrow"/>
              </a:rPr>
              <a:t>P = 0.01</a:t>
            </a:r>
            <a:endParaRPr b="1" sz="1200">
              <a:solidFill>
                <a:schemeClr val="accent5"/>
              </a:solidFill>
              <a:latin typeface="PT Sans Narrow"/>
              <a:ea typeface="PT Sans Narrow"/>
              <a:cs typeface="PT Sans Narrow"/>
              <a:sym typeface="PT Sans Narrow"/>
            </a:endParaRPr>
          </a:p>
        </p:txBody>
      </p:sp>
      <p:pic>
        <p:nvPicPr>
          <p:cNvPr id="168" name="Google Shape;168;p24"/>
          <p:cNvPicPr preferRelativeResize="0"/>
          <p:nvPr/>
        </p:nvPicPr>
        <p:blipFill>
          <a:blip r:embed="rId5">
            <a:alphaModFix/>
          </a:blip>
          <a:stretch>
            <a:fillRect/>
          </a:stretch>
        </p:blipFill>
        <p:spPr>
          <a:xfrm>
            <a:off x="6333900" y="1356150"/>
            <a:ext cx="1566001" cy="1134000"/>
          </a:xfrm>
          <a:prstGeom prst="rect">
            <a:avLst/>
          </a:prstGeom>
          <a:noFill/>
          <a:ln>
            <a:noFill/>
          </a:ln>
        </p:spPr>
      </p:pic>
      <p:sp>
        <p:nvSpPr>
          <p:cNvPr id="169" name="Google Shape;169;p24"/>
          <p:cNvSpPr txBox="1"/>
          <p:nvPr/>
        </p:nvSpPr>
        <p:spPr>
          <a:xfrm>
            <a:off x="6699775" y="1424525"/>
            <a:ext cx="590100" cy="3231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i="1" lang="fr" sz="900">
                <a:solidFill>
                  <a:schemeClr val="accent5"/>
                </a:solidFill>
                <a:latin typeface="PT Sans Narrow"/>
                <a:ea typeface="PT Sans Narrow"/>
                <a:cs typeface="PT Sans Narrow"/>
                <a:sym typeface="PT Sans Narrow"/>
              </a:rPr>
              <a:t>P &lt; 0.5</a:t>
            </a:r>
            <a:endParaRPr sz="1200">
              <a:solidFill>
                <a:schemeClr val="accent5"/>
              </a:solidFill>
              <a:latin typeface="PT Sans Narrow"/>
              <a:ea typeface="PT Sans Narrow"/>
              <a:cs typeface="PT Sans Narrow"/>
              <a:sym typeface="PT Sans Narrow"/>
            </a:endParaRPr>
          </a:p>
        </p:txBody>
      </p:sp>
      <p:pic>
        <p:nvPicPr>
          <p:cNvPr id="170" name="Google Shape;170;p24"/>
          <p:cNvPicPr preferRelativeResize="0"/>
          <p:nvPr/>
        </p:nvPicPr>
        <p:blipFill>
          <a:blip r:embed="rId6">
            <a:alphaModFix/>
          </a:blip>
          <a:stretch>
            <a:fillRect/>
          </a:stretch>
        </p:blipFill>
        <p:spPr>
          <a:xfrm>
            <a:off x="1027025" y="2544541"/>
            <a:ext cx="1566000" cy="1134000"/>
          </a:xfrm>
          <a:prstGeom prst="rect">
            <a:avLst/>
          </a:prstGeom>
          <a:noFill/>
          <a:ln>
            <a:noFill/>
          </a:ln>
        </p:spPr>
      </p:pic>
      <p:sp>
        <p:nvSpPr>
          <p:cNvPr id="171" name="Google Shape;171;p24"/>
          <p:cNvSpPr txBox="1"/>
          <p:nvPr/>
        </p:nvSpPr>
        <p:spPr>
          <a:xfrm>
            <a:off x="1239950" y="2417825"/>
            <a:ext cx="590100" cy="3231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i="1" lang="fr" sz="900">
                <a:solidFill>
                  <a:schemeClr val="accent5"/>
                </a:solidFill>
                <a:latin typeface="PT Sans Narrow"/>
                <a:ea typeface="PT Sans Narrow"/>
                <a:cs typeface="PT Sans Narrow"/>
                <a:sym typeface="PT Sans Narrow"/>
              </a:rPr>
              <a:t>P &lt; 0.6</a:t>
            </a:r>
            <a:endParaRPr sz="1200">
              <a:solidFill>
                <a:schemeClr val="accent5"/>
              </a:solidFill>
              <a:latin typeface="PT Sans Narrow"/>
              <a:ea typeface="PT Sans Narrow"/>
              <a:cs typeface="PT Sans Narrow"/>
              <a:sym typeface="PT Sans Narrow"/>
            </a:endParaRPr>
          </a:p>
        </p:txBody>
      </p:sp>
      <p:pic>
        <p:nvPicPr>
          <p:cNvPr id="172" name="Google Shape;172;p24"/>
          <p:cNvPicPr preferRelativeResize="0"/>
          <p:nvPr/>
        </p:nvPicPr>
        <p:blipFill>
          <a:blip r:embed="rId7">
            <a:alphaModFix/>
          </a:blip>
          <a:stretch>
            <a:fillRect/>
          </a:stretch>
        </p:blipFill>
        <p:spPr>
          <a:xfrm>
            <a:off x="6394375" y="2587808"/>
            <a:ext cx="1566000" cy="1134000"/>
          </a:xfrm>
          <a:prstGeom prst="rect">
            <a:avLst/>
          </a:prstGeom>
          <a:noFill/>
          <a:ln>
            <a:noFill/>
          </a:ln>
        </p:spPr>
      </p:pic>
      <p:sp>
        <p:nvSpPr>
          <p:cNvPr id="173" name="Google Shape;173;p24"/>
          <p:cNvSpPr txBox="1"/>
          <p:nvPr/>
        </p:nvSpPr>
        <p:spPr>
          <a:xfrm>
            <a:off x="6708750" y="2587800"/>
            <a:ext cx="816300" cy="3231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b="1" i="1" lang="fr" sz="900">
                <a:solidFill>
                  <a:schemeClr val="accent5"/>
                </a:solidFill>
                <a:latin typeface="PT Sans Narrow"/>
                <a:ea typeface="PT Sans Narrow"/>
                <a:cs typeface="PT Sans Narrow"/>
                <a:sym typeface="PT Sans Narrow"/>
              </a:rPr>
              <a:t>P &lt; 0.05</a:t>
            </a:r>
            <a:endParaRPr b="1" sz="1200">
              <a:solidFill>
                <a:schemeClr val="accent5"/>
              </a:solidFill>
              <a:latin typeface="PT Sans Narrow"/>
              <a:ea typeface="PT Sans Narrow"/>
              <a:cs typeface="PT Sans Narrow"/>
              <a:sym typeface="PT Sans Narrow"/>
            </a:endParaRPr>
          </a:p>
        </p:txBody>
      </p:sp>
      <p:pic>
        <p:nvPicPr>
          <p:cNvPr id="174" name="Google Shape;174;p24"/>
          <p:cNvPicPr preferRelativeResize="0"/>
          <p:nvPr/>
        </p:nvPicPr>
        <p:blipFill>
          <a:blip r:embed="rId8">
            <a:alphaModFix/>
          </a:blip>
          <a:stretch>
            <a:fillRect/>
          </a:stretch>
        </p:blipFill>
        <p:spPr>
          <a:xfrm>
            <a:off x="3612963" y="2443187"/>
            <a:ext cx="1566000" cy="1134000"/>
          </a:xfrm>
          <a:prstGeom prst="rect">
            <a:avLst/>
          </a:prstGeom>
          <a:noFill/>
          <a:ln>
            <a:noFill/>
          </a:ln>
        </p:spPr>
      </p:pic>
      <p:sp>
        <p:nvSpPr>
          <p:cNvPr id="175" name="Google Shape;175;p24"/>
          <p:cNvSpPr txBox="1"/>
          <p:nvPr/>
        </p:nvSpPr>
        <p:spPr>
          <a:xfrm>
            <a:off x="4181025" y="2544550"/>
            <a:ext cx="590100" cy="3231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i="1" lang="fr" sz="900">
                <a:solidFill>
                  <a:schemeClr val="accent5"/>
                </a:solidFill>
                <a:latin typeface="PT Sans Narrow"/>
                <a:ea typeface="PT Sans Narrow"/>
                <a:cs typeface="PT Sans Narrow"/>
                <a:sym typeface="PT Sans Narrow"/>
              </a:rPr>
              <a:t>P &lt; 0.7</a:t>
            </a:r>
            <a:endParaRPr i="1" sz="900">
              <a:solidFill>
                <a:schemeClr val="accent5"/>
              </a:solidFill>
              <a:latin typeface="PT Sans Narrow"/>
              <a:ea typeface="PT Sans Narrow"/>
              <a:cs typeface="PT Sans Narrow"/>
              <a:sym typeface="PT Sans Narrow"/>
            </a:endParaRPr>
          </a:p>
        </p:txBody>
      </p:sp>
      <p:pic>
        <p:nvPicPr>
          <p:cNvPr id="176" name="Google Shape;176;p24"/>
          <p:cNvPicPr preferRelativeResize="0"/>
          <p:nvPr/>
        </p:nvPicPr>
        <p:blipFill>
          <a:blip r:embed="rId9">
            <a:alphaModFix/>
          </a:blip>
          <a:stretch>
            <a:fillRect/>
          </a:stretch>
        </p:blipFill>
        <p:spPr>
          <a:xfrm>
            <a:off x="1087550" y="3810650"/>
            <a:ext cx="1566000" cy="1134000"/>
          </a:xfrm>
          <a:prstGeom prst="rect">
            <a:avLst/>
          </a:prstGeom>
          <a:noFill/>
          <a:ln>
            <a:noFill/>
          </a:ln>
        </p:spPr>
      </p:pic>
      <p:sp>
        <p:nvSpPr>
          <p:cNvPr id="177" name="Google Shape;177;p24"/>
          <p:cNvSpPr txBox="1"/>
          <p:nvPr/>
        </p:nvSpPr>
        <p:spPr>
          <a:xfrm>
            <a:off x="1458125" y="3810650"/>
            <a:ext cx="866400" cy="3231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b="1" i="1" lang="fr" sz="900">
                <a:solidFill>
                  <a:schemeClr val="accent5"/>
                </a:solidFill>
                <a:latin typeface="PT Sans Narrow"/>
                <a:ea typeface="PT Sans Narrow"/>
                <a:cs typeface="PT Sans Narrow"/>
                <a:sym typeface="PT Sans Narrow"/>
              </a:rPr>
              <a:t>P &lt; 0.001</a:t>
            </a:r>
            <a:endParaRPr b="1" i="1" sz="900">
              <a:solidFill>
                <a:schemeClr val="accent5"/>
              </a:solidFill>
              <a:latin typeface="PT Sans Narrow"/>
              <a:ea typeface="PT Sans Narrow"/>
              <a:cs typeface="PT Sans Narrow"/>
              <a:sym typeface="PT Sans Narrow"/>
            </a:endParaRPr>
          </a:p>
        </p:txBody>
      </p:sp>
      <p:pic>
        <p:nvPicPr>
          <p:cNvPr id="178" name="Google Shape;178;p24"/>
          <p:cNvPicPr preferRelativeResize="0"/>
          <p:nvPr/>
        </p:nvPicPr>
        <p:blipFill>
          <a:blip r:embed="rId10">
            <a:alphaModFix/>
          </a:blip>
          <a:stretch>
            <a:fillRect/>
          </a:stretch>
        </p:blipFill>
        <p:spPr>
          <a:xfrm>
            <a:off x="6416275" y="3909701"/>
            <a:ext cx="1566001" cy="1134000"/>
          </a:xfrm>
          <a:prstGeom prst="rect">
            <a:avLst/>
          </a:prstGeom>
          <a:noFill/>
          <a:ln>
            <a:noFill/>
          </a:ln>
        </p:spPr>
      </p:pic>
      <p:pic>
        <p:nvPicPr>
          <p:cNvPr id="179" name="Google Shape;179;p24"/>
          <p:cNvPicPr preferRelativeResize="0"/>
          <p:nvPr/>
        </p:nvPicPr>
        <p:blipFill rotWithShape="1">
          <a:blip r:embed="rId11">
            <a:alphaModFix/>
          </a:blip>
          <a:srcRect b="0" l="0" r="0" t="0"/>
          <a:stretch/>
        </p:blipFill>
        <p:spPr>
          <a:xfrm>
            <a:off x="3701700" y="3909691"/>
            <a:ext cx="1566000" cy="1134000"/>
          </a:xfrm>
          <a:prstGeom prst="rect">
            <a:avLst/>
          </a:prstGeom>
          <a:noFill/>
          <a:ln>
            <a:noFill/>
          </a:ln>
        </p:spPr>
      </p:pic>
      <p:sp>
        <p:nvSpPr>
          <p:cNvPr id="180" name="Google Shape;180;p24"/>
          <p:cNvSpPr txBox="1"/>
          <p:nvPr/>
        </p:nvSpPr>
        <p:spPr>
          <a:xfrm>
            <a:off x="6708750" y="3955275"/>
            <a:ext cx="680700" cy="3231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b="1" i="1" lang="fr" sz="900">
                <a:solidFill>
                  <a:schemeClr val="accent5"/>
                </a:solidFill>
                <a:latin typeface="PT Sans Narrow"/>
                <a:ea typeface="PT Sans Narrow"/>
                <a:cs typeface="PT Sans Narrow"/>
                <a:sym typeface="PT Sans Narrow"/>
              </a:rPr>
              <a:t>P &lt; 0.01</a:t>
            </a:r>
            <a:endParaRPr b="1" i="1" sz="900">
              <a:solidFill>
                <a:schemeClr val="accent5"/>
              </a:solidFill>
              <a:latin typeface="PT Sans Narrow"/>
              <a:ea typeface="PT Sans Narrow"/>
              <a:cs typeface="PT Sans Narrow"/>
              <a:sym typeface="PT Sans Narrow"/>
            </a:endParaRPr>
          </a:p>
        </p:txBody>
      </p:sp>
      <p:sp>
        <p:nvSpPr>
          <p:cNvPr id="181" name="Google Shape;181;p24"/>
          <p:cNvSpPr txBox="1"/>
          <p:nvPr/>
        </p:nvSpPr>
        <p:spPr>
          <a:xfrm>
            <a:off x="3931075" y="3955275"/>
            <a:ext cx="680700" cy="3231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b="1" i="1" lang="fr" sz="900">
                <a:solidFill>
                  <a:schemeClr val="accent5"/>
                </a:solidFill>
                <a:latin typeface="PT Sans Narrow"/>
                <a:ea typeface="PT Sans Narrow"/>
                <a:cs typeface="PT Sans Narrow"/>
                <a:sym typeface="PT Sans Narrow"/>
              </a:rPr>
              <a:t>P &lt; 0.03</a:t>
            </a:r>
            <a:endParaRPr b="1" i="1" sz="900">
              <a:solidFill>
                <a:schemeClr val="accent5"/>
              </a:solidFill>
              <a:latin typeface="PT Sans Narrow"/>
              <a:ea typeface="PT Sans Narrow"/>
              <a:cs typeface="PT Sans Narrow"/>
              <a:sym typeface="PT Sans Narrow"/>
            </a:endParaRPr>
          </a:p>
        </p:txBody>
      </p:sp>
      <p:pic>
        <p:nvPicPr>
          <p:cNvPr id="182" name="Google Shape;182;p24"/>
          <p:cNvPicPr preferRelativeResize="0"/>
          <p:nvPr/>
        </p:nvPicPr>
        <p:blipFill rotWithShape="1">
          <a:blip r:embed="rId12">
            <a:alphaModFix/>
          </a:blip>
          <a:srcRect b="29745" l="0" r="0" t="0"/>
          <a:stretch/>
        </p:blipFill>
        <p:spPr>
          <a:xfrm>
            <a:off x="6054925" y="20987"/>
            <a:ext cx="2929403" cy="1292725"/>
          </a:xfrm>
          <a:prstGeom prst="rect">
            <a:avLst/>
          </a:prstGeom>
          <a:noFill/>
          <a:ln>
            <a:noFill/>
          </a:ln>
        </p:spPr>
      </p:pic>
      <p:sp>
        <p:nvSpPr>
          <p:cNvPr id="183" name="Google Shape;183;p24"/>
          <p:cNvSpPr txBox="1"/>
          <p:nvPr/>
        </p:nvSpPr>
        <p:spPr>
          <a:xfrm>
            <a:off x="0" y="1530138"/>
            <a:ext cx="1135500" cy="6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accent5"/>
                </a:solidFill>
                <a:latin typeface="PT Sans Narrow"/>
                <a:ea typeface="PT Sans Narrow"/>
                <a:cs typeface="PT Sans Narrow"/>
                <a:sym typeface="PT Sans Narrow"/>
              </a:rPr>
              <a:t>β-caténine</a:t>
            </a:r>
            <a:endParaRPr sz="1800">
              <a:solidFill>
                <a:schemeClr val="dk2"/>
              </a:solidFill>
              <a:latin typeface="Open Sans"/>
              <a:ea typeface="Open Sans"/>
              <a:cs typeface="Open Sans"/>
              <a:sym typeface="Open Sans"/>
            </a:endParaRPr>
          </a:p>
        </p:txBody>
      </p:sp>
      <p:sp>
        <p:nvSpPr>
          <p:cNvPr id="184" name="Google Shape;184;p24"/>
          <p:cNvSpPr txBox="1"/>
          <p:nvPr/>
        </p:nvSpPr>
        <p:spPr>
          <a:xfrm>
            <a:off x="28250" y="2689463"/>
            <a:ext cx="1135500" cy="6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rgbClr val="0000FF"/>
                </a:solidFill>
                <a:latin typeface="PT Sans Narrow"/>
                <a:ea typeface="PT Sans Narrow"/>
                <a:cs typeface="PT Sans Narrow"/>
                <a:sym typeface="PT Sans Narrow"/>
              </a:rPr>
              <a:t>E-cadhérine</a:t>
            </a:r>
            <a:endParaRPr sz="1800">
              <a:solidFill>
                <a:srgbClr val="0000FF"/>
              </a:solidFill>
              <a:latin typeface="Open Sans"/>
              <a:ea typeface="Open Sans"/>
              <a:cs typeface="Open Sans"/>
              <a:sym typeface="Open Sans"/>
            </a:endParaRPr>
          </a:p>
        </p:txBody>
      </p:sp>
      <p:sp>
        <p:nvSpPr>
          <p:cNvPr id="185" name="Google Shape;185;p24"/>
          <p:cNvSpPr txBox="1"/>
          <p:nvPr/>
        </p:nvSpPr>
        <p:spPr>
          <a:xfrm>
            <a:off x="104450" y="3985888"/>
            <a:ext cx="1135500" cy="6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rgbClr val="962399"/>
                </a:solidFill>
                <a:latin typeface="PT Sans Narrow"/>
                <a:ea typeface="PT Sans Narrow"/>
                <a:cs typeface="PT Sans Narrow"/>
                <a:sym typeface="PT Sans Narrow"/>
              </a:rPr>
              <a:t>CK19</a:t>
            </a:r>
            <a:endParaRPr sz="1800">
              <a:solidFill>
                <a:srgbClr val="962399"/>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5"/>
          <p:cNvPicPr preferRelativeResize="0"/>
          <p:nvPr/>
        </p:nvPicPr>
        <p:blipFill>
          <a:blip r:embed="rId3">
            <a:alphaModFix/>
          </a:blip>
          <a:stretch>
            <a:fillRect/>
          </a:stretch>
        </p:blipFill>
        <p:spPr>
          <a:xfrm>
            <a:off x="6069550" y="3025513"/>
            <a:ext cx="2839983" cy="1675825"/>
          </a:xfrm>
          <a:prstGeom prst="rect">
            <a:avLst/>
          </a:prstGeom>
          <a:noFill/>
          <a:ln>
            <a:noFill/>
          </a:ln>
        </p:spPr>
      </p:pic>
      <p:pic>
        <p:nvPicPr>
          <p:cNvPr id="191" name="Google Shape;191;p25"/>
          <p:cNvPicPr preferRelativeResize="0"/>
          <p:nvPr/>
        </p:nvPicPr>
        <p:blipFill>
          <a:blip r:embed="rId4">
            <a:alphaModFix/>
          </a:blip>
          <a:stretch>
            <a:fillRect/>
          </a:stretch>
        </p:blipFill>
        <p:spPr>
          <a:xfrm>
            <a:off x="6104212" y="937574"/>
            <a:ext cx="2923026" cy="1724827"/>
          </a:xfrm>
          <a:prstGeom prst="rect">
            <a:avLst/>
          </a:prstGeom>
          <a:noFill/>
          <a:ln>
            <a:noFill/>
          </a:ln>
        </p:spPr>
      </p:pic>
      <p:pic>
        <p:nvPicPr>
          <p:cNvPr id="192" name="Google Shape;192;p25"/>
          <p:cNvPicPr preferRelativeResize="0"/>
          <p:nvPr/>
        </p:nvPicPr>
        <p:blipFill>
          <a:blip r:embed="rId5">
            <a:alphaModFix/>
          </a:blip>
          <a:stretch>
            <a:fillRect/>
          </a:stretch>
        </p:blipFill>
        <p:spPr>
          <a:xfrm>
            <a:off x="3166000" y="3001011"/>
            <a:ext cx="2923026" cy="1724827"/>
          </a:xfrm>
          <a:prstGeom prst="rect">
            <a:avLst/>
          </a:prstGeom>
          <a:noFill/>
          <a:ln>
            <a:noFill/>
          </a:ln>
        </p:spPr>
      </p:pic>
      <p:pic>
        <p:nvPicPr>
          <p:cNvPr id="193" name="Google Shape;193;p25"/>
          <p:cNvPicPr preferRelativeResize="0"/>
          <p:nvPr/>
        </p:nvPicPr>
        <p:blipFill>
          <a:blip r:embed="rId6">
            <a:alphaModFix/>
          </a:blip>
          <a:stretch>
            <a:fillRect/>
          </a:stretch>
        </p:blipFill>
        <p:spPr>
          <a:xfrm>
            <a:off x="3177388" y="962063"/>
            <a:ext cx="2840024" cy="1675849"/>
          </a:xfrm>
          <a:prstGeom prst="rect">
            <a:avLst/>
          </a:prstGeom>
          <a:noFill/>
          <a:ln>
            <a:noFill/>
          </a:ln>
        </p:spPr>
      </p:pic>
      <p:pic>
        <p:nvPicPr>
          <p:cNvPr id="194" name="Google Shape;194;p25"/>
          <p:cNvPicPr preferRelativeResize="0"/>
          <p:nvPr/>
        </p:nvPicPr>
        <p:blipFill>
          <a:blip r:embed="rId7">
            <a:alphaModFix/>
          </a:blip>
          <a:stretch>
            <a:fillRect/>
          </a:stretch>
        </p:blipFill>
        <p:spPr>
          <a:xfrm>
            <a:off x="325975" y="3025500"/>
            <a:ext cx="2840026" cy="1675850"/>
          </a:xfrm>
          <a:prstGeom prst="rect">
            <a:avLst/>
          </a:prstGeom>
          <a:noFill/>
          <a:ln>
            <a:noFill/>
          </a:ln>
        </p:spPr>
      </p:pic>
      <p:pic>
        <p:nvPicPr>
          <p:cNvPr id="195" name="Google Shape;195;p25"/>
          <p:cNvPicPr preferRelativeResize="0"/>
          <p:nvPr/>
        </p:nvPicPr>
        <p:blipFill>
          <a:blip r:embed="rId8">
            <a:alphaModFix/>
          </a:blip>
          <a:stretch>
            <a:fillRect/>
          </a:stretch>
        </p:blipFill>
        <p:spPr>
          <a:xfrm>
            <a:off x="184700" y="1032500"/>
            <a:ext cx="2840024" cy="1675850"/>
          </a:xfrm>
          <a:prstGeom prst="rect">
            <a:avLst/>
          </a:prstGeom>
          <a:noFill/>
          <a:ln>
            <a:noFill/>
          </a:ln>
        </p:spPr>
      </p:pic>
      <p:sp>
        <p:nvSpPr>
          <p:cNvPr id="196" name="Google Shape;196;p25"/>
          <p:cNvSpPr txBox="1"/>
          <p:nvPr>
            <p:ph type="title"/>
          </p:nvPr>
        </p:nvSpPr>
        <p:spPr>
          <a:xfrm>
            <a:off x="184700" y="85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Expression génique CTC </a:t>
            </a:r>
            <a:endParaRPr/>
          </a:p>
        </p:txBody>
      </p:sp>
      <p:sp>
        <p:nvSpPr>
          <p:cNvPr id="197" name="Google Shape;197;p25"/>
          <p:cNvSpPr txBox="1"/>
          <p:nvPr/>
        </p:nvSpPr>
        <p:spPr>
          <a:xfrm>
            <a:off x="618950" y="1020275"/>
            <a:ext cx="502800" cy="2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900">
                <a:solidFill>
                  <a:schemeClr val="dk2"/>
                </a:solidFill>
                <a:latin typeface="PT Sans Narrow"/>
                <a:ea typeface="PT Sans Narrow"/>
                <a:cs typeface="PT Sans Narrow"/>
                <a:sym typeface="PT Sans Narrow"/>
              </a:rPr>
              <a:t>p=0,9</a:t>
            </a:r>
            <a:endParaRPr sz="900">
              <a:solidFill>
                <a:schemeClr val="dk2"/>
              </a:solidFill>
              <a:latin typeface="PT Sans Narrow"/>
              <a:ea typeface="PT Sans Narrow"/>
              <a:cs typeface="PT Sans Narrow"/>
              <a:sym typeface="PT Sans Narrow"/>
            </a:endParaRPr>
          </a:p>
        </p:txBody>
      </p:sp>
      <p:sp>
        <p:nvSpPr>
          <p:cNvPr id="198" name="Google Shape;198;p25"/>
          <p:cNvSpPr txBox="1"/>
          <p:nvPr/>
        </p:nvSpPr>
        <p:spPr>
          <a:xfrm>
            <a:off x="618950" y="3082975"/>
            <a:ext cx="669300" cy="2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900">
                <a:solidFill>
                  <a:schemeClr val="dk2"/>
                </a:solidFill>
                <a:latin typeface="PT Sans Narrow"/>
                <a:ea typeface="PT Sans Narrow"/>
                <a:cs typeface="PT Sans Narrow"/>
                <a:sym typeface="PT Sans Narrow"/>
              </a:rPr>
              <a:t>p=0,07</a:t>
            </a:r>
            <a:endParaRPr b="1" sz="900">
              <a:solidFill>
                <a:schemeClr val="dk2"/>
              </a:solidFill>
              <a:latin typeface="PT Sans Narrow"/>
              <a:ea typeface="PT Sans Narrow"/>
              <a:cs typeface="PT Sans Narrow"/>
              <a:sym typeface="PT Sans Narrow"/>
            </a:endParaRPr>
          </a:p>
        </p:txBody>
      </p:sp>
      <p:sp>
        <p:nvSpPr>
          <p:cNvPr id="199" name="Google Shape;199;p25"/>
          <p:cNvSpPr txBox="1"/>
          <p:nvPr/>
        </p:nvSpPr>
        <p:spPr>
          <a:xfrm>
            <a:off x="3893425" y="1020275"/>
            <a:ext cx="669300" cy="2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900">
                <a:solidFill>
                  <a:schemeClr val="dk2"/>
                </a:solidFill>
                <a:latin typeface="PT Sans Narrow"/>
                <a:ea typeface="PT Sans Narrow"/>
                <a:cs typeface="PT Sans Narrow"/>
                <a:sym typeface="PT Sans Narrow"/>
              </a:rPr>
              <a:t>p=0,3</a:t>
            </a:r>
            <a:endParaRPr sz="900">
              <a:solidFill>
                <a:schemeClr val="dk2"/>
              </a:solidFill>
              <a:latin typeface="PT Sans Narrow"/>
              <a:ea typeface="PT Sans Narrow"/>
              <a:cs typeface="PT Sans Narrow"/>
              <a:sym typeface="PT Sans Narrow"/>
            </a:endParaRPr>
          </a:p>
        </p:txBody>
      </p:sp>
      <p:sp>
        <p:nvSpPr>
          <p:cNvPr id="200" name="Google Shape;200;p25"/>
          <p:cNvSpPr txBox="1"/>
          <p:nvPr/>
        </p:nvSpPr>
        <p:spPr>
          <a:xfrm>
            <a:off x="4836650" y="962075"/>
            <a:ext cx="5028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latin typeface="PT Sans Narrow"/>
                <a:ea typeface="PT Sans Narrow"/>
                <a:cs typeface="PT Sans Narrow"/>
                <a:sym typeface="PT Sans Narrow"/>
              </a:rPr>
              <a:t>T1</a:t>
            </a:r>
            <a:endParaRPr sz="1800">
              <a:solidFill>
                <a:schemeClr val="dk2"/>
              </a:solidFill>
              <a:latin typeface="PT Sans Narrow"/>
              <a:ea typeface="PT Sans Narrow"/>
              <a:cs typeface="PT Sans Narrow"/>
              <a:sym typeface="PT Sans Narrow"/>
            </a:endParaRPr>
          </a:p>
        </p:txBody>
      </p:sp>
      <p:sp>
        <p:nvSpPr>
          <p:cNvPr id="201" name="Google Shape;201;p25"/>
          <p:cNvSpPr txBox="1"/>
          <p:nvPr/>
        </p:nvSpPr>
        <p:spPr>
          <a:xfrm>
            <a:off x="4687225" y="3025500"/>
            <a:ext cx="10719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latin typeface="PT Sans Narrow"/>
                <a:ea typeface="PT Sans Narrow"/>
                <a:cs typeface="PT Sans Narrow"/>
                <a:sym typeface="PT Sans Narrow"/>
              </a:rPr>
              <a:t>T-2-3-4</a:t>
            </a:r>
            <a:endParaRPr sz="1800">
              <a:solidFill>
                <a:schemeClr val="dk2"/>
              </a:solidFill>
              <a:latin typeface="PT Sans Narrow"/>
              <a:ea typeface="PT Sans Narrow"/>
              <a:cs typeface="PT Sans Narrow"/>
              <a:sym typeface="PT Sans Narrow"/>
            </a:endParaRPr>
          </a:p>
        </p:txBody>
      </p:sp>
      <p:sp>
        <p:nvSpPr>
          <p:cNvPr id="202" name="Google Shape;202;p25"/>
          <p:cNvSpPr txBox="1"/>
          <p:nvPr/>
        </p:nvSpPr>
        <p:spPr>
          <a:xfrm>
            <a:off x="3767975" y="3226575"/>
            <a:ext cx="729900" cy="3540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b="1" i="1" lang="fr" sz="1100">
                <a:solidFill>
                  <a:srgbClr val="0D0D0D"/>
                </a:solidFill>
                <a:latin typeface="PT Sans Narrow"/>
                <a:ea typeface="PT Sans Narrow"/>
                <a:cs typeface="PT Sans Narrow"/>
                <a:sym typeface="PT Sans Narrow"/>
              </a:rPr>
              <a:t>p</a:t>
            </a:r>
            <a:r>
              <a:rPr b="1" lang="fr" sz="1100">
                <a:solidFill>
                  <a:srgbClr val="0D0D0D"/>
                </a:solidFill>
                <a:latin typeface="PT Sans Narrow"/>
                <a:ea typeface="PT Sans Narrow"/>
                <a:cs typeface="PT Sans Narrow"/>
                <a:sym typeface="PT Sans Narrow"/>
              </a:rPr>
              <a:t>= 0.01</a:t>
            </a:r>
            <a:endParaRPr b="1" sz="1100">
              <a:solidFill>
                <a:srgbClr val="0D0D0D"/>
              </a:solidFill>
              <a:latin typeface="PT Sans Narrow"/>
              <a:ea typeface="PT Sans Narrow"/>
              <a:cs typeface="PT Sans Narrow"/>
              <a:sym typeface="PT Sans Narrow"/>
            </a:endParaRPr>
          </a:p>
        </p:txBody>
      </p:sp>
      <p:sp>
        <p:nvSpPr>
          <p:cNvPr id="203" name="Google Shape;203;p25"/>
          <p:cNvSpPr txBox="1"/>
          <p:nvPr/>
        </p:nvSpPr>
        <p:spPr>
          <a:xfrm>
            <a:off x="7082125" y="871550"/>
            <a:ext cx="10053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latin typeface="PT Sans Narrow"/>
                <a:ea typeface="PT Sans Narrow"/>
                <a:cs typeface="PT Sans Narrow"/>
                <a:sym typeface="PT Sans Narrow"/>
              </a:rPr>
              <a:t>SBR-I</a:t>
            </a:r>
            <a:endParaRPr sz="1800">
              <a:solidFill>
                <a:schemeClr val="dk2"/>
              </a:solidFill>
              <a:latin typeface="PT Sans Narrow"/>
              <a:ea typeface="PT Sans Narrow"/>
              <a:cs typeface="PT Sans Narrow"/>
              <a:sym typeface="PT Sans Narrow"/>
            </a:endParaRPr>
          </a:p>
        </p:txBody>
      </p:sp>
      <p:sp>
        <p:nvSpPr>
          <p:cNvPr id="204" name="Google Shape;204;p25"/>
          <p:cNvSpPr txBox="1"/>
          <p:nvPr/>
        </p:nvSpPr>
        <p:spPr>
          <a:xfrm>
            <a:off x="7091925" y="2787350"/>
            <a:ext cx="14613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latin typeface="PT Sans Narrow"/>
                <a:ea typeface="PT Sans Narrow"/>
                <a:cs typeface="PT Sans Narrow"/>
                <a:sym typeface="PT Sans Narrow"/>
              </a:rPr>
              <a:t>SBR-II-III</a:t>
            </a:r>
            <a:endParaRPr sz="1800">
              <a:solidFill>
                <a:schemeClr val="dk2"/>
              </a:solidFill>
              <a:latin typeface="PT Sans Narrow"/>
              <a:ea typeface="PT Sans Narrow"/>
              <a:cs typeface="PT Sans Narrow"/>
              <a:sym typeface="PT Sans Narrow"/>
            </a:endParaRPr>
          </a:p>
        </p:txBody>
      </p:sp>
      <p:sp>
        <p:nvSpPr>
          <p:cNvPr id="205" name="Google Shape;205;p25"/>
          <p:cNvSpPr txBox="1"/>
          <p:nvPr/>
        </p:nvSpPr>
        <p:spPr>
          <a:xfrm>
            <a:off x="6393225" y="1198025"/>
            <a:ext cx="729900" cy="3540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b="1" i="1" lang="fr" sz="1100">
                <a:solidFill>
                  <a:srgbClr val="0D0D0D"/>
                </a:solidFill>
                <a:latin typeface="PT Sans Narrow"/>
                <a:ea typeface="PT Sans Narrow"/>
                <a:cs typeface="PT Sans Narrow"/>
                <a:sym typeface="PT Sans Narrow"/>
              </a:rPr>
              <a:t>p</a:t>
            </a:r>
            <a:r>
              <a:rPr b="1" lang="fr" sz="1100">
                <a:solidFill>
                  <a:srgbClr val="0D0D0D"/>
                </a:solidFill>
                <a:latin typeface="PT Sans Narrow"/>
                <a:ea typeface="PT Sans Narrow"/>
                <a:cs typeface="PT Sans Narrow"/>
                <a:sym typeface="PT Sans Narrow"/>
              </a:rPr>
              <a:t>= 0.02</a:t>
            </a:r>
            <a:endParaRPr>
              <a:latin typeface="PT Sans Narrow"/>
              <a:ea typeface="PT Sans Narrow"/>
              <a:cs typeface="PT Sans Narrow"/>
              <a:sym typeface="PT Sans Narrow"/>
            </a:endParaRPr>
          </a:p>
        </p:txBody>
      </p:sp>
      <p:sp>
        <p:nvSpPr>
          <p:cNvPr id="206" name="Google Shape;206;p25"/>
          <p:cNvSpPr txBox="1"/>
          <p:nvPr/>
        </p:nvSpPr>
        <p:spPr>
          <a:xfrm>
            <a:off x="6665725" y="3105975"/>
            <a:ext cx="786900" cy="3540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b="1" i="1" lang="fr" sz="1100">
                <a:solidFill>
                  <a:srgbClr val="0D0D0D"/>
                </a:solidFill>
                <a:latin typeface="PT Sans Narrow"/>
                <a:ea typeface="PT Sans Narrow"/>
                <a:cs typeface="PT Sans Narrow"/>
                <a:sym typeface="PT Sans Narrow"/>
              </a:rPr>
              <a:t>p</a:t>
            </a:r>
            <a:r>
              <a:rPr b="1" lang="fr" sz="1100">
                <a:solidFill>
                  <a:srgbClr val="0D0D0D"/>
                </a:solidFill>
                <a:latin typeface="PT Sans Narrow"/>
                <a:ea typeface="PT Sans Narrow"/>
                <a:cs typeface="PT Sans Narrow"/>
                <a:sym typeface="PT Sans Narrow"/>
              </a:rPr>
              <a:t>=0.01</a:t>
            </a:r>
            <a:endParaRPr>
              <a:latin typeface="PT Sans Narrow"/>
              <a:ea typeface="PT Sans Narrow"/>
              <a:cs typeface="PT Sans Narrow"/>
              <a:sym typeface="PT Sans Narrow"/>
            </a:endParaRPr>
          </a:p>
        </p:txBody>
      </p:sp>
      <p:sp>
        <p:nvSpPr>
          <p:cNvPr id="207" name="Google Shape;207;p25"/>
          <p:cNvSpPr txBox="1"/>
          <p:nvPr/>
        </p:nvSpPr>
        <p:spPr>
          <a:xfrm>
            <a:off x="1288250" y="1032500"/>
            <a:ext cx="10719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latin typeface="PT Sans Narrow"/>
                <a:ea typeface="PT Sans Narrow"/>
                <a:cs typeface="PT Sans Narrow"/>
                <a:sym typeface="PT Sans Narrow"/>
              </a:rPr>
              <a:t>Témoins</a:t>
            </a:r>
            <a:endParaRPr sz="1800">
              <a:solidFill>
                <a:schemeClr val="dk2"/>
              </a:solidFill>
              <a:latin typeface="PT Sans Narrow"/>
              <a:ea typeface="PT Sans Narrow"/>
              <a:cs typeface="PT Sans Narrow"/>
              <a:sym typeface="PT Sans Narrow"/>
            </a:endParaRPr>
          </a:p>
        </p:txBody>
      </p:sp>
      <p:sp>
        <p:nvSpPr>
          <p:cNvPr id="208" name="Google Shape;208;p25"/>
          <p:cNvSpPr txBox="1"/>
          <p:nvPr/>
        </p:nvSpPr>
        <p:spPr>
          <a:xfrm>
            <a:off x="1593050" y="3013700"/>
            <a:ext cx="12354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latin typeface="PT Sans Narrow"/>
                <a:ea typeface="PT Sans Narrow"/>
                <a:cs typeface="PT Sans Narrow"/>
                <a:sym typeface="PT Sans Narrow"/>
              </a:rPr>
              <a:t>Patientes</a:t>
            </a:r>
            <a:endParaRPr sz="1800">
              <a:solidFill>
                <a:schemeClr val="dk2"/>
              </a:solidFill>
              <a:latin typeface="PT Sans Narrow"/>
              <a:ea typeface="PT Sans Narrow"/>
              <a:cs typeface="PT Sans Narrow"/>
              <a:sym typeface="PT Sans Narr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6"/>
          <p:cNvPicPr preferRelativeResize="0"/>
          <p:nvPr/>
        </p:nvPicPr>
        <p:blipFill>
          <a:blip r:embed="rId3">
            <a:alphaModFix/>
          </a:blip>
          <a:stretch>
            <a:fillRect/>
          </a:stretch>
        </p:blipFill>
        <p:spPr>
          <a:xfrm>
            <a:off x="692700" y="1110175"/>
            <a:ext cx="1566000" cy="1134000"/>
          </a:xfrm>
          <a:prstGeom prst="rect">
            <a:avLst/>
          </a:prstGeom>
          <a:noFill/>
          <a:ln>
            <a:noFill/>
          </a:ln>
        </p:spPr>
      </p:pic>
      <p:sp>
        <p:nvSpPr>
          <p:cNvPr id="214" name="Google Shape;214;p26"/>
          <p:cNvSpPr txBox="1"/>
          <p:nvPr/>
        </p:nvSpPr>
        <p:spPr>
          <a:xfrm>
            <a:off x="1062575" y="1769525"/>
            <a:ext cx="611400" cy="3540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i="1" lang="fr" sz="1100">
                <a:solidFill>
                  <a:schemeClr val="dk2"/>
                </a:solidFill>
                <a:latin typeface="Calibri"/>
                <a:ea typeface="Calibri"/>
                <a:cs typeface="Calibri"/>
                <a:sym typeface="Calibri"/>
              </a:rPr>
              <a:t>p&lt;</a:t>
            </a:r>
            <a:r>
              <a:rPr lang="fr" sz="1100">
                <a:solidFill>
                  <a:schemeClr val="dk2"/>
                </a:solidFill>
                <a:latin typeface="Calibri"/>
                <a:ea typeface="Calibri"/>
                <a:cs typeface="Calibri"/>
                <a:sym typeface="Calibri"/>
              </a:rPr>
              <a:t>0.4</a:t>
            </a:r>
            <a:endParaRPr/>
          </a:p>
        </p:txBody>
      </p:sp>
      <p:pic>
        <p:nvPicPr>
          <p:cNvPr id="215" name="Google Shape;215;p26"/>
          <p:cNvPicPr preferRelativeResize="0"/>
          <p:nvPr/>
        </p:nvPicPr>
        <p:blipFill>
          <a:blip r:embed="rId4">
            <a:alphaModFix/>
          </a:blip>
          <a:stretch>
            <a:fillRect/>
          </a:stretch>
        </p:blipFill>
        <p:spPr>
          <a:xfrm>
            <a:off x="2901950" y="1110175"/>
            <a:ext cx="1566000" cy="1134000"/>
          </a:xfrm>
          <a:prstGeom prst="rect">
            <a:avLst/>
          </a:prstGeom>
          <a:noFill/>
          <a:ln>
            <a:noFill/>
          </a:ln>
        </p:spPr>
      </p:pic>
      <p:sp>
        <p:nvSpPr>
          <p:cNvPr id="216" name="Google Shape;216;p26"/>
          <p:cNvSpPr txBox="1"/>
          <p:nvPr/>
        </p:nvSpPr>
        <p:spPr>
          <a:xfrm>
            <a:off x="3081875" y="1769525"/>
            <a:ext cx="708900" cy="3540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b="1" i="1" lang="fr" sz="1100">
                <a:solidFill>
                  <a:srgbClr val="0000FF"/>
                </a:solidFill>
                <a:latin typeface="Calibri"/>
                <a:ea typeface="Calibri"/>
                <a:cs typeface="Calibri"/>
                <a:sym typeface="Calibri"/>
              </a:rPr>
              <a:t>p&lt;</a:t>
            </a:r>
            <a:r>
              <a:rPr b="1" lang="fr" sz="1100">
                <a:solidFill>
                  <a:srgbClr val="0000FF"/>
                </a:solidFill>
                <a:latin typeface="Calibri"/>
                <a:ea typeface="Calibri"/>
                <a:cs typeface="Calibri"/>
                <a:sym typeface="Calibri"/>
              </a:rPr>
              <a:t>0.02</a:t>
            </a:r>
            <a:endParaRPr>
              <a:solidFill>
                <a:srgbClr val="0000FF"/>
              </a:solidFill>
            </a:endParaRPr>
          </a:p>
        </p:txBody>
      </p:sp>
      <p:sp>
        <p:nvSpPr>
          <p:cNvPr id="217" name="Google Shape;217;p26"/>
          <p:cNvSpPr txBox="1"/>
          <p:nvPr/>
        </p:nvSpPr>
        <p:spPr>
          <a:xfrm>
            <a:off x="4254650" y="1177375"/>
            <a:ext cx="1365300" cy="6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900">
                <a:solidFill>
                  <a:schemeClr val="dk2"/>
                </a:solidFill>
                <a:latin typeface="Playfair Display"/>
                <a:ea typeface="Playfair Display"/>
                <a:cs typeface="Playfair Display"/>
                <a:sym typeface="Playfair Display"/>
              </a:rPr>
              <a:t>E-Cad high</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rPr lang="fr" sz="900">
                <a:solidFill>
                  <a:schemeClr val="dk2"/>
                </a:solidFill>
                <a:latin typeface="Playfair Display"/>
                <a:ea typeface="Playfair Display"/>
                <a:cs typeface="Playfair Display"/>
                <a:sym typeface="Playfair Display"/>
              </a:rPr>
              <a:t>E-Cad low</a:t>
            </a:r>
            <a:endParaRPr sz="900">
              <a:solidFill>
                <a:schemeClr val="dk2"/>
              </a:solidFill>
              <a:latin typeface="Playfair Display"/>
              <a:ea typeface="Playfair Display"/>
              <a:cs typeface="Playfair Display"/>
              <a:sym typeface="Playfair Display"/>
            </a:endParaRPr>
          </a:p>
        </p:txBody>
      </p:sp>
      <p:sp>
        <p:nvSpPr>
          <p:cNvPr id="218" name="Google Shape;218;p26"/>
          <p:cNvSpPr txBox="1"/>
          <p:nvPr/>
        </p:nvSpPr>
        <p:spPr>
          <a:xfrm>
            <a:off x="2053325" y="1331900"/>
            <a:ext cx="1028700" cy="6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900">
                <a:solidFill>
                  <a:schemeClr val="dk2"/>
                </a:solidFill>
                <a:latin typeface="Playfair Display"/>
                <a:ea typeface="Playfair Display"/>
                <a:cs typeface="Playfair Display"/>
                <a:sym typeface="Playfair Display"/>
              </a:rPr>
              <a:t>B-Cat low</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3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rPr lang="fr" sz="900">
                <a:solidFill>
                  <a:schemeClr val="dk2"/>
                </a:solidFill>
                <a:latin typeface="Playfair Display"/>
                <a:ea typeface="Playfair Display"/>
                <a:cs typeface="Playfair Display"/>
                <a:sym typeface="Playfair Display"/>
              </a:rPr>
              <a:t>B-Cat high</a:t>
            </a:r>
            <a:endParaRPr sz="900">
              <a:solidFill>
                <a:schemeClr val="dk2"/>
              </a:solidFill>
              <a:latin typeface="Playfair Display"/>
              <a:ea typeface="Playfair Display"/>
              <a:cs typeface="Playfair Display"/>
              <a:sym typeface="Playfair Display"/>
            </a:endParaRPr>
          </a:p>
        </p:txBody>
      </p:sp>
      <p:pic>
        <p:nvPicPr>
          <p:cNvPr id="219" name="Google Shape;219;p26"/>
          <p:cNvPicPr preferRelativeResize="0"/>
          <p:nvPr/>
        </p:nvPicPr>
        <p:blipFill>
          <a:blip r:embed="rId5">
            <a:alphaModFix/>
          </a:blip>
          <a:stretch>
            <a:fillRect/>
          </a:stretch>
        </p:blipFill>
        <p:spPr>
          <a:xfrm>
            <a:off x="5111200" y="1083200"/>
            <a:ext cx="1565999" cy="1134000"/>
          </a:xfrm>
          <a:prstGeom prst="rect">
            <a:avLst/>
          </a:prstGeom>
          <a:noFill/>
          <a:ln>
            <a:noFill/>
          </a:ln>
        </p:spPr>
      </p:pic>
      <p:sp>
        <p:nvSpPr>
          <p:cNvPr id="220" name="Google Shape;220;p26"/>
          <p:cNvSpPr txBox="1"/>
          <p:nvPr/>
        </p:nvSpPr>
        <p:spPr>
          <a:xfrm>
            <a:off x="6523725" y="1331900"/>
            <a:ext cx="1028700" cy="6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900">
                <a:solidFill>
                  <a:schemeClr val="dk2"/>
                </a:solidFill>
                <a:latin typeface="Playfair Display"/>
                <a:ea typeface="Playfair Display"/>
                <a:cs typeface="Playfair Display"/>
                <a:sym typeface="Playfair Display"/>
              </a:rPr>
              <a:t>CK19 </a:t>
            </a:r>
            <a:r>
              <a:rPr lang="fr" sz="900">
                <a:solidFill>
                  <a:schemeClr val="dk2"/>
                </a:solidFill>
                <a:latin typeface="Playfair Display"/>
                <a:ea typeface="Playfair Display"/>
                <a:cs typeface="Playfair Display"/>
                <a:sym typeface="Playfair Display"/>
              </a:rPr>
              <a:t> low</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3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rPr lang="fr" sz="900">
                <a:solidFill>
                  <a:schemeClr val="dk2"/>
                </a:solidFill>
                <a:latin typeface="Playfair Display"/>
                <a:ea typeface="Playfair Display"/>
                <a:cs typeface="Playfair Display"/>
                <a:sym typeface="Playfair Display"/>
              </a:rPr>
              <a:t>CK19 </a:t>
            </a:r>
            <a:r>
              <a:rPr lang="fr" sz="900">
                <a:solidFill>
                  <a:schemeClr val="dk2"/>
                </a:solidFill>
                <a:latin typeface="Playfair Display"/>
                <a:ea typeface="Playfair Display"/>
                <a:cs typeface="Playfair Display"/>
                <a:sym typeface="Playfair Display"/>
              </a:rPr>
              <a:t> high</a:t>
            </a:r>
            <a:endParaRPr sz="900">
              <a:solidFill>
                <a:schemeClr val="dk2"/>
              </a:solidFill>
              <a:latin typeface="Playfair Display"/>
              <a:ea typeface="Playfair Display"/>
              <a:cs typeface="Playfair Display"/>
              <a:sym typeface="Playfair Display"/>
            </a:endParaRPr>
          </a:p>
        </p:txBody>
      </p:sp>
      <p:sp>
        <p:nvSpPr>
          <p:cNvPr id="221" name="Google Shape;221;p26"/>
          <p:cNvSpPr txBox="1"/>
          <p:nvPr/>
        </p:nvSpPr>
        <p:spPr>
          <a:xfrm>
            <a:off x="5268375" y="1769525"/>
            <a:ext cx="611400" cy="3540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i="1" lang="fr" sz="1100">
                <a:solidFill>
                  <a:schemeClr val="dk2"/>
                </a:solidFill>
                <a:latin typeface="Calibri"/>
                <a:ea typeface="Calibri"/>
                <a:cs typeface="Calibri"/>
                <a:sym typeface="Calibri"/>
              </a:rPr>
              <a:t>p&lt;</a:t>
            </a:r>
            <a:r>
              <a:rPr lang="fr" sz="1100">
                <a:solidFill>
                  <a:schemeClr val="dk2"/>
                </a:solidFill>
                <a:latin typeface="Calibri"/>
                <a:ea typeface="Calibri"/>
                <a:cs typeface="Calibri"/>
                <a:sym typeface="Calibri"/>
              </a:rPr>
              <a:t>0.6</a:t>
            </a:r>
            <a:endParaRPr/>
          </a:p>
        </p:txBody>
      </p:sp>
      <p:pic>
        <p:nvPicPr>
          <p:cNvPr id="222" name="Google Shape;222;p26"/>
          <p:cNvPicPr preferRelativeResize="0"/>
          <p:nvPr/>
        </p:nvPicPr>
        <p:blipFill>
          <a:blip r:embed="rId6">
            <a:alphaModFix/>
          </a:blip>
          <a:stretch>
            <a:fillRect/>
          </a:stretch>
        </p:blipFill>
        <p:spPr>
          <a:xfrm>
            <a:off x="1496450" y="2875325"/>
            <a:ext cx="1566000" cy="1134000"/>
          </a:xfrm>
          <a:prstGeom prst="rect">
            <a:avLst/>
          </a:prstGeom>
          <a:noFill/>
          <a:ln>
            <a:noFill/>
          </a:ln>
        </p:spPr>
      </p:pic>
      <p:sp>
        <p:nvSpPr>
          <p:cNvPr id="223" name="Google Shape;223;p26"/>
          <p:cNvSpPr txBox="1"/>
          <p:nvPr/>
        </p:nvSpPr>
        <p:spPr>
          <a:xfrm>
            <a:off x="2739125" y="2919775"/>
            <a:ext cx="1365300" cy="6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900">
                <a:solidFill>
                  <a:schemeClr val="dk2"/>
                </a:solidFill>
                <a:latin typeface="Playfair Display"/>
                <a:ea typeface="Playfair Display"/>
                <a:cs typeface="Playfair Display"/>
                <a:sym typeface="Playfair Display"/>
              </a:rPr>
              <a:t>B-Cat low/E-Cad high</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3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rPr lang="fr" sz="900">
                <a:solidFill>
                  <a:schemeClr val="dk2"/>
                </a:solidFill>
                <a:latin typeface="Playfair Display"/>
                <a:ea typeface="Playfair Display"/>
                <a:cs typeface="Playfair Display"/>
                <a:sym typeface="Playfair Display"/>
              </a:rPr>
              <a:t>B-Cat high/E-Cad low</a:t>
            </a:r>
            <a:endParaRPr sz="900">
              <a:solidFill>
                <a:schemeClr val="dk2"/>
              </a:solidFill>
              <a:latin typeface="Playfair Display"/>
              <a:ea typeface="Playfair Display"/>
              <a:cs typeface="Playfair Display"/>
              <a:sym typeface="Playfair Display"/>
            </a:endParaRPr>
          </a:p>
        </p:txBody>
      </p:sp>
      <p:sp>
        <p:nvSpPr>
          <p:cNvPr id="224" name="Google Shape;224;p26"/>
          <p:cNvSpPr txBox="1"/>
          <p:nvPr/>
        </p:nvSpPr>
        <p:spPr>
          <a:xfrm>
            <a:off x="1657350" y="3490375"/>
            <a:ext cx="533100" cy="3540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i="1" lang="fr" sz="1100">
                <a:solidFill>
                  <a:schemeClr val="dk2"/>
                </a:solidFill>
                <a:latin typeface="Calibri"/>
                <a:ea typeface="Calibri"/>
                <a:cs typeface="Calibri"/>
                <a:sym typeface="Calibri"/>
              </a:rPr>
              <a:t>p&lt;</a:t>
            </a:r>
            <a:r>
              <a:rPr lang="fr" sz="1100">
                <a:solidFill>
                  <a:schemeClr val="dk2"/>
                </a:solidFill>
                <a:latin typeface="Calibri"/>
                <a:ea typeface="Calibri"/>
                <a:cs typeface="Calibri"/>
                <a:sym typeface="Calibri"/>
              </a:rPr>
              <a:t>0.2</a:t>
            </a:r>
            <a:endParaRPr sz="1100">
              <a:solidFill>
                <a:schemeClr val="dk2"/>
              </a:solidFill>
              <a:latin typeface="Calibri"/>
              <a:ea typeface="Calibri"/>
              <a:cs typeface="Calibri"/>
              <a:sym typeface="Calibri"/>
            </a:endParaRPr>
          </a:p>
        </p:txBody>
      </p:sp>
      <p:pic>
        <p:nvPicPr>
          <p:cNvPr id="225" name="Google Shape;225;p26"/>
          <p:cNvPicPr preferRelativeResize="0"/>
          <p:nvPr/>
        </p:nvPicPr>
        <p:blipFill>
          <a:blip r:embed="rId7">
            <a:alphaModFix/>
          </a:blip>
          <a:stretch>
            <a:fillRect/>
          </a:stretch>
        </p:blipFill>
        <p:spPr>
          <a:xfrm>
            <a:off x="4739750" y="2768600"/>
            <a:ext cx="1566000" cy="1134000"/>
          </a:xfrm>
          <a:prstGeom prst="rect">
            <a:avLst/>
          </a:prstGeom>
          <a:noFill/>
          <a:ln>
            <a:noFill/>
          </a:ln>
        </p:spPr>
      </p:pic>
      <p:sp>
        <p:nvSpPr>
          <p:cNvPr id="226" name="Google Shape;226;p26"/>
          <p:cNvSpPr txBox="1"/>
          <p:nvPr/>
        </p:nvSpPr>
        <p:spPr>
          <a:xfrm>
            <a:off x="5997700" y="3047825"/>
            <a:ext cx="1365300" cy="6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900">
                <a:solidFill>
                  <a:schemeClr val="dk2"/>
                </a:solidFill>
                <a:latin typeface="Playfair Display"/>
                <a:ea typeface="Playfair Display"/>
                <a:cs typeface="Playfair Display"/>
                <a:sym typeface="Playfair Display"/>
              </a:rPr>
              <a:t>B-Cat low/CK19 low</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3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sz="9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rPr lang="fr" sz="900">
                <a:solidFill>
                  <a:schemeClr val="dk2"/>
                </a:solidFill>
                <a:latin typeface="Playfair Display"/>
                <a:ea typeface="Playfair Display"/>
                <a:cs typeface="Playfair Display"/>
                <a:sym typeface="Playfair Display"/>
              </a:rPr>
              <a:t>B-Cat high/CK19 high</a:t>
            </a:r>
            <a:endParaRPr sz="900">
              <a:solidFill>
                <a:schemeClr val="dk2"/>
              </a:solidFill>
              <a:latin typeface="Playfair Display"/>
              <a:ea typeface="Playfair Display"/>
              <a:cs typeface="Playfair Display"/>
              <a:sym typeface="Playfair Display"/>
            </a:endParaRPr>
          </a:p>
        </p:txBody>
      </p:sp>
      <p:sp>
        <p:nvSpPr>
          <p:cNvPr id="227" name="Google Shape;227;p26"/>
          <p:cNvSpPr txBox="1"/>
          <p:nvPr/>
        </p:nvSpPr>
        <p:spPr>
          <a:xfrm>
            <a:off x="4940450" y="3395150"/>
            <a:ext cx="533100" cy="3540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i="1" lang="fr" sz="1100">
                <a:solidFill>
                  <a:schemeClr val="dk2"/>
                </a:solidFill>
                <a:latin typeface="Calibri"/>
                <a:ea typeface="Calibri"/>
                <a:cs typeface="Calibri"/>
                <a:sym typeface="Calibri"/>
              </a:rPr>
              <a:t>p&lt;</a:t>
            </a:r>
            <a:r>
              <a:rPr lang="fr" sz="1100">
                <a:solidFill>
                  <a:schemeClr val="dk2"/>
                </a:solidFill>
                <a:latin typeface="Calibri"/>
                <a:ea typeface="Calibri"/>
                <a:cs typeface="Calibri"/>
                <a:sym typeface="Calibri"/>
              </a:rPr>
              <a:t>0.8</a:t>
            </a:r>
            <a:endParaRPr/>
          </a:p>
        </p:txBody>
      </p:sp>
      <p:sp>
        <p:nvSpPr>
          <p:cNvPr id="228" name="Google Shape;228;p26"/>
          <p:cNvSpPr txBox="1"/>
          <p:nvPr>
            <p:ph type="title"/>
          </p:nvPr>
        </p:nvSpPr>
        <p:spPr>
          <a:xfrm>
            <a:off x="184700" y="85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Expression génique CTC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34" name="Google Shape;234;p27"/>
          <p:cNvPicPr preferRelativeResize="0"/>
          <p:nvPr/>
        </p:nvPicPr>
        <p:blipFill>
          <a:blip r:embed="rId3">
            <a:alphaModFix/>
          </a:blip>
          <a:stretch>
            <a:fillRect/>
          </a:stretch>
        </p:blipFill>
        <p:spPr>
          <a:xfrm>
            <a:off x="76211" y="76200"/>
            <a:ext cx="4798237" cy="4973401"/>
          </a:xfrm>
          <a:prstGeom prst="rect">
            <a:avLst/>
          </a:prstGeom>
          <a:noFill/>
          <a:ln>
            <a:noFill/>
          </a:ln>
        </p:spPr>
      </p:pic>
      <p:sp>
        <p:nvSpPr>
          <p:cNvPr id="235" name="Google Shape;235;p27"/>
          <p:cNvSpPr txBox="1"/>
          <p:nvPr/>
        </p:nvSpPr>
        <p:spPr>
          <a:xfrm>
            <a:off x="5155825" y="4681800"/>
            <a:ext cx="4221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a:solidFill>
                  <a:srgbClr val="333333"/>
                </a:solidFill>
                <a:highlight>
                  <a:srgbClr val="FFFFFF"/>
                </a:highlight>
                <a:latin typeface="Roboto"/>
                <a:ea typeface="Roboto"/>
                <a:cs typeface="Roboto"/>
                <a:sym typeface="Roboto"/>
              </a:rPr>
              <a:t>Xu, X., Zhang, M., Xu, F. </a:t>
            </a:r>
            <a:r>
              <a:rPr i="1" lang="fr" sz="900">
                <a:solidFill>
                  <a:srgbClr val="333333"/>
                </a:solidFill>
                <a:highlight>
                  <a:srgbClr val="FFFFFF"/>
                </a:highlight>
                <a:latin typeface="Roboto"/>
                <a:ea typeface="Roboto"/>
                <a:cs typeface="Roboto"/>
                <a:sym typeface="Roboto"/>
              </a:rPr>
              <a:t>et al.</a:t>
            </a:r>
            <a:r>
              <a:rPr lang="fr" sz="900">
                <a:solidFill>
                  <a:srgbClr val="333333"/>
                </a:solidFill>
                <a:highlight>
                  <a:srgbClr val="FFFFFF"/>
                </a:highlight>
                <a:latin typeface="Roboto"/>
                <a:ea typeface="Roboto"/>
                <a:cs typeface="Roboto"/>
                <a:sym typeface="Roboto"/>
              </a:rPr>
              <a:t> Wnt signaling in breast cancer: biological mechanisms, challenges and opportunities. </a:t>
            </a:r>
            <a:r>
              <a:rPr i="1" lang="fr" sz="900">
                <a:solidFill>
                  <a:srgbClr val="333333"/>
                </a:solidFill>
                <a:highlight>
                  <a:srgbClr val="FFFFFF"/>
                </a:highlight>
                <a:latin typeface="Roboto"/>
                <a:ea typeface="Roboto"/>
                <a:cs typeface="Roboto"/>
                <a:sym typeface="Roboto"/>
              </a:rPr>
              <a:t>Mol Cancer</a:t>
            </a:r>
            <a:r>
              <a:rPr lang="fr" sz="900">
                <a:solidFill>
                  <a:srgbClr val="333333"/>
                </a:solidFill>
                <a:highlight>
                  <a:srgbClr val="FFFFFF"/>
                </a:highlight>
                <a:latin typeface="Roboto"/>
                <a:ea typeface="Roboto"/>
                <a:cs typeface="Roboto"/>
                <a:sym typeface="Roboto"/>
              </a:rPr>
              <a:t> 19, 165 (2020). </a:t>
            </a:r>
            <a:endParaRPr sz="1100"/>
          </a:p>
        </p:txBody>
      </p:sp>
      <p:pic>
        <p:nvPicPr>
          <p:cNvPr id="236" name="Google Shape;236;p27"/>
          <p:cNvPicPr preferRelativeResize="0"/>
          <p:nvPr/>
        </p:nvPicPr>
        <p:blipFill>
          <a:blip r:embed="rId4">
            <a:alphaModFix/>
          </a:blip>
          <a:stretch>
            <a:fillRect/>
          </a:stretch>
        </p:blipFill>
        <p:spPr>
          <a:xfrm>
            <a:off x="5002051" y="611976"/>
            <a:ext cx="4141949" cy="34345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8458" l="0" r="56215" t="0"/>
          <a:stretch/>
        </p:blipFill>
        <p:spPr>
          <a:xfrm>
            <a:off x="0" y="2852250"/>
            <a:ext cx="2578048" cy="2327858"/>
          </a:xfrm>
          <a:prstGeom prst="rect">
            <a:avLst/>
          </a:prstGeom>
          <a:noFill/>
          <a:ln>
            <a:noFill/>
          </a:ln>
        </p:spPr>
      </p:pic>
      <p:pic>
        <p:nvPicPr>
          <p:cNvPr id="243" name="Google Shape;243;p28"/>
          <p:cNvPicPr preferRelativeResize="0"/>
          <p:nvPr/>
        </p:nvPicPr>
        <p:blipFill rotWithShape="1">
          <a:blip r:embed="rId3">
            <a:alphaModFix/>
          </a:blip>
          <a:srcRect b="16749" l="45539" r="0" t="0"/>
          <a:stretch/>
        </p:blipFill>
        <p:spPr>
          <a:xfrm>
            <a:off x="2654016" y="3149373"/>
            <a:ext cx="2841782" cy="1876150"/>
          </a:xfrm>
          <a:prstGeom prst="rect">
            <a:avLst/>
          </a:prstGeom>
          <a:noFill/>
          <a:ln>
            <a:noFill/>
          </a:ln>
        </p:spPr>
      </p:pic>
      <p:sp>
        <p:nvSpPr>
          <p:cNvPr id="244" name="Google Shape;244;p28"/>
          <p:cNvSpPr txBox="1"/>
          <p:nvPr/>
        </p:nvSpPr>
        <p:spPr>
          <a:xfrm>
            <a:off x="88948" y="2483475"/>
            <a:ext cx="6548700" cy="392400"/>
          </a:xfrm>
          <a:prstGeom prst="rect">
            <a:avLst/>
          </a:prstGeom>
          <a:noFill/>
          <a:ln>
            <a:noFill/>
          </a:ln>
        </p:spPr>
        <p:txBody>
          <a:bodyPr anchorCtr="0" anchor="t" bIns="34275" lIns="68575" spcFirstLastPara="1" rIns="68575" wrap="square" tIns="34275">
            <a:spAutoFit/>
          </a:bodyPr>
          <a:lstStyle/>
          <a:p>
            <a:pPr indent="0" lvl="0" marL="127000" marR="0" rtl="0" algn="l">
              <a:spcBef>
                <a:spcPts val="0"/>
              </a:spcBef>
              <a:spcAft>
                <a:spcPts val="0"/>
              </a:spcAft>
              <a:buNone/>
            </a:pPr>
            <a:r>
              <a:rPr b="1" i="0" lang="fr" sz="2100" u="none" cap="none" strike="noStrike">
                <a:solidFill>
                  <a:srgbClr val="1F3864"/>
                </a:solidFill>
                <a:latin typeface="Calibri"/>
                <a:ea typeface="Calibri"/>
                <a:cs typeface="Calibri"/>
                <a:sym typeface="Calibri"/>
              </a:rPr>
              <a:t>Quantification des VEs plasmatique : VideoDrop</a:t>
            </a:r>
            <a:endParaRPr b="1" i="0" sz="2100" u="none" cap="none" strike="noStrike">
              <a:solidFill>
                <a:srgbClr val="1F3864"/>
              </a:solidFill>
              <a:latin typeface="Calibri"/>
              <a:ea typeface="Calibri"/>
              <a:cs typeface="Calibri"/>
              <a:sym typeface="Calibri"/>
            </a:endParaRPr>
          </a:p>
        </p:txBody>
      </p:sp>
      <p:sp>
        <p:nvSpPr>
          <p:cNvPr id="245" name="Google Shape;245;p28"/>
          <p:cNvSpPr txBox="1"/>
          <p:nvPr/>
        </p:nvSpPr>
        <p:spPr>
          <a:xfrm>
            <a:off x="5510856" y="3662697"/>
            <a:ext cx="3560100" cy="992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fr" sz="1200" u="none" cap="none" strike="noStrike">
                <a:solidFill>
                  <a:schemeClr val="dk1"/>
                </a:solidFill>
                <a:latin typeface="Calibri"/>
                <a:ea typeface="Calibri"/>
                <a:cs typeface="Calibri"/>
                <a:sym typeface="Calibri"/>
              </a:rPr>
              <a:t>Le principe de vidéos Drop (la microscopie interférométrique d'imagerie) est basé sur un microscope à transmission à fond clair utilisé comme interférométrie homodyne pour détecter, compter et suivre les nanoparticules</a:t>
            </a:r>
            <a:endParaRPr b="0" i="0" sz="1200" u="none" cap="none" strike="noStrike">
              <a:solidFill>
                <a:schemeClr val="dk1"/>
              </a:solidFill>
              <a:latin typeface="Calibri"/>
              <a:ea typeface="Calibri"/>
              <a:cs typeface="Calibri"/>
              <a:sym typeface="Calibri"/>
            </a:endParaRPr>
          </a:p>
        </p:txBody>
      </p:sp>
      <p:sp>
        <p:nvSpPr>
          <p:cNvPr id="246" name="Google Shape;246;p28"/>
          <p:cNvSpPr txBox="1"/>
          <p:nvPr/>
        </p:nvSpPr>
        <p:spPr>
          <a:xfrm>
            <a:off x="12750" y="23900"/>
            <a:ext cx="8543700" cy="392400"/>
          </a:xfrm>
          <a:prstGeom prst="rect">
            <a:avLst/>
          </a:prstGeom>
          <a:noFill/>
          <a:ln>
            <a:noFill/>
          </a:ln>
        </p:spPr>
        <p:txBody>
          <a:bodyPr anchorCtr="0" anchor="t" bIns="34275" lIns="68575" spcFirstLastPara="1" rIns="68575" wrap="square" tIns="34275">
            <a:spAutoFit/>
          </a:bodyPr>
          <a:lstStyle/>
          <a:p>
            <a:pPr indent="0" lvl="0" marL="127000" marR="0" rtl="0" algn="l">
              <a:spcBef>
                <a:spcPts val="0"/>
              </a:spcBef>
              <a:spcAft>
                <a:spcPts val="0"/>
              </a:spcAft>
              <a:buNone/>
            </a:pPr>
            <a:r>
              <a:rPr b="1" i="0" lang="fr" sz="2100" u="none" cap="none" strike="noStrike">
                <a:solidFill>
                  <a:srgbClr val="BF9000"/>
                </a:solidFill>
                <a:latin typeface="Calibri"/>
                <a:ea typeface="Calibri"/>
                <a:cs typeface="Calibri"/>
                <a:sym typeface="Calibri"/>
              </a:rPr>
              <a:t>Isolement des Vésicules Extracellulaires (VEs) plasmatique</a:t>
            </a:r>
            <a:r>
              <a:rPr b="1" lang="fr" sz="2100">
                <a:solidFill>
                  <a:srgbClr val="BF9000"/>
                </a:solidFill>
                <a:latin typeface="Calibri"/>
                <a:ea typeface="Calibri"/>
                <a:cs typeface="Calibri"/>
                <a:sym typeface="Calibri"/>
              </a:rPr>
              <a:t>s</a:t>
            </a:r>
            <a:endParaRPr sz="1100"/>
          </a:p>
        </p:txBody>
      </p:sp>
      <p:sp>
        <p:nvSpPr>
          <p:cNvPr id="247" name="Google Shape;247;p28"/>
          <p:cNvSpPr txBox="1"/>
          <p:nvPr/>
        </p:nvSpPr>
        <p:spPr>
          <a:xfrm>
            <a:off x="958459" y="1408782"/>
            <a:ext cx="1041000" cy="3462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fr" sz="900" u="none" cap="none" strike="noStrike">
                <a:solidFill>
                  <a:schemeClr val="dk1"/>
                </a:solidFill>
                <a:latin typeface="Calibri"/>
                <a:ea typeface="Calibri"/>
                <a:cs typeface="Calibri"/>
                <a:sym typeface="Calibri"/>
              </a:rPr>
              <a:t>2500g</a:t>
            </a:r>
            <a:endParaRPr sz="1100"/>
          </a:p>
          <a:p>
            <a:pPr indent="0" lvl="0" marL="0" marR="0" rtl="0" algn="ctr">
              <a:spcBef>
                <a:spcPts val="0"/>
              </a:spcBef>
              <a:spcAft>
                <a:spcPts val="0"/>
              </a:spcAft>
              <a:buNone/>
            </a:pPr>
            <a:r>
              <a:rPr b="1" i="0" lang="fr" sz="900" u="none" cap="none" strike="noStrike">
                <a:solidFill>
                  <a:schemeClr val="dk1"/>
                </a:solidFill>
                <a:latin typeface="Calibri"/>
                <a:ea typeface="Calibri"/>
                <a:cs typeface="Calibri"/>
                <a:sym typeface="Calibri"/>
              </a:rPr>
              <a:t>10min</a:t>
            </a:r>
            <a:endParaRPr b="1" i="0" sz="900" u="none" cap="none" strike="noStrike">
              <a:solidFill>
                <a:schemeClr val="dk1"/>
              </a:solidFill>
              <a:latin typeface="Calibri"/>
              <a:ea typeface="Calibri"/>
              <a:cs typeface="Calibri"/>
              <a:sym typeface="Calibri"/>
            </a:endParaRPr>
          </a:p>
        </p:txBody>
      </p:sp>
      <p:sp>
        <p:nvSpPr>
          <p:cNvPr id="248" name="Google Shape;248;p28"/>
          <p:cNvSpPr txBox="1"/>
          <p:nvPr/>
        </p:nvSpPr>
        <p:spPr>
          <a:xfrm>
            <a:off x="4262996" y="2108575"/>
            <a:ext cx="3017100" cy="2538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fr" sz="1200" u="none" cap="none" strike="noStrike">
                <a:solidFill>
                  <a:schemeClr val="dk1"/>
                </a:solidFill>
                <a:latin typeface="Calibri"/>
                <a:ea typeface="Calibri"/>
                <a:cs typeface="Calibri"/>
                <a:sym typeface="Calibri"/>
              </a:rPr>
              <a:t>Chromatographie d'exclusion de taille</a:t>
            </a:r>
            <a:endParaRPr b="1" i="0" sz="1200" u="none" cap="none" strike="noStrike">
              <a:solidFill>
                <a:schemeClr val="dk1"/>
              </a:solidFill>
              <a:latin typeface="Calibri"/>
              <a:ea typeface="Calibri"/>
              <a:cs typeface="Calibri"/>
              <a:sym typeface="Calibri"/>
            </a:endParaRPr>
          </a:p>
        </p:txBody>
      </p:sp>
      <p:grpSp>
        <p:nvGrpSpPr>
          <p:cNvPr id="249" name="Google Shape;249;p28"/>
          <p:cNvGrpSpPr/>
          <p:nvPr/>
        </p:nvGrpSpPr>
        <p:grpSpPr>
          <a:xfrm>
            <a:off x="339403" y="445061"/>
            <a:ext cx="7416695" cy="1676470"/>
            <a:chOff x="917485" y="842531"/>
            <a:chExt cx="9888926" cy="2235294"/>
          </a:xfrm>
        </p:grpSpPr>
        <p:grpSp>
          <p:nvGrpSpPr>
            <p:cNvPr id="250" name="Google Shape;250;p28"/>
            <p:cNvGrpSpPr/>
            <p:nvPr/>
          </p:nvGrpSpPr>
          <p:grpSpPr>
            <a:xfrm>
              <a:off x="917485" y="842531"/>
              <a:ext cx="9888926" cy="2235294"/>
              <a:chOff x="0" y="1091888"/>
              <a:chExt cx="9888926" cy="2235294"/>
            </a:xfrm>
          </p:grpSpPr>
          <p:grpSp>
            <p:nvGrpSpPr>
              <p:cNvPr id="251" name="Google Shape;251;p28"/>
              <p:cNvGrpSpPr/>
              <p:nvPr/>
            </p:nvGrpSpPr>
            <p:grpSpPr>
              <a:xfrm>
                <a:off x="0" y="1091888"/>
                <a:ext cx="9888926" cy="2235294"/>
                <a:chOff x="224757" y="1233247"/>
                <a:chExt cx="9888926" cy="2235294"/>
              </a:xfrm>
            </p:grpSpPr>
            <p:grpSp>
              <p:nvGrpSpPr>
                <p:cNvPr id="252" name="Google Shape;252;p28"/>
                <p:cNvGrpSpPr/>
                <p:nvPr/>
              </p:nvGrpSpPr>
              <p:grpSpPr>
                <a:xfrm>
                  <a:off x="224757" y="1690528"/>
                  <a:ext cx="5687115" cy="1499773"/>
                  <a:chOff x="229589" y="2007186"/>
                  <a:chExt cx="5687115" cy="1499773"/>
                </a:xfrm>
              </p:grpSpPr>
              <p:pic>
                <p:nvPicPr>
                  <p:cNvPr id="253" name="Google Shape;253;p28"/>
                  <p:cNvPicPr preferRelativeResize="0"/>
                  <p:nvPr/>
                </p:nvPicPr>
                <p:blipFill rotWithShape="1">
                  <a:blip r:embed="rId4">
                    <a:alphaModFix/>
                  </a:blip>
                  <a:srcRect b="67834" l="4192" r="53453" t="12103"/>
                  <a:stretch/>
                </p:blipFill>
                <p:spPr>
                  <a:xfrm>
                    <a:off x="229589" y="2007186"/>
                    <a:ext cx="5687115" cy="1499773"/>
                  </a:xfrm>
                  <a:prstGeom prst="rect">
                    <a:avLst/>
                  </a:prstGeom>
                  <a:noFill/>
                  <a:ln>
                    <a:noFill/>
                  </a:ln>
                </p:spPr>
              </p:pic>
              <p:sp>
                <p:nvSpPr>
                  <p:cNvPr id="254" name="Google Shape;254;p28"/>
                  <p:cNvSpPr txBox="1"/>
                  <p:nvPr/>
                </p:nvSpPr>
                <p:spPr>
                  <a:xfrm>
                    <a:off x="3424693" y="2185088"/>
                    <a:ext cx="1388100" cy="4617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fr" sz="900" u="none" cap="none" strike="noStrike">
                        <a:solidFill>
                          <a:schemeClr val="dk1"/>
                        </a:solidFill>
                        <a:latin typeface="Calibri"/>
                        <a:ea typeface="Calibri"/>
                        <a:cs typeface="Calibri"/>
                        <a:sym typeface="Calibri"/>
                      </a:rPr>
                      <a:t>10000g</a:t>
                    </a:r>
                    <a:endParaRPr sz="1100"/>
                  </a:p>
                  <a:p>
                    <a:pPr indent="0" lvl="0" marL="0" marR="0" rtl="0" algn="ctr">
                      <a:spcBef>
                        <a:spcPts val="0"/>
                      </a:spcBef>
                      <a:spcAft>
                        <a:spcPts val="0"/>
                      </a:spcAft>
                      <a:buNone/>
                    </a:pPr>
                    <a:r>
                      <a:rPr b="1" i="0" lang="fr" sz="900" u="none" cap="none" strike="noStrike">
                        <a:solidFill>
                          <a:schemeClr val="dk1"/>
                        </a:solidFill>
                        <a:latin typeface="Calibri"/>
                        <a:ea typeface="Calibri"/>
                        <a:cs typeface="Calibri"/>
                        <a:sym typeface="Calibri"/>
                      </a:rPr>
                      <a:t>20min</a:t>
                    </a:r>
                    <a:endParaRPr b="1" i="0" sz="900" u="none" cap="none" strike="noStrike">
                      <a:solidFill>
                        <a:schemeClr val="dk1"/>
                      </a:solidFill>
                      <a:latin typeface="Calibri"/>
                      <a:ea typeface="Calibri"/>
                      <a:cs typeface="Calibri"/>
                      <a:sym typeface="Calibri"/>
                    </a:endParaRPr>
                  </a:p>
                </p:txBody>
              </p:sp>
            </p:grpSp>
            <p:grpSp>
              <p:nvGrpSpPr>
                <p:cNvPr id="255" name="Google Shape;255;p28"/>
                <p:cNvGrpSpPr/>
                <p:nvPr/>
              </p:nvGrpSpPr>
              <p:grpSpPr>
                <a:xfrm>
                  <a:off x="6197820" y="1233247"/>
                  <a:ext cx="2309022" cy="2235294"/>
                  <a:chOff x="3607681" y="4109032"/>
                  <a:chExt cx="2309022" cy="2235294"/>
                </a:xfrm>
              </p:grpSpPr>
              <p:pic>
                <p:nvPicPr>
                  <p:cNvPr id="256" name="Google Shape;256;p28"/>
                  <p:cNvPicPr preferRelativeResize="0"/>
                  <p:nvPr/>
                </p:nvPicPr>
                <p:blipFill rotWithShape="1">
                  <a:blip r:embed="rId5">
                    <a:alphaModFix/>
                  </a:blip>
                  <a:srcRect b="0" l="15618" r="0" t="0"/>
                  <a:stretch/>
                </p:blipFill>
                <p:spPr>
                  <a:xfrm>
                    <a:off x="5015445" y="4287376"/>
                    <a:ext cx="665764" cy="1559476"/>
                  </a:xfrm>
                  <a:prstGeom prst="rect">
                    <a:avLst/>
                  </a:prstGeom>
                  <a:noFill/>
                  <a:ln>
                    <a:noFill/>
                  </a:ln>
                </p:spPr>
              </p:pic>
              <p:pic>
                <p:nvPicPr>
                  <p:cNvPr descr="qEV Isolation Overview" id="257" name="Google Shape;257;p28"/>
                  <p:cNvPicPr preferRelativeResize="0"/>
                  <p:nvPr/>
                </p:nvPicPr>
                <p:blipFill rotWithShape="1">
                  <a:blip r:embed="rId6">
                    <a:alphaModFix/>
                  </a:blip>
                  <a:srcRect b="0" l="0" r="0" t="0"/>
                  <a:stretch/>
                </p:blipFill>
                <p:spPr>
                  <a:xfrm>
                    <a:off x="3607681" y="4109032"/>
                    <a:ext cx="2309022" cy="2235294"/>
                  </a:xfrm>
                  <a:prstGeom prst="rect">
                    <a:avLst/>
                  </a:prstGeom>
                  <a:noFill/>
                  <a:ln>
                    <a:noFill/>
                  </a:ln>
                </p:spPr>
              </p:pic>
            </p:grpSp>
            <p:sp>
              <p:nvSpPr>
                <p:cNvPr id="258" name="Google Shape;258;p28"/>
                <p:cNvSpPr txBox="1"/>
                <p:nvPr/>
              </p:nvSpPr>
              <p:spPr>
                <a:xfrm>
                  <a:off x="5582270" y="2059054"/>
                  <a:ext cx="786900" cy="2769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fr" sz="900" u="none" cap="none" strike="noStrike">
                      <a:solidFill>
                        <a:schemeClr val="dk1"/>
                      </a:solidFill>
                      <a:latin typeface="Calibri"/>
                      <a:ea typeface="Calibri"/>
                      <a:cs typeface="Calibri"/>
                      <a:sym typeface="Calibri"/>
                    </a:rPr>
                    <a:t>500µL</a:t>
                  </a:r>
                  <a:endParaRPr b="1" i="0" sz="900" u="none" cap="none" strike="noStrike">
                    <a:solidFill>
                      <a:schemeClr val="dk1"/>
                    </a:solidFill>
                    <a:latin typeface="Calibri"/>
                    <a:ea typeface="Calibri"/>
                    <a:cs typeface="Calibri"/>
                    <a:sym typeface="Calibri"/>
                  </a:endParaRPr>
                </a:p>
              </p:txBody>
            </p:sp>
            <p:cxnSp>
              <p:nvCxnSpPr>
                <p:cNvPr id="259" name="Google Shape;259;p28"/>
                <p:cNvCxnSpPr/>
                <p:nvPr/>
              </p:nvCxnSpPr>
              <p:spPr>
                <a:xfrm>
                  <a:off x="8508848" y="2394614"/>
                  <a:ext cx="756900" cy="0"/>
                </a:xfrm>
                <a:prstGeom prst="straightConnector1">
                  <a:avLst/>
                </a:prstGeom>
                <a:noFill/>
                <a:ln cap="flat" cmpd="sng" w="28575">
                  <a:solidFill>
                    <a:srgbClr val="262626"/>
                  </a:solidFill>
                  <a:prstDash val="solid"/>
                  <a:miter lim="800000"/>
                  <a:headEnd len="sm" w="sm" type="none"/>
                  <a:tailEnd len="med" w="med" type="triangle"/>
                </a:ln>
              </p:spPr>
            </p:cxnSp>
            <p:sp>
              <p:nvSpPr>
                <p:cNvPr id="260" name="Google Shape;260;p28"/>
                <p:cNvSpPr txBox="1"/>
                <p:nvPr/>
              </p:nvSpPr>
              <p:spPr>
                <a:xfrm>
                  <a:off x="9326783" y="2901547"/>
                  <a:ext cx="786900" cy="379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fr" sz="1400" u="none" cap="none" strike="noStrike">
                      <a:solidFill>
                        <a:schemeClr val="dk1"/>
                      </a:solidFill>
                      <a:latin typeface="Calibri"/>
                      <a:ea typeface="Calibri"/>
                      <a:cs typeface="Calibri"/>
                      <a:sym typeface="Calibri"/>
                    </a:rPr>
                    <a:t>VEs</a:t>
                  </a:r>
                  <a:endParaRPr b="1" i="0" sz="1400" u="none" cap="none" strike="noStrike">
                    <a:solidFill>
                      <a:schemeClr val="dk1"/>
                    </a:solidFill>
                    <a:latin typeface="Calibri"/>
                    <a:ea typeface="Calibri"/>
                    <a:cs typeface="Calibri"/>
                    <a:sym typeface="Calibri"/>
                  </a:endParaRPr>
                </a:p>
              </p:txBody>
            </p:sp>
            <p:pic>
              <p:nvPicPr>
                <p:cNvPr descr="Key steps in the ATPS exosome purification process 1) Mixture of... |  Download Scientific Diagram" id="261" name="Google Shape;261;p28"/>
                <p:cNvPicPr preferRelativeResize="0"/>
                <p:nvPr/>
              </p:nvPicPr>
              <p:blipFill rotWithShape="1">
                <a:blip r:embed="rId7">
                  <a:alphaModFix/>
                </a:blip>
                <a:srcRect b="14492" l="0" r="77378" t="6098"/>
                <a:stretch/>
              </p:blipFill>
              <p:spPr>
                <a:xfrm>
                  <a:off x="9510106" y="1887350"/>
                  <a:ext cx="475717" cy="1009819"/>
                </a:xfrm>
                <a:prstGeom prst="rect">
                  <a:avLst/>
                </a:prstGeom>
                <a:noFill/>
                <a:ln>
                  <a:noFill/>
                </a:ln>
              </p:spPr>
            </p:pic>
          </p:grpSp>
          <p:cxnSp>
            <p:nvCxnSpPr>
              <p:cNvPr id="262" name="Google Shape;262;p28"/>
              <p:cNvCxnSpPr/>
              <p:nvPr/>
            </p:nvCxnSpPr>
            <p:spPr>
              <a:xfrm>
                <a:off x="5380546" y="2246989"/>
                <a:ext cx="756900" cy="0"/>
              </a:xfrm>
              <a:prstGeom prst="straightConnector1">
                <a:avLst/>
              </a:prstGeom>
              <a:noFill/>
              <a:ln cap="flat" cmpd="sng" w="28575">
                <a:solidFill>
                  <a:srgbClr val="262626"/>
                </a:solidFill>
                <a:prstDash val="solid"/>
                <a:miter lim="800000"/>
                <a:headEnd len="sm" w="sm" type="none"/>
                <a:tailEnd len="med" w="med" type="triangle"/>
              </a:ln>
            </p:spPr>
          </p:cxnSp>
        </p:grpSp>
        <p:sp>
          <p:nvSpPr>
            <p:cNvPr id="263" name="Google Shape;263;p28"/>
            <p:cNvSpPr txBox="1"/>
            <p:nvPr/>
          </p:nvSpPr>
          <p:spPr>
            <a:xfrm>
              <a:off x="3066999" y="2472174"/>
              <a:ext cx="1388100" cy="31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fr" sz="1100" u="none" cap="none" strike="noStrike">
                  <a:solidFill>
                    <a:schemeClr val="dk1"/>
                  </a:solidFill>
                  <a:latin typeface="Calibri"/>
                  <a:ea typeface="Calibri"/>
                  <a:cs typeface="Calibri"/>
                  <a:sym typeface="Calibri"/>
                </a:rPr>
                <a:t>Plasma </a:t>
              </a:r>
              <a:endParaRPr b="1" i="0" sz="1100" u="none" cap="none" strike="noStrike">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500"/>
                                        <p:tgtEl>
                                          <p:spTgt spid="244"/>
                                        </p:tgtEl>
                                      </p:cBhvr>
                                    </p:animEffect>
                                  </p:childTnLst>
                                </p:cTn>
                              </p:par>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29"/>
          <p:cNvPicPr preferRelativeResize="0"/>
          <p:nvPr/>
        </p:nvPicPr>
        <p:blipFill>
          <a:blip r:embed="rId3">
            <a:alphaModFix/>
          </a:blip>
          <a:stretch>
            <a:fillRect/>
          </a:stretch>
        </p:blipFill>
        <p:spPr>
          <a:xfrm>
            <a:off x="825075" y="649300"/>
            <a:ext cx="2838600" cy="1890548"/>
          </a:xfrm>
          <a:prstGeom prst="rect">
            <a:avLst/>
          </a:prstGeom>
          <a:noFill/>
          <a:ln>
            <a:noFill/>
          </a:ln>
        </p:spPr>
      </p:pic>
      <p:pic>
        <p:nvPicPr>
          <p:cNvPr id="269" name="Google Shape;269;p29"/>
          <p:cNvPicPr preferRelativeResize="0"/>
          <p:nvPr/>
        </p:nvPicPr>
        <p:blipFill>
          <a:blip r:embed="rId4">
            <a:alphaModFix/>
          </a:blip>
          <a:stretch>
            <a:fillRect/>
          </a:stretch>
        </p:blipFill>
        <p:spPr>
          <a:xfrm>
            <a:off x="4265075" y="592276"/>
            <a:ext cx="2945823" cy="1947577"/>
          </a:xfrm>
          <a:prstGeom prst="rect">
            <a:avLst/>
          </a:prstGeom>
          <a:noFill/>
          <a:ln>
            <a:noFill/>
          </a:ln>
        </p:spPr>
      </p:pic>
      <p:pic>
        <p:nvPicPr>
          <p:cNvPr id="270" name="Google Shape;270;p29"/>
          <p:cNvPicPr preferRelativeResize="0"/>
          <p:nvPr/>
        </p:nvPicPr>
        <p:blipFill>
          <a:blip r:embed="rId5">
            <a:alphaModFix/>
          </a:blip>
          <a:stretch>
            <a:fillRect/>
          </a:stretch>
        </p:blipFill>
        <p:spPr>
          <a:xfrm>
            <a:off x="5967025" y="2956750"/>
            <a:ext cx="3216655" cy="1947575"/>
          </a:xfrm>
          <a:prstGeom prst="rect">
            <a:avLst/>
          </a:prstGeom>
          <a:noFill/>
          <a:ln>
            <a:noFill/>
          </a:ln>
        </p:spPr>
      </p:pic>
      <p:pic>
        <p:nvPicPr>
          <p:cNvPr id="271" name="Google Shape;271;p29"/>
          <p:cNvPicPr preferRelativeResize="0"/>
          <p:nvPr/>
        </p:nvPicPr>
        <p:blipFill>
          <a:blip r:embed="rId6">
            <a:alphaModFix/>
          </a:blip>
          <a:stretch>
            <a:fillRect/>
          </a:stretch>
        </p:blipFill>
        <p:spPr>
          <a:xfrm>
            <a:off x="2934888" y="2956748"/>
            <a:ext cx="3426627" cy="1947576"/>
          </a:xfrm>
          <a:prstGeom prst="rect">
            <a:avLst/>
          </a:prstGeom>
          <a:noFill/>
          <a:ln>
            <a:noFill/>
          </a:ln>
        </p:spPr>
      </p:pic>
      <p:pic>
        <p:nvPicPr>
          <p:cNvPr id="272" name="Google Shape;272;p29"/>
          <p:cNvPicPr preferRelativeResize="0"/>
          <p:nvPr/>
        </p:nvPicPr>
        <p:blipFill>
          <a:blip r:embed="rId7">
            <a:alphaModFix/>
          </a:blip>
          <a:stretch>
            <a:fillRect/>
          </a:stretch>
        </p:blipFill>
        <p:spPr>
          <a:xfrm>
            <a:off x="20125" y="3029650"/>
            <a:ext cx="3105925" cy="1757725"/>
          </a:xfrm>
          <a:prstGeom prst="rect">
            <a:avLst/>
          </a:prstGeom>
          <a:noFill/>
          <a:ln>
            <a:noFill/>
          </a:ln>
        </p:spPr>
      </p:pic>
      <p:sp>
        <p:nvSpPr>
          <p:cNvPr id="273" name="Google Shape;273;p29"/>
          <p:cNvSpPr txBox="1"/>
          <p:nvPr/>
        </p:nvSpPr>
        <p:spPr>
          <a:xfrm>
            <a:off x="12750" y="23900"/>
            <a:ext cx="8543700" cy="392400"/>
          </a:xfrm>
          <a:prstGeom prst="rect">
            <a:avLst/>
          </a:prstGeom>
          <a:noFill/>
          <a:ln>
            <a:noFill/>
          </a:ln>
        </p:spPr>
        <p:txBody>
          <a:bodyPr anchorCtr="0" anchor="t" bIns="34275" lIns="68575" spcFirstLastPara="1" rIns="68575" wrap="square" tIns="34275">
            <a:spAutoFit/>
          </a:bodyPr>
          <a:lstStyle/>
          <a:p>
            <a:pPr indent="0" lvl="0" marL="127000" marR="0" rtl="0" algn="l">
              <a:spcBef>
                <a:spcPts val="0"/>
              </a:spcBef>
              <a:spcAft>
                <a:spcPts val="0"/>
              </a:spcAft>
              <a:buNone/>
            </a:pPr>
            <a:r>
              <a:rPr b="1" lang="fr" sz="2100">
                <a:solidFill>
                  <a:srgbClr val="BF9000"/>
                </a:solidFill>
                <a:latin typeface="Calibri"/>
                <a:ea typeface="Calibri"/>
                <a:cs typeface="Calibri"/>
                <a:sym typeface="Calibri"/>
              </a:rPr>
              <a:t>Concentration des</a:t>
            </a:r>
            <a:r>
              <a:rPr b="1" i="0" lang="fr" sz="2100" u="none" cap="none" strike="noStrike">
                <a:solidFill>
                  <a:srgbClr val="BF9000"/>
                </a:solidFill>
                <a:latin typeface="Calibri"/>
                <a:ea typeface="Calibri"/>
                <a:cs typeface="Calibri"/>
                <a:sym typeface="Calibri"/>
              </a:rPr>
              <a:t> Vésicules Extracellulaires (VEs) plasmatique</a:t>
            </a:r>
            <a:r>
              <a:rPr b="1" lang="fr" sz="2100">
                <a:solidFill>
                  <a:srgbClr val="BF9000"/>
                </a:solidFill>
                <a:latin typeface="Calibri"/>
                <a:ea typeface="Calibri"/>
                <a:cs typeface="Calibri"/>
                <a:sym typeface="Calibri"/>
              </a:rPr>
              <a:t>s</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0"/>
          <p:cNvSpPr txBox="1"/>
          <p:nvPr>
            <p:ph type="title"/>
          </p:nvPr>
        </p:nvSpPr>
        <p:spPr>
          <a:xfrm>
            <a:off x="311700" y="22277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Les VEs cibles et outils</a:t>
            </a:r>
            <a:endParaRPr/>
          </a:p>
        </p:txBody>
      </p:sp>
      <p:pic>
        <p:nvPicPr>
          <p:cNvPr id="279" name="Google Shape;279;p30"/>
          <p:cNvPicPr preferRelativeResize="0"/>
          <p:nvPr/>
        </p:nvPicPr>
        <p:blipFill>
          <a:blip r:embed="rId3">
            <a:alphaModFix/>
          </a:blip>
          <a:stretch>
            <a:fillRect/>
          </a:stretch>
        </p:blipFill>
        <p:spPr>
          <a:xfrm>
            <a:off x="83100" y="1230750"/>
            <a:ext cx="4528184" cy="3686277"/>
          </a:xfrm>
          <a:prstGeom prst="rect">
            <a:avLst/>
          </a:prstGeom>
          <a:noFill/>
          <a:ln>
            <a:noFill/>
          </a:ln>
        </p:spPr>
      </p:pic>
      <p:pic>
        <p:nvPicPr>
          <p:cNvPr id="280" name="Google Shape;280;p30"/>
          <p:cNvPicPr preferRelativeResize="0"/>
          <p:nvPr/>
        </p:nvPicPr>
        <p:blipFill>
          <a:blip r:embed="rId4">
            <a:alphaModFix/>
          </a:blip>
          <a:stretch>
            <a:fillRect/>
          </a:stretch>
        </p:blipFill>
        <p:spPr>
          <a:xfrm>
            <a:off x="4763683" y="1311175"/>
            <a:ext cx="4227917" cy="3344752"/>
          </a:xfrm>
          <a:prstGeom prst="rect">
            <a:avLst/>
          </a:prstGeom>
          <a:noFill/>
          <a:ln>
            <a:noFill/>
          </a:ln>
        </p:spPr>
      </p:pic>
      <p:sp>
        <p:nvSpPr>
          <p:cNvPr id="281" name="Google Shape;281;p30"/>
          <p:cNvSpPr txBox="1"/>
          <p:nvPr/>
        </p:nvSpPr>
        <p:spPr>
          <a:xfrm>
            <a:off x="4619925" y="4601100"/>
            <a:ext cx="452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a:solidFill>
                  <a:srgbClr val="222222"/>
                </a:solidFill>
                <a:highlight>
                  <a:srgbClr val="FFFFFF"/>
                </a:highlight>
                <a:latin typeface="Roboto"/>
                <a:ea typeface="Roboto"/>
                <a:cs typeface="Roboto"/>
                <a:sym typeface="Roboto"/>
              </a:rPr>
              <a:t>Kumar, M.A., Baba, S.K., Sadida, H.Q. </a:t>
            </a:r>
            <a:r>
              <a:rPr i="1" lang="fr" sz="900">
                <a:solidFill>
                  <a:srgbClr val="222222"/>
                </a:solidFill>
                <a:highlight>
                  <a:srgbClr val="FFFFFF"/>
                </a:highlight>
                <a:latin typeface="Roboto"/>
                <a:ea typeface="Roboto"/>
                <a:cs typeface="Roboto"/>
                <a:sym typeface="Roboto"/>
              </a:rPr>
              <a:t>et al.</a:t>
            </a:r>
            <a:r>
              <a:rPr lang="fr" sz="900">
                <a:solidFill>
                  <a:srgbClr val="222222"/>
                </a:solidFill>
                <a:highlight>
                  <a:srgbClr val="FFFFFF"/>
                </a:highlight>
                <a:latin typeface="Roboto"/>
                <a:ea typeface="Roboto"/>
                <a:cs typeface="Roboto"/>
                <a:sym typeface="Roboto"/>
              </a:rPr>
              <a:t> Extracellular vesicles as tools and targets in therapy for diseases. </a:t>
            </a:r>
            <a:r>
              <a:rPr i="1" lang="fr" sz="900">
                <a:solidFill>
                  <a:srgbClr val="222222"/>
                </a:solidFill>
                <a:highlight>
                  <a:srgbClr val="FFFFFF"/>
                </a:highlight>
                <a:latin typeface="Roboto"/>
                <a:ea typeface="Roboto"/>
                <a:cs typeface="Roboto"/>
                <a:sym typeface="Roboto"/>
              </a:rPr>
              <a:t>Sig Transduct Target Ther</a:t>
            </a:r>
            <a:r>
              <a:rPr lang="fr" sz="900">
                <a:solidFill>
                  <a:srgbClr val="222222"/>
                </a:solidFill>
                <a:highlight>
                  <a:srgbClr val="FFFFFF"/>
                </a:highlight>
                <a:latin typeface="Roboto"/>
                <a:ea typeface="Roboto"/>
                <a:cs typeface="Roboto"/>
                <a:sym typeface="Roboto"/>
              </a:rPr>
              <a:t> </a:t>
            </a:r>
            <a:r>
              <a:rPr b="1" lang="fr" sz="900">
                <a:solidFill>
                  <a:srgbClr val="222222"/>
                </a:solidFill>
                <a:highlight>
                  <a:srgbClr val="FFFFFF"/>
                </a:highlight>
                <a:latin typeface="Roboto"/>
                <a:ea typeface="Roboto"/>
                <a:cs typeface="Roboto"/>
                <a:sym typeface="Roboto"/>
              </a:rPr>
              <a:t>9</a:t>
            </a:r>
            <a:r>
              <a:rPr lang="fr" sz="900">
                <a:solidFill>
                  <a:srgbClr val="222222"/>
                </a:solidFill>
                <a:highlight>
                  <a:srgbClr val="FFFFFF"/>
                </a:highlight>
                <a:latin typeface="Roboto"/>
                <a:ea typeface="Roboto"/>
                <a:cs typeface="Roboto"/>
                <a:sym typeface="Roboto"/>
              </a:rPr>
              <a:t>, 27 (2024).</a:t>
            </a:r>
            <a:endParaRPr sz="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31"/>
          <p:cNvPicPr preferRelativeResize="0"/>
          <p:nvPr/>
        </p:nvPicPr>
        <p:blipFill>
          <a:blip r:embed="rId3">
            <a:alphaModFix/>
          </a:blip>
          <a:stretch>
            <a:fillRect/>
          </a:stretch>
        </p:blipFill>
        <p:spPr>
          <a:xfrm>
            <a:off x="1962150" y="867450"/>
            <a:ext cx="5357943" cy="3820975"/>
          </a:xfrm>
          <a:prstGeom prst="rect">
            <a:avLst/>
          </a:prstGeom>
          <a:noFill/>
          <a:ln>
            <a:noFill/>
          </a:ln>
        </p:spPr>
      </p:pic>
      <p:sp>
        <p:nvSpPr>
          <p:cNvPr id="287" name="Google Shape;287;p31"/>
          <p:cNvSpPr txBox="1"/>
          <p:nvPr>
            <p:ph type="title"/>
          </p:nvPr>
        </p:nvSpPr>
        <p:spPr>
          <a:xfrm>
            <a:off x="311700" y="1402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solidFill>
                  <a:schemeClr val="accent5"/>
                </a:solidFill>
              </a:rPr>
              <a:t>La voie </a:t>
            </a:r>
            <a:r>
              <a:rPr lang="fr">
                <a:solidFill>
                  <a:schemeClr val="accent5"/>
                </a:solidFill>
              </a:rPr>
              <a:t>Wnt/β-caténine une cible thérapeutique</a:t>
            </a:r>
            <a:endParaRPr/>
          </a:p>
        </p:txBody>
      </p:sp>
      <p:sp>
        <p:nvSpPr>
          <p:cNvPr id="288" name="Google Shape;288;p31"/>
          <p:cNvSpPr txBox="1"/>
          <p:nvPr/>
        </p:nvSpPr>
        <p:spPr>
          <a:xfrm>
            <a:off x="4904700" y="4622800"/>
            <a:ext cx="46965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900">
                <a:solidFill>
                  <a:srgbClr val="222222"/>
                </a:solidFill>
                <a:highlight>
                  <a:srgbClr val="FFFFFF"/>
                </a:highlight>
              </a:rPr>
              <a:t>Xue, W., Yang, L., Chen, C. </a:t>
            </a:r>
            <a:r>
              <a:rPr i="1" lang="fr" sz="900">
                <a:solidFill>
                  <a:srgbClr val="222222"/>
                </a:solidFill>
                <a:highlight>
                  <a:srgbClr val="FFFFFF"/>
                </a:highlight>
              </a:rPr>
              <a:t>et al.</a:t>
            </a:r>
            <a:r>
              <a:rPr lang="fr" sz="900">
                <a:solidFill>
                  <a:srgbClr val="222222"/>
                </a:solidFill>
                <a:highlight>
                  <a:srgbClr val="FFFFFF"/>
                </a:highlight>
              </a:rPr>
              <a:t> Wnt/β-catenin-driven EMT regulation in human cancers. </a:t>
            </a:r>
            <a:r>
              <a:rPr i="1" lang="fr" sz="900">
                <a:solidFill>
                  <a:srgbClr val="222222"/>
                </a:solidFill>
                <a:highlight>
                  <a:srgbClr val="FFFFFF"/>
                </a:highlight>
              </a:rPr>
              <a:t>Cell. Mol. Life Sci.</a:t>
            </a:r>
            <a:r>
              <a:rPr lang="fr" sz="900">
                <a:solidFill>
                  <a:srgbClr val="222222"/>
                </a:solidFill>
                <a:highlight>
                  <a:srgbClr val="FFFFFF"/>
                </a:highlight>
              </a:rPr>
              <a:t> </a:t>
            </a:r>
            <a:r>
              <a:rPr b="1" lang="fr" sz="900">
                <a:solidFill>
                  <a:srgbClr val="222222"/>
                </a:solidFill>
                <a:highlight>
                  <a:srgbClr val="FFFFFF"/>
                </a:highlight>
              </a:rPr>
              <a:t>81</a:t>
            </a:r>
            <a:r>
              <a:rPr lang="fr" sz="900">
                <a:solidFill>
                  <a:srgbClr val="222222"/>
                </a:solidFill>
                <a:highlight>
                  <a:srgbClr val="FFFFFF"/>
                </a:highlight>
              </a:rPr>
              <a:t>, 79 (2024). </a:t>
            </a:r>
            <a:endParaRPr sz="900"/>
          </a:p>
        </p:txBody>
      </p:sp>
      <p:sp>
        <p:nvSpPr>
          <p:cNvPr id="289" name="Google Shape;289;p31"/>
          <p:cNvSpPr/>
          <p:nvPr/>
        </p:nvSpPr>
        <p:spPr>
          <a:xfrm>
            <a:off x="5173575" y="1411325"/>
            <a:ext cx="986400" cy="3600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0" name="Google Shape;290;p31"/>
          <p:cNvSpPr/>
          <p:nvPr/>
        </p:nvSpPr>
        <p:spPr>
          <a:xfrm>
            <a:off x="1962150" y="847625"/>
            <a:ext cx="5767800" cy="1481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9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296" name="Google Shape;296;p32"/>
          <p:cNvPicPr preferRelativeResize="0"/>
          <p:nvPr/>
        </p:nvPicPr>
        <p:blipFill>
          <a:blip r:embed="rId3">
            <a:alphaModFix/>
          </a:blip>
          <a:stretch>
            <a:fillRect/>
          </a:stretch>
        </p:blipFill>
        <p:spPr>
          <a:xfrm>
            <a:off x="0" y="2173300"/>
            <a:ext cx="4918175" cy="2214725"/>
          </a:xfrm>
          <a:prstGeom prst="rect">
            <a:avLst/>
          </a:prstGeom>
          <a:noFill/>
          <a:ln>
            <a:noFill/>
          </a:ln>
        </p:spPr>
      </p:pic>
      <p:pic>
        <p:nvPicPr>
          <p:cNvPr id="297" name="Google Shape;297;p32"/>
          <p:cNvPicPr preferRelativeResize="0"/>
          <p:nvPr/>
        </p:nvPicPr>
        <p:blipFill>
          <a:blip r:embed="rId4">
            <a:alphaModFix/>
          </a:blip>
          <a:stretch>
            <a:fillRect/>
          </a:stretch>
        </p:blipFill>
        <p:spPr>
          <a:xfrm>
            <a:off x="27525" y="127000"/>
            <a:ext cx="4918176" cy="1958440"/>
          </a:xfrm>
          <a:prstGeom prst="rect">
            <a:avLst/>
          </a:prstGeom>
          <a:noFill/>
          <a:ln>
            <a:noFill/>
          </a:ln>
        </p:spPr>
      </p:pic>
      <p:pic>
        <p:nvPicPr>
          <p:cNvPr id="298" name="Google Shape;298;p32"/>
          <p:cNvPicPr preferRelativeResize="0"/>
          <p:nvPr/>
        </p:nvPicPr>
        <p:blipFill rotWithShape="1">
          <a:blip r:embed="rId5">
            <a:alphaModFix/>
          </a:blip>
          <a:srcRect b="50512" l="0" r="0" t="0"/>
          <a:stretch/>
        </p:blipFill>
        <p:spPr>
          <a:xfrm>
            <a:off x="4918175" y="2397122"/>
            <a:ext cx="4115776" cy="1767075"/>
          </a:xfrm>
          <a:prstGeom prst="rect">
            <a:avLst/>
          </a:prstGeom>
          <a:noFill/>
          <a:ln>
            <a:noFill/>
          </a:ln>
        </p:spPr>
      </p:pic>
      <p:pic>
        <p:nvPicPr>
          <p:cNvPr id="299" name="Google Shape;299;p32"/>
          <p:cNvPicPr preferRelativeResize="0"/>
          <p:nvPr/>
        </p:nvPicPr>
        <p:blipFill>
          <a:blip r:embed="rId6">
            <a:alphaModFix/>
          </a:blip>
          <a:stretch>
            <a:fillRect/>
          </a:stretch>
        </p:blipFill>
        <p:spPr>
          <a:xfrm>
            <a:off x="4918177" y="657217"/>
            <a:ext cx="4115775" cy="12800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ph type="title"/>
          </p:nvPr>
        </p:nvSpPr>
        <p:spPr>
          <a:xfrm>
            <a:off x="311700" y="2164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La voie de signalisation Wnt</a:t>
            </a:r>
            <a:endParaRPr/>
          </a:p>
        </p:txBody>
      </p:sp>
      <p:sp>
        <p:nvSpPr>
          <p:cNvPr id="81" name="Google Shape;81;p15"/>
          <p:cNvSpPr txBox="1"/>
          <p:nvPr>
            <p:ph idx="1" type="body"/>
          </p:nvPr>
        </p:nvSpPr>
        <p:spPr>
          <a:xfrm>
            <a:off x="247775" y="1266325"/>
            <a:ext cx="5945400" cy="33027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000000"/>
              </a:buClr>
              <a:buSzPts val="1800"/>
              <a:buFont typeface="PT Sans Narrow"/>
              <a:buChar char="➔"/>
            </a:pPr>
            <a:r>
              <a:rPr lang="fr">
                <a:solidFill>
                  <a:srgbClr val="000000"/>
                </a:solidFill>
                <a:highlight>
                  <a:srgbClr val="FFFFFF"/>
                </a:highlight>
                <a:latin typeface="PT Sans Narrow"/>
                <a:ea typeface="PT Sans Narrow"/>
                <a:cs typeface="PT Sans Narrow"/>
                <a:sym typeface="PT Sans Narrow"/>
              </a:rPr>
              <a:t>V</a:t>
            </a:r>
            <a:r>
              <a:rPr lang="fr">
                <a:solidFill>
                  <a:srgbClr val="000000"/>
                </a:solidFill>
                <a:highlight>
                  <a:srgbClr val="FFFFFF"/>
                </a:highlight>
                <a:latin typeface="PT Sans Narrow"/>
                <a:ea typeface="PT Sans Narrow"/>
                <a:cs typeface="PT Sans Narrow"/>
                <a:sym typeface="PT Sans Narrow"/>
              </a:rPr>
              <a:t>oie de signalisation intracellulaire très conservée</a:t>
            </a:r>
            <a:endParaRPr>
              <a:solidFill>
                <a:srgbClr val="000000"/>
              </a:solidFill>
              <a:highlight>
                <a:srgbClr val="FFFFFF"/>
              </a:highlight>
              <a:latin typeface="PT Sans Narrow"/>
              <a:ea typeface="PT Sans Narrow"/>
              <a:cs typeface="PT Sans Narrow"/>
              <a:sym typeface="PT Sans Narrow"/>
            </a:endParaRPr>
          </a:p>
          <a:p>
            <a:pPr indent="-342900" lvl="0" marL="457200" rtl="0" algn="l">
              <a:lnSpc>
                <a:spcPct val="115000"/>
              </a:lnSpc>
              <a:spcBef>
                <a:spcPts val="0"/>
              </a:spcBef>
              <a:spcAft>
                <a:spcPts val="0"/>
              </a:spcAft>
              <a:buClr>
                <a:srgbClr val="000000"/>
              </a:buClr>
              <a:buSzPts val="1800"/>
              <a:buFont typeface="PT Sans Narrow"/>
              <a:buChar char="➔"/>
            </a:pPr>
            <a:r>
              <a:rPr lang="fr">
                <a:solidFill>
                  <a:srgbClr val="000000"/>
                </a:solidFill>
                <a:highlight>
                  <a:srgbClr val="FFFFFF"/>
                </a:highlight>
                <a:latin typeface="PT Sans Narrow"/>
                <a:ea typeface="PT Sans Narrow"/>
                <a:cs typeface="PT Sans Narrow"/>
                <a:sym typeface="PT Sans Narrow"/>
              </a:rPr>
              <a:t>Impliquée dans le développement embryonnaire</a:t>
            </a:r>
            <a:endParaRPr>
              <a:solidFill>
                <a:srgbClr val="000000"/>
              </a:solidFill>
              <a:highlight>
                <a:srgbClr val="FFFFFF"/>
              </a:highlight>
              <a:latin typeface="PT Sans Narrow"/>
              <a:ea typeface="PT Sans Narrow"/>
              <a:cs typeface="PT Sans Narrow"/>
              <a:sym typeface="PT Sans Narrow"/>
            </a:endParaRPr>
          </a:p>
          <a:p>
            <a:pPr indent="-342900" lvl="0" marL="457200" rtl="0" algn="l">
              <a:lnSpc>
                <a:spcPct val="115000"/>
              </a:lnSpc>
              <a:spcBef>
                <a:spcPts val="0"/>
              </a:spcBef>
              <a:spcAft>
                <a:spcPts val="0"/>
              </a:spcAft>
              <a:buClr>
                <a:srgbClr val="000000"/>
              </a:buClr>
              <a:buSzPts val="1800"/>
              <a:buFont typeface="PT Sans Narrow"/>
              <a:buChar char="➔"/>
            </a:pPr>
            <a:r>
              <a:rPr lang="fr">
                <a:solidFill>
                  <a:srgbClr val="000000"/>
                </a:solidFill>
                <a:highlight>
                  <a:srgbClr val="FFFFFF"/>
                </a:highlight>
                <a:latin typeface="PT Sans Narrow"/>
                <a:ea typeface="PT Sans Narrow"/>
                <a:cs typeface="PT Sans Narrow"/>
                <a:sym typeface="PT Sans Narrow"/>
              </a:rPr>
              <a:t>Rôle primordiale dans l'homéostasie tissulaire et l’angiogenèse</a:t>
            </a:r>
            <a:endParaRPr>
              <a:solidFill>
                <a:srgbClr val="000000"/>
              </a:solidFill>
              <a:highlight>
                <a:srgbClr val="FFFFFF"/>
              </a:highlight>
              <a:latin typeface="PT Sans Narrow"/>
              <a:ea typeface="PT Sans Narrow"/>
              <a:cs typeface="PT Sans Narrow"/>
              <a:sym typeface="PT Sans Narrow"/>
            </a:endParaRPr>
          </a:p>
          <a:p>
            <a:pPr indent="-342900" lvl="0" marL="457200" rtl="0" algn="l">
              <a:lnSpc>
                <a:spcPct val="115000"/>
              </a:lnSpc>
              <a:spcBef>
                <a:spcPts val="0"/>
              </a:spcBef>
              <a:spcAft>
                <a:spcPts val="0"/>
              </a:spcAft>
              <a:buClr>
                <a:srgbClr val="000000"/>
              </a:buClr>
              <a:buSzPts val="1800"/>
              <a:buFont typeface="PT Sans Narrow"/>
              <a:buChar char="➔"/>
            </a:pPr>
            <a:r>
              <a:rPr lang="fr">
                <a:solidFill>
                  <a:srgbClr val="000000"/>
                </a:solidFill>
                <a:highlight>
                  <a:srgbClr val="FFFFFF"/>
                </a:highlight>
                <a:latin typeface="PT Sans Narrow"/>
                <a:ea typeface="PT Sans Narrow"/>
                <a:cs typeface="PT Sans Narrow"/>
                <a:sym typeface="PT Sans Narrow"/>
              </a:rPr>
              <a:t>Le dysfonctionnement de cette voie de signalisation est impliqué dans de nombreux cancers chez l’homme.</a:t>
            </a:r>
            <a:endParaRPr>
              <a:solidFill>
                <a:srgbClr val="000000"/>
              </a:solidFill>
              <a:highlight>
                <a:srgbClr val="FFFFFF"/>
              </a:highlight>
              <a:latin typeface="PT Sans Narrow"/>
              <a:ea typeface="PT Sans Narrow"/>
              <a:cs typeface="PT Sans Narrow"/>
              <a:sym typeface="PT Sans Narrow"/>
            </a:endParaRPr>
          </a:p>
          <a:p>
            <a:pPr indent="-342900" lvl="0" marL="457200" rtl="0" algn="l">
              <a:lnSpc>
                <a:spcPct val="115000"/>
              </a:lnSpc>
              <a:spcBef>
                <a:spcPts val="0"/>
              </a:spcBef>
              <a:spcAft>
                <a:spcPts val="0"/>
              </a:spcAft>
              <a:buClr>
                <a:srgbClr val="000000"/>
              </a:buClr>
              <a:buSzPts val="1800"/>
              <a:buFont typeface="PT Sans Narrow"/>
              <a:buChar char="➔"/>
            </a:pPr>
            <a:r>
              <a:rPr lang="fr">
                <a:solidFill>
                  <a:srgbClr val="000000"/>
                </a:solidFill>
                <a:highlight>
                  <a:srgbClr val="FFFFFF"/>
                </a:highlight>
                <a:latin typeface="PT Sans Narrow"/>
                <a:ea typeface="PT Sans Narrow"/>
                <a:cs typeface="PT Sans Narrow"/>
                <a:sym typeface="PT Sans Narrow"/>
              </a:rPr>
              <a:t>L’activation de cette voie nécessite la sécrétion de molécules de la famille des Wnt qui contrôlent le destin d’une cellule : polarité, différenciation, croissance,... </a:t>
            </a:r>
            <a:endParaRPr>
              <a:solidFill>
                <a:srgbClr val="000000"/>
              </a:solidFill>
              <a:highlight>
                <a:srgbClr val="FFFFFF"/>
              </a:highlight>
              <a:latin typeface="PT Sans Narrow"/>
              <a:ea typeface="PT Sans Narrow"/>
              <a:cs typeface="PT Sans Narrow"/>
              <a:sym typeface="PT Sans Narrow"/>
            </a:endParaRPr>
          </a:p>
          <a:p>
            <a:pPr indent="-342900" lvl="0" marL="457200" rtl="0" algn="l">
              <a:lnSpc>
                <a:spcPct val="115000"/>
              </a:lnSpc>
              <a:spcBef>
                <a:spcPts val="0"/>
              </a:spcBef>
              <a:spcAft>
                <a:spcPts val="0"/>
              </a:spcAft>
              <a:buClr>
                <a:srgbClr val="000000"/>
              </a:buClr>
              <a:buSzPts val="1800"/>
              <a:buFont typeface="PT Sans Narrow"/>
              <a:buChar char="➔"/>
            </a:pPr>
            <a:r>
              <a:rPr lang="fr">
                <a:solidFill>
                  <a:srgbClr val="000000"/>
                </a:solidFill>
                <a:highlight>
                  <a:srgbClr val="FFFFFF"/>
                </a:highlight>
                <a:latin typeface="PT Sans Narrow"/>
                <a:ea typeface="PT Sans Narrow"/>
                <a:cs typeface="PT Sans Narrow"/>
                <a:sym typeface="PT Sans Narrow"/>
              </a:rPr>
              <a:t>le ligand Wnt active la voie de signalisation à travers sa liaison aux récepteurx Frizzleds</a:t>
            </a:r>
            <a:endParaRPr sz="1050">
              <a:solidFill>
                <a:srgbClr val="000000"/>
              </a:solidFill>
              <a:highlight>
                <a:srgbClr val="FFFFFF"/>
              </a:highlight>
              <a:latin typeface="PT Sans Narrow"/>
              <a:ea typeface="PT Sans Narrow"/>
              <a:cs typeface="PT Sans Narrow"/>
              <a:sym typeface="PT Sans Narrow"/>
            </a:endParaRPr>
          </a:p>
        </p:txBody>
      </p:sp>
      <p:pic>
        <p:nvPicPr>
          <p:cNvPr id="82" name="Google Shape;82;p15"/>
          <p:cNvPicPr preferRelativeResize="0"/>
          <p:nvPr/>
        </p:nvPicPr>
        <p:blipFill>
          <a:blip r:embed="rId3">
            <a:alphaModFix/>
          </a:blip>
          <a:stretch>
            <a:fillRect/>
          </a:stretch>
        </p:blipFill>
        <p:spPr>
          <a:xfrm>
            <a:off x="6447099" y="1031950"/>
            <a:ext cx="2315875" cy="3059574"/>
          </a:xfrm>
          <a:prstGeom prst="rect">
            <a:avLst/>
          </a:prstGeom>
          <a:noFill/>
          <a:ln>
            <a:noFill/>
          </a:ln>
        </p:spPr>
      </p:pic>
      <p:sp>
        <p:nvSpPr>
          <p:cNvPr id="83" name="Google Shape;83;p15"/>
          <p:cNvSpPr txBox="1"/>
          <p:nvPr/>
        </p:nvSpPr>
        <p:spPr>
          <a:xfrm>
            <a:off x="6081038" y="4101025"/>
            <a:ext cx="3048000" cy="4680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fr" sz="800">
                <a:solidFill>
                  <a:srgbClr val="111111"/>
                </a:solidFill>
                <a:highlight>
                  <a:srgbClr val="FFFFFF"/>
                </a:highlight>
                <a:latin typeface="Roboto"/>
                <a:ea typeface="Roboto"/>
                <a:cs typeface="Roboto"/>
                <a:sym typeface="Roboto"/>
              </a:rPr>
              <a:t>Crystal structure complex of the Xenopus Wnt8 with the mouse Fzd8 cysteine-rich domain (PDB 4F0A)</a:t>
            </a:r>
            <a:endParaRPr sz="800">
              <a:solidFill>
                <a:srgbClr val="111111"/>
              </a:solidFill>
              <a:highlight>
                <a:srgbClr val="FFFFFF"/>
              </a:highlight>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33"/>
          <p:cNvPicPr preferRelativeResize="0"/>
          <p:nvPr/>
        </p:nvPicPr>
        <p:blipFill rotWithShape="1">
          <a:blip r:embed="rId3">
            <a:alphaModFix/>
          </a:blip>
          <a:srcRect b="2251" l="1786" r="1641" t="1120"/>
          <a:stretch/>
        </p:blipFill>
        <p:spPr>
          <a:xfrm>
            <a:off x="609600" y="1053950"/>
            <a:ext cx="3621350" cy="4117350"/>
          </a:xfrm>
          <a:prstGeom prst="rect">
            <a:avLst/>
          </a:prstGeom>
          <a:noFill/>
          <a:ln>
            <a:noFill/>
          </a:ln>
        </p:spPr>
      </p:pic>
      <p:pic>
        <p:nvPicPr>
          <p:cNvPr id="306" name="Google Shape;306;p33"/>
          <p:cNvPicPr preferRelativeResize="0"/>
          <p:nvPr/>
        </p:nvPicPr>
        <p:blipFill rotWithShape="1">
          <a:blip r:embed="rId4">
            <a:alphaModFix/>
          </a:blip>
          <a:srcRect b="3660" l="357" r="10180" t="0"/>
          <a:stretch/>
        </p:blipFill>
        <p:spPr>
          <a:xfrm>
            <a:off x="5070025" y="751275"/>
            <a:ext cx="3578400" cy="4406950"/>
          </a:xfrm>
          <a:prstGeom prst="rect">
            <a:avLst/>
          </a:prstGeom>
          <a:noFill/>
          <a:ln>
            <a:noFill/>
          </a:ln>
        </p:spPr>
      </p:pic>
      <p:sp>
        <p:nvSpPr>
          <p:cNvPr id="307" name="Google Shape;307;p33"/>
          <p:cNvSpPr txBox="1"/>
          <p:nvPr>
            <p:ph type="title"/>
          </p:nvPr>
        </p:nvSpPr>
        <p:spPr>
          <a:xfrm>
            <a:off x="286350" y="194275"/>
            <a:ext cx="8571300" cy="36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sz="3000"/>
              <a:t>La Thymoquinone induit la mort par apoptose et autophagie de la lignée du cancer du sein TN MDA-MB 231</a:t>
            </a:r>
            <a:endParaRPr sz="3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4"/>
          <p:cNvSpPr txBox="1"/>
          <p:nvPr>
            <p:ph type="title"/>
          </p:nvPr>
        </p:nvSpPr>
        <p:spPr>
          <a:xfrm>
            <a:off x="311700" y="-23400"/>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fr"/>
              <a:t>Questions perspectives ??? </a:t>
            </a:r>
            <a:endParaRPr/>
          </a:p>
        </p:txBody>
      </p:sp>
      <p:sp>
        <p:nvSpPr>
          <p:cNvPr id="313" name="Google Shape;313;p34"/>
          <p:cNvSpPr txBox="1"/>
          <p:nvPr>
            <p:ph idx="4294967295" type="body"/>
          </p:nvPr>
        </p:nvSpPr>
        <p:spPr>
          <a:xfrm>
            <a:off x="311700" y="984825"/>
            <a:ext cx="8520600" cy="15273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fr" sz="2000">
                <a:latin typeface="PT Sans Narrow"/>
                <a:ea typeface="PT Sans Narrow"/>
                <a:cs typeface="PT Sans Narrow"/>
                <a:sym typeface="PT Sans Narrow"/>
              </a:rPr>
              <a:t>Quel rôle jouent les CTC dans la voie Wnt ?</a:t>
            </a:r>
            <a:endParaRPr sz="2000">
              <a:latin typeface="PT Sans Narrow"/>
              <a:ea typeface="PT Sans Narrow"/>
              <a:cs typeface="PT Sans Narrow"/>
              <a:sym typeface="PT Sans Narrow"/>
            </a:endParaRPr>
          </a:p>
          <a:p>
            <a:pPr indent="0" lvl="0" marL="0" rtl="0" algn="l">
              <a:lnSpc>
                <a:spcPct val="100000"/>
              </a:lnSpc>
              <a:spcBef>
                <a:spcPts val="1200"/>
              </a:spcBef>
              <a:spcAft>
                <a:spcPts val="0"/>
              </a:spcAft>
              <a:buNone/>
            </a:pPr>
            <a:r>
              <a:rPr lang="fr" sz="2000">
                <a:latin typeface="PT Sans Narrow"/>
                <a:ea typeface="PT Sans Narrow"/>
                <a:cs typeface="PT Sans Narrow"/>
                <a:sym typeface="PT Sans Narrow"/>
              </a:rPr>
              <a:t>Les VEs </a:t>
            </a:r>
            <a:r>
              <a:rPr lang="fr" sz="2000">
                <a:latin typeface="PT Sans Narrow"/>
                <a:ea typeface="PT Sans Narrow"/>
                <a:cs typeface="PT Sans Narrow"/>
                <a:sym typeface="PT Sans Narrow"/>
              </a:rPr>
              <a:t>contiennent</a:t>
            </a:r>
            <a:r>
              <a:rPr lang="fr" sz="2000">
                <a:latin typeface="PT Sans Narrow"/>
                <a:ea typeface="PT Sans Narrow"/>
                <a:cs typeface="PT Sans Narrow"/>
                <a:sym typeface="PT Sans Narrow"/>
              </a:rPr>
              <a:t> elles des éléments de la voie Wnt  ?</a:t>
            </a:r>
            <a:endParaRPr sz="2000">
              <a:latin typeface="PT Sans Narrow"/>
              <a:ea typeface="PT Sans Narrow"/>
              <a:cs typeface="PT Sans Narrow"/>
              <a:sym typeface="PT Sans Narrow"/>
            </a:endParaRPr>
          </a:p>
          <a:p>
            <a:pPr indent="0" lvl="0" marL="0" rtl="0" algn="l">
              <a:lnSpc>
                <a:spcPct val="100000"/>
              </a:lnSpc>
              <a:spcBef>
                <a:spcPts val="1200"/>
              </a:spcBef>
              <a:spcAft>
                <a:spcPts val="1200"/>
              </a:spcAft>
              <a:buNone/>
            </a:pPr>
            <a:r>
              <a:rPr lang="fr" sz="2000">
                <a:latin typeface="PT Sans Narrow"/>
                <a:ea typeface="PT Sans Narrow"/>
                <a:cs typeface="PT Sans Narrow"/>
                <a:sym typeface="PT Sans Narrow"/>
              </a:rPr>
              <a:t>La TQ agit elle sur la voie Wnt ? ect…</a:t>
            </a:r>
            <a:endParaRPr sz="2000">
              <a:latin typeface="PT Sans Narrow"/>
              <a:ea typeface="PT Sans Narrow"/>
              <a:cs typeface="PT Sans Narrow"/>
              <a:sym typeface="PT Sans Narrow"/>
            </a:endParaRPr>
          </a:p>
        </p:txBody>
      </p:sp>
      <p:sp>
        <p:nvSpPr>
          <p:cNvPr id="314" name="Google Shape;314;p34"/>
          <p:cNvSpPr txBox="1"/>
          <p:nvPr>
            <p:ph type="title"/>
          </p:nvPr>
        </p:nvSpPr>
        <p:spPr>
          <a:xfrm>
            <a:off x="286350" y="3088100"/>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fr"/>
              <a:t>l’Année prochaine ???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MERCI… aux responsables et membres </a:t>
            </a:r>
            <a:endParaRPr/>
          </a:p>
        </p:txBody>
      </p:sp>
      <p:sp>
        <p:nvSpPr>
          <p:cNvPr id="320" name="Google Shape;320;p35"/>
          <p:cNvSpPr txBox="1"/>
          <p:nvPr/>
        </p:nvSpPr>
        <p:spPr>
          <a:xfrm>
            <a:off x="954300" y="1261050"/>
            <a:ext cx="7461300" cy="2775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T Sans Narrow"/>
              <a:buChar char="❏"/>
            </a:pPr>
            <a:r>
              <a:rPr b="1" lang="fr" sz="1800">
                <a:solidFill>
                  <a:srgbClr val="5F6368"/>
                </a:solidFill>
                <a:highlight>
                  <a:srgbClr val="FFFFFF"/>
                </a:highlight>
                <a:latin typeface="PT Sans Narrow"/>
                <a:ea typeface="PT Sans Narrow"/>
                <a:cs typeface="PT Sans Narrow"/>
                <a:sym typeface="PT Sans Narrow"/>
              </a:rPr>
              <a:t>Service</a:t>
            </a:r>
            <a:r>
              <a:rPr b="1" lang="fr" sz="1800">
                <a:solidFill>
                  <a:srgbClr val="4D5156"/>
                </a:solidFill>
                <a:highlight>
                  <a:srgbClr val="FFFFFF"/>
                </a:highlight>
                <a:latin typeface="PT Sans Narrow"/>
                <a:ea typeface="PT Sans Narrow"/>
                <a:cs typeface="PT Sans Narrow"/>
                <a:sym typeface="PT Sans Narrow"/>
              </a:rPr>
              <a:t> de </a:t>
            </a:r>
            <a:r>
              <a:rPr b="1" lang="fr" sz="1800">
                <a:solidFill>
                  <a:srgbClr val="5F6368"/>
                </a:solidFill>
                <a:highlight>
                  <a:srgbClr val="FFFFFF"/>
                </a:highlight>
                <a:latin typeface="PT Sans Narrow"/>
                <a:ea typeface="PT Sans Narrow"/>
                <a:cs typeface="PT Sans Narrow"/>
                <a:sym typeface="PT Sans Narrow"/>
              </a:rPr>
              <a:t>radiothérapie</a:t>
            </a:r>
            <a:r>
              <a:rPr b="1" lang="fr" sz="1800">
                <a:solidFill>
                  <a:srgbClr val="4D5156"/>
                </a:solidFill>
                <a:highlight>
                  <a:srgbClr val="FFFFFF"/>
                </a:highlight>
                <a:latin typeface="PT Sans Narrow"/>
                <a:ea typeface="PT Sans Narrow"/>
                <a:cs typeface="PT Sans Narrow"/>
                <a:sym typeface="PT Sans Narrow"/>
              </a:rPr>
              <a:t>, </a:t>
            </a:r>
            <a:r>
              <a:rPr b="1" lang="fr" sz="1800">
                <a:solidFill>
                  <a:srgbClr val="5F6368"/>
                </a:solidFill>
                <a:highlight>
                  <a:srgbClr val="FFFFFF"/>
                </a:highlight>
                <a:latin typeface="PT Sans Narrow"/>
                <a:ea typeface="PT Sans Narrow"/>
                <a:cs typeface="PT Sans Narrow"/>
                <a:sym typeface="PT Sans Narrow"/>
              </a:rPr>
              <a:t>CHU</a:t>
            </a:r>
            <a:r>
              <a:rPr b="1" lang="fr" sz="1800">
                <a:solidFill>
                  <a:srgbClr val="4D5156"/>
                </a:solidFill>
                <a:highlight>
                  <a:srgbClr val="FFFFFF"/>
                </a:highlight>
                <a:latin typeface="PT Sans Narrow"/>
                <a:ea typeface="PT Sans Narrow"/>
                <a:cs typeface="PT Sans Narrow"/>
                <a:sym typeface="PT Sans Narrow"/>
              </a:rPr>
              <a:t> Farhat-</a:t>
            </a:r>
            <a:r>
              <a:rPr b="1" lang="fr" sz="1800">
                <a:solidFill>
                  <a:srgbClr val="5F6368"/>
                </a:solidFill>
                <a:highlight>
                  <a:srgbClr val="FFFFFF"/>
                </a:highlight>
                <a:latin typeface="PT Sans Narrow"/>
                <a:ea typeface="PT Sans Narrow"/>
                <a:cs typeface="PT Sans Narrow"/>
                <a:sym typeface="PT Sans Narrow"/>
              </a:rPr>
              <a:t>Hached</a:t>
            </a:r>
            <a:r>
              <a:rPr b="1" lang="fr" sz="1800">
                <a:solidFill>
                  <a:srgbClr val="4D5156"/>
                </a:solidFill>
                <a:highlight>
                  <a:srgbClr val="FFFFFF"/>
                </a:highlight>
                <a:latin typeface="PT Sans Narrow"/>
                <a:ea typeface="PT Sans Narrow"/>
                <a:cs typeface="PT Sans Narrow"/>
                <a:sym typeface="PT Sans Narrow"/>
              </a:rPr>
              <a:t>, </a:t>
            </a:r>
            <a:r>
              <a:rPr b="1" lang="fr" sz="1800">
                <a:solidFill>
                  <a:srgbClr val="5F6368"/>
                </a:solidFill>
                <a:highlight>
                  <a:srgbClr val="FFFFFF"/>
                </a:highlight>
                <a:latin typeface="PT Sans Narrow"/>
                <a:ea typeface="PT Sans Narrow"/>
                <a:cs typeface="PT Sans Narrow"/>
                <a:sym typeface="PT Sans Narrow"/>
              </a:rPr>
              <a:t>Sousse</a:t>
            </a:r>
            <a:endParaRPr b="1" sz="1800">
              <a:solidFill>
                <a:srgbClr val="5F6368"/>
              </a:solidFill>
              <a:highlight>
                <a:srgbClr val="FFFFFF"/>
              </a:highlight>
              <a:latin typeface="PT Sans Narrow"/>
              <a:ea typeface="PT Sans Narrow"/>
              <a:cs typeface="PT Sans Narrow"/>
              <a:sym typeface="PT Sans Narrow"/>
            </a:endParaRPr>
          </a:p>
          <a:p>
            <a:pPr indent="-342900" lvl="0" marL="457200" rtl="0" algn="l">
              <a:lnSpc>
                <a:spcPct val="115000"/>
              </a:lnSpc>
              <a:spcBef>
                <a:spcPts val="0"/>
              </a:spcBef>
              <a:spcAft>
                <a:spcPts val="0"/>
              </a:spcAft>
              <a:buSzPts val="1800"/>
              <a:buFont typeface="PT Sans Narrow"/>
              <a:buChar char="❏"/>
            </a:pPr>
            <a:r>
              <a:rPr b="1" lang="fr" sz="1800">
                <a:solidFill>
                  <a:srgbClr val="5F6368"/>
                </a:solidFill>
                <a:highlight>
                  <a:srgbClr val="FFFFFF"/>
                </a:highlight>
                <a:latin typeface="PT Sans Narrow"/>
                <a:ea typeface="PT Sans Narrow"/>
                <a:cs typeface="PT Sans Narrow"/>
                <a:sym typeface="PT Sans Narrow"/>
              </a:rPr>
              <a:t>Centre</a:t>
            </a:r>
            <a:r>
              <a:rPr b="1" lang="fr" sz="1800">
                <a:solidFill>
                  <a:srgbClr val="4D5156"/>
                </a:solidFill>
                <a:highlight>
                  <a:srgbClr val="FFFFFF"/>
                </a:highlight>
                <a:latin typeface="PT Sans Narrow"/>
                <a:ea typeface="PT Sans Narrow"/>
                <a:cs typeface="PT Sans Narrow"/>
                <a:sym typeface="PT Sans Narrow"/>
              </a:rPr>
              <a:t> Médical </a:t>
            </a:r>
            <a:r>
              <a:rPr b="1" lang="fr" sz="1800">
                <a:solidFill>
                  <a:srgbClr val="5F6368"/>
                </a:solidFill>
                <a:highlight>
                  <a:srgbClr val="FFFFFF"/>
                </a:highlight>
                <a:latin typeface="PT Sans Narrow"/>
                <a:ea typeface="PT Sans Narrow"/>
                <a:cs typeface="PT Sans Narrow"/>
                <a:sym typeface="PT Sans Narrow"/>
              </a:rPr>
              <a:t>Ibn Khaldoun de Sousse</a:t>
            </a:r>
            <a:endParaRPr b="1" sz="1800">
              <a:solidFill>
                <a:srgbClr val="5F6368"/>
              </a:solidFill>
              <a:highlight>
                <a:srgbClr val="FFFFFF"/>
              </a:highlight>
              <a:latin typeface="PT Sans Narrow"/>
              <a:ea typeface="PT Sans Narrow"/>
              <a:cs typeface="PT Sans Narrow"/>
              <a:sym typeface="PT Sans Narrow"/>
            </a:endParaRPr>
          </a:p>
          <a:p>
            <a:pPr indent="-342900" lvl="0" marL="457200" rtl="0" algn="l">
              <a:lnSpc>
                <a:spcPct val="115000"/>
              </a:lnSpc>
              <a:spcBef>
                <a:spcPts val="0"/>
              </a:spcBef>
              <a:spcAft>
                <a:spcPts val="0"/>
              </a:spcAft>
              <a:buSzPts val="1800"/>
              <a:buFont typeface="PT Sans Narrow"/>
              <a:buChar char="❏"/>
            </a:pPr>
            <a:r>
              <a:rPr b="1" lang="fr" sz="1800">
                <a:solidFill>
                  <a:schemeClr val="dk2"/>
                </a:solidFill>
                <a:latin typeface="PT Sans Narrow"/>
                <a:ea typeface="PT Sans Narrow"/>
                <a:cs typeface="PT Sans Narrow"/>
                <a:sym typeface="PT Sans Narrow"/>
              </a:rPr>
              <a:t>Service </a:t>
            </a:r>
            <a:r>
              <a:rPr b="1" lang="fr" sz="1800">
                <a:solidFill>
                  <a:srgbClr val="5F6368"/>
                </a:solidFill>
                <a:highlight>
                  <a:srgbClr val="FFFFFF"/>
                </a:highlight>
                <a:latin typeface="PT Sans Narrow"/>
                <a:ea typeface="PT Sans Narrow"/>
                <a:cs typeface="PT Sans Narrow"/>
                <a:sym typeface="PT Sans Narrow"/>
              </a:rPr>
              <a:t>Anatomie</a:t>
            </a:r>
            <a:r>
              <a:rPr b="1" lang="fr" sz="1800">
                <a:solidFill>
                  <a:srgbClr val="4D5156"/>
                </a:solidFill>
                <a:highlight>
                  <a:srgbClr val="FFFFFF"/>
                </a:highlight>
                <a:latin typeface="PT Sans Narrow"/>
                <a:ea typeface="PT Sans Narrow"/>
                <a:cs typeface="PT Sans Narrow"/>
                <a:sym typeface="PT Sans Narrow"/>
              </a:rPr>
              <a:t> Et Cytologie </a:t>
            </a:r>
            <a:r>
              <a:rPr b="1" lang="fr" sz="1800">
                <a:solidFill>
                  <a:srgbClr val="5F6368"/>
                </a:solidFill>
                <a:highlight>
                  <a:srgbClr val="FFFFFF"/>
                </a:highlight>
                <a:latin typeface="PT Sans Narrow"/>
                <a:ea typeface="PT Sans Narrow"/>
                <a:cs typeface="PT Sans Narrow"/>
                <a:sym typeface="PT Sans Narrow"/>
              </a:rPr>
              <a:t>Pathologique, </a:t>
            </a:r>
            <a:r>
              <a:rPr b="1" lang="fr" sz="1800">
                <a:solidFill>
                  <a:schemeClr val="dk2"/>
                </a:solidFill>
                <a:latin typeface="PT Sans Narrow"/>
                <a:ea typeface="PT Sans Narrow"/>
                <a:cs typeface="PT Sans Narrow"/>
                <a:sym typeface="PT Sans Narrow"/>
              </a:rPr>
              <a:t>CHU Fattouma Bourguiba, Monastir</a:t>
            </a:r>
            <a:endParaRPr b="1" sz="1800">
              <a:solidFill>
                <a:schemeClr val="dk2"/>
              </a:solidFill>
              <a:latin typeface="PT Sans Narrow"/>
              <a:ea typeface="PT Sans Narrow"/>
              <a:cs typeface="PT Sans Narrow"/>
              <a:sym typeface="PT Sans Narrow"/>
            </a:endParaRPr>
          </a:p>
          <a:p>
            <a:pPr indent="-342900" lvl="0" marL="457200" rtl="0" algn="l">
              <a:lnSpc>
                <a:spcPct val="115000"/>
              </a:lnSpc>
              <a:spcBef>
                <a:spcPts val="0"/>
              </a:spcBef>
              <a:spcAft>
                <a:spcPts val="0"/>
              </a:spcAft>
              <a:buClr>
                <a:srgbClr val="4D5156"/>
              </a:buClr>
              <a:buSzPts val="1800"/>
              <a:buFont typeface="PT Sans Narrow"/>
              <a:buChar char="❏"/>
            </a:pPr>
            <a:r>
              <a:rPr b="1" lang="fr" sz="1800">
                <a:solidFill>
                  <a:srgbClr val="4D5156"/>
                </a:solidFill>
                <a:highlight>
                  <a:srgbClr val="FFFFFF"/>
                </a:highlight>
                <a:latin typeface="PT Sans Narrow"/>
                <a:ea typeface="PT Sans Narrow"/>
                <a:cs typeface="PT Sans Narrow"/>
                <a:sym typeface="PT Sans Narrow"/>
              </a:rPr>
              <a:t>Laboratoire  de Biochimie du peroxysome, inflammation et métabolisme lipidique (Bio-PeroxIL). Faculté des Sciences de Dijon, Université de Bourgogne, France.</a:t>
            </a:r>
            <a:endParaRPr b="1" sz="1800">
              <a:solidFill>
                <a:srgbClr val="4D5156"/>
              </a:solidFill>
              <a:highlight>
                <a:srgbClr val="FFFFFF"/>
              </a:highlight>
              <a:latin typeface="PT Sans Narrow"/>
              <a:ea typeface="PT Sans Narrow"/>
              <a:cs typeface="PT Sans Narrow"/>
              <a:sym typeface="PT Sans Narrow"/>
            </a:endParaRPr>
          </a:p>
          <a:p>
            <a:pPr indent="-342900" lvl="0" marL="457200" rtl="0" algn="l">
              <a:lnSpc>
                <a:spcPct val="115000"/>
              </a:lnSpc>
              <a:spcBef>
                <a:spcPts val="0"/>
              </a:spcBef>
              <a:spcAft>
                <a:spcPts val="0"/>
              </a:spcAft>
              <a:buClr>
                <a:srgbClr val="4D5156"/>
              </a:buClr>
              <a:buSzPts val="1800"/>
              <a:buFont typeface="PT Sans Narrow"/>
              <a:buChar char="❏"/>
            </a:pPr>
            <a:r>
              <a:rPr b="1" lang="fr" sz="1800">
                <a:solidFill>
                  <a:srgbClr val="4D5156"/>
                </a:solidFill>
                <a:highlight>
                  <a:srgbClr val="FFFFFF"/>
                </a:highlight>
                <a:latin typeface="PT Sans Narrow"/>
                <a:ea typeface="PT Sans Narrow"/>
                <a:cs typeface="PT Sans Narrow"/>
                <a:sym typeface="PT Sans Narrow"/>
              </a:rPr>
              <a:t>Unité Inserm U1307 du Centre de Recherche en Cancérologie et Immunologie Intégrée, Nantes, France.</a:t>
            </a:r>
            <a:endParaRPr b="1" sz="1800">
              <a:solidFill>
                <a:srgbClr val="4D5156"/>
              </a:solidFill>
              <a:highlight>
                <a:srgbClr val="FFFFFF"/>
              </a:highlight>
              <a:latin typeface="PT Sans Narrow"/>
              <a:ea typeface="PT Sans Narrow"/>
              <a:cs typeface="PT Sans Narrow"/>
              <a:sym typeface="PT Sans Narrow"/>
            </a:endParaRPr>
          </a:p>
          <a:p>
            <a:pPr indent="-342900" lvl="0" marL="457200" rtl="0" algn="l">
              <a:lnSpc>
                <a:spcPct val="115000"/>
              </a:lnSpc>
              <a:spcBef>
                <a:spcPts val="0"/>
              </a:spcBef>
              <a:spcAft>
                <a:spcPts val="0"/>
              </a:spcAft>
              <a:buClr>
                <a:srgbClr val="4D5156"/>
              </a:buClr>
              <a:buSzPts val="1800"/>
              <a:buFont typeface="PT Sans Narrow"/>
              <a:buChar char="❏"/>
            </a:pPr>
            <a:r>
              <a:rPr b="1" lang="fr" sz="1800">
                <a:solidFill>
                  <a:srgbClr val="4D5156"/>
                </a:solidFill>
                <a:highlight>
                  <a:srgbClr val="FFFFFF"/>
                </a:highlight>
                <a:latin typeface="PT Sans Narrow"/>
                <a:ea typeface="PT Sans Narrow"/>
                <a:cs typeface="PT Sans Narrow"/>
                <a:sym typeface="PT Sans Narrow"/>
              </a:rPr>
              <a:t>L’équipe du Laboratoire d’Immuno-Oncologie Moléculaire</a:t>
            </a:r>
            <a:endParaRPr b="1" sz="1800">
              <a:solidFill>
                <a:srgbClr val="4D5156"/>
              </a:solidFill>
              <a:highlight>
                <a:srgbClr val="FFFFFF"/>
              </a:highlight>
              <a:latin typeface="PT Sans Narrow"/>
              <a:ea typeface="PT Sans Narrow"/>
              <a:cs typeface="PT Sans Narrow"/>
              <a:sym typeface="PT Sans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311700" y="2164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solidFill>
                  <a:schemeClr val="accent5"/>
                </a:solidFill>
              </a:rPr>
              <a:t>La β-caténine: une molécule à double rôle</a:t>
            </a:r>
            <a:endParaRPr>
              <a:solidFill>
                <a:schemeClr val="accent5"/>
              </a:solidFill>
            </a:endParaRPr>
          </a:p>
          <a:p>
            <a:pPr indent="0" lvl="0" marL="0" rtl="0" algn="l">
              <a:spcBef>
                <a:spcPts val="0"/>
              </a:spcBef>
              <a:spcAft>
                <a:spcPts val="0"/>
              </a:spcAft>
              <a:buNone/>
            </a:pPr>
            <a:r>
              <a:t/>
            </a:r>
            <a:endParaRPr>
              <a:solidFill>
                <a:schemeClr val="accent5"/>
              </a:solidFill>
            </a:endParaRPr>
          </a:p>
        </p:txBody>
      </p:sp>
      <p:sp>
        <p:nvSpPr>
          <p:cNvPr id="89" name="Google Shape;89;p16"/>
          <p:cNvSpPr txBox="1"/>
          <p:nvPr/>
        </p:nvSpPr>
        <p:spPr>
          <a:xfrm>
            <a:off x="44175" y="1285175"/>
            <a:ext cx="4677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highlight>
                  <a:srgbClr val="FFFFFF"/>
                </a:highlight>
                <a:latin typeface="PT Sans Narrow"/>
                <a:ea typeface="PT Sans Narrow"/>
                <a:cs typeface="PT Sans Narrow"/>
                <a:sym typeface="PT Sans Narrow"/>
              </a:rPr>
              <a:t>La </a:t>
            </a:r>
            <a:r>
              <a:rPr lang="fr">
                <a:highlight>
                  <a:srgbClr val="FFFFFF"/>
                </a:highlight>
                <a:latin typeface="PT Sans Narrow"/>
                <a:ea typeface="PT Sans Narrow"/>
                <a:cs typeface="PT Sans Narrow"/>
                <a:sym typeface="PT Sans Narrow"/>
              </a:rPr>
              <a:t>β-caténine joue un rôle dans l’adhérence cellulaire par son association avec la cadhérine E et l’actine du cytosquelette pour former les jonctions d’adhérence (gap jonction) </a:t>
            </a:r>
            <a:endParaRPr>
              <a:highlight>
                <a:srgbClr val="FFFFFF"/>
              </a:highlight>
              <a:latin typeface="PT Sans Narrow"/>
              <a:ea typeface="PT Sans Narrow"/>
              <a:cs typeface="PT Sans Narrow"/>
              <a:sym typeface="PT Sans Narrow"/>
            </a:endParaRPr>
          </a:p>
        </p:txBody>
      </p:sp>
      <p:pic>
        <p:nvPicPr>
          <p:cNvPr id="90" name="Google Shape;90;p16"/>
          <p:cNvPicPr preferRelativeResize="0"/>
          <p:nvPr/>
        </p:nvPicPr>
        <p:blipFill rotWithShape="1">
          <a:blip r:embed="rId3">
            <a:alphaModFix/>
          </a:blip>
          <a:srcRect b="23205" l="0" r="65588" t="7895"/>
          <a:stretch/>
        </p:blipFill>
        <p:spPr>
          <a:xfrm>
            <a:off x="626775" y="2279150"/>
            <a:ext cx="3312075" cy="2592900"/>
          </a:xfrm>
          <a:prstGeom prst="rect">
            <a:avLst/>
          </a:prstGeom>
          <a:noFill/>
          <a:ln>
            <a:noFill/>
          </a:ln>
        </p:spPr>
      </p:pic>
      <p:sp>
        <p:nvSpPr>
          <p:cNvPr id="91" name="Google Shape;91;p16"/>
          <p:cNvSpPr txBox="1"/>
          <p:nvPr/>
        </p:nvSpPr>
        <p:spPr>
          <a:xfrm>
            <a:off x="4923100" y="1241463"/>
            <a:ext cx="4085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highlight>
                  <a:srgbClr val="FFFFFF"/>
                </a:highlight>
                <a:latin typeface="PT Sans Narrow"/>
                <a:ea typeface="PT Sans Narrow"/>
                <a:cs typeface="PT Sans Narrow"/>
                <a:sym typeface="PT Sans Narrow"/>
              </a:rPr>
              <a:t>Une autre fraction de la β-caténine “libre” est véhiculée dans le noyau où elle s’associe à des facteurs de transcription </a:t>
            </a:r>
            <a:endParaRPr>
              <a:highlight>
                <a:srgbClr val="FFFFFF"/>
              </a:highlight>
              <a:latin typeface="PT Sans Narrow"/>
              <a:ea typeface="PT Sans Narrow"/>
              <a:cs typeface="PT Sans Narrow"/>
              <a:sym typeface="PT Sans Narrow"/>
            </a:endParaRPr>
          </a:p>
        </p:txBody>
      </p:sp>
      <p:pic>
        <p:nvPicPr>
          <p:cNvPr id="92" name="Google Shape;92;p16"/>
          <p:cNvPicPr preferRelativeResize="0"/>
          <p:nvPr/>
        </p:nvPicPr>
        <p:blipFill rotWithShape="1">
          <a:blip r:embed="rId3">
            <a:alphaModFix/>
          </a:blip>
          <a:srcRect b="0" l="56247" r="0" t="27803"/>
          <a:stretch/>
        </p:blipFill>
        <p:spPr>
          <a:xfrm>
            <a:off x="4923100" y="2479488"/>
            <a:ext cx="3867425" cy="2495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7"/>
          <p:cNvPicPr preferRelativeResize="0"/>
          <p:nvPr/>
        </p:nvPicPr>
        <p:blipFill>
          <a:blip r:embed="rId3">
            <a:alphaModFix/>
          </a:blip>
          <a:stretch>
            <a:fillRect/>
          </a:stretch>
        </p:blipFill>
        <p:spPr>
          <a:xfrm>
            <a:off x="152400" y="1170125"/>
            <a:ext cx="8839202" cy="3456246"/>
          </a:xfrm>
          <a:prstGeom prst="rect">
            <a:avLst/>
          </a:prstGeom>
          <a:noFill/>
          <a:ln>
            <a:noFill/>
          </a:ln>
        </p:spPr>
      </p:pic>
      <p:sp>
        <p:nvSpPr>
          <p:cNvPr id="98" name="Google Shape;98;p17"/>
          <p:cNvSpPr txBox="1"/>
          <p:nvPr>
            <p:ph type="title"/>
          </p:nvPr>
        </p:nvSpPr>
        <p:spPr>
          <a:xfrm>
            <a:off x="311700" y="2164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solidFill>
                  <a:schemeClr val="accent5"/>
                </a:solidFill>
              </a:rPr>
              <a:t>La voie de signalisation </a:t>
            </a:r>
            <a:r>
              <a:rPr lang="fr">
                <a:solidFill>
                  <a:schemeClr val="accent5"/>
                </a:solidFill>
              </a:rPr>
              <a:t>Wnt/β-caténine</a:t>
            </a:r>
            <a:endParaRPr>
              <a:solidFill>
                <a:schemeClr val="accent5"/>
              </a:solidFill>
            </a:endParaRPr>
          </a:p>
          <a:p>
            <a:pPr indent="0" lvl="0" marL="0" rtl="0" algn="l">
              <a:spcBef>
                <a:spcPts val="0"/>
              </a:spcBef>
              <a:spcAft>
                <a:spcPts val="0"/>
              </a:spcAft>
              <a:buNone/>
            </a:pPr>
            <a:r>
              <a:t/>
            </a:r>
            <a:endParaRPr>
              <a:solidFill>
                <a:schemeClr val="accent5"/>
              </a:solidFill>
            </a:endParaRPr>
          </a:p>
        </p:txBody>
      </p:sp>
      <p:sp>
        <p:nvSpPr>
          <p:cNvPr id="99" name="Google Shape;99;p17"/>
          <p:cNvSpPr/>
          <p:nvPr/>
        </p:nvSpPr>
        <p:spPr>
          <a:xfrm>
            <a:off x="5007775" y="1178475"/>
            <a:ext cx="3983700" cy="3456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191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Dysfonctionnement</a:t>
            </a:r>
            <a:r>
              <a:rPr lang="fr"/>
              <a:t> de la voie </a:t>
            </a:r>
            <a:r>
              <a:rPr lang="fr">
                <a:solidFill>
                  <a:schemeClr val="accent5"/>
                </a:solidFill>
              </a:rPr>
              <a:t>Wnt/β-caténine</a:t>
            </a:r>
            <a:r>
              <a:rPr lang="fr"/>
              <a:t> </a:t>
            </a:r>
            <a:endParaRPr/>
          </a:p>
        </p:txBody>
      </p:sp>
      <p:pic>
        <p:nvPicPr>
          <p:cNvPr id="105" name="Google Shape;105;p18"/>
          <p:cNvPicPr preferRelativeResize="0"/>
          <p:nvPr/>
        </p:nvPicPr>
        <p:blipFill rotWithShape="1">
          <a:blip r:embed="rId3">
            <a:alphaModFix/>
          </a:blip>
          <a:srcRect b="28719" l="0" r="0" t="0"/>
          <a:stretch/>
        </p:blipFill>
        <p:spPr>
          <a:xfrm>
            <a:off x="1452773" y="1163000"/>
            <a:ext cx="5999525" cy="3391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Échappement Immunitaire via la voie </a:t>
            </a:r>
            <a:r>
              <a:rPr lang="fr">
                <a:solidFill>
                  <a:schemeClr val="accent5"/>
                </a:solidFill>
              </a:rPr>
              <a:t>Wnt/β-caténine</a:t>
            </a:r>
            <a:r>
              <a:rPr lang="fr"/>
              <a:t> </a:t>
            </a:r>
            <a:endParaRPr/>
          </a:p>
        </p:txBody>
      </p:sp>
      <p:pic>
        <p:nvPicPr>
          <p:cNvPr id="111" name="Google Shape;111;p19"/>
          <p:cNvPicPr preferRelativeResize="0"/>
          <p:nvPr/>
        </p:nvPicPr>
        <p:blipFill>
          <a:blip r:embed="rId3">
            <a:alphaModFix/>
          </a:blip>
          <a:stretch>
            <a:fillRect/>
          </a:stretch>
        </p:blipFill>
        <p:spPr>
          <a:xfrm>
            <a:off x="311700" y="3117450"/>
            <a:ext cx="8058150" cy="1485900"/>
          </a:xfrm>
          <a:prstGeom prst="rect">
            <a:avLst/>
          </a:prstGeom>
          <a:noFill/>
          <a:ln>
            <a:noFill/>
          </a:ln>
        </p:spPr>
      </p:pic>
      <p:pic>
        <p:nvPicPr>
          <p:cNvPr id="112" name="Google Shape;112;p19"/>
          <p:cNvPicPr preferRelativeResize="0"/>
          <p:nvPr/>
        </p:nvPicPr>
        <p:blipFill>
          <a:blip r:embed="rId4">
            <a:alphaModFix/>
          </a:blip>
          <a:stretch>
            <a:fillRect/>
          </a:stretch>
        </p:blipFill>
        <p:spPr>
          <a:xfrm>
            <a:off x="5613400" y="1212475"/>
            <a:ext cx="2133600" cy="1533525"/>
          </a:xfrm>
          <a:prstGeom prst="rect">
            <a:avLst/>
          </a:prstGeom>
          <a:noFill/>
          <a:ln>
            <a:noFill/>
          </a:ln>
        </p:spPr>
      </p:pic>
      <p:pic>
        <p:nvPicPr>
          <p:cNvPr id="113" name="Google Shape;113;p19"/>
          <p:cNvPicPr preferRelativeResize="0"/>
          <p:nvPr/>
        </p:nvPicPr>
        <p:blipFill>
          <a:blip r:embed="rId5">
            <a:alphaModFix/>
          </a:blip>
          <a:stretch>
            <a:fillRect/>
          </a:stretch>
        </p:blipFill>
        <p:spPr>
          <a:xfrm>
            <a:off x="660400" y="1241038"/>
            <a:ext cx="3648075" cy="1504950"/>
          </a:xfrm>
          <a:prstGeom prst="rect">
            <a:avLst/>
          </a:prstGeom>
          <a:noFill/>
          <a:ln>
            <a:noFill/>
          </a:ln>
        </p:spPr>
      </p:pic>
      <p:sp>
        <p:nvSpPr>
          <p:cNvPr id="114" name="Google Shape;114;p19"/>
          <p:cNvSpPr txBox="1"/>
          <p:nvPr/>
        </p:nvSpPr>
        <p:spPr>
          <a:xfrm>
            <a:off x="5263875" y="4679775"/>
            <a:ext cx="4422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a:t>Galluzzi L, Spranger S, Fuchs E, López-Soto A. WNT Signaling in Cancer Immunosurveillance, Trends in Cell Biology, Volume 29, Issue 1,2019.</a:t>
            </a:r>
            <a:endParaRPr sz="900"/>
          </a:p>
          <a:p>
            <a:pPr indent="0" lvl="0" marL="0" rtl="0" algn="l">
              <a:spcBef>
                <a:spcPts val="0"/>
              </a:spcBef>
              <a:spcAft>
                <a:spcPts val="0"/>
              </a:spcAft>
              <a:buNone/>
            </a:pPr>
            <a:r>
              <a:t/>
            </a:r>
            <a:endParaRPr sz="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ph type="title"/>
          </p:nvPr>
        </p:nvSpPr>
        <p:spPr>
          <a:xfrm>
            <a:off x="5103050" y="216425"/>
            <a:ext cx="39579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Wnt et Cancer du sein</a:t>
            </a:r>
            <a:endParaRPr/>
          </a:p>
        </p:txBody>
      </p:sp>
      <p:pic>
        <p:nvPicPr>
          <p:cNvPr id="120" name="Google Shape;120;p20"/>
          <p:cNvPicPr preferRelativeResize="0"/>
          <p:nvPr/>
        </p:nvPicPr>
        <p:blipFill>
          <a:blip r:embed="rId3">
            <a:alphaModFix/>
          </a:blip>
          <a:stretch>
            <a:fillRect/>
          </a:stretch>
        </p:blipFill>
        <p:spPr>
          <a:xfrm>
            <a:off x="76211" y="76200"/>
            <a:ext cx="4798237" cy="4973401"/>
          </a:xfrm>
          <a:prstGeom prst="rect">
            <a:avLst/>
          </a:prstGeom>
          <a:noFill/>
          <a:ln>
            <a:noFill/>
          </a:ln>
        </p:spPr>
      </p:pic>
      <p:sp>
        <p:nvSpPr>
          <p:cNvPr id="121" name="Google Shape;121;p20"/>
          <p:cNvSpPr txBox="1"/>
          <p:nvPr/>
        </p:nvSpPr>
        <p:spPr>
          <a:xfrm>
            <a:off x="5155825" y="4681800"/>
            <a:ext cx="4221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a:solidFill>
                  <a:srgbClr val="333333"/>
                </a:solidFill>
                <a:highlight>
                  <a:srgbClr val="FFFFFF"/>
                </a:highlight>
                <a:latin typeface="Roboto"/>
                <a:ea typeface="Roboto"/>
                <a:cs typeface="Roboto"/>
                <a:sym typeface="Roboto"/>
              </a:rPr>
              <a:t>Xu, X., Zhang, M., Xu, F. </a:t>
            </a:r>
            <a:r>
              <a:rPr i="1" lang="fr" sz="900">
                <a:solidFill>
                  <a:srgbClr val="333333"/>
                </a:solidFill>
                <a:highlight>
                  <a:srgbClr val="FFFFFF"/>
                </a:highlight>
                <a:latin typeface="Roboto"/>
                <a:ea typeface="Roboto"/>
                <a:cs typeface="Roboto"/>
                <a:sym typeface="Roboto"/>
              </a:rPr>
              <a:t>et al.</a:t>
            </a:r>
            <a:r>
              <a:rPr lang="fr" sz="900">
                <a:solidFill>
                  <a:srgbClr val="333333"/>
                </a:solidFill>
                <a:highlight>
                  <a:srgbClr val="FFFFFF"/>
                </a:highlight>
                <a:latin typeface="Roboto"/>
                <a:ea typeface="Roboto"/>
                <a:cs typeface="Roboto"/>
                <a:sym typeface="Roboto"/>
              </a:rPr>
              <a:t> Wnt signaling in breast cancer: biological mechanisms, challenges and opportunities. </a:t>
            </a:r>
            <a:r>
              <a:rPr i="1" lang="fr" sz="900">
                <a:solidFill>
                  <a:srgbClr val="333333"/>
                </a:solidFill>
                <a:highlight>
                  <a:srgbClr val="FFFFFF"/>
                </a:highlight>
                <a:latin typeface="Roboto"/>
                <a:ea typeface="Roboto"/>
                <a:cs typeface="Roboto"/>
                <a:sym typeface="Roboto"/>
              </a:rPr>
              <a:t>Mol Cancer</a:t>
            </a:r>
            <a:r>
              <a:rPr lang="fr" sz="900">
                <a:solidFill>
                  <a:srgbClr val="333333"/>
                </a:solidFill>
                <a:highlight>
                  <a:srgbClr val="FFFFFF"/>
                </a:highlight>
                <a:latin typeface="Roboto"/>
                <a:ea typeface="Roboto"/>
                <a:cs typeface="Roboto"/>
                <a:sym typeface="Roboto"/>
              </a:rPr>
              <a:t> 19, 165 (2020). </a:t>
            </a:r>
            <a:endParaRPr sz="1100"/>
          </a:p>
        </p:txBody>
      </p:sp>
      <p:pic>
        <p:nvPicPr>
          <p:cNvPr id="122" name="Google Shape;122;p20"/>
          <p:cNvPicPr preferRelativeResize="0"/>
          <p:nvPr/>
        </p:nvPicPr>
        <p:blipFill>
          <a:blip r:embed="rId4">
            <a:alphaModFix/>
          </a:blip>
          <a:stretch>
            <a:fillRect/>
          </a:stretch>
        </p:blipFill>
        <p:spPr>
          <a:xfrm>
            <a:off x="5002051" y="1152426"/>
            <a:ext cx="4141949" cy="34345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1"/>
          <p:cNvPicPr preferRelativeResize="0"/>
          <p:nvPr/>
        </p:nvPicPr>
        <p:blipFill>
          <a:blip r:embed="rId3">
            <a:alphaModFix/>
          </a:blip>
          <a:stretch>
            <a:fillRect/>
          </a:stretch>
        </p:blipFill>
        <p:spPr>
          <a:xfrm>
            <a:off x="159300" y="264425"/>
            <a:ext cx="4951917" cy="1989000"/>
          </a:xfrm>
          <a:prstGeom prst="rect">
            <a:avLst/>
          </a:prstGeom>
          <a:noFill/>
          <a:ln>
            <a:noFill/>
          </a:ln>
        </p:spPr>
      </p:pic>
      <p:pic>
        <p:nvPicPr>
          <p:cNvPr id="128" name="Google Shape;128;p21"/>
          <p:cNvPicPr preferRelativeResize="0"/>
          <p:nvPr/>
        </p:nvPicPr>
        <p:blipFill rotWithShape="1">
          <a:blip r:embed="rId4">
            <a:alphaModFix/>
          </a:blip>
          <a:srcRect b="0" l="0" r="0" t="49821"/>
          <a:stretch/>
        </p:blipFill>
        <p:spPr>
          <a:xfrm>
            <a:off x="2774925" y="2486750"/>
            <a:ext cx="6123692" cy="2391350"/>
          </a:xfrm>
          <a:prstGeom prst="rect">
            <a:avLst/>
          </a:prstGeom>
          <a:noFill/>
          <a:ln>
            <a:noFill/>
          </a:ln>
        </p:spPr>
      </p:pic>
      <p:pic>
        <p:nvPicPr>
          <p:cNvPr id="129" name="Google Shape;129;p21"/>
          <p:cNvPicPr preferRelativeResize="0"/>
          <p:nvPr/>
        </p:nvPicPr>
        <p:blipFill rotWithShape="1">
          <a:blip r:embed="rId4">
            <a:alphaModFix/>
          </a:blip>
          <a:srcRect b="53787" l="0" r="49655" t="0"/>
          <a:stretch/>
        </p:blipFill>
        <p:spPr>
          <a:xfrm>
            <a:off x="266924" y="2399950"/>
            <a:ext cx="3020000" cy="2157400"/>
          </a:xfrm>
          <a:prstGeom prst="rect">
            <a:avLst/>
          </a:prstGeom>
          <a:noFill/>
          <a:ln>
            <a:noFill/>
          </a:ln>
        </p:spPr>
      </p:pic>
      <p:pic>
        <p:nvPicPr>
          <p:cNvPr id="130" name="Google Shape;130;p21"/>
          <p:cNvPicPr preferRelativeResize="0"/>
          <p:nvPr/>
        </p:nvPicPr>
        <p:blipFill rotWithShape="1">
          <a:blip r:embed="rId5">
            <a:alphaModFix/>
          </a:blip>
          <a:srcRect b="23205" l="0" r="64586" t="7895"/>
          <a:stretch/>
        </p:blipFill>
        <p:spPr>
          <a:xfrm>
            <a:off x="5310950" y="188213"/>
            <a:ext cx="2952225" cy="2245825"/>
          </a:xfrm>
          <a:prstGeom prst="rect">
            <a:avLst/>
          </a:prstGeom>
          <a:noFill/>
          <a:ln>
            <a:noFill/>
          </a:ln>
        </p:spPr>
      </p:pic>
      <p:sp>
        <p:nvSpPr>
          <p:cNvPr id="131" name="Google Shape;131;p21"/>
          <p:cNvSpPr/>
          <p:nvPr/>
        </p:nvSpPr>
        <p:spPr>
          <a:xfrm>
            <a:off x="6019525" y="987925"/>
            <a:ext cx="857400" cy="2433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txBox="1"/>
          <p:nvPr/>
        </p:nvSpPr>
        <p:spPr>
          <a:xfrm>
            <a:off x="311700" y="292625"/>
            <a:ext cx="8520600" cy="7074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fr" sz="3600">
                <a:solidFill>
                  <a:srgbClr val="009668"/>
                </a:solidFill>
                <a:latin typeface="PT Sans Narrow"/>
                <a:ea typeface="PT Sans Narrow"/>
                <a:cs typeface="PT Sans Narrow"/>
                <a:sym typeface="PT Sans Narrow"/>
              </a:rPr>
              <a:t>Polymorphisme </a:t>
            </a:r>
            <a:r>
              <a:rPr b="1" lang="fr" sz="3600">
                <a:solidFill>
                  <a:srgbClr val="009668"/>
                </a:solidFill>
                <a:latin typeface="PT Sans Narrow"/>
                <a:ea typeface="PT Sans Narrow"/>
                <a:cs typeface="PT Sans Narrow"/>
                <a:sym typeface="PT Sans Narrow"/>
              </a:rPr>
              <a:t>rs3864004 G/A du gène CTNNB1</a:t>
            </a:r>
            <a:endParaRPr b="1" sz="3600">
              <a:solidFill>
                <a:srgbClr val="EF6C00"/>
              </a:solidFill>
              <a:latin typeface="PT Sans Narrow"/>
              <a:ea typeface="PT Sans Narrow"/>
              <a:cs typeface="PT Sans Narrow"/>
              <a:sym typeface="PT Sans Narrow"/>
            </a:endParaRPr>
          </a:p>
        </p:txBody>
      </p:sp>
      <p:pic>
        <p:nvPicPr>
          <p:cNvPr id="137" name="Google Shape;137;p22"/>
          <p:cNvPicPr preferRelativeResize="0"/>
          <p:nvPr/>
        </p:nvPicPr>
        <p:blipFill>
          <a:blip r:embed="rId3">
            <a:alphaModFix/>
          </a:blip>
          <a:stretch>
            <a:fillRect/>
          </a:stretch>
        </p:blipFill>
        <p:spPr>
          <a:xfrm>
            <a:off x="650350" y="2489862"/>
            <a:ext cx="3150925" cy="2517700"/>
          </a:xfrm>
          <a:prstGeom prst="rect">
            <a:avLst/>
          </a:prstGeom>
          <a:noFill/>
          <a:ln>
            <a:noFill/>
          </a:ln>
        </p:spPr>
      </p:pic>
      <p:pic>
        <p:nvPicPr>
          <p:cNvPr id="138" name="Google Shape;138;p22"/>
          <p:cNvPicPr preferRelativeResize="0"/>
          <p:nvPr/>
        </p:nvPicPr>
        <p:blipFill>
          <a:blip r:embed="rId4">
            <a:alphaModFix/>
          </a:blip>
          <a:stretch>
            <a:fillRect/>
          </a:stretch>
        </p:blipFill>
        <p:spPr>
          <a:xfrm>
            <a:off x="5127125" y="2474575"/>
            <a:ext cx="3150925" cy="2515509"/>
          </a:xfrm>
          <a:prstGeom prst="rect">
            <a:avLst/>
          </a:prstGeom>
          <a:noFill/>
          <a:ln>
            <a:noFill/>
          </a:ln>
        </p:spPr>
      </p:pic>
      <p:sp>
        <p:nvSpPr>
          <p:cNvPr id="139" name="Google Shape;139;p22"/>
          <p:cNvSpPr txBox="1"/>
          <p:nvPr/>
        </p:nvSpPr>
        <p:spPr>
          <a:xfrm>
            <a:off x="3600200" y="2808300"/>
            <a:ext cx="7407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latin typeface="PT Sans Narrow"/>
                <a:ea typeface="PT Sans Narrow"/>
                <a:cs typeface="PT Sans Narrow"/>
                <a:sym typeface="PT Sans Narrow"/>
              </a:rPr>
              <a:t>GG</a:t>
            </a:r>
            <a:endParaRPr sz="1800">
              <a:solidFill>
                <a:schemeClr val="dk2"/>
              </a:solidFill>
              <a:latin typeface="PT Sans Narrow"/>
              <a:ea typeface="PT Sans Narrow"/>
              <a:cs typeface="PT Sans Narrow"/>
              <a:sym typeface="PT Sans Narrow"/>
            </a:endParaRPr>
          </a:p>
        </p:txBody>
      </p:sp>
      <p:sp>
        <p:nvSpPr>
          <p:cNvPr id="140" name="Google Shape;140;p22"/>
          <p:cNvSpPr txBox="1"/>
          <p:nvPr/>
        </p:nvSpPr>
        <p:spPr>
          <a:xfrm>
            <a:off x="8091600" y="2579700"/>
            <a:ext cx="7407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latin typeface="PT Sans Narrow"/>
                <a:ea typeface="PT Sans Narrow"/>
                <a:cs typeface="PT Sans Narrow"/>
                <a:sym typeface="PT Sans Narrow"/>
              </a:rPr>
              <a:t>GG</a:t>
            </a:r>
            <a:endParaRPr sz="1800">
              <a:solidFill>
                <a:schemeClr val="dk2"/>
              </a:solidFill>
              <a:latin typeface="PT Sans Narrow"/>
              <a:ea typeface="PT Sans Narrow"/>
              <a:cs typeface="PT Sans Narrow"/>
              <a:sym typeface="PT Sans Narrow"/>
            </a:endParaRPr>
          </a:p>
        </p:txBody>
      </p:sp>
      <p:sp>
        <p:nvSpPr>
          <p:cNvPr id="141" name="Google Shape;141;p22"/>
          <p:cNvSpPr txBox="1"/>
          <p:nvPr/>
        </p:nvSpPr>
        <p:spPr>
          <a:xfrm>
            <a:off x="3600200" y="3206250"/>
            <a:ext cx="9717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latin typeface="PT Sans Narrow"/>
                <a:ea typeface="PT Sans Narrow"/>
                <a:cs typeface="PT Sans Narrow"/>
                <a:sym typeface="PT Sans Narrow"/>
              </a:rPr>
              <a:t>GA/AA</a:t>
            </a:r>
            <a:endParaRPr sz="1800">
              <a:solidFill>
                <a:schemeClr val="dk2"/>
              </a:solidFill>
              <a:latin typeface="PT Sans Narrow"/>
              <a:ea typeface="PT Sans Narrow"/>
              <a:cs typeface="PT Sans Narrow"/>
              <a:sym typeface="PT Sans Narrow"/>
            </a:endParaRPr>
          </a:p>
        </p:txBody>
      </p:sp>
      <p:sp>
        <p:nvSpPr>
          <p:cNvPr id="142" name="Google Shape;142;p22"/>
          <p:cNvSpPr txBox="1"/>
          <p:nvPr/>
        </p:nvSpPr>
        <p:spPr>
          <a:xfrm>
            <a:off x="7976100" y="2901450"/>
            <a:ext cx="9717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latin typeface="PT Sans Narrow"/>
                <a:ea typeface="PT Sans Narrow"/>
                <a:cs typeface="PT Sans Narrow"/>
                <a:sym typeface="PT Sans Narrow"/>
              </a:rPr>
              <a:t>GA/AA</a:t>
            </a:r>
            <a:endParaRPr sz="1800">
              <a:solidFill>
                <a:schemeClr val="dk2"/>
              </a:solidFill>
              <a:latin typeface="PT Sans Narrow"/>
              <a:ea typeface="PT Sans Narrow"/>
              <a:cs typeface="PT Sans Narrow"/>
              <a:sym typeface="PT Sans Narrow"/>
            </a:endParaRPr>
          </a:p>
        </p:txBody>
      </p:sp>
      <p:sp>
        <p:nvSpPr>
          <p:cNvPr id="143" name="Google Shape;143;p22"/>
          <p:cNvSpPr txBox="1"/>
          <p:nvPr/>
        </p:nvSpPr>
        <p:spPr>
          <a:xfrm>
            <a:off x="5469450" y="4364575"/>
            <a:ext cx="617700" cy="3540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i="1" lang="fr" sz="1100">
                <a:solidFill>
                  <a:schemeClr val="dk2"/>
                </a:solidFill>
                <a:latin typeface="Calibri"/>
                <a:ea typeface="Calibri"/>
                <a:cs typeface="Calibri"/>
                <a:sym typeface="Calibri"/>
              </a:rPr>
              <a:t>P&lt; 0</a:t>
            </a:r>
            <a:r>
              <a:rPr lang="fr" sz="1100">
                <a:solidFill>
                  <a:schemeClr val="dk2"/>
                </a:solidFill>
                <a:latin typeface="Calibri"/>
                <a:ea typeface="Calibri"/>
                <a:cs typeface="Calibri"/>
                <a:sym typeface="Calibri"/>
              </a:rPr>
              <a:t>.08</a:t>
            </a:r>
            <a:endParaRPr/>
          </a:p>
        </p:txBody>
      </p:sp>
      <p:sp>
        <p:nvSpPr>
          <p:cNvPr id="144" name="Google Shape;144;p22"/>
          <p:cNvSpPr txBox="1"/>
          <p:nvPr/>
        </p:nvSpPr>
        <p:spPr>
          <a:xfrm>
            <a:off x="1007500" y="4188900"/>
            <a:ext cx="617700" cy="3540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800"/>
              </a:spcAft>
              <a:buNone/>
            </a:pPr>
            <a:r>
              <a:rPr i="1" lang="fr" sz="1100">
                <a:solidFill>
                  <a:schemeClr val="dk2"/>
                </a:solidFill>
                <a:latin typeface="Calibri"/>
                <a:ea typeface="Calibri"/>
                <a:cs typeface="Calibri"/>
                <a:sym typeface="Calibri"/>
              </a:rPr>
              <a:t>P</a:t>
            </a:r>
            <a:r>
              <a:rPr lang="fr" sz="1100">
                <a:solidFill>
                  <a:schemeClr val="dk2"/>
                </a:solidFill>
                <a:latin typeface="Calibri"/>
                <a:ea typeface="Calibri"/>
                <a:cs typeface="Calibri"/>
                <a:sym typeface="Calibri"/>
              </a:rPr>
              <a:t>&lt;0.03</a:t>
            </a:r>
            <a:endParaRPr/>
          </a:p>
        </p:txBody>
      </p:sp>
      <p:pic>
        <p:nvPicPr>
          <p:cNvPr id="145" name="Google Shape;145;p22"/>
          <p:cNvPicPr preferRelativeResize="0"/>
          <p:nvPr/>
        </p:nvPicPr>
        <p:blipFill>
          <a:blip r:embed="rId5">
            <a:alphaModFix/>
          </a:blip>
          <a:stretch>
            <a:fillRect/>
          </a:stretch>
        </p:blipFill>
        <p:spPr>
          <a:xfrm>
            <a:off x="311700" y="1362200"/>
            <a:ext cx="3913368" cy="976725"/>
          </a:xfrm>
          <a:prstGeom prst="rect">
            <a:avLst/>
          </a:prstGeom>
          <a:noFill/>
          <a:ln>
            <a:noFill/>
          </a:ln>
        </p:spPr>
      </p:pic>
      <p:sp>
        <p:nvSpPr>
          <p:cNvPr id="146" name="Google Shape;146;p22"/>
          <p:cNvSpPr/>
          <p:nvPr/>
        </p:nvSpPr>
        <p:spPr>
          <a:xfrm>
            <a:off x="1631675" y="1464175"/>
            <a:ext cx="148200" cy="7074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47" name="Google Shape;147;p22"/>
          <p:cNvSpPr txBox="1"/>
          <p:nvPr/>
        </p:nvSpPr>
        <p:spPr>
          <a:xfrm>
            <a:off x="5790950" y="1444638"/>
            <a:ext cx="26565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2"/>
                </a:solidFill>
                <a:latin typeface="PT Sans Narrow"/>
                <a:ea typeface="PT Sans Narrow"/>
                <a:cs typeface="PT Sans Narrow"/>
                <a:sym typeface="PT Sans Narrow"/>
              </a:rPr>
              <a:t>une baisse de la dégradation de la </a:t>
            </a:r>
            <a:r>
              <a:rPr lang="fr" sz="1800">
                <a:solidFill>
                  <a:schemeClr val="accent5"/>
                </a:solidFill>
                <a:latin typeface="PT Sans Narrow"/>
                <a:ea typeface="PT Sans Narrow"/>
                <a:cs typeface="PT Sans Narrow"/>
                <a:sym typeface="PT Sans Narrow"/>
              </a:rPr>
              <a:t>β-caténine pour l’allèle A</a:t>
            </a:r>
            <a:endParaRPr sz="1800">
              <a:solidFill>
                <a:schemeClr val="dk2"/>
              </a:solidFill>
              <a:latin typeface="PT Sans Narrow"/>
              <a:ea typeface="PT Sans Narrow"/>
              <a:cs typeface="PT Sans Narrow"/>
              <a:sym typeface="PT Sans Na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