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60" r:id="rId1"/>
  </p:sldMasterIdLst>
  <p:notesMasterIdLst>
    <p:notesMasterId r:id="rId38"/>
  </p:notesMasterIdLst>
  <p:sldIdLst>
    <p:sldId id="256" r:id="rId2"/>
    <p:sldId id="313" r:id="rId3"/>
    <p:sldId id="309" r:id="rId4"/>
    <p:sldId id="336" r:id="rId5"/>
    <p:sldId id="338" r:id="rId6"/>
    <p:sldId id="314" r:id="rId7"/>
    <p:sldId id="310" r:id="rId8"/>
    <p:sldId id="311" r:id="rId9"/>
    <p:sldId id="340" r:id="rId10"/>
    <p:sldId id="342" r:id="rId11"/>
    <p:sldId id="315" r:id="rId12"/>
    <p:sldId id="317" r:id="rId13"/>
    <p:sldId id="341" r:id="rId14"/>
    <p:sldId id="318" r:id="rId15"/>
    <p:sldId id="319" r:id="rId16"/>
    <p:sldId id="322" r:id="rId17"/>
    <p:sldId id="320" r:id="rId18"/>
    <p:sldId id="316" r:id="rId19"/>
    <p:sldId id="323" r:id="rId20"/>
    <p:sldId id="324" r:id="rId21"/>
    <p:sldId id="325" r:id="rId22"/>
    <p:sldId id="328" r:id="rId23"/>
    <p:sldId id="330" r:id="rId24"/>
    <p:sldId id="332" r:id="rId25"/>
    <p:sldId id="297" r:id="rId26"/>
    <p:sldId id="381" r:id="rId27"/>
    <p:sldId id="334" r:id="rId28"/>
    <p:sldId id="333" r:id="rId29"/>
    <p:sldId id="343" r:id="rId30"/>
    <p:sldId id="377" r:id="rId31"/>
    <p:sldId id="378" r:id="rId32"/>
    <p:sldId id="266" r:id="rId33"/>
    <p:sldId id="257" r:id="rId34"/>
    <p:sldId id="339" r:id="rId35"/>
    <p:sldId id="260" r:id="rId36"/>
    <p:sldId id="302" r:id="rId37"/>
  </p:sldIdLst>
  <p:sldSz cx="9144000" cy="5143500" type="screen16x9"/>
  <p:notesSz cx="6858000" cy="9144000"/>
  <p:embeddedFontLst>
    <p:embeddedFont>
      <p:font typeface="MS PGothic" panose="020B0600070205080204" pitchFamily="34" charset="-128"/>
      <p:regular r:id="rId39"/>
    </p:embeddedFont>
    <p:embeddedFont>
      <p:font typeface="Bookman Old Style" panose="02050604050505020204" pitchFamily="18" charset="0"/>
      <p:regular r:id="rId40"/>
      <p:bold r:id="rId41"/>
      <p:italic r:id="rId42"/>
      <p:boldItalic r:id="rId43"/>
    </p:embeddedFont>
    <p:embeddedFont>
      <p:font typeface="Cabin Condensed SemiBold" panose="020B0604020202020204" charset="0"/>
      <p:regular r:id="rId44"/>
      <p:bold r:id="rId45"/>
    </p:embeddedFont>
    <p:embeddedFont>
      <p:font typeface="Calibri" panose="020F0502020204030204" pitchFamily="34" charset="0"/>
      <p:regular r:id="rId46"/>
      <p:bold r:id="rId47"/>
      <p:italic r:id="rId48"/>
      <p:boldItalic r:id="rId49"/>
    </p:embeddedFont>
    <p:embeddedFont>
      <p:font typeface="Franklin Gothic Book" panose="020B0503020102020204" pitchFamily="34" charset="0"/>
      <p:regular r:id="rId50"/>
      <p:italic r:id="rId51"/>
    </p:embeddedFont>
    <p:embeddedFont>
      <p:font typeface="News Cycle" panose="020B0604020202020204" charset="2"/>
      <p:regular r:id="rId52"/>
      <p:bold r:id="rId53"/>
    </p:embeddedFont>
    <p:embeddedFont>
      <p:font typeface="Tunga" panose="020B0502040204020203" pitchFamily="34" charset="0"/>
      <p:regular r:id="rId54"/>
      <p:bold r:id="rId55"/>
    </p:embeddedFont>
    <p:embeddedFont>
      <p:font typeface="Verdana" panose="020B0604030504040204" pitchFamily="34" charset="0"/>
      <p:regular r:id="rId56"/>
      <p:bold r:id="rId57"/>
      <p:italic r:id="rId58"/>
      <p:boldItalic r:id="rId5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41A5C919-1BB1-4913-8758-00A2290747ED}">
  <a:tblStyle styleId="{41A5C919-1BB1-4913-8758-00A2290747ED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121F8420-134B-4DD8-AFBF-2604A21F6616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873" autoAdjust="0"/>
    <p:restoredTop sz="94660"/>
  </p:normalViewPr>
  <p:slideViewPr>
    <p:cSldViewPr snapToGrid="0">
      <p:cViewPr>
        <p:scale>
          <a:sx n="105" d="100"/>
          <a:sy n="105" d="100"/>
        </p:scale>
        <p:origin x="931" y="12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4.fntdata"/><Relationship Id="rId47" Type="http://schemas.openxmlformats.org/officeDocument/2006/relationships/font" Target="fonts/font9.fntdata"/><Relationship Id="rId50" Type="http://schemas.openxmlformats.org/officeDocument/2006/relationships/font" Target="fonts/font12.fntdata"/><Relationship Id="rId55" Type="http://schemas.openxmlformats.org/officeDocument/2006/relationships/font" Target="fonts/font17.fntdata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2.fntdata"/><Relationship Id="rId45" Type="http://schemas.openxmlformats.org/officeDocument/2006/relationships/font" Target="fonts/font7.fntdata"/><Relationship Id="rId53" Type="http://schemas.openxmlformats.org/officeDocument/2006/relationships/font" Target="fonts/font15.fntdata"/><Relationship Id="rId58" Type="http://schemas.openxmlformats.org/officeDocument/2006/relationships/font" Target="fonts/font20.fntdata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5.fntdata"/><Relationship Id="rId48" Type="http://schemas.openxmlformats.org/officeDocument/2006/relationships/font" Target="fonts/font10.fntdata"/><Relationship Id="rId56" Type="http://schemas.openxmlformats.org/officeDocument/2006/relationships/font" Target="fonts/font18.fntdata"/><Relationship Id="rId8" Type="http://schemas.openxmlformats.org/officeDocument/2006/relationships/slide" Target="slides/slide7.xml"/><Relationship Id="rId51" Type="http://schemas.openxmlformats.org/officeDocument/2006/relationships/font" Target="fonts/font13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46" Type="http://schemas.openxmlformats.org/officeDocument/2006/relationships/font" Target="fonts/font8.fntdata"/><Relationship Id="rId59" Type="http://schemas.openxmlformats.org/officeDocument/2006/relationships/font" Target="fonts/font21.fntdata"/><Relationship Id="rId20" Type="http://schemas.openxmlformats.org/officeDocument/2006/relationships/slide" Target="slides/slide19.xml"/><Relationship Id="rId41" Type="http://schemas.openxmlformats.org/officeDocument/2006/relationships/font" Target="fonts/font3.fntdata"/><Relationship Id="rId54" Type="http://schemas.openxmlformats.org/officeDocument/2006/relationships/font" Target="fonts/font16.fntdata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1.fntdata"/><Relationship Id="rId57" Type="http://schemas.openxmlformats.org/officeDocument/2006/relationships/font" Target="fonts/font19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6.fntdata"/><Relationship Id="rId52" Type="http://schemas.openxmlformats.org/officeDocument/2006/relationships/font" Target="fonts/font14.fntdata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45924EC-F12E-48FC-81C1-B00B423BD9DB}" type="doc">
      <dgm:prSet loTypeId="urn:microsoft.com/office/officeart/2005/8/layout/hList7" loCatId="process" qsTypeId="urn:microsoft.com/office/officeart/2005/8/quickstyle/simple1" qsCatId="simple" csTypeId="urn:microsoft.com/office/officeart/2005/8/colors/accent1_2" csCatId="accent1" phldr="1"/>
      <dgm:spPr/>
    </dgm:pt>
    <dgm:pt modelId="{24DA783A-B4C7-44F6-A8A0-66C69B4B13CE}">
      <dgm:prSet phldrT="[Texte]" custT="1"/>
      <dgm:spPr>
        <a:solidFill>
          <a:schemeClr val="accent3"/>
        </a:solidFill>
      </dgm:spPr>
      <dgm:t>
        <a:bodyPr/>
        <a:lstStyle/>
        <a:p>
          <a:endParaRPr lang="fr-FR" sz="900" dirty="0"/>
        </a:p>
        <a:p>
          <a:endParaRPr lang="fr-FR" sz="900" b="0" cap="all" baseline="0" dirty="0">
            <a:solidFill>
              <a:schemeClr val="tx1"/>
            </a:solidFill>
          </a:endParaRPr>
        </a:p>
        <a:p>
          <a:r>
            <a:rPr lang="fr-FR" sz="1200" b="1" cap="all" baseline="0" dirty="0">
              <a:solidFill>
                <a:schemeClr val="tx1"/>
              </a:solidFill>
            </a:rPr>
            <a:t>« Vrais»   B3</a:t>
          </a:r>
        </a:p>
        <a:p>
          <a:r>
            <a:rPr lang="fr-FR" sz="800" b="0" cap="all" baseline="0" dirty="0">
              <a:solidFill>
                <a:schemeClr val="tx1"/>
              </a:solidFill>
            </a:rPr>
            <a:t>DEPENDANCE/ADL</a:t>
          </a:r>
        </a:p>
        <a:p>
          <a:r>
            <a:rPr lang="fr-FR" sz="800" b="0" cap="all" baseline="0" dirty="0">
              <a:solidFill>
                <a:schemeClr val="tx1"/>
              </a:solidFill>
            </a:rPr>
            <a:t>Et POLYMORBIDES</a:t>
          </a:r>
        </a:p>
        <a:p>
          <a:r>
            <a:rPr lang="fr-FR" sz="800" b="0" cap="all" baseline="0" dirty="0">
              <a:solidFill>
                <a:schemeClr val="tx1"/>
              </a:solidFill>
            </a:rPr>
            <a:t>et</a:t>
          </a:r>
        </a:p>
        <a:p>
          <a:r>
            <a:rPr lang="fr-FR" sz="800" b="0" cap="all" baseline="0" dirty="0">
              <a:solidFill>
                <a:schemeClr val="tx1"/>
              </a:solidFill>
            </a:rPr>
            <a:t>PRESENCE D’AU MOINS 1  SYNDROME GERIATRIQUE</a:t>
          </a:r>
        </a:p>
        <a:p>
          <a:r>
            <a:rPr lang="fr-FR" sz="1600" b="1" cap="all" baseline="0" dirty="0">
              <a:solidFill>
                <a:schemeClr val="tx1"/>
              </a:solidFill>
            </a:rPr>
            <a:t>66</a:t>
          </a:r>
          <a:r>
            <a:rPr lang="fr-FR" sz="800" b="0" cap="all" baseline="0" dirty="0">
              <a:solidFill>
                <a:schemeClr val="tx1"/>
              </a:solidFill>
            </a:rPr>
            <a:t> %  (n=45)</a:t>
          </a:r>
          <a:endParaRPr lang="fr-FR" sz="800" dirty="0">
            <a:solidFill>
              <a:schemeClr val="tx1"/>
            </a:solidFill>
          </a:endParaRPr>
        </a:p>
        <a:p>
          <a:endParaRPr lang="fr-FR" sz="800" dirty="0"/>
        </a:p>
      </dgm:t>
    </dgm:pt>
    <dgm:pt modelId="{9824EEBC-27F4-4D28-8DEE-262CCA709AD9}" type="parTrans" cxnId="{D9881DA5-7D91-45E5-87BD-F5EC0152C568}">
      <dgm:prSet/>
      <dgm:spPr/>
      <dgm:t>
        <a:bodyPr/>
        <a:lstStyle/>
        <a:p>
          <a:endParaRPr lang="fr-FR"/>
        </a:p>
      </dgm:t>
    </dgm:pt>
    <dgm:pt modelId="{A8323517-3FBD-45AB-968B-14965BA15485}" type="sibTrans" cxnId="{D9881DA5-7D91-45E5-87BD-F5EC0152C568}">
      <dgm:prSet/>
      <dgm:spPr/>
      <dgm:t>
        <a:bodyPr/>
        <a:lstStyle/>
        <a:p>
          <a:endParaRPr lang="fr-FR"/>
        </a:p>
      </dgm:t>
    </dgm:pt>
    <dgm:pt modelId="{9929335F-CE85-44DD-A196-3CC25FE0F0F3}">
      <dgm:prSet phldrT="[Texte]" custT="1"/>
      <dgm:spPr>
        <a:solidFill>
          <a:schemeClr val="accent2"/>
        </a:solidFill>
      </dgm:spPr>
      <dgm:t>
        <a:bodyPr/>
        <a:lstStyle/>
        <a:p>
          <a:pPr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900" cap="all" baseline="0" dirty="0">
            <a:solidFill>
              <a:schemeClr val="tx1"/>
            </a:solidFill>
          </a:endParaRPr>
        </a:p>
        <a:p>
          <a:pPr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1100" cap="all" baseline="0" dirty="0">
            <a:solidFill>
              <a:schemeClr val="tx1"/>
            </a:solidFill>
          </a:endParaRPr>
        </a:p>
        <a:p>
          <a:pPr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200" b="1" cap="all" baseline="0" dirty="0">
              <a:solidFill>
                <a:schemeClr val="tx1"/>
              </a:solidFill>
            </a:rPr>
            <a:t>Les gériatriques </a:t>
          </a:r>
        </a:p>
        <a:p>
          <a:pPr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200" b="1" cap="all" baseline="0" dirty="0">
              <a:solidFill>
                <a:schemeClr val="tx1"/>
              </a:solidFill>
            </a:rPr>
            <a:t>Malades</a:t>
          </a:r>
        </a:p>
        <a:p>
          <a:pPr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900" b="0" i="0" cap="all" baseline="0" dirty="0">
              <a:solidFill>
                <a:schemeClr val="tx1"/>
              </a:solidFill>
            </a:rPr>
            <a:t>POLYMORBIDES</a:t>
          </a:r>
        </a:p>
        <a:p>
          <a:pPr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900" b="0" i="0" cap="all" baseline="0" dirty="0">
              <a:solidFill>
                <a:schemeClr val="tx1"/>
              </a:solidFill>
            </a:rPr>
            <a:t>ET</a:t>
          </a:r>
        </a:p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fr-FR" sz="900" b="0" i="0" cap="all" baseline="0" dirty="0">
              <a:solidFill>
                <a:schemeClr val="tx1"/>
              </a:solidFill>
            </a:rPr>
            <a:t>PRESENCE D’AU MOINS 1  SYNDROME  GERIATRIQUE</a:t>
          </a:r>
        </a:p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fr-FR" sz="1400" b="1" i="0" cap="all" baseline="0" dirty="0">
              <a:solidFill>
                <a:schemeClr val="tx1"/>
              </a:solidFill>
            </a:rPr>
            <a:t>20</a:t>
          </a:r>
          <a:r>
            <a:rPr lang="fr-FR" sz="900" b="1" i="0" cap="all" baseline="0" dirty="0">
              <a:solidFill>
                <a:schemeClr val="tx1"/>
              </a:solidFill>
            </a:rPr>
            <a:t>% (n=14)</a:t>
          </a:r>
        </a:p>
        <a:p>
          <a:pPr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900" cap="all" baseline="0" dirty="0">
            <a:solidFill>
              <a:schemeClr val="tx1"/>
            </a:solidFill>
          </a:endParaRPr>
        </a:p>
      </dgm:t>
    </dgm:pt>
    <dgm:pt modelId="{8105C92E-C519-4F95-9AB1-BF12B5450F4E}" type="parTrans" cxnId="{A7C3393C-D356-4FE8-9393-38824906A354}">
      <dgm:prSet/>
      <dgm:spPr/>
      <dgm:t>
        <a:bodyPr/>
        <a:lstStyle/>
        <a:p>
          <a:endParaRPr lang="fr-FR"/>
        </a:p>
      </dgm:t>
    </dgm:pt>
    <dgm:pt modelId="{FCBEA139-96EE-4DA7-A5AD-B9D343456F3F}" type="sibTrans" cxnId="{A7C3393C-D356-4FE8-9393-38824906A354}">
      <dgm:prSet/>
      <dgm:spPr/>
      <dgm:t>
        <a:bodyPr/>
        <a:lstStyle/>
        <a:p>
          <a:endParaRPr lang="fr-FR"/>
        </a:p>
      </dgm:t>
    </dgm:pt>
    <dgm:pt modelId="{D806889C-1071-44D5-A341-FB0CD1FCD17C}">
      <dgm:prSet phldrT="[Texte]" custT="1"/>
      <dgm:spPr>
        <a:solidFill>
          <a:schemeClr val="bg2"/>
        </a:solidFill>
      </dgm:spPr>
      <dgm:t>
        <a:bodyPr/>
        <a:lstStyle/>
        <a:p>
          <a:pPr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050" b="1" cap="all" baseline="0" dirty="0">
              <a:solidFill>
                <a:schemeClr val="tx1"/>
              </a:solidFill>
            </a:rPr>
            <a:t>Les polypathologiques</a:t>
          </a:r>
        </a:p>
        <a:p>
          <a:pPr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1050" b="1" i="0" dirty="0">
            <a:solidFill>
              <a:schemeClr val="tx1"/>
            </a:solidFill>
          </a:endParaRPr>
        </a:p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fr-FR" sz="1050" b="0" i="0" dirty="0">
              <a:solidFill>
                <a:schemeClr val="tx1"/>
              </a:solidFill>
            </a:rPr>
            <a:t>POLYMORBIDES</a:t>
          </a:r>
          <a:r>
            <a:rPr lang="fr-FR" sz="1050" cap="all" baseline="0" dirty="0">
              <a:solidFill>
                <a:schemeClr val="tx1"/>
              </a:solidFill>
            </a:rPr>
            <a:t>  </a:t>
          </a:r>
        </a:p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fr-FR" sz="1600" b="1" i="0" dirty="0">
              <a:solidFill>
                <a:schemeClr val="tx1"/>
              </a:solidFill>
            </a:rPr>
            <a:t>6</a:t>
          </a:r>
          <a:r>
            <a:rPr lang="fr-FR" sz="800" b="1" i="0" dirty="0">
              <a:solidFill>
                <a:schemeClr val="tx1"/>
              </a:solidFill>
            </a:rPr>
            <a:t>% (n=4)</a:t>
          </a:r>
        </a:p>
        <a:p>
          <a:pPr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800" cap="all" baseline="0" dirty="0">
            <a:solidFill>
              <a:schemeClr val="tx1"/>
            </a:solidFill>
          </a:endParaRPr>
        </a:p>
      </dgm:t>
    </dgm:pt>
    <dgm:pt modelId="{E702C675-840B-41A5-A410-8A85594D3FAD}" type="parTrans" cxnId="{DD19799B-7E15-4D55-9797-BAD7DC0B1B55}">
      <dgm:prSet/>
      <dgm:spPr/>
      <dgm:t>
        <a:bodyPr/>
        <a:lstStyle/>
        <a:p>
          <a:endParaRPr lang="fr-FR"/>
        </a:p>
      </dgm:t>
    </dgm:pt>
    <dgm:pt modelId="{CD5137B7-DD6D-4E4E-A603-9A01D2F62DE4}" type="sibTrans" cxnId="{DD19799B-7E15-4D55-9797-BAD7DC0B1B55}">
      <dgm:prSet/>
      <dgm:spPr/>
      <dgm:t>
        <a:bodyPr/>
        <a:lstStyle/>
        <a:p>
          <a:endParaRPr lang="fr-FR"/>
        </a:p>
      </dgm:t>
    </dgm:pt>
    <dgm:pt modelId="{447B5108-2E55-4E74-A52B-351D9ABBDED9}">
      <dgm:prSet phldrT="[Texte]" custT="1"/>
      <dgm:spPr/>
      <dgm:t>
        <a:bodyPr/>
        <a:lstStyle/>
        <a:p>
          <a:endParaRPr lang="fr-FR" sz="1000" cap="all" baseline="0" dirty="0">
            <a:solidFill>
              <a:schemeClr val="tx1"/>
            </a:solidFill>
          </a:endParaRPr>
        </a:p>
        <a:p>
          <a:r>
            <a:rPr lang="fr-FR" sz="1200" b="1" cap="all" baseline="0" dirty="0">
              <a:solidFill>
                <a:schemeClr val="tx1"/>
              </a:solidFill>
            </a:rPr>
            <a:t>Les B3</a:t>
          </a:r>
        </a:p>
        <a:p>
          <a:r>
            <a:rPr lang="fr-FR" sz="1200" b="1" cap="all" baseline="0" dirty="0">
              <a:solidFill>
                <a:schemeClr val="tx1"/>
              </a:solidFill>
            </a:rPr>
            <a:t>« Théoriques »</a:t>
          </a:r>
        </a:p>
        <a:p>
          <a:endParaRPr lang="fr-FR" sz="700" b="0" i="0" dirty="0">
            <a:solidFill>
              <a:schemeClr val="tx1"/>
            </a:solidFill>
          </a:endParaRPr>
        </a:p>
        <a:p>
          <a:r>
            <a:rPr lang="fr-FR" sz="900" b="0" i="0" dirty="0">
              <a:solidFill>
                <a:schemeClr val="tx1"/>
              </a:solidFill>
            </a:rPr>
            <a:t>DEPENDANCE REVERSIBLE ?</a:t>
          </a:r>
          <a:r>
            <a:rPr lang="fr-FR" sz="900" b="1" i="0" dirty="0">
              <a:solidFill>
                <a:schemeClr val="tx1"/>
              </a:solidFill>
            </a:rPr>
            <a:t> </a:t>
          </a:r>
          <a:r>
            <a:rPr lang="fr-FR" sz="900" dirty="0"/>
            <a:t> </a:t>
          </a:r>
          <a:endParaRPr lang="fr-FR" sz="900" dirty="0">
            <a:solidFill>
              <a:schemeClr val="tx1"/>
            </a:solidFill>
          </a:endParaRPr>
        </a:p>
        <a:p>
          <a:r>
            <a:rPr lang="fr-FR" sz="900" dirty="0">
              <a:solidFill>
                <a:schemeClr val="tx1"/>
              </a:solidFill>
            </a:rPr>
            <a:t>-</a:t>
          </a:r>
        </a:p>
        <a:p>
          <a:r>
            <a:rPr lang="fr-FR" sz="1400" b="1" i="0" dirty="0">
              <a:solidFill>
                <a:schemeClr val="tx1"/>
              </a:solidFill>
            </a:rPr>
            <a:t>7</a:t>
          </a:r>
          <a:r>
            <a:rPr lang="fr-FR" sz="700" b="1" i="0" dirty="0">
              <a:solidFill>
                <a:schemeClr val="tx1"/>
              </a:solidFill>
            </a:rPr>
            <a:t>% (n=5)</a:t>
          </a:r>
          <a:endParaRPr lang="fr-FR" sz="700" dirty="0">
            <a:solidFill>
              <a:schemeClr val="tx1"/>
            </a:solidFill>
          </a:endParaRPr>
        </a:p>
      </dgm:t>
    </dgm:pt>
    <dgm:pt modelId="{5CA33040-4E5A-4AD0-8BED-777D5B4FB81A}" type="parTrans" cxnId="{3FD392AF-D295-446F-92CE-F35C1A539C24}">
      <dgm:prSet/>
      <dgm:spPr/>
      <dgm:t>
        <a:bodyPr/>
        <a:lstStyle/>
        <a:p>
          <a:endParaRPr lang="fr-FR"/>
        </a:p>
      </dgm:t>
    </dgm:pt>
    <dgm:pt modelId="{58228A96-2DAD-4DA7-AF91-8A02BE40E7C5}" type="sibTrans" cxnId="{3FD392AF-D295-446F-92CE-F35C1A539C24}">
      <dgm:prSet/>
      <dgm:spPr/>
      <dgm:t>
        <a:bodyPr/>
        <a:lstStyle/>
        <a:p>
          <a:endParaRPr lang="fr-FR"/>
        </a:p>
      </dgm:t>
    </dgm:pt>
    <dgm:pt modelId="{6F154E62-CC0F-4EE2-89BE-EABEF1DEB760}" type="pres">
      <dgm:prSet presAssocID="{945924EC-F12E-48FC-81C1-B00B423BD9DB}" presName="Name0" presStyleCnt="0">
        <dgm:presLayoutVars>
          <dgm:dir/>
          <dgm:resizeHandles val="exact"/>
        </dgm:presLayoutVars>
      </dgm:prSet>
      <dgm:spPr/>
    </dgm:pt>
    <dgm:pt modelId="{802DF477-8D2B-4F33-A643-7C39D1B7D1CA}" type="pres">
      <dgm:prSet presAssocID="{945924EC-F12E-48FC-81C1-B00B423BD9DB}" presName="fgShape" presStyleLbl="fgShp" presStyleIdx="0" presStyleCnt="1" custLinFactNeighborX="38" custLinFactNeighborY="36416"/>
      <dgm:spPr/>
    </dgm:pt>
    <dgm:pt modelId="{9DC3BE5B-96F5-4836-88F4-C4B297E7ED20}" type="pres">
      <dgm:prSet presAssocID="{945924EC-F12E-48FC-81C1-B00B423BD9DB}" presName="linComp" presStyleCnt="0"/>
      <dgm:spPr/>
    </dgm:pt>
    <dgm:pt modelId="{FF88231F-9151-40C1-B0CE-0C7A65A1C432}" type="pres">
      <dgm:prSet presAssocID="{24DA783A-B4C7-44F6-A8A0-66C69B4B13CE}" presName="compNode" presStyleCnt="0"/>
      <dgm:spPr/>
    </dgm:pt>
    <dgm:pt modelId="{FB57C346-A12B-4E49-927D-4F6A7D19A986}" type="pres">
      <dgm:prSet presAssocID="{24DA783A-B4C7-44F6-A8A0-66C69B4B13CE}" presName="bkgdShape" presStyleLbl="node1" presStyleIdx="0" presStyleCnt="4"/>
      <dgm:spPr/>
    </dgm:pt>
    <dgm:pt modelId="{E8F70CE1-C829-4660-8D49-62E539B526C2}" type="pres">
      <dgm:prSet presAssocID="{24DA783A-B4C7-44F6-A8A0-66C69B4B13CE}" presName="nodeTx" presStyleLbl="node1" presStyleIdx="0" presStyleCnt="4">
        <dgm:presLayoutVars>
          <dgm:bulletEnabled val="1"/>
        </dgm:presLayoutVars>
      </dgm:prSet>
      <dgm:spPr/>
    </dgm:pt>
    <dgm:pt modelId="{D09B9D9D-6172-49A8-B974-812E610C4437}" type="pres">
      <dgm:prSet presAssocID="{24DA783A-B4C7-44F6-A8A0-66C69B4B13CE}" presName="invisiNode" presStyleLbl="node1" presStyleIdx="0" presStyleCnt="4"/>
      <dgm:spPr/>
    </dgm:pt>
    <dgm:pt modelId="{ACEE55B5-C720-4D3B-986B-DF3856689EEE}" type="pres">
      <dgm:prSet presAssocID="{24DA783A-B4C7-44F6-A8A0-66C69B4B13CE}" presName="imagNode" presStyleLbl="fgImgPlace1" presStyleIdx="0" presStyleCnt="4" custLinFactNeighborY="-24624"/>
      <dgm:spPr/>
    </dgm:pt>
    <dgm:pt modelId="{014CC8E2-59A3-47C5-BB38-AF1394C8AD33}" type="pres">
      <dgm:prSet presAssocID="{A8323517-3FBD-45AB-968B-14965BA15485}" presName="sibTrans" presStyleLbl="sibTrans2D1" presStyleIdx="0" presStyleCnt="0"/>
      <dgm:spPr/>
    </dgm:pt>
    <dgm:pt modelId="{84E79F7A-F045-4F24-B7D0-62C3B6907090}" type="pres">
      <dgm:prSet presAssocID="{9929335F-CE85-44DD-A196-3CC25FE0F0F3}" presName="compNode" presStyleCnt="0"/>
      <dgm:spPr/>
    </dgm:pt>
    <dgm:pt modelId="{F97CD87B-E344-4164-9EAD-F0769E7112BA}" type="pres">
      <dgm:prSet presAssocID="{9929335F-CE85-44DD-A196-3CC25FE0F0F3}" presName="bkgdShape" presStyleLbl="node1" presStyleIdx="1" presStyleCnt="4"/>
      <dgm:spPr/>
    </dgm:pt>
    <dgm:pt modelId="{1FA3E007-E173-4132-AFE7-259147A63177}" type="pres">
      <dgm:prSet presAssocID="{9929335F-CE85-44DD-A196-3CC25FE0F0F3}" presName="nodeTx" presStyleLbl="node1" presStyleIdx="1" presStyleCnt="4">
        <dgm:presLayoutVars>
          <dgm:bulletEnabled val="1"/>
        </dgm:presLayoutVars>
      </dgm:prSet>
      <dgm:spPr/>
    </dgm:pt>
    <dgm:pt modelId="{BBA40CC2-88DB-4A5B-BC4F-1DC980A5025C}" type="pres">
      <dgm:prSet presAssocID="{9929335F-CE85-44DD-A196-3CC25FE0F0F3}" presName="invisiNode" presStyleLbl="node1" presStyleIdx="1" presStyleCnt="4"/>
      <dgm:spPr/>
    </dgm:pt>
    <dgm:pt modelId="{95818642-E769-40FD-967E-AB79C8A0B81A}" type="pres">
      <dgm:prSet presAssocID="{9929335F-CE85-44DD-A196-3CC25FE0F0F3}" presName="imagNode" presStyleLbl="fgImgPlace1" presStyleIdx="1" presStyleCnt="4" custLinFactNeighborY="-24624"/>
      <dgm:spPr/>
    </dgm:pt>
    <dgm:pt modelId="{32CBABCD-BD2D-47C2-AA09-693B09752BC0}" type="pres">
      <dgm:prSet presAssocID="{FCBEA139-96EE-4DA7-A5AD-B9D343456F3F}" presName="sibTrans" presStyleLbl="sibTrans2D1" presStyleIdx="0" presStyleCnt="0"/>
      <dgm:spPr/>
    </dgm:pt>
    <dgm:pt modelId="{FC8CA6E1-2C9B-4094-A129-7470C30DDE1D}" type="pres">
      <dgm:prSet presAssocID="{D806889C-1071-44D5-A341-FB0CD1FCD17C}" presName="compNode" presStyleCnt="0"/>
      <dgm:spPr/>
    </dgm:pt>
    <dgm:pt modelId="{4EF474BD-1E62-4287-95D4-0B4957928F3A}" type="pres">
      <dgm:prSet presAssocID="{D806889C-1071-44D5-A341-FB0CD1FCD17C}" presName="bkgdShape" presStyleLbl="node1" presStyleIdx="2" presStyleCnt="4"/>
      <dgm:spPr/>
    </dgm:pt>
    <dgm:pt modelId="{332F9D4E-BFE1-4E0A-8178-BBA530E0ECE1}" type="pres">
      <dgm:prSet presAssocID="{D806889C-1071-44D5-A341-FB0CD1FCD17C}" presName="nodeTx" presStyleLbl="node1" presStyleIdx="2" presStyleCnt="4">
        <dgm:presLayoutVars>
          <dgm:bulletEnabled val="1"/>
        </dgm:presLayoutVars>
      </dgm:prSet>
      <dgm:spPr/>
    </dgm:pt>
    <dgm:pt modelId="{06B3C4C4-D3C7-4661-8BEB-5F5E0EB08DD1}" type="pres">
      <dgm:prSet presAssocID="{D806889C-1071-44D5-A341-FB0CD1FCD17C}" presName="invisiNode" presStyleLbl="node1" presStyleIdx="2" presStyleCnt="4"/>
      <dgm:spPr/>
    </dgm:pt>
    <dgm:pt modelId="{19D9FA42-8942-48B6-A321-7F22CCBBFDE8}" type="pres">
      <dgm:prSet presAssocID="{D806889C-1071-44D5-A341-FB0CD1FCD17C}" presName="imagNode" presStyleLbl="fgImgPlace1" presStyleIdx="2" presStyleCnt="4" custLinFactNeighborY="-15816"/>
      <dgm:spPr/>
    </dgm:pt>
    <dgm:pt modelId="{9684E17B-83D5-497F-A47B-AC15FE549267}" type="pres">
      <dgm:prSet presAssocID="{CD5137B7-DD6D-4E4E-A603-9A01D2F62DE4}" presName="sibTrans" presStyleLbl="sibTrans2D1" presStyleIdx="0" presStyleCnt="0"/>
      <dgm:spPr/>
    </dgm:pt>
    <dgm:pt modelId="{B3659472-E909-415C-A68F-6DFD1664C184}" type="pres">
      <dgm:prSet presAssocID="{447B5108-2E55-4E74-A52B-351D9ABBDED9}" presName="compNode" presStyleCnt="0"/>
      <dgm:spPr/>
    </dgm:pt>
    <dgm:pt modelId="{8C9A65D7-7F33-41B9-B7AD-B3512A9A2DB0}" type="pres">
      <dgm:prSet presAssocID="{447B5108-2E55-4E74-A52B-351D9ABBDED9}" presName="bkgdShape" presStyleLbl="node1" presStyleIdx="3" presStyleCnt="4"/>
      <dgm:spPr/>
    </dgm:pt>
    <dgm:pt modelId="{4EBB72D1-7DF1-4B24-A719-F62A798D4C3F}" type="pres">
      <dgm:prSet presAssocID="{447B5108-2E55-4E74-A52B-351D9ABBDED9}" presName="nodeTx" presStyleLbl="node1" presStyleIdx="3" presStyleCnt="4">
        <dgm:presLayoutVars>
          <dgm:bulletEnabled val="1"/>
        </dgm:presLayoutVars>
      </dgm:prSet>
      <dgm:spPr/>
    </dgm:pt>
    <dgm:pt modelId="{AD7B28EE-F94F-4D89-9E50-F814F74D5FE1}" type="pres">
      <dgm:prSet presAssocID="{447B5108-2E55-4E74-A52B-351D9ABBDED9}" presName="invisiNode" presStyleLbl="node1" presStyleIdx="3" presStyleCnt="4"/>
      <dgm:spPr/>
    </dgm:pt>
    <dgm:pt modelId="{F05E659A-20BC-4765-A14B-4E6C12B9CDEF}" type="pres">
      <dgm:prSet presAssocID="{447B5108-2E55-4E74-A52B-351D9ABBDED9}" presName="imagNode" presStyleLbl="fgImgPlace1" presStyleIdx="3" presStyleCnt="4" custLinFactNeighborY="-15816"/>
      <dgm:spPr/>
    </dgm:pt>
  </dgm:ptLst>
  <dgm:cxnLst>
    <dgm:cxn modelId="{D3C2C212-36E7-45FD-AC57-B069EE0BEB6F}" type="presOf" srcId="{24DA783A-B4C7-44F6-A8A0-66C69B4B13CE}" destId="{FB57C346-A12B-4E49-927D-4F6A7D19A986}" srcOrd="0" destOrd="0" presId="urn:microsoft.com/office/officeart/2005/8/layout/hList7"/>
    <dgm:cxn modelId="{B497212E-DBC5-4339-ADAE-AC8F5FCDFAD5}" type="presOf" srcId="{D806889C-1071-44D5-A341-FB0CD1FCD17C}" destId="{4EF474BD-1E62-4287-95D4-0B4957928F3A}" srcOrd="0" destOrd="0" presId="urn:microsoft.com/office/officeart/2005/8/layout/hList7"/>
    <dgm:cxn modelId="{29B50B37-9E61-4092-AF17-D734A0EEFBD7}" type="presOf" srcId="{FCBEA139-96EE-4DA7-A5AD-B9D343456F3F}" destId="{32CBABCD-BD2D-47C2-AA09-693B09752BC0}" srcOrd="0" destOrd="0" presId="urn:microsoft.com/office/officeart/2005/8/layout/hList7"/>
    <dgm:cxn modelId="{7C06283C-BBCF-48C8-B390-B5ABE9F88450}" type="presOf" srcId="{447B5108-2E55-4E74-A52B-351D9ABBDED9}" destId="{8C9A65D7-7F33-41B9-B7AD-B3512A9A2DB0}" srcOrd="0" destOrd="0" presId="urn:microsoft.com/office/officeart/2005/8/layout/hList7"/>
    <dgm:cxn modelId="{A7C3393C-D356-4FE8-9393-38824906A354}" srcId="{945924EC-F12E-48FC-81C1-B00B423BD9DB}" destId="{9929335F-CE85-44DD-A196-3CC25FE0F0F3}" srcOrd="1" destOrd="0" parTransId="{8105C92E-C519-4F95-9AB1-BF12B5450F4E}" sibTransId="{FCBEA139-96EE-4DA7-A5AD-B9D343456F3F}"/>
    <dgm:cxn modelId="{F0A92067-4BAE-4983-B1EA-D10BFA7BED8A}" type="presOf" srcId="{9929335F-CE85-44DD-A196-3CC25FE0F0F3}" destId="{1FA3E007-E173-4132-AFE7-259147A63177}" srcOrd="1" destOrd="0" presId="urn:microsoft.com/office/officeart/2005/8/layout/hList7"/>
    <dgm:cxn modelId="{A539BD48-5156-4BAF-936C-E022D9F7CF8B}" type="presOf" srcId="{9929335F-CE85-44DD-A196-3CC25FE0F0F3}" destId="{F97CD87B-E344-4164-9EAD-F0769E7112BA}" srcOrd="0" destOrd="0" presId="urn:microsoft.com/office/officeart/2005/8/layout/hList7"/>
    <dgm:cxn modelId="{49E0DB6F-541C-486C-B2C2-3F988F630227}" type="presOf" srcId="{A8323517-3FBD-45AB-968B-14965BA15485}" destId="{014CC8E2-59A3-47C5-BB38-AF1394C8AD33}" srcOrd="0" destOrd="0" presId="urn:microsoft.com/office/officeart/2005/8/layout/hList7"/>
    <dgm:cxn modelId="{02B9BF50-8C33-458E-B7C7-B433A8323096}" type="presOf" srcId="{24DA783A-B4C7-44F6-A8A0-66C69B4B13CE}" destId="{E8F70CE1-C829-4660-8D49-62E539B526C2}" srcOrd="1" destOrd="0" presId="urn:microsoft.com/office/officeart/2005/8/layout/hList7"/>
    <dgm:cxn modelId="{DD19799B-7E15-4D55-9797-BAD7DC0B1B55}" srcId="{945924EC-F12E-48FC-81C1-B00B423BD9DB}" destId="{D806889C-1071-44D5-A341-FB0CD1FCD17C}" srcOrd="2" destOrd="0" parTransId="{E702C675-840B-41A5-A410-8A85594D3FAD}" sibTransId="{CD5137B7-DD6D-4E4E-A603-9A01D2F62DE4}"/>
    <dgm:cxn modelId="{D9881DA5-7D91-45E5-87BD-F5EC0152C568}" srcId="{945924EC-F12E-48FC-81C1-B00B423BD9DB}" destId="{24DA783A-B4C7-44F6-A8A0-66C69B4B13CE}" srcOrd="0" destOrd="0" parTransId="{9824EEBC-27F4-4D28-8DEE-262CCA709AD9}" sibTransId="{A8323517-3FBD-45AB-968B-14965BA15485}"/>
    <dgm:cxn modelId="{3FD392AF-D295-446F-92CE-F35C1A539C24}" srcId="{945924EC-F12E-48FC-81C1-B00B423BD9DB}" destId="{447B5108-2E55-4E74-A52B-351D9ABBDED9}" srcOrd="3" destOrd="0" parTransId="{5CA33040-4E5A-4AD0-8BED-777D5B4FB81A}" sibTransId="{58228A96-2DAD-4DA7-AF91-8A02BE40E7C5}"/>
    <dgm:cxn modelId="{F6CD99B8-E6BE-4611-8B2F-FE6FBE209DFC}" type="presOf" srcId="{CD5137B7-DD6D-4E4E-A603-9A01D2F62DE4}" destId="{9684E17B-83D5-497F-A47B-AC15FE549267}" srcOrd="0" destOrd="0" presId="urn:microsoft.com/office/officeart/2005/8/layout/hList7"/>
    <dgm:cxn modelId="{5E99C9BB-16DA-4591-A65A-261590E1E3D7}" type="presOf" srcId="{945924EC-F12E-48FC-81C1-B00B423BD9DB}" destId="{6F154E62-CC0F-4EE2-89BE-EABEF1DEB760}" srcOrd="0" destOrd="0" presId="urn:microsoft.com/office/officeart/2005/8/layout/hList7"/>
    <dgm:cxn modelId="{C4E36CDB-5A3B-4246-925B-AC7766CDDC1A}" type="presOf" srcId="{D806889C-1071-44D5-A341-FB0CD1FCD17C}" destId="{332F9D4E-BFE1-4E0A-8178-BBA530E0ECE1}" srcOrd="1" destOrd="0" presId="urn:microsoft.com/office/officeart/2005/8/layout/hList7"/>
    <dgm:cxn modelId="{92422DE0-67A9-4DF9-803D-2C53DC17E645}" type="presOf" srcId="{447B5108-2E55-4E74-A52B-351D9ABBDED9}" destId="{4EBB72D1-7DF1-4B24-A719-F62A798D4C3F}" srcOrd="1" destOrd="0" presId="urn:microsoft.com/office/officeart/2005/8/layout/hList7"/>
    <dgm:cxn modelId="{1C49BD7A-8EF5-4A7A-B473-041F4BDC7F63}" type="presParOf" srcId="{6F154E62-CC0F-4EE2-89BE-EABEF1DEB760}" destId="{802DF477-8D2B-4F33-A643-7C39D1B7D1CA}" srcOrd="0" destOrd="0" presId="urn:microsoft.com/office/officeart/2005/8/layout/hList7"/>
    <dgm:cxn modelId="{1559A7F9-D036-4123-BB41-A3C97E620BE4}" type="presParOf" srcId="{6F154E62-CC0F-4EE2-89BE-EABEF1DEB760}" destId="{9DC3BE5B-96F5-4836-88F4-C4B297E7ED20}" srcOrd="1" destOrd="0" presId="urn:microsoft.com/office/officeart/2005/8/layout/hList7"/>
    <dgm:cxn modelId="{9C539EDD-187A-4EEB-9846-A7158B7F5408}" type="presParOf" srcId="{9DC3BE5B-96F5-4836-88F4-C4B297E7ED20}" destId="{FF88231F-9151-40C1-B0CE-0C7A65A1C432}" srcOrd="0" destOrd="0" presId="urn:microsoft.com/office/officeart/2005/8/layout/hList7"/>
    <dgm:cxn modelId="{F8F0E70C-24CD-4A9E-A539-5B73D72308C4}" type="presParOf" srcId="{FF88231F-9151-40C1-B0CE-0C7A65A1C432}" destId="{FB57C346-A12B-4E49-927D-4F6A7D19A986}" srcOrd="0" destOrd="0" presId="urn:microsoft.com/office/officeart/2005/8/layout/hList7"/>
    <dgm:cxn modelId="{C1F1D883-A633-4CFC-8C59-5BD40F3202DF}" type="presParOf" srcId="{FF88231F-9151-40C1-B0CE-0C7A65A1C432}" destId="{E8F70CE1-C829-4660-8D49-62E539B526C2}" srcOrd="1" destOrd="0" presId="urn:microsoft.com/office/officeart/2005/8/layout/hList7"/>
    <dgm:cxn modelId="{2D0346FE-0B07-4876-B2B0-8D19FB1D12E4}" type="presParOf" srcId="{FF88231F-9151-40C1-B0CE-0C7A65A1C432}" destId="{D09B9D9D-6172-49A8-B974-812E610C4437}" srcOrd="2" destOrd="0" presId="urn:microsoft.com/office/officeart/2005/8/layout/hList7"/>
    <dgm:cxn modelId="{E5DEF951-06A1-4721-B1EE-E28956C8F0C5}" type="presParOf" srcId="{FF88231F-9151-40C1-B0CE-0C7A65A1C432}" destId="{ACEE55B5-C720-4D3B-986B-DF3856689EEE}" srcOrd="3" destOrd="0" presId="urn:microsoft.com/office/officeart/2005/8/layout/hList7"/>
    <dgm:cxn modelId="{212ED3C3-CEAD-4396-B79B-9631280FF2F5}" type="presParOf" srcId="{9DC3BE5B-96F5-4836-88F4-C4B297E7ED20}" destId="{014CC8E2-59A3-47C5-BB38-AF1394C8AD33}" srcOrd="1" destOrd="0" presId="urn:microsoft.com/office/officeart/2005/8/layout/hList7"/>
    <dgm:cxn modelId="{0208DB10-014F-4D45-B0C7-8961EC9A0E4B}" type="presParOf" srcId="{9DC3BE5B-96F5-4836-88F4-C4B297E7ED20}" destId="{84E79F7A-F045-4F24-B7D0-62C3B6907090}" srcOrd="2" destOrd="0" presId="urn:microsoft.com/office/officeart/2005/8/layout/hList7"/>
    <dgm:cxn modelId="{F54E8850-B6C0-4A43-9BDE-AC636E87D7C4}" type="presParOf" srcId="{84E79F7A-F045-4F24-B7D0-62C3B6907090}" destId="{F97CD87B-E344-4164-9EAD-F0769E7112BA}" srcOrd="0" destOrd="0" presId="urn:microsoft.com/office/officeart/2005/8/layout/hList7"/>
    <dgm:cxn modelId="{5A0B599D-C529-47DC-A4C0-A763B56C1556}" type="presParOf" srcId="{84E79F7A-F045-4F24-B7D0-62C3B6907090}" destId="{1FA3E007-E173-4132-AFE7-259147A63177}" srcOrd="1" destOrd="0" presId="urn:microsoft.com/office/officeart/2005/8/layout/hList7"/>
    <dgm:cxn modelId="{B9FD9438-620E-4044-B370-A04A9258FD08}" type="presParOf" srcId="{84E79F7A-F045-4F24-B7D0-62C3B6907090}" destId="{BBA40CC2-88DB-4A5B-BC4F-1DC980A5025C}" srcOrd="2" destOrd="0" presId="urn:microsoft.com/office/officeart/2005/8/layout/hList7"/>
    <dgm:cxn modelId="{F9F4E6D9-255C-4E04-B552-19745F8AFFC0}" type="presParOf" srcId="{84E79F7A-F045-4F24-B7D0-62C3B6907090}" destId="{95818642-E769-40FD-967E-AB79C8A0B81A}" srcOrd="3" destOrd="0" presId="urn:microsoft.com/office/officeart/2005/8/layout/hList7"/>
    <dgm:cxn modelId="{73AD463C-7EAE-4245-8BE1-A54D374AAC6A}" type="presParOf" srcId="{9DC3BE5B-96F5-4836-88F4-C4B297E7ED20}" destId="{32CBABCD-BD2D-47C2-AA09-693B09752BC0}" srcOrd="3" destOrd="0" presId="urn:microsoft.com/office/officeart/2005/8/layout/hList7"/>
    <dgm:cxn modelId="{3289BE43-A6D4-49AD-8DDB-87117A76AEFD}" type="presParOf" srcId="{9DC3BE5B-96F5-4836-88F4-C4B297E7ED20}" destId="{FC8CA6E1-2C9B-4094-A129-7470C30DDE1D}" srcOrd="4" destOrd="0" presId="urn:microsoft.com/office/officeart/2005/8/layout/hList7"/>
    <dgm:cxn modelId="{591DD659-8D2A-4C5D-9E31-B67CE9E2CDC1}" type="presParOf" srcId="{FC8CA6E1-2C9B-4094-A129-7470C30DDE1D}" destId="{4EF474BD-1E62-4287-95D4-0B4957928F3A}" srcOrd="0" destOrd="0" presId="urn:microsoft.com/office/officeart/2005/8/layout/hList7"/>
    <dgm:cxn modelId="{9FB43BEB-A9BA-4AF3-83B2-F081C6C01702}" type="presParOf" srcId="{FC8CA6E1-2C9B-4094-A129-7470C30DDE1D}" destId="{332F9D4E-BFE1-4E0A-8178-BBA530E0ECE1}" srcOrd="1" destOrd="0" presId="urn:microsoft.com/office/officeart/2005/8/layout/hList7"/>
    <dgm:cxn modelId="{5EF9CF83-DE65-437C-B067-A31C4EC59EE6}" type="presParOf" srcId="{FC8CA6E1-2C9B-4094-A129-7470C30DDE1D}" destId="{06B3C4C4-D3C7-4661-8BEB-5F5E0EB08DD1}" srcOrd="2" destOrd="0" presId="urn:microsoft.com/office/officeart/2005/8/layout/hList7"/>
    <dgm:cxn modelId="{5653EEDD-37C1-4946-81E6-7AB8A131C6E4}" type="presParOf" srcId="{FC8CA6E1-2C9B-4094-A129-7470C30DDE1D}" destId="{19D9FA42-8942-48B6-A321-7F22CCBBFDE8}" srcOrd="3" destOrd="0" presId="urn:microsoft.com/office/officeart/2005/8/layout/hList7"/>
    <dgm:cxn modelId="{F551B7B8-8855-46DA-896C-B0E96834F953}" type="presParOf" srcId="{9DC3BE5B-96F5-4836-88F4-C4B297E7ED20}" destId="{9684E17B-83D5-497F-A47B-AC15FE549267}" srcOrd="5" destOrd="0" presId="urn:microsoft.com/office/officeart/2005/8/layout/hList7"/>
    <dgm:cxn modelId="{D95D6BC1-3835-4CF7-8638-F3EA39D7AA16}" type="presParOf" srcId="{9DC3BE5B-96F5-4836-88F4-C4B297E7ED20}" destId="{B3659472-E909-415C-A68F-6DFD1664C184}" srcOrd="6" destOrd="0" presId="urn:microsoft.com/office/officeart/2005/8/layout/hList7"/>
    <dgm:cxn modelId="{B257A655-E3D3-4440-A587-22EF5DDC2715}" type="presParOf" srcId="{B3659472-E909-415C-A68F-6DFD1664C184}" destId="{8C9A65D7-7F33-41B9-B7AD-B3512A9A2DB0}" srcOrd="0" destOrd="0" presId="urn:microsoft.com/office/officeart/2005/8/layout/hList7"/>
    <dgm:cxn modelId="{A9964BE3-39BF-43AA-A76D-2A4B4019F8CC}" type="presParOf" srcId="{B3659472-E909-415C-A68F-6DFD1664C184}" destId="{4EBB72D1-7DF1-4B24-A719-F62A798D4C3F}" srcOrd="1" destOrd="0" presId="urn:microsoft.com/office/officeart/2005/8/layout/hList7"/>
    <dgm:cxn modelId="{3A61268E-A8D9-4106-BB55-CDE36748A70F}" type="presParOf" srcId="{B3659472-E909-415C-A68F-6DFD1664C184}" destId="{AD7B28EE-F94F-4D89-9E50-F814F74D5FE1}" srcOrd="2" destOrd="0" presId="urn:microsoft.com/office/officeart/2005/8/layout/hList7"/>
    <dgm:cxn modelId="{1A3380AB-92B1-428A-B014-4653DA579346}" type="presParOf" srcId="{B3659472-E909-415C-A68F-6DFD1664C184}" destId="{F05E659A-20BC-4765-A14B-4E6C12B9CDEF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B57C346-A12B-4E49-927D-4F6A7D19A986}">
      <dsp:nvSpPr>
        <dsp:cNvPr id="0" name=""/>
        <dsp:cNvSpPr/>
      </dsp:nvSpPr>
      <dsp:spPr>
        <a:xfrm>
          <a:off x="1664" y="0"/>
          <a:ext cx="1744696" cy="2454920"/>
        </a:xfrm>
        <a:prstGeom prst="roundRect">
          <a:avLst>
            <a:gd name="adj" fmla="val 10000"/>
          </a:avLst>
        </a:prstGeom>
        <a:solidFill>
          <a:schemeClr val="accent3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64008" rIns="64008" bIns="64008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900" kern="1200" dirty="0"/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900" b="0" kern="1200" cap="all" baseline="0" dirty="0">
            <a:solidFill>
              <a:schemeClr val="tx1"/>
            </a:solidFill>
          </a:endParaRPr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b="1" kern="1200" cap="all" baseline="0" dirty="0">
              <a:solidFill>
                <a:schemeClr val="tx1"/>
              </a:solidFill>
            </a:rPr>
            <a:t>« Vrais»   B3</a:t>
          </a:r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800" b="0" kern="1200" cap="all" baseline="0" dirty="0">
              <a:solidFill>
                <a:schemeClr val="tx1"/>
              </a:solidFill>
            </a:rPr>
            <a:t>DEPENDANCE/ADL</a:t>
          </a:r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800" b="0" kern="1200" cap="all" baseline="0" dirty="0">
              <a:solidFill>
                <a:schemeClr val="tx1"/>
              </a:solidFill>
            </a:rPr>
            <a:t>Et POLYMORBIDES</a:t>
          </a:r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800" b="0" kern="1200" cap="all" baseline="0" dirty="0">
              <a:solidFill>
                <a:schemeClr val="tx1"/>
              </a:solidFill>
            </a:rPr>
            <a:t>et</a:t>
          </a:r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800" b="0" kern="1200" cap="all" baseline="0" dirty="0">
              <a:solidFill>
                <a:schemeClr val="tx1"/>
              </a:solidFill>
            </a:rPr>
            <a:t>PRESENCE D’AU MOINS 1  SYNDROME GERIATRIQUE</a:t>
          </a:r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b="1" kern="1200" cap="all" baseline="0" dirty="0">
              <a:solidFill>
                <a:schemeClr val="tx1"/>
              </a:solidFill>
            </a:rPr>
            <a:t>66</a:t>
          </a:r>
          <a:r>
            <a:rPr lang="fr-FR" sz="800" b="0" kern="1200" cap="all" baseline="0" dirty="0">
              <a:solidFill>
                <a:schemeClr val="tx1"/>
              </a:solidFill>
            </a:rPr>
            <a:t> %  (n=45)</a:t>
          </a:r>
          <a:endParaRPr lang="fr-FR" sz="800" kern="1200" dirty="0">
            <a:solidFill>
              <a:schemeClr val="tx1"/>
            </a:solidFill>
          </a:endParaRPr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800" kern="1200" dirty="0"/>
        </a:p>
      </dsp:txBody>
      <dsp:txXfrm>
        <a:off x="1664" y="981968"/>
        <a:ext cx="1744696" cy="981968"/>
      </dsp:txXfrm>
    </dsp:sp>
    <dsp:sp modelId="{ACEE55B5-C720-4D3B-986B-DF3856689EEE}">
      <dsp:nvSpPr>
        <dsp:cNvPr id="0" name=""/>
        <dsp:cNvSpPr/>
      </dsp:nvSpPr>
      <dsp:spPr>
        <a:xfrm>
          <a:off x="465268" y="0"/>
          <a:ext cx="817488" cy="817488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97CD87B-E344-4164-9EAD-F0769E7112BA}">
      <dsp:nvSpPr>
        <dsp:cNvPr id="0" name=""/>
        <dsp:cNvSpPr/>
      </dsp:nvSpPr>
      <dsp:spPr>
        <a:xfrm>
          <a:off x="1798701" y="0"/>
          <a:ext cx="1744696" cy="2454920"/>
        </a:xfrm>
        <a:prstGeom prst="roundRect">
          <a:avLst>
            <a:gd name="adj" fmla="val 10000"/>
          </a:avLst>
        </a:prstGeom>
        <a:solidFill>
          <a:schemeClr val="accent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64008" rIns="64008" bIns="64008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900" kern="1200" cap="all" baseline="0" dirty="0">
            <a:solidFill>
              <a:schemeClr val="tx1"/>
            </a:solidFill>
          </a:endParaRP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100" kern="1200" cap="all" baseline="0" dirty="0">
            <a:solidFill>
              <a:schemeClr val="tx1"/>
            </a:solidFill>
          </a:endParaRP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b="1" kern="1200" cap="all" baseline="0" dirty="0">
              <a:solidFill>
                <a:schemeClr val="tx1"/>
              </a:solidFill>
            </a:rPr>
            <a:t>Les gériatriques 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b="1" kern="1200" cap="all" baseline="0" dirty="0">
              <a:solidFill>
                <a:schemeClr val="tx1"/>
              </a:solidFill>
            </a:rPr>
            <a:t>Malades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900" b="0" i="0" kern="1200" cap="all" baseline="0" dirty="0">
              <a:solidFill>
                <a:schemeClr val="tx1"/>
              </a:solidFill>
            </a:rPr>
            <a:t>POLYMORBIDES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900" b="0" i="0" kern="1200" cap="all" baseline="0" dirty="0">
              <a:solidFill>
                <a:schemeClr val="tx1"/>
              </a:solidFill>
            </a:rPr>
            <a:t>ET</a:t>
          </a: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fr-FR" sz="900" b="0" i="0" kern="1200" cap="all" baseline="0" dirty="0">
              <a:solidFill>
                <a:schemeClr val="tx1"/>
              </a:solidFill>
            </a:rPr>
            <a:t>PRESENCE D’AU MOINS 1  SYNDROME  GERIATRIQUE</a:t>
          </a: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fr-FR" sz="1400" b="1" i="0" kern="1200" cap="all" baseline="0" dirty="0">
              <a:solidFill>
                <a:schemeClr val="tx1"/>
              </a:solidFill>
            </a:rPr>
            <a:t>20</a:t>
          </a:r>
          <a:r>
            <a:rPr lang="fr-FR" sz="900" b="1" i="0" kern="1200" cap="all" baseline="0" dirty="0">
              <a:solidFill>
                <a:schemeClr val="tx1"/>
              </a:solidFill>
            </a:rPr>
            <a:t>% (n=14)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900" kern="1200" cap="all" baseline="0" dirty="0">
            <a:solidFill>
              <a:schemeClr val="tx1"/>
            </a:solidFill>
          </a:endParaRPr>
        </a:p>
      </dsp:txBody>
      <dsp:txXfrm>
        <a:off x="1798701" y="981968"/>
        <a:ext cx="1744696" cy="981968"/>
      </dsp:txXfrm>
    </dsp:sp>
    <dsp:sp modelId="{95818642-E769-40FD-967E-AB79C8A0B81A}">
      <dsp:nvSpPr>
        <dsp:cNvPr id="0" name=""/>
        <dsp:cNvSpPr/>
      </dsp:nvSpPr>
      <dsp:spPr>
        <a:xfrm>
          <a:off x="2262305" y="0"/>
          <a:ext cx="817488" cy="817488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EF474BD-1E62-4287-95D4-0B4957928F3A}">
      <dsp:nvSpPr>
        <dsp:cNvPr id="0" name=""/>
        <dsp:cNvSpPr/>
      </dsp:nvSpPr>
      <dsp:spPr>
        <a:xfrm>
          <a:off x="3595738" y="0"/>
          <a:ext cx="1744696" cy="2454920"/>
        </a:xfrm>
        <a:prstGeom prst="roundRect">
          <a:avLst>
            <a:gd name="adj" fmla="val 10000"/>
          </a:avLst>
        </a:prstGeom>
        <a:solidFill>
          <a:schemeClr val="bg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232" tIns="78232" rIns="78232" bIns="78232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050" b="1" kern="1200" cap="all" baseline="0" dirty="0">
              <a:solidFill>
                <a:schemeClr val="tx1"/>
              </a:solidFill>
            </a:rPr>
            <a:t>Les polypathologiques</a:t>
          </a:r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050" b="1" i="0" kern="1200" dirty="0">
            <a:solidFill>
              <a:schemeClr val="tx1"/>
            </a:solidFill>
          </a:endParaRP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fr-FR" sz="1050" b="0" i="0" kern="1200" dirty="0">
              <a:solidFill>
                <a:schemeClr val="tx1"/>
              </a:solidFill>
            </a:rPr>
            <a:t>POLYMORBIDES</a:t>
          </a:r>
          <a:r>
            <a:rPr lang="fr-FR" sz="1050" kern="1200" cap="all" baseline="0" dirty="0">
              <a:solidFill>
                <a:schemeClr val="tx1"/>
              </a:solidFill>
            </a:rPr>
            <a:t>  </a:t>
          </a: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fr-FR" sz="1600" b="1" i="0" kern="1200" dirty="0">
              <a:solidFill>
                <a:schemeClr val="tx1"/>
              </a:solidFill>
            </a:rPr>
            <a:t>6</a:t>
          </a:r>
          <a:r>
            <a:rPr lang="fr-FR" sz="800" b="1" i="0" kern="1200" dirty="0">
              <a:solidFill>
                <a:schemeClr val="tx1"/>
              </a:solidFill>
            </a:rPr>
            <a:t>% (n=4)</a:t>
          </a:r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800" kern="1200" cap="all" baseline="0" dirty="0">
            <a:solidFill>
              <a:schemeClr val="tx1"/>
            </a:solidFill>
          </a:endParaRPr>
        </a:p>
      </dsp:txBody>
      <dsp:txXfrm>
        <a:off x="3595738" y="981968"/>
        <a:ext cx="1744696" cy="981968"/>
      </dsp:txXfrm>
    </dsp:sp>
    <dsp:sp modelId="{19D9FA42-8942-48B6-A321-7F22CCBBFDE8}">
      <dsp:nvSpPr>
        <dsp:cNvPr id="0" name=""/>
        <dsp:cNvSpPr/>
      </dsp:nvSpPr>
      <dsp:spPr>
        <a:xfrm>
          <a:off x="4059342" y="18001"/>
          <a:ext cx="817488" cy="817488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C9A65D7-7F33-41B9-B7AD-B3512A9A2DB0}">
      <dsp:nvSpPr>
        <dsp:cNvPr id="0" name=""/>
        <dsp:cNvSpPr/>
      </dsp:nvSpPr>
      <dsp:spPr>
        <a:xfrm>
          <a:off x="5392775" y="0"/>
          <a:ext cx="1744696" cy="245492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000" kern="1200" cap="all" baseline="0" dirty="0">
            <a:solidFill>
              <a:schemeClr val="tx1"/>
            </a:solidFill>
          </a:endParaRP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b="1" kern="1200" cap="all" baseline="0" dirty="0">
              <a:solidFill>
                <a:schemeClr val="tx1"/>
              </a:solidFill>
            </a:rPr>
            <a:t>Les B3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b="1" kern="1200" cap="all" baseline="0" dirty="0">
              <a:solidFill>
                <a:schemeClr val="tx1"/>
              </a:solidFill>
            </a:rPr>
            <a:t>« Théoriques »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700" b="0" i="0" kern="1200" dirty="0">
            <a:solidFill>
              <a:schemeClr val="tx1"/>
            </a:solidFill>
          </a:endParaRP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900" b="0" i="0" kern="1200" dirty="0">
              <a:solidFill>
                <a:schemeClr val="tx1"/>
              </a:solidFill>
            </a:rPr>
            <a:t>DEPENDANCE REVERSIBLE ?</a:t>
          </a:r>
          <a:r>
            <a:rPr lang="fr-FR" sz="900" b="1" i="0" kern="1200" dirty="0">
              <a:solidFill>
                <a:schemeClr val="tx1"/>
              </a:solidFill>
            </a:rPr>
            <a:t> </a:t>
          </a:r>
          <a:r>
            <a:rPr lang="fr-FR" sz="900" kern="1200" dirty="0"/>
            <a:t> </a:t>
          </a:r>
          <a:endParaRPr lang="fr-FR" sz="900" kern="1200" dirty="0">
            <a:solidFill>
              <a:schemeClr val="tx1"/>
            </a:solidFill>
          </a:endParaRP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900" kern="1200" dirty="0">
              <a:solidFill>
                <a:schemeClr val="tx1"/>
              </a:solidFill>
            </a:rPr>
            <a:t>-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b="1" i="0" kern="1200" dirty="0">
              <a:solidFill>
                <a:schemeClr val="tx1"/>
              </a:solidFill>
            </a:rPr>
            <a:t>7</a:t>
          </a:r>
          <a:r>
            <a:rPr lang="fr-FR" sz="700" b="1" i="0" kern="1200" dirty="0">
              <a:solidFill>
                <a:schemeClr val="tx1"/>
              </a:solidFill>
            </a:rPr>
            <a:t>% (n=5)</a:t>
          </a:r>
          <a:endParaRPr lang="fr-FR" sz="700" kern="1200" dirty="0">
            <a:solidFill>
              <a:schemeClr val="tx1"/>
            </a:solidFill>
          </a:endParaRPr>
        </a:p>
      </dsp:txBody>
      <dsp:txXfrm>
        <a:off x="5392775" y="981968"/>
        <a:ext cx="1744696" cy="981968"/>
      </dsp:txXfrm>
    </dsp:sp>
    <dsp:sp modelId="{F05E659A-20BC-4765-A14B-4E6C12B9CDEF}">
      <dsp:nvSpPr>
        <dsp:cNvPr id="0" name=""/>
        <dsp:cNvSpPr/>
      </dsp:nvSpPr>
      <dsp:spPr>
        <a:xfrm>
          <a:off x="5856379" y="18001"/>
          <a:ext cx="817488" cy="817488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02DF477-8D2B-4F33-A643-7C39D1B7D1CA}">
      <dsp:nvSpPr>
        <dsp:cNvPr id="0" name=""/>
        <dsp:cNvSpPr/>
      </dsp:nvSpPr>
      <dsp:spPr>
        <a:xfrm>
          <a:off x="288061" y="2086682"/>
          <a:ext cx="6568005" cy="368238"/>
        </a:xfrm>
        <a:prstGeom prst="leftRigh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90423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35f391192_0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Google Shape;197;g35f391192_0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35f391192_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964514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35ed75ccf_0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" name="Google Shape;243;g35ed75ccf_0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0" name="Google Shape;1520;g6b47115854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1" name="Google Shape;1521;g6b47115854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dirty="0"/>
              <a:t>Personalized care</a:t>
            </a:r>
          </a:p>
          <a:p>
            <a:r>
              <a:rPr lang="en-US" dirty="0"/>
              <a:t>Specific needs</a:t>
            </a:r>
          </a:p>
          <a:p>
            <a:r>
              <a:rPr lang="en-US" dirty="0"/>
              <a:t>Circumstances</a:t>
            </a:r>
          </a:p>
          <a:p>
            <a:r>
              <a:rPr lang="en-US" dirty="0"/>
              <a:t>Cultural background</a:t>
            </a:r>
          </a:p>
          <a:p>
            <a:r>
              <a:rPr lang="en-US" dirty="0"/>
              <a:t>Personal </a:t>
            </a:r>
            <a:r>
              <a:rPr lang="en-US" dirty="0" err="1"/>
              <a:t>belefs</a:t>
            </a:r>
            <a:endParaRPr lang="en-US" dirty="0"/>
          </a:p>
          <a:p>
            <a:r>
              <a:rPr lang="en-US" dirty="0"/>
              <a:t>Emotional State</a:t>
            </a:r>
          </a:p>
          <a:p>
            <a:r>
              <a:rPr lang="en-US" dirty="0"/>
              <a:t>Equity in care</a:t>
            </a:r>
          </a:p>
          <a:p>
            <a:r>
              <a:rPr lang="en-US" dirty="0"/>
              <a:t>Capacity and consent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2" name="Google Shape;1552;g58bba8eef5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3" name="Google Shape;1553;g58bba8eef5_0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" name="Google Shape;1863;g58bba8eef5_0_8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4" name="Google Shape;1864;g58bba8eef5_0_8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dirty="0"/>
              <a:t>Dans seulement 42 %  des cas les praticiens  </a:t>
            </a:r>
            <a:r>
              <a:rPr lang="fr-FR" dirty="0" err="1"/>
              <a:t>evaluent</a:t>
            </a:r>
            <a:r>
              <a:rPr lang="fr-FR" dirty="0"/>
              <a:t> correctement les </a:t>
            </a:r>
            <a:r>
              <a:rPr lang="fr-FR" dirty="0" err="1"/>
              <a:t>capacites</a:t>
            </a:r>
            <a:r>
              <a:rPr lang="fr-FR" dirty="0"/>
              <a:t>  chez  des patients présentant des déficits cognitifs . </a:t>
            </a:r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g58bba8eef5_0_6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4" name="Google Shape;1664;g58bba8eef5_0_6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indent="0"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2" name="Google Shape;1552;g58bba8eef5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3" name="Google Shape;1553;g58bba8eef5_0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51641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21115679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Google Shape;606;g6b47115854_0_7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7" name="Google Shape;607;g6b47115854_0_7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bg>
      <p:bgPr>
        <a:solidFill>
          <a:schemeClr val="accen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5901817" y="742300"/>
            <a:ext cx="3809100" cy="3809100"/>
          </a:xfrm>
          <a:prstGeom prst="chord">
            <a:avLst>
              <a:gd name="adj1" fmla="val 2700000"/>
              <a:gd name="adj2" fmla="val 18900274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855300" y="1991825"/>
            <a:ext cx="4645800" cy="1159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7664350" y="306375"/>
            <a:ext cx="1737000" cy="1737000"/>
          </a:xfrm>
          <a:prstGeom prst="chord">
            <a:avLst>
              <a:gd name="adj1" fmla="val 2700000"/>
              <a:gd name="adj2" fmla="val 18900274"/>
            </a:avLst>
          </a:prstGeom>
          <a:solidFill>
            <a:srgbClr val="00E1FF">
              <a:alpha val="223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3" name="Google Shape;13;p2"/>
          <p:cNvPicPr preferRelativeResize="0"/>
          <p:nvPr/>
        </p:nvPicPr>
        <p:blipFill rotWithShape="1">
          <a:blip r:embed="rId2">
            <a:alphaModFix/>
          </a:blip>
          <a:srcRect t="18360" r="11016"/>
          <a:stretch/>
        </p:blipFill>
        <p:spPr>
          <a:xfrm>
            <a:off x="5446725" y="1315225"/>
            <a:ext cx="3697275" cy="3399574"/>
          </a:xfrm>
          <a:prstGeom prst="rect">
            <a:avLst/>
          </a:prstGeom>
          <a:noFill/>
          <a:ln>
            <a:noFill/>
          </a:ln>
          <a:effectLst>
            <a:outerShdw blurRad="28575" dist="28575" algn="bl" rotWithShape="0">
              <a:schemeClr val="dk1">
                <a:alpha val="10000"/>
              </a:schemeClr>
            </a:outerShdw>
          </a:effectLst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 2">
  <p:cSld name="TITLE + DESIGN 2">
    <p:bg>
      <p:bgPr>
        <a:solidFill>
          <a:srgbClr val="CFD9E0"/>
        </a:solidFill>
        <a:effectLst/>
      </p:bgPr>
    </p:bg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2" name="Google Shape;392;p7"/>
          <p:cNvGrpSpPr/>
          <p:nvPr/>
        </p:nvGrpSpPr>
        <p:grpSpPr>
          <a:xfrm>
            <a:off x="0" y="0"/>
            <a:ext cx="9144057" cy="5143509"/>
            <a:chOff x="0" y="0"/>
            <a:chExt cx="9144057" cy="5143509"/>
          </a:xfrm>
        </p:grpSpPr>
        <p:grpSp>
          <p:nvGrpSpPr>
            <p:cNvPr id="393" name="Google Shape;393;p7"/>
            <p:cNvGrpSpPr/>
            <p:nvPr/>
          </p:nvGrpSpPr>
          <p:grpSpPr>
            <a:xfrm>
              <a:off x="6516018" y="0"/>
              <a:ext cx="2627979" cy="4044405"/>
              <a:chOff x="6589593" y="0"/>
              <a:chExt cx="2627979" cy="4044405"/>
            </a:xfrm>
          </p:grpSpPr>
          <p:sp>
            <p:nvSpPr>
              <p:cNvPr id="394" name="Google Shape;394;p7"/>
              <p:cNvSpPr/>
              <p:nvPr/>
            </p:nvSpPr>
            <p:spPr>
              <a:xfrm>
                <a:off x="6589593" y="0"/>
                <a:ext cx="154229" cy="4044405"/>
              </a:xfrm>
              <a:custGeom>
                <a:avLst/>
                <a:gdLst/>
                <a:ahLst/>
                <a:cxnLst/>
                <a:rect l="l" t="t" r="r" b="b"/>
                <a:pathLst>
                  <a:path w="13752" h="26825" extrusionOk="0">
                    <a:moveTo>
                      <a:pt x="1" y="0"/>
                    </a:moveTo>
                    <a:lnTo>
                      <a:pt x="1" y="26825"/>
                    </a:lnTo>
                    <a:lnTo>
                      <a:pt x="13752" y="26825"/>
                    </a:lnTo>
                    <a:lnTo>
                      <a:pt x="13752" y="0"/>
                    </a:lnTo>
                    <a:close/>
                  </a:path>
                </a:pathLst>
              </a:custGeom>
              <a:solidFill>
                <a:srgbClr val="FFFFFF">
                  <a:alpha val="403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395" name="Google Shape;395;p7"/>
              <p:cNvGrpSpPr/>
              <p:nvPr/>
            </p:nvGrpSpPr>
            <p:grpSpPr>
              <a:xfrm>
                <a:off x="7746917" y="253849"/>
                <a:ext cx="359077" cy="1370278"/>
                <a:chOff x="8637920" y="205202"/>
                <a:chExt cx="225777" cy="861593"/>
              </a:xfrm>
            </p:grpSpPr>
            <p:sp>
              <p:nvSpPr>
                <p:cNvPr id="396" name="Google Shape;396;p7"/>
                <p:cNvSpPr/>
                <p:nvPr/>
              </p:nvSpPr>
              <p:spPr>
                <a:xfrm>
                  <a:off x="8637920" y="205202"/>
                  <a:ext cx="191156" cy="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97" h="73" extrusionOk="0">
                      <a:moveTo>
                        <a:pt x="36" y="1"/>
                      </a:moveTo>
                      <a:cubicBezTo>
                        <a:pt x="36" y="1"/>
                        <a:pt x="0" y="1"/>
                        <a:pt x="0" y="37"/>
                      </a:cubicBezTo>
                      <a:lnTo>
                        <a:pt x="36" y="73"/>
                      </a:lnTo>
                      <a:lnTo>
                        <a:pt x="2260" y="73"/>
                      </a:lnTo>
                      <a:cubicBezTo>
                        <a:pt x="2297" y="73"/>
                        <a:pt x="2297" y="37"/>
                        <a:pt x="2297" y="37"/>
                      </a:cubicBezTo>
                      <a:cubicBezTo>
                        <a:pt x="2297" y="1"/>
                        <a:pt x="2297" y="1"/>
                        <a:pt x="2260" y="1"/>
                      </a:cubicBezTo>
                      <a:close/>
                    </a:path>
                  </a:pathLst>
                </a:custGeom>
                <a:solidFill>
                  <a:srgbClr val="FFFFFF">
                    <a:alpha val="403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7" name="Google Shape;397;p7"/>
                <p:cNvSpPr/>
                <p:nvPr/>
              </p:nvSpPr>
              <p:spPr>
                <a:xfrm>
                  <a:off x="8759755" y="230002"/>
                  <a:ext cx="94122" cy="61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1" h="74" extrusionOk="0">
                      <a:moveTo>
                        <a:pt x="37" y="1"/>
                      </a:moveTo>
                      <a:lnTo>
                        <a:pt x="1" y="37"/>
                      </a:lnTo>
                      <a:cubicBezTo>
                        <a:pt x="1" y="73"/>
                        <a:pt x="37" y="73"/>
                        <a:pt x="37" y="73"/>
                      </a:cubicBezTo>
                      <a:lnTo>
                        <a:pt x="1095" y="73"/>
                      </a:lnTo>
                      <a:cubicBezTo>
                        <a:pt x="1095" y="73"/>
                        <a:pt x="1131" y="73"/>
                        <a:pt x="1131" y="37"/>
                      </a:cubicBezTo>
                      <a:lnTo>
                        <a:pt x="1095" y="1"/>
                      </a:lnTo>
                      <a:close/>
                    </a:path>
                  </a:pathLst>
                </a:custGeom>
                <a:solidFill>
                  <a:srgbClr val="FFFFFF">
                    <a:alpha val="403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8" name="Google Shape;398;p7"/>
                <p:cNvSpPr/>
                <p:nvPr/>
              </p:nvSpPr>
              <p:spPr>
                <a:xfrm>
                  <a:off x="8649904" y="743895"/>
                  <a:ext cx="188244" cy="6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2" h="83" extrusionOk="0">
                      <a:moveTo>
                        <a:pt x="37" y="1"/>
                      </a:moveTo>
                      <a:cubicBezTo>
                        <a:pt x="1" y="1"/>
                        <a:pt x="1" y="37"/>
                        <a:pt x="1" y="37"/>
                      </a:cubicBezTo>
                      <a:cubicBezTo>
                        <a:pt x="1" y="82"/>
                        <a:pt x="1" y="82"/>
                        <a:pt x="37" y="82"/>
                      </a:cubicBezTo>
                      <a:lnTo>
                        <a:pt x="2261" y="82"/>
                      </a:lnTo>
                      <a:lnTo>
                        <a:pt x="2261" y="37"/>
                      </a:lnTo>
                      <a:lnTo>
                        <a:pt x="2261" y="1"/>
                      </a:lnTo>
                      <a:close/>
                    </a:path>
                  </a:pathLst>
                </a:custGeom>
                <a:solidFill>
                  <a:srgbClr val="FFFFFF">
                    <a:alpha val="403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9" name="Google Shape;399;p7"/>
                <p:cNvSpPr/>
                <p:nvPr/>
              </p:nvSpPr>
              <p:spPr>
                <a:xfrm>
                  <a:off x="8772571" y="772523"/>
                  <a:ext cx="91126" cy="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5" h="73" extrusionOk="0">
                      <a:moveTo>
                        <a:pt x="37" y="0"/>
                      </a:moveTo>
                      <a:cubicBezTo>
                        <a:pt x="1" y="0"/>
                        <a:pt x="1" y="0"/>
                        <a:pt x="1" y="37"/>
                      </a:cubicBezTo>
                      <a:cubicBezTo>
                        <a:pt x="1" y="37"/>
                        <a:pt x="1" y="73"/>
                        <a:pt x="37" y="73"/>
                      </a:cubicBezTo>
                      <a:lnTo>
                        <a:pt x="1049" y="73"/>
                      </a:lnTo>
                      <a:cubicBezTo>
                        <a:pt x="1094" y="73"/>
                        <a:pt x="1094" y="37"/>
                        <a:pt x="1094" y="37"/>
                      </a:cubicBezTo>
                      <a:cubicBezTo>
                        <a:pt x="1094" y="0"/>
                        <a:pt x="1094" y="0"/>
                        <a:pt x="1049" y="0"/>
                      </a:cubicBezTo>
                      <a:close/>
                    </a:path>
                  </a:pathLst>
                </a:custGeom>
                <a:solidFill>
                  <a:srgbClr val="FFFFFF">
                    <a:alpha val="403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0" name="Google Shape;400;p7"/>
                <p:cNvSpPr/>
                <p:nvPr/>
              </p:nvSpPr>
              <p:spPr>
                <a:xfrm>
                  <a:off x="8643912" y="399358"/>
                  <a:ext cx="91126" cy="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5" h="73" extrusionOk="0">
                      <a:moveTo>
                        <a:pt x="37" y="0"/>
                      </a:moveTo>
                      <a:cubicBezTo>
                        <a:pt x="0" y="0"/>
                        <a:pt x="0" y="0"/>
                        <a:pt x="0" y="36"/>
                      </a:cubicBezTo>
                      <a:cubicBezTo>
                        <a:pt x="0" y="36"/>
                        <a:pt x="0" y="72"/>
                        <a:pt x="37" y="72"/>
                      </a:cubicBezTo>
                      <a:lnTo>
                        <a:pt x="1058" y="72"/>
                      </a:lnTo>
                      <a:cubicBezTo>
                        <a:pt x="1094" y="72"/>
                        <a:pt x="1094" y="36"/>
                        <a:pt x="1094" y="36"/>
                      </a:cubicBezTo>
                      <a:cubicBezTo>
                        <a:pt x="1094" y="0"/>
                        <a:pt x="1094" y="0"/>
                        <a:pt x="1058" y="0"/>
                      </a:cubicBezTo>
                      <a:close/>
                    </a:path>
                  </a:pathLst>
                </a:custGeom>
                <a:solidFill>
                  <a:srgbClr val="FFFFFF">
                    <a:alpha val="403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1" name="Google Shape;401;p7"/>
                <p:cNvSpPr/>
                <p:nvPr/>
              </p:nvSpPr>
              <p:spPr>
                <a:xfrm>
                  <a:off x="8675536" y="421162"/>
                  <a:ext cx="33954" cy="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8" h="73" extrusionOk="0">
                      <a:moveTo>
                        <a:pt x="36" y="0"/>
                      </a:moveTo>
                      <a:cubicBezTo>
                        <a:pt x="36" y="0"/>
                        <a:pt x="0" y="0"/>
                        <a:pt x="0" y="36"/>
                      </a:cubicBezTo>
                      <a:lnTo>
                        <a:pt x="36" y="73"/>
                      </a:lnTo>
                      <a:lnTo>
                        <a:pt x="407" y="73"/>
                      </a:lnTo>
                      <a:lnTo>
                        <a:pt x="407" y="36"/>
                      </a:lnTo>
                      <a:lnTo>
                        <a:pt x="407" y="0"/>
                      </a:lnTo>
                      <a:close/>
                    </a:path>
                  </a:pathLst>
                </a:custGeom>
                <a:solidFill>
                  <a:srgbClr val="FFFFFF">
                    <a:alpha val="403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2" name="Google Shape;402;p7"/>
                <p:cNvSpPr/>
                <p:nvPr/>
              </p:nvSpPr>
              <p:spPr>
                <a:xfrm>
                  <a:off x="8753763" y="1038832"/>
                  <a:ext cx="94122" cy="31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1" h="38" extrusionOk="0">
                      <a:moveTo>
                        <a:pt x="37" y="1"/>
                      </a:moveTo>
                      <a:cubicBezTo>
                        <a:pt x="37" y="1"/>
                        <a:pt x="0" y="1"/>
                        <a:pt x="0" y="37"/>
                      </a:cubicBezTo>
                      <a:lnTo>
                        <a:pt x="1131" y="37"/>
                      </a:lnTo>
                      <a:cubicBezTo>
                        <a:pt x="1131" y="1"/>
                        <a:pt x="1094" y="1"/>
                        <a:pt x="1094" y="1"/>
                      </a:cubicBezTo>
                      <a:close/>
                    </a:path>
                  </a:pathLst>
                </a:custGeom>
                <a:solidFill>
                  <a:srgbClr val="FFFFFF">
                    <a:alpha val="403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3" name="Google Shape;403;p7"/>
                <p:cNvSpPr/>
                <p:nvPr/>
              </p:nvSpPr>
              <p:spPr>
                <a:xfrm>
                  <a:off x="8788383" y="1060720"/>
                  <a:ext cx="33954" cy="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8" h="73" extrusionOk="0">
                      <a:moveTo>
                        <a:pt x="37" y="0"/>
                      </a:moveTo>
                      <a:cubicBezTo>
                        <a:pt x="0" y="0"/>
                        <a:pt x="0" y="0"/>
                        <a:pt x="0" y="36"/>
                      </a:cubicBezTo>
                      <a:cubicBezTo>
                        <a:pt x="0" y="36"/>
                        <a:pt x="0" y="72"/>
                        <a:pt x="37" y="72"/>
                      </a:cubicBezTo>
                      <a:lnTo>
                        <a:pt x="371" y="72"/>
                      </a:lnTo>
                      <a:lnTo>
                        <a:pt x="407" y="36"/>
                      </a:lnTo>
                      <a:cubicBezTo>
                        <a:pt x="407" y="0"/>
                        <a:pt x="371" y="0"/>
                        <a:pt x="371" y="0"/>
                      </a:cubicBezTo>
                      <a:close/>
                    </a:path>
                  </a:pathLst>
                </a:custGeom>
                <a:solidFill>
                  <a:srgbClr val="FFFFFF">
                    <a:alpha val="403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404" name="Google Shape;404;p7"/>
              <p:cNvSpPr/>
              <p:nvPr/>
            </p:nvSpPr>
            <p:spPr>
              <a:xfrm>
                <a:off x="7348493" y="0"/>
                <a:ext cx="154229" cy="4044405"/>
              </a:xfrm>
              <a:custGeom>
                <a:avLst/>
                <a:gdLst/>
                <a:ahLst/>
                <a:cxnLst/>
                <a:rect l="l" t="t" r="r" b="b"/>
                <a:pathLst>
                  <a:path w="13752" h="26825" extrusionOk="0">
                    <a:moveTo>
                      <a:pt x="1" y="0"/>
                    </a:moveTo>
                    <a:lnTo>
                      <a:pt x="1" y="26825"/>
                    </a:lnTo>
                    <a:lnTo>
                      <a:pt x="13752" y="26825"/>
                    </a:lnTo>
                    <a:lnTo>
                      <a:pt x="13752" y="0"/>
                    </a:lnTo>
                    <a:close/>
                  </a:path>
                </a:pathLst>
              </a:custGeom>
              <a:solidFill>
                <a:srgbClr val="FFFFFF">
                  <a:alpha val="403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" name="Google Shape;405;p7"/>
              <p:cNvSpPr/>
              <p:nvPr/>
            </p:nvSpPr>
            <p:spPr>
              <a:xfrm>
                <a:off x="8205918" y="0"/>
                <a:ext cx="154229" cy="4044405"/>
              </a:xfrm>
              <a:custGeom>
                <a:avLst/>
                <a:gdLst/>
                <a:ahLst/>
                <a:cxnLst/>
                <a:rect l="l" t="t" r="r" b="b"/>
                <a:pathLst>
                  <a:path w="13752" h="26825" extrusionOk="0">
                    <a:moveTo>
                      <a:pt x="1" y="0"/>
                    </a:moveTo>
                    <a:lnTo>
                      <a:pt x="1" y="26825"/>
                    </a:lnTo>
                    <a:lnTo>
                      <a:pt x="13752" y="26825"/>
                    </a:lnTo>
                    <a:lnTo>
                      <a:pt x="13752" y="0"/>
                    </a:lnTo>
                    <a:close/>
                  </a:path>
                </a:pathLst>
              </a:custGeom>
              <a:solidFill>
                <a:srgbClr val="FFFFFF">
                  <a:alpha val="403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406" name="Google Shape;406;p7"/>
              <p:cNvGrpSpPr/>
              <p:nvPr/>
            </p:nvGrpSpPr>
            <p:grpSpPr>
              <a:xfrm rot="10800000">
                <a:off x="8504637" y="2322834"/>
                <a:ext cx="312115" cy="1348221"/>
                <a:chOff x="8637920" y="205202"/>
                <a:chExt cx="225777" cy="861593"/>
              </a:xfrm>
            </p:grpSpPr>
            <p:sp>
              <p:nvSpPr>
                <p:cNvPr id="407" name="Google Shape;407;p7"/>
                <p:cNvSpPr/>
                <p:nvPr/>
              </p:nvSpPr>
              <p:spPr>
                <a:xfrm>
                  <a:off x="8637920" y="205202"/>
                  <a:ext cx="191156" cy="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97" h="73" extrusionOk="0">
                      <a:moveTo>
                        <a:pt x="36" y="1"/>
                      </a:moveTo>
                      <a:cubicBezTo>
                        <a:pt x="36" y="1"/>
                        <a:pt x="0" y="1"/>
                        <a:pt x="0" y="37"/>
                      </a:cubicBezTo>
                      <a:lnTo>
                        <a:pt x="36" y="73"/>
                      </a:lnTo>
                      <a:lnTo>
                        <a:pt x="2260" y="73"/>
                      </a:lnTo>
                      <a:cubicBezTo>
                        <a:pt x="2297" y="73"/>
                        <a:pt x="2297" y="37"/>
                        <a:pt x="2297" y="37"/>
                      </a:cubicBezTo>
                      <a:cubicBezTo>
                        <a:pt x="2297" y="1"/>
                        <a:pt x="2297" y="1"/>
                        <a:pt x="2260" y="1"/>
                      </a:cubicBezTo>
                      <a:close/>
                    </a:path>
                  </a:pathLst>
                </a:custGeom>
                <a:solidFill>
                  <a:srgbClr val="FFFFFF">
                    <a:alpha val="403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8" name="Google Shape;408;p7"/>
                <p:cNvSpPr/>
                <p:nvPr/>
              </p:nvSpPr>
              <p:spPr>
                <a:xfrm>
                  <a:off x="8759755" y="230002"/>
                  <a:ext cx="94122" cy="61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1" h="74" extrusionOk="0">
                      <a:moveTo>
                        <a:pt x="37" y="1"/>
                      </a:moveTo>
                      <a:lnTo>
                        <a:pt x="1" y="37"/>
                      </a:lnTo>
                      <a:cubicBezTo>
                        <a:pt x="1" y="73"/>
                        <a:pt x="37" y="73"/>
                        <a:pt x="37" y="73"/>
                      </a:cubicBezTo>
                      <a:lnTo>
                        <a:pt x="1095" y="73"/>
                      </a:lnTo>
                      <a:cubicBezTo>
                        <a:pt x="1095" y="73"/>
                        <a:pt x="1131" y="73"/>
                        <a:pt x="1131" y="37"/>
                      </a:cubicBezTo>
                      <a:lnTo>
                        <a:pt x="1095" y="1"/>
                      </a:lnTo>
                      <a:close/>
                    </a:path>
                  </a:pathLst>
                </a:custGeom>
                <a:solidFill>
                  <a:srgbClr val="FFFFFF">
                    <a:alpha val="403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9" name="Google Shape;409;p7"/>
                <p:cNvSpPr/>
                <p:nvPr/>
              </p:nvSpPr>
              <p:spPr>
                <a:xfrm>
                  <a:off x="8649904" y="743895"/>
                  <a:ext cx="188244" cy="6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2" h="83" extrusionOk="0">
                      <a:moveTo>
                        <a:pt x="37" y="1"/>
                      </a:moveTo>
                      <a:cubicBezTo>
                        <a:pt x="1" y="1"/>
                        <a:pt x="1" y="37"/>
                        <a:pt x="1" y="37"/>
                      </a:cubicBezTo>
                      <a:cubicBezTo>
                        <a:pt x="1" y="82"/>
                        <a:pt x="1" y="82"/>
                        <a:pt x="37" y="82"/>
                      </a:cubicBezTo>
                      <a:lnTo>
                        <a:pt x="2261" y="82"/>
                      </a:lnTo>
                      <a:lnTo>
                        <a:pt x="2261" y="37"/>
                      </a:lnTo>
                      <a:lnTo>
                        <a:pt x="2261" y="1"/>
                      </a:lnTo>
                      <a:close/>
                    </a:path>
                  </a:pathLst>
                </a:custGeom>
                <a:solidFill>
                  <a:srgbClr val="FFFFFF">
                    <a:alpha val="403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0" name="Google Shape;410;p7"/>
                <p:cNvSpPr/>
                <p:nvPr/>
              </p:nvSpPr>
              <p:spPr>
                <a:xfrm>
                  <a:off x="8772571" y="772523"/>
                  <a:ext cx="91126" cy="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5" h="73" extrusionOk="0">
                      <a:moveTo>
                        <a:pt x="37" y="0"/>
                      </a:moveTo>
                      <a:cubicBezTo>
                        <a:pt x="1" y="0"/>
                        <a:pt x="1" y="0"/>
                        <a:pt x="1" y="37"/>
                      </a:cubicBezTo>
                      <a:cubicBezTo>
                        <a:pt x="1" y="37"/>
                        <a:pt x="1" y="73"/>
                        <a:pt x="37" y="73"/>
                      </a:cubicBezTo>
                      <a:lnTo>
                        <a:pt x="1049" y="73"/>
                      </a:lnTo>
                      <a:cubicBezTo>
                        <a:pt x="1094" y="73"/>
                        <a:pt x="1094" y="37"/>
                        <a:pt x="1094" y="37"/>
                      </a:cubicBezTo>
                      <a:cubicBezTo>
                        <a:pt x="1094" y="0"/>
                        <a:pt x="1094" y="0"/>
                        <a:pt x="1049" y="0"/>
                      </a:cubicBezTo>
                      <a:close/>
                    </a:path>
                  </a:pathLst>
                </a:custGeom>
                <a:solidFill>
                  <a:srgbClr val="FFFFFF">
                    <a:alpha val="403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1" name="Google Shape;411;p7"/>
                <p:cNvSpPr/>
                <p:nvPr/>
              </p:nvSpPr>
              <p:spPr>
                <a:xfrm>
                  <a:off x="8643912" y="399358"/>
                  <a:ext cx="91126" cy="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5" h="73" extrusionOk="0">
                      <a:moveTo>
                        <a:pt x="37" y="0"/>
                      </a:moveTo>
                      <a:cubicBezTo>
                        <a:pt x="0" y="0"/>
                        <a:pt x="0" y="0"/>
                        <a:pt x="0" y="36"/>
                      </a:cubicBezTo>
                      <a:cubicBezTo>
                        <a:pt x="0" y="36"/>
                        <a:pt x="0" y="72"/>
                        <a:pt x="37" y="72"/>
                      </a:cubicBezTo>
                      <a:lnTo>
                        <a:pt x="1058" y="72"/>
                      </a:lnTo>
                      <a:cubicBezTo>
                        <a:pt x="1094" y="72"/>
                        <a:pt x="1094" y="36"/>
                        <a:pt x="1094" y="36"/>
                      </a:cubicBezTo>
                      <a:cubicBezTo>
                        <a:pt x="1094" y="0"/>
                        <a:pt x="1094" y="0"/>
                        <a:pt x="1058" y="0"/>
                      </a:cubicBezTo>
                      <a:close/>
                    </a:path>
                  </a:pathLst>
                </a:custGeom>
                <a:solidFill>
                  <a:srgbClr val="FFFFFF">
                    <a:alpha val="403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2" name="Google Shape;412;p7"/>
                <p:cNvSpPr/>
                <p:nvPr/>
              </p:nvSpPr>
              <p:spPr>
                <a:xfrm>
                  <a:off x="8675536" y="421162"/>
                  <a:ext cx="33954" cy="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8" h="73" extrusionOk="0">
                      <a:moveTo>
                        <a:pt x="36" y="0"/>
                      </a:moveTo>
                      <a:cubicBezTo>
                        <a:pt x="36" y="0"/>
                        <a:pt x="0" y="0"/>
                        <a:pt x="0" y="36"/>
                      </a:cubicBezTo>
                      <a:lnTo>
                        <a:pt x="36" y="73"/>
                      </a:lnTo>
                      <a:lnTo>
                        <a:pt x="407" y="73"/>
                      </a:lnTo>
                      <a:lnTo>
                        <a:pt x="407" y="36"/>
                      </a:lnTo>
                      <a:lnTo>
                        <a:pt x="407" y="0"/>
                      </a:lnTo>
                      <a:close/>
                    </a:path>
                  </a:pathLst>
                </a:custGeom>
                <a:solidFill>
                  <a:srgbClr val="FFFFFF">
                    <a:alpha val="403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3" name="Google Shape;413;p7"/>
                <p:cNvSpPr/>
                <p:nvPr/>
              </p:nvSpPr>
              <p:spPr>
                <a:xfrm>
                  <a:off x="8753763" y="1038832"/>
                  <a:ext cx="94122" cy="31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1" h="38" extrusionOk="0">
                      <a:moveTo>
                        <a:pt x="37" y="1"/>
                      </a:moveTo>
                      <a:cubicBezTo>
                        <a:pt x="37" y="1"/>
                        <a:pt x="0" y="1"/>
                        <a:pt x="0" y="37"/>
                      </a:cubicBezTo>
                      <a:lnTo>
                        <a:pt x="1131" y="37"/>
                      </a:lnTo>
                      <a:cubicBezTo>
                        <a:pt x="1131" y="1"/>
                        <a:pt x="1094" y="1"/>
                        <a:pt x="1094" y="1"/>
                      </a:cubicBezTo>
                      <a:close/>
                    </a:path>
                  </a:pathLst>
                </a:custGeom>
                <a:solidFill>
                  <a:srgbClr val="FFFFFF">
                    <a:alpha val="403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4" name="Google Shape;414;p7"/>
                <p:cNvSpPr/>
                <p:nvPr/>
              </p:nvSpPr>
              <p:spPr>
                <a:xfrm>
                  <a:off x="8788383" y="1060720"/>
                  <a:ext cx="33954" cy="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8" h="73" extrusionOk="0">
                      <a:moveTo>
                        <a:pt x="37" y="0"/>
                      </a:moveTo>
                      <a:cubicBezTo>
                        <a:pt x="0" y="0"/>
                        <a:pt x="0" y="0"/>
                        <a:pt x="0" y="36"/>
                      </a:cubicBezTo>
                      <a:cubicBezTo>
                        <a:pt x="0" y="36"/>
                        <a:pt x="0" y="72"/>
                        <a:pt x="37" y="72"/>
                      </a:cubicBezTo>
                      <a:lnTo>
                        <a:pt x="371" y="72"/>
                      </a:lnTo>
                      <a:lnTo>
                        <a:pt x="407" y="36"/>
                      </a:lnTo>
                      <a:cubicBezTo>
                        <a:pt x="407" y="0"/>
                        <a:pt x="371" y="0"/>
                        <a:pt x="371" y="0"/>
                      </a:cubicBezTo>
                      <a:close/>
                    </a:path>
                  </a:pathLst>
                </a:custGeom>
                <a:solidFill>
                  <a:srgbClr val="FFFFFF">
                    <a:alpha val="403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415" name="Google Shape;415;p7"/>
              <p:cNvSpPr/>
              <p:nvPr/>
            </p:nvSpPr>
            <p:spPr>
              <a:xfrm>
                <a:off x="9063343" y="0"/>
                <a:ext cx="154229" cy="4044405"/>
              </a:xfrm>
              <a:custGeom>
                <a:avLst/>
                <a:gdLst/>
                <a:ahLst/>
                <a:cxnLst/>
                <a:rect l="l" t="t" r="r" b="b"/>
                <a:pathLst>
                  <a:path w="13752" h="26825" extrusionOk="0">
                    <a:moveTo>
                      <a:pt x="1" y="0"/>
                    </a:moveTo>
                    <a:lnTo>
                      <a:pt x="1" y="26825"/>
                    </a:lnTo>
                    <a:lnTo>
                      <a:pt x="13752" y="26825"/>
                    </a:lnTo>
                    <a:lnTo>
                      <a:pt x="13752" y="0"/>
                    </a:lnTo>
                    <a:close/>
                  </a:path>
                </a:pathLst>
              </a:custGeom>
              <a:solidFill>
                <a:srgbClr val="FFFFFF">
                  <a:alpha val="403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16" name="Google Shape;416;p7"/>
            <p:cNvSpPr/>
            <p:nvPr/>
          </p:nvSpPr>
          <p:spPr>
            <a:xfrm>
              <a:off x="0" y="4044403"/>
              <a:ext cx="9144057" cy="1099107"/>
            </a:xfrm>
            <a:custGeom>
              <a:avLst/>
              <a:gdLst/>
              <a:ahLst/>
              <a:cxnLst/>
              <a:rect l="l" t="t" r="r" b="b"/>
              <a:pathLst>
                <a:path w="53343" h="7414" extrusionOk="0">
                  <a:moveTo>
                    <a:pt x="1" y="0"/>
                  </a:moveTo>
                  <a:lnTo>
                    <a:pt x="1" y="7414"/>
                  </a:lnTo>
                  <a:lnTo>
                    <a:pt x="53342" y="7414"/>
                  </a:lnTo>
                  <a:lnTo>
                    <a:pt x="53342" y="0"/>
                  </a:lnTo>
                  <a:close/>
                </a:path>
              </a:pathLst>
            </a:custGeom>
            <a:solidFill>
              <a:srgbClr val="FFFFFF">
                <a:alpha val="16540"/>
              </a:srgbClr>
            </a:solidFill>
            <a:ln>
              <a:noFill/>
            </a:ln>
            <a:effectLst>
              <a:reflection endPos="30000" dist="38100" dir="5400000" fadeDir="5400012" sy="-100000" algn="bl" rotWithShape="0"/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17" name="Google Shape;417;p7"/>
          <p:cNvSpPr txBox="1">
            <a:spLocks noGrp="1"/>
          </p:cNvSpPr>
          <p:nvPr>
            <p:ph type="sldNum" idx="12"/>
          </p:nvPr>
        </p:nvSpPr>
        <p:spPr>
          <a:xfrm>
            <a:off x="8412462" y="4547216"/>
            <a:ext cx="316500" cy="39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buNone/>
              <a:defRPr sz="1200">
                <a:solidFill>
                  <a:srgbClr val="434343"/>
                </a:solidFill>
                <a:latin typeface="Saira Condensed"/>
                <a:ea typeface="Saira Condensed"/>
                <a:cs typeface="Saira Condensed"/>
                <a:sym typeface="Saira Condensed"/>
              </a:defRPr>
            </a:lvl1pPr>
            <a:lvl2pPr lvl="1" algn="l" rtl="0">
              <a:buNone/>
              <a:defRPr sz="1200">
                <a:solidFill>
                  <a:srgbClr val="434343"/>
                </a:solidFill>
                <a:latin typeface="Saira Condensed"/>
                <a:ea typeface="Saira Condensed"/>
                <a:cs typeface="Saira Condensed"/>
                <a:sym typeface="Saira Condensed"/>
              </a:defRPr>
            </a:lvl2pPr>
            <a:lvl3pPr lvl="2" algn="l" rtl="0">
              <a:buNone/>
              <a:defRPr sz="1200">
                <a:solidFill>
                  <a:srgbClr val="434343"/>
                </a:solidFill>
                <a:latin typeface="Saira Condensed"/>
                <a:ea typeface="Saira Condensed"/>
                <a:cs typeface="Saira Condensed"/>
                <a:sym typeface="Saira Condensed"/>
              </a:defRPr>
            </a:lvl3pPr>
            <a:lvl4pPr lvl="3" algn="l" rtl="0">
              <a:buNone/>
              <a:defRPr sz="1200">
                <a:solidFill>
                  <a:srgbClr val="434343"/>
                </a:solidFill>
                <a:latin typeface="Saira Condensed"/>
                <a:ea typeface="Saira Condensed"/>
                <a:cs typeface="Saira Condensed"/>
                <a:sym typeface="Saira Condensed"/>
              </a:defRPr>
            </a:lvl4pPr>
            <a:lvl5pPr lvl="4" algn="l" rtl="0">
              <a:buNone/>
              <a:defRPr sz="1200">
                <a:solidFill>
                  <a:srgbClr val="434343"/>
                </a:solidFill>
                <a:latin typeface="Saira Condensed"/>
                <a:ea typeface="Saira Condensed"/>
                <a:cs typeface="Saira Condensed"/>
                <a:sym typeface="Saira Condensed"/>
              </a:defRPr>
            </a:lvl5pPr>
            <a:lvl6pPr lvl="5" algn="l" rtl="0">
              <a:buNone/>
              <a:defRPr sz="1200">
                <a:solidFill>
                  <a:srgbClr val="434343"/>
                </a:solidFill>
                <a:latin typeface="Saira Condensed"/>
                <a:ea typeface="Saira Condensed"/>
                <a:cs typeface="Saira Condensed"/>
                <a:sym typeface="Saira Condensed"/>
              </a:defRPr>
            </a:lvl6pPr>
            <a:lvl7pPr lvl="6" algn="l" rtl="0">
              <a:buNone/>
              <a:defRPr sz="1200">
                <a:solidFill>
                  <a:srgbClr val="434343"/>
                </a:solidFill>
                <a:latin typeface="Saira Condensed"/>
                <a:ea typeface="Saira Condensed"/>
                <a:cs typeface="Saira Condensed"/>
                <a:sym typeface="Saira Condensed"/>
              </a:defRPr>
            </a:lvl7pPr>
            <a:lvl8pPr lvl="7" algn="l" rtl="0">
              <a:buNone/>
              <a:defRPr sz="1200">
                <a:solidFill>
                  <a:srgbClr val="434343"/>
                </a:solidFill>
                <a:latin typeface="Saira Condensed"/>
                <a:ea typeface="Saira Condensed"/>
                <a:cs typeface="Saira Condensed"/>
                <a:sym typeface="Saira Condensed"/>
              </a:defRPr>
            </a:lvl8pPr>
            <a:lvl9pPr lvl="8" algn="l" rtl="0">
              <a:buNone/>
              <a:defRPr sz="1200">
                <a:solidFill>
                  <a:srgbClr val="434343"/>
                </a:solidFill>
                <a:latin typeface="Saira Condensed"/>
                <a:ea typeface="Saira Condensed"/>
                <a:cs typeface="Saira Condensed"/>
                <a:sym typeface="Saira Condensed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‹N°›</a:t>
            </a:fld>
            <a:endParaRPr/>
          </a:p>
        </p:txBody>
      </p:sp>
      <p:cxnSp>
        <p:nvCxnSpPr>
          <p:cNvPr id="418" name="Google Shape;418;p7"/>
          <p:cNvCxnSpPr/>
          <p:nvPr/>
        </p:nvCxnSpPr>
        <p:spPr>
          <a:xfrm>
            <a:off x="8481150" y="4568207"/>
            <a:ext cx="6627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19" name="Google Shape;419;p7"/>
          <p:cNvSpPr txBox="1">
            <a:spLocks noGrp="1"/>
          </p:cNvSpPr>
          <p:nvPr>
            <p:ph type="title"/>
          </p:nvPr>
        </p:nvSpPr>
        <p:spPr>
          <a:xfrm>
            <a:off x="-14054" y="606600"/>
            <a:ext cx="2036700" cy="29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FF787F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FF787F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FF787F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FF787F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FF787F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FF787F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FF787F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FF787F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9pPr>
          </a:lstStyle>
          <a:p>
            <a:endParaRPr/>
          </a:p>
        </p:txBody>
      </p:sp>
      <p:cxnSp>
        <p:nvCxnSpPr>
          <p:cNvPr id="420" name="Google Shape;420;p7"/>
          <p:cNvCxnSpPr/>
          <p:nvPr/>
        </p:nvCxnSpPr>
        <p:spPr>
          <a:xfrm>
            <a:off x="-14053" y="875913"/>
            <a:ext cx="1950600" cy="0"/>
          </a:xfrm>
          <a:prstGeom prst="straightConnector1">
            <a:avLst/>
          </a:prstGeom>
          <a:noFill/>
          <a:ln w="19050" cap="flat" cmpd="sng">
            <a:solidFill>
              <a:srgbClr val="434343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27375159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BLANK SLIDE">
  <p:cSld name="TITLE + BLANK SLIDE">
    <p:bg>
      <p:bgPr>
        <a:solidFill>
          <a:srgbClr val="CFD9E0"/>
        </a:solidFill>
        <a:effectLst/>
      </p:bgPr>
    </p:bg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8"/>
          <p:cNvSpPr txBox="1">
            <a:spLocks noGrp="1"/>
          </p:cNvSpPr>
          <p:nvPr>
            <p:ph type="sldNum" idx="12"/>
          </p:nvPr>
        </p:nvSpPr>
        <p:spPr>
          <a:xfrm>
            <a:off x="8412462" y="4547216"/>
            <a:ext cx="316500" cy="39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buNone/>
              <a:defRPr sz="1200">
                <a:solidFill>
                  <a:srgbClr val="434343"/>
                </a:solidFill>
                <a:latin typeface="Saira Condensed"/>
                <a:ea typeface="Saira Condensed"/>
                <a:cs typeface="Saira Condensed"/>
                <a:sym typeface="Saira Condensed"/>
              </a:defRPr>
            </a:lvl1pPr>
            <a:lvl2pPr lvl="1" algn="l" rtl="0">
              <a:buNone/>
              <a:defRPr sz="1200">
                <a:solidFill>
                  <a:srgbClr val="434343"/>
                </a:solidFill>
                <a:latin typeface="Saira Condensed"/>
                <a:ea typeface="Saira Condensed"/>
                <a:cs typeface="Saira Condensed"/>
                <a:sym typeface="Saira Condensed"/>
              </a:defRPr>
            </a:lvl2pPr>
            <a:lvl3pPr lvl="2" algn="l" rtl="0">
              <a:buNone/>
              <a:defRPr sz="1200">
                <a:solidFill>
                  <a:srgbClr val="434343"/>
                </a:solidFill>
                <a:latin typeface="Saira Condensed"/>
                <a:ea typeface="Saira Condensed"/>
                <a:cs typeface="Saira Condensed"/>
                <a:sym typeface="Saira Condensed"/>
              </a:defRPr>
            </a:lvl3pPr>
            <a:lvl4pPr lvl="3" algn="l" rtl="0">
              <a:buNone/>
              <a:defRPr sz="1200">
                <a:solidFill>
                  <a:srgbClr val="434343"/>
                </a:solidFill>
                <a:latin typeface="Saira Condensed"/>
                <a:ea typeface="Saira Condensed"/>
                <a:cs typeface="Saira Condensed"/>
                <a:sym typeface="Saira Condensed"/>
              </a:defRPr>
            </a:lvl4pPr>
            <a:lvl5pPr lvl="4" algn="l" rtl="0">
              <a:buNone/>
              <a:defRPr sz="1200">
                <a:solidFill>
                  <a:srgbClr val="434343"/>
                </a:solidFill>
                <a:latin typeface="Saira Condensed"/>
                <a:ea typeface="Saira Condensed"/>
                <a:cs typeface="Saira Condensed"/>
                <a:sym typeface="Saira Condensed"/>
              </a:defRPr>
            </a:lvl5pPr>
            <a:lvl6pPr lvl="5" algn="l" rtl="0">
              <a:buNone/>
              <a:defRPr sz="1200">
                <a:solidFill>
                  <a:srgbClr val="434343"/>
                </a:solidFill>
                <a:latin typeface="Saira Condensed"/>
                <a:ea typeface="Saira Condensed"/>
                <a:cs typeface="Saira Condensed"/>
                <a:sym typeface="Saira Condensed"/>
              </a:defRPr>
            </a:lvl6pPr>
            <a:lvl7pPr lvl="6" algn="l" rtl="0">
              <a:buNone/>
              <a:defRPr sz="1200">
                <a:solidFill>
                  <a:srgbClr val="434343"/>
                </a:solidFill>
                <a:latin typeface="Saira Condensed"/>
                <a:ea typeface="Saira Condensed"/>
                <a:cs typeface="Saira Condensed"/>
                <a:sym typeface="Saira Condensed"/>
              </a:defRPr>
            </a:lvl7pPr>
            <a:lvl8pPr lvl="7" algn="l" rtl="0">
              <a:buNone/>
              <a:defRPr sz="1200">
                <a:solidFill>
                  <a:srgbClr val="434343"/>
                </a:solidFill>
                <a:latin typeface="Saira Condensed"/>
                <a:ea typeface="Saira Condensed"/>
                <a:cs typeface="Saira Condensed"/>
                <a:sym typeface="Saira Condensed"/>
              </a:defRPr>
            </a:lvl8pPr>
            <a:lvl9pPr lvl="8" algn="l" rtl="0">
              <a:buNone/>
              <a:defRPr sz="1200">
                <a:solidFill>
                  <a:srgbClr val="434343"/>
                </a:solidFill>
                <a:latin typeface="Saira Condensed"/>
                <a:ea typeface="Saira Condensed"/>
                <a:cs typeface="Saira Condensed"/>
                <a:sym typeface="Saira Condensed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‹N°›</a:t>
            </a:fld>
            <a:endParaRPr/>
          </a:p>
        </p:txBody>
      </p:sp>
      <p:cxnSp>
        <p:nvCxnSpPr>
          <p:cNvPr id="423" name="Google Shape;423;p8"/>
          <p:cNvCxnSpPr/>
          <p:nvPr/>
        </p:nvCxnSpPr>
        <p:spPr>
          <a:xfrm>
            <a:off x="8481150" y="4568207"/>
            <a:ext cx="6627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24" name="Google Shape;424;p8"/>
          <p:cNvSpPr txBox="1">
            <a:spLocks noGrp="1"/>
          </p:cNvSpPr>
          <p:nvPr>
            <p:ph type="title"/>
          </p:nvPr>
        </p:nvSpPr>
        <p:spPr>
          <a:xfrm>
            <a:off x="433399" y="606600"/>
            <a:ext cx="1589400" cy="29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FF787F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FF787F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FF787F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FF787F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FF787F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FF787F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FF787F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FF787F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9pPr>
          </a:lstStyle>
          <a:p>
            <a:endParaRPr/>
          </a:p>
        </p:txBody>
      </p:sp>
      <p:cxnSp>
        <p:nvCxnSpPr>
          <p:cNvPr id="425" name="Google Shape;425;p8"/>
          <p:cNvCxnSpPr/>
          <p:nvPr/>
        </p:nvCxnSpPr>
        <p:spPr>
          <a:xfrm>
            <a:off x="-14053" y="875913"/>
            <a:ext cx="1950600" cy="0"/>
          </a:xfrm>
          <a:prstGeom prst="straightConnector1">
            <a:avLst/>
          </a:prstGeom>
          <a:noFill/>
          <a:ln w="19050" cap="flat" cmpd="sng">
            <a:solidFill>
              <a:srgbClr val="434343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21648953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47032EB7-A97A-41FD-AA85-CF48D09D2F05}" type="datetimeFigureOut">
              <a:rPr lang="fr-FR" smtClean="0"/>
              <a:t>21/11/2024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F7B0B4F0-C0DA-4663-863C-611505A937B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874447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S">
  <p:cSld name="TWO COLUMNS">
    <p:bg>
      <p:bgPr>
        <a:solidFill>
          <a:srgbClr val="CFD9E0"/>
        </a:solidFill>
        <a:effectLst/>
      </p:bgPr>
    </p:bg>
    <p:spTree>
      <p:nvGrpSpPr>
        <p:cNvPr id="1" name="Shape 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4" name="Google Shape;694;p12"/>
          <p:cNvGrpSpPr/>
          <p:nvPr/>
        </p:nvGrpSpPr>
        <p:grpSpPr>
          <a:xfrm>
            <a:off x="0" y="0"/>
            <a:ext cx="9144057" cy="5143510"/>
            <a:chOff x="0" y="0"/>
            <a:chExt cx="9144057" cy="5143510"/>
          </a:xfrm>
        </p:grpSpPr>
        <p:grpSp>
          <p:nvGrpSpPr>
            <p:cNvPr id="695" name="Google Shape;695;p12"/>
            <p:cNvGrpSpPr/>
            <p:nvPr/>
          </p:nvGrpSpPr>
          <p:grpSpPr>
            <a:xfrm>
              <a:off x="6516018" y="0"/>
              <a:ext cx="2627979" cy="4044405"/>
              <a:chOff x="6589593" y="0"/>
              <a:chExt cx="2627979" cy="4044405"/>
            </a:xfrm>
          </p:grpSpPr>
          <p:sp>
            <p:nvSpPr>
              <p:cNvPr id="696" name="Google Shape;696;p12"/>
              <p:cNvSpPr/>
              <p:nvPr/>
            </p:nvSpPr>
            <p:spPr>
              <a:xfrm>
                <a:off x="6589593" y="0"/>
                <a:ext cx="154229" cy="4044405"/>
              </a:xfrm>
              <a:custGeom>
                <a:avLst/>
                <a:gdLst/>
                <a:ahLst/>
                <a:cxnLst/>
                <a:rect l="l" t="t" r="r" b="b"/>
                <a:pathLst>
                  <a:path w="13752" h="26825" extrusionOk="0">
                    <a:moveTo>
                      <a:pt x="1" y="0"/>
                    </a:moveTo>
                    <a:lnTo>
                      <a:pt x="1" y="26825"/>
                    </a:lnTo>
                    <a:lnTo>
                      <a:pt x="13752" y="26825"/>
                    </a:lnTo>
                    <a:lnTo>
                      <a:pt x="13752" y="0"/>
                    </a:lnTo>
                    <a:close/>
                  </a:path>
                </a:pathLst>
              </a:custGeom>
              <a:solidFill>
                <a:srgbClr val="FFFFFF">
                  <a:alpha val="403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697" name="Google Shape;697;p12"/>
              <p:cNvGrpSpPr/>
              <p:nvPr/>
            </p:nvGrpSpPr>
            <p:grpSpPr>
              <a:xfrm>
                <a:off x="7746917" y="253849"/>
                <a:ext cx="359077" cy="1370278"/>
                <a:chOff x="8637920" y="205202"/>
                <a:chExt cx="225777" cy="861593"/>
              </a:xfrm>
            </p:grpSpPr>
            <p:sp>
              <p:nvSpPr>
                <p:cNvPr id="698" name="Google Shape;698;p12"/>
                <p:cNvSpPr/>
                <p:nvPr/>
              </p:nvSpPr>
              <p:spPr>
                <a:xfrm>
                  <a:off x="8637920" y="205202"/>
                  <a:ext cx="191156" cy="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97" h="73" extrusionOk="0">
                      <a:moveTo>
                        <a:pt x="36" y="1"/>
                      </a:moveTo>
                      <a:cubicBezTo>
                        <a:pt x="36" y="1"/>
                        <a:pt x="0" y="1"/>
                        <a:pt x="0" y="37"/>
                      </a:cubicBezTo>
                      <a:lnTo>
                        <a:pt x="36" y="73"/>
                      </a:lnTo>
                      <a:lnTo>
                        <a:pt x="2260" y="73"/>
                      </a:lnTo>
                      <a:cubicBezTo>
                        <a:pt x="2297" y="73"/>
                        <a:pt x="2297" y="37"/>
                        <a:pt x="2297" y="37"/>
                      </a:cubicBezTo>
                      <a:cubicBezTo>
                        <a:pt x="2297" y="1"/>
                        <a:pt x="2297" y="1"/>
                        <a:pt x="2260" y="1"/>
                      </a:cubicBezTo>
                      <a:close/>
                    </a:path>
                  </a:pathLst>
                </a:custGeom>
                <a:solidFill>
                  <a:srgbClr val="FFFFFF">
                    <a:alpha val="403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9" name="Google Shape;699;p12"/>
                <p:cNvSpPr/>
                <p:nvPr/>
              </p:nvSpPr>
              <p:spPr>
                <a:xfrm>
                  <a:off x="8759755" y="230002"/>
                  <a:ext cx="94122" cy="61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1" h="74" extrusionOk="0">
                      <a:moveTo>
                        <a:pt x="37" y="1"/>
                      </a:moveTo>
                      <a:lnTo>
                        <a:pt x="1" y="37"/>
                      </a:lnTo>
                      <a:cubicBezTo>
                        <a:pt x="1" y="73"/>
                        <a:pt x="37" y="73"/>
                        <a:pt x="37" y="73"/>
                      </a:cubicBezTo>
                      <a:lnTo>
                        <a:pt x="1095" y="73"/>
                      </a:lnTo>
                      <a:cubicBezTo>
                        <a:pt x="1095" y="73"/>
                        <a:pt x="1131" y="73"/>
                        <a:pt x="1131" y="37"/>
                      </a:cubicBezTo>
                      <a:lnTo>
                        <a:pt x="1095" y="1"/>
                      </a:lnTo>
                      <a:close/>
                    </a:path>
                  </a:pathLst>
                </a:custGeom>
                <a:solidFill>
                  <a:srgbClr val="FFFFFF">
                    <a:alpha val="403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00" name="Google Shape;700;p12"/>
                <p:cNvSpPr/>
                <p:nvPr/>
              </p:nvSpPr>
              <p:spPr>
                <a:xfrm>
                  <a:off x="8649904" y="743895"/>
                  <a:ext cx="188244" cy="6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2" h="83" extrusionOk="0">
                      <a:moveTo>
                        <a:pt x="37" y="1"/>
                      </a:moveTo>
                      <a:cubicBezTo>
                        <a:pt x="1" y="1"/>
                        <a:pt x="1" y="37"/>
                        <a:pt x="1" y="37"/>
                      </a:cubicBezTo>
                      <a:cubicBezTo>
                        <a:pt x="1" y="82"/>
                        <a:pt x="1" y="82"/>
                        <a:pt x="37" y="82"/>
                      </a:cubicBezTo>
                      <a:lnTo>
                        <a:pt x="2261" y="82"/>
                      </a:lnTo>
                      <a:lnTo>
                        <a:pt x="2261" y="37"/>
                      </a:lnTo>
                      <a:lnTo>
                        <a:pt x="2261" y="1"/>
                      </a:lnTo>
                      <a:close/>
                    </a:path>
                  </a:pathLst>
                </a:custGeom>
                <a:solidFill>
                  <a:srgbClr val="FFFFFF">
                    <a:alpha val="403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01" name="Google Shape;701;p12"/>
                <p:cNvSpPr/>
                <p:nvPr/>
              </p:nvSpPr>
              <p:spPr>
                <a:xfrm>
                  <a:off x="8772571" y="772523"/>
                  <a:ext cx="91126" cy="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5" h="73" extrusionOk="0">
                      <a:moveTo>
                        <a:pt x="37" y="0"/>
                      </a:moveTo>
                      <a:cubicBezTo>
                        <a:pt x="1" y="0"/>
                        <a:pt x="1" y="0"/>
                        <a:pt x="1" y="37"/>
                      </a:cubicBezTo>
                      <a:cubicBezTo>
                        <a:pt x="1" y="37"/>
                        <a:pt x="1" y="73"/>
                        <a:pt x="37" y="73"/>
                      </a:cubicBezTo>
                      <a:lnTo>
                        <a:pt x="1049" y="73"/>
                      </a:lnTo>
                      <a:cubicBezTo>
                        <a:pt x="1094" y="73"/>
                        <a:pt x="1094" y="37"/>
                        <a:pt x="1094" y="37"/>
                      </a:cubicBezTo>
                      <a:cubicBezTo>
                        <a:pt x="1094" y="0"/>
                        <a:pt x="1094" y="0"/>
                        <a:pt x="1049" y="0"/>
                      </a:cubicBezTo>
                      <a:close/>
                    </a:path>
                  </a:pathLst>
                </a:custGeom>
                <a:solidFill>
                  <a:srgbClr val="FFFFFF">
                    <a:alpha val="403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02" name="Google Shape;702;p12"/>
                <p:cNvSpPr/>
                <p:nvPr/>
              </p:nvSpPr>
              <p:spPr>
                <a:xfrm>
                  <a:off x="8643912" y="399358"/>
                  <a:ext cx="91126" cy="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5" h="73" extrusionOk="0">
                      <a:moveTo>
                        <a:pt x="37" y="0"/>
                      </a:moveTo>
                      <a:cubicBezTo>
                        <a:pt x="0" y="0"/>
                        <a:pt x="0" y="0"/>
                        <a:pt x="0" y="36"/>
                      </a:cubicBezTo>
                      <a:cubicBezTo>
                        <a:pt x="0" y="36"/>
                        <a:pt x="0" y="72"/>
                        <a:pt x="37" y="72"/>
                      </a:cubicBezTo>
                      <a:lnTo>
                        <a:pt x="1058" y="72"/>
                      </a:lnTo>
                      <a:cubicBezTo>
                        <a:pt x="1094" y="72"/>
                        <a:pt x="1094" y="36"/>
                        <a:pt x="1094" y="36"/>
                      </a:cubicBezTo>
                      <a:cubicBezTo>
                        <a:pt x="1094" y="0"/>
                        <a:pt x="1094" y="0"/>
                        <a:pt x="1058" y="0"/>
                      </a:cubicBezTo>
                      <a:close/>
                    </a:path>
                  </a:pathLst>
                </a:custGeom>
                <a:solidFill>
                  <a:srgbClr val="FFFFFF">
                    <a:alpha val="403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03" name="Google Shape;703;p12"/>
                <p:cNvSpPr/>
                <p:nvPr/>
              </p:nvSpPr>
              <p:spPr>
                <a:xfrm>
                  <a:off x="8675536" y="421162"/>
                  <a:ext cx="33954" cy="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8" h="73" extrusionOk="0">
                      <a:moveTo>
                        <a:pt x="36" y="0"/>
                      </a:moveTo>
                      <a:cubicBezTo>
                        <a:pt x="36" y="0"/>
                        <a:pt x="0" y="0"/>
                        <a:pt x="0" y="36"/>
                      </a:cubicBezTo>
                      <a:lnTo>
                        <a:pt x="36" y="73"/>
                      </a:lnTo>
                      <a:lnTo>
                        <a:pt x="407" y="73"/>
                      </a:lnTo>
                      <a:lnTo>
                        <a:pt x="407" y="36"/>
                      </a:lnTo>
                      <a:lnTo>
                        <a:pt x="407" y="0"/>
                      </a:lnTo>
                      <a:close/>
                    </a:path>
                  </a:pathLst>
                </a:custGeom>
                <a:solidFill>
                  <a:srgbClr val="FFFFFF">
                    <a:alpha val="403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04" name="Google Shape;704;p12"/>
                <p:cNvSpPr/>
                <p:nvPr/>
              </p:nvSpPr>
              <p:spPr>
                <a:xfrm>
                  <a:off x="8753763" y="1038832"/>
                  <a:ext cx="94122" cy="31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1" h="38" extrusionOk="0">
                      <a:moveTo>
                        <a:pt x="37" y="1"/>
                      </a:moveTo>
                      <a:cubicBezTo>
                        <a:pt x="37" y="1"/>
                        <a:pt x="0" y="1"/>
                        <a:pt x="0" y="37"/>
                      </a:cubicBezTo>
                      <a:lnTo>
                        <a:pt x="1131" y="37"/>
                      </a:lnTo>
                      <a:cubicBezTo>
                        <a:pt x="1131" y="1"/>
                        <a:pt x="1094" y="1"/>
                        <a:pt x="1094" y="1"/>
                      </a:cubicBezTo>
                      <a:close/>
                    </a:path>
                  </a:pathLst>
                </a:custGeom>
                <a:solidFill>
                  <a:srgbClr val="FFFFFF">
                    <a:alpha val="403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05" name="Google Shape;705;p12"/>
                <p:cNvSpPr/>
                <p:nvPr/>
              </p:nvSpPr>
              <p:spPr>
                <a:xfrm>
                  <a:off x="8788383" y="1060720"/>
                  <a:ext cx="33954" cy="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8" h="73" extrusionOk="0">
                      <a:moveTo>
                        <a:pt x="37" y="0"/>
                      </a:moveTo>
                      <a:cubicBezTo>
                        <a:pt x="0" y="0"/>
                        <a:pt x="0" y="0"/>
                        <a:pt x="0" y="36"/>
                      </a:cubicBezTo>
                      <a:cubicBezTo>
                        <a:pt x="0" y="36"/>
                        <a:pt x="0" y="72"/>
                        <a:pt x="37" y="72"/>
                      </a:cubicBezTo>
                      <a:lnTo>
                        <a:pt x="371" y="72"/>
                      </a:lnTo>
                      <a:lnTo>
                        <a:pt x="407" y="36"/>
                      </a:lnTo>
                      <a:cubicBezTo>
                        <a:pt x="407" y="0"/>
                        <a:pt x="371" y="0"/>
                        <a:pt x="371" y="0"/>
                      </a:cubicBezTo>
                      <a:close/>
                    </a:path>
                  </a:pathLst>
                </a:custGeom>
                <a:solidFill>
                  <a:srgbClr val="FFFFFF">
                    <a:alpha val="403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706" name="Google Shape;706;p12"/>
              <p:cNvSpPr/>
              <p:nvPr/>
            </p:nvSpPr>
            <p:spPr>
              <a:xfrm>
                <a:off x="7348493" y="0"/>
                <a:ext cx="154229" cy="4044405"/>
              </a:xfrm>
              <a:custGeom>
                <a:avLst/>
                <a:gdLst/>
                <a:ahLst/>
                <a:cxnLst/>
                <a:rect l="l" t="t" r="r" b="b"/>
                <a:pathLst>
                  <a:path w="13752" h="26825" extrusionOk="0">
                    <a:moveTo>
                      <a:pt x="1" y="0"/>
                    </a:moveTo>
                    <a:lnTo>
                      <a:pt x="1" y="26825"/>
                    </a:lnTo>
                    <a:lnTo>
                      <a:pt x="13752" y="26825"/>
                    </a:lnTo>
                    <a:lnTo>
                      <a:pt x="13752" y="0"/>
                    </a:lnTo>
                    <a:close/>
                  </a:path>
                </a:pathLst>
              </a:custGeom>
              <a:solidFill>
                <a:srgbClr val="FFFFFF">
                  <a:alpha val="403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7" name="Google Shape;707;p12"/>
              <p:cNvSpPr/>
              <p:nvPr/>
            </p:nvSpPr>
            <p:spPr>
              <a:xfrm>
                <a:off x="8205918" y="0"/>
                <a:ext cx="154229" cy="4044405"/>
              </a:xfrm>
              <a:custGeom>
                <a:avLst/>
                <a:gdLst/>
                <a:ahLst/>
                <a:cxnLst/>
                <a:rect l="l" t="t" r="r" b="b"/>
                <a:pathLst>
                  <a:path w="13752" h="26825" extrusionOk="0">
                    <a:moveTo>
                      <a:pt x="1" y="0"/>
                    </a:moveTo>
                    <a:lnTo>
                      <a:pt x="1" y="26825"/>
                    </a:lnTo>
                    <a:lnTo>
                      <a:pt x="13752" y="26825"/>
                    </a:lnTo>
                    <a:lnTo>
                      <a:pt x="13752" y="0"/>
                    </a:lnTo>
                    <a:close/>
                  </a:path>
                </a:pathLst>
              </a:custGeom>
              <a:solidFill>
                <a:srgbClr val="FFFFFF">
                  <a:alpha val="403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708" name="Google Shape;708;p12"/>
              <p:cNvGrpSpPr/>
              <p:nvPr/>
            </p:nvGrpSpPr>
            <p:grpSpPr>
              <a:xfrm rot="10800000">
                <a:off x="8504637" y="2322834"/>
                <a:ext cx="312115" cy="1348221"/>
                <a:chOff x="8637920" y="205202"/>
                <a:chExt cx="225777" cy="861593"/>
              </a:xfrm>
            </p:grpSpPr>
            <p:sp>
              <p:nvSpPr>
                <p:cNvPr id="709" name="Google Shape;709;p12"/>
                <p:cNvSpPr/>
                <p:nvPr/>
              </p:nvSpPr>
              <p:spPr>
                <a:xfrm>
                  <a:off x="8637920" y="205202"/>
                  <a:ext cx="191156" cy="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97" h="73" extrusionOk="0">
                      <a:moveTo>
                        <a:pt x="36" y="1"/>
                      </a:moveTo>
                      <a:cubicBezTo>
                        <a:pt x="36" y="1"/>
                        <a:pt x="0" y="1"/>
                        <a:pt x="0" y="37"/>
                      </a:cubicBezTo>
                      <a:lnTo>
                        <a:pt x="36" y="73"/>
                      </a:lnTo>
                      <a:lnTo>
                        <a:pt x="2260" y="73"/>
                      </a:lnTo>
                      <a:cubicBezTo>
                        <a:pt x="2297" y="73"/>
                        <a:pt x="2297" y="37"/>
                        <a:pt x="2297" y="37"/>
                      </a:cubicBezTo>
                      <a:cubicBezTo>
                        <a:pt x="2297" y="1"/>
                        <a:pt x="2297" y="1"/>
                        <a:pt x="2260" y="1"/>
                      </a:cubicBezTo>
                      <a:close/>
                    </a:path>
                  </a:pathLst>
                </a:custGeom>
                <a:solidFill>
                  <a:srgbClr val="FFFFFF">
                    <a:alpha val="403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0" name="Google Shape;710;p12"/>
                <p:cNvSpPr/>
                <p:nvPr/>
              </p:nvSpPr>
              <p:spPr>
                <a:xfrm>
                  <a:off x="8759755" y="230002"/>
                  <a:ext cx="94122" cy="61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1" h="74" extrusionOk="0">
                      <a:moveTo>
                        <a:pt x="37" y="1"/>
                      </a:moveTo>
                      <a:lnTo>
                        <a:pt x="1" y="37"/>
                      </a:lnTo>
                      <a:cubicBezTo>
                        <a:pt x="1" y="73"/>
                        <a:pt x="37" y="73"/>
                        <a:pt x="37" y="73"/>
                      </a:cubicBezTo>
                      <a:lnTo>
                        <a:pt x="1095" y="73"/>
                      </a:lnTo>
                      <a:cubicBezTo>
                        <a:pt x="1095" y="73"/>
                        <a:pt x="1131" y="73"/>
                        <a:pt x="1131" y="37"/>
                      </a:cubicBezTo>
                      <a:lnTo>
                        <a:pt x="1095" y="1"/>
                      </a:lnTo>
                      <a:close/>
                    </a:path>
                  </a:pathLst>
                </a:custGeom>
                <a:solidFill>
                  <a:srgbClr val="FFFFFF">
                    <a:alpha val="403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1" name="Google Shape;711;p12"/>
                <p:cNvSpPr/>
                <p:nvPr/>
              </p:nvSpPr>
              <p:spPr>
                <a:xfrm>
                  <a:off x="8649904" y="743895"/>
                  <a:ext cx="188244" cy="6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2" h="83" extrusionOk="0">
                      <a:moveTo>
                        <a:pt x="37" y="1"/>
                      </a:moveTo>
                      <a:cubicBezTo>
                        <a:pt x="1" y="1"/>
                        <a:pt x="1" y="37"/>
                        <a:pt x="1" y="37"/>
                      </a:cubicBezTo>
                      <a:cubicBezTo>
                        <a:pt x="1" y="82"/>
                        <a:pt x="1" y="82"/>
                        <a:pt x="37" y="82"/>
                      </a:cubicBezTo>
                      <a:lnTo>
                        <a:pt x="2261" y="82"/>
                      </a:lnTo>
                      <a:lnTo>
                        <a:pt x="2261" y="37"/>
                      </a:lnTo>
                      <a:lnTo>
                        <a:pt x="2261" y="1"/>
                      </a:lnTo>
                      <a:close/>
                    </a:path>
                  </a:pathLst>
                </a:custGeom>
                <a:solidFill>
                  <a:srgbClr val="FFFFFF">
                    <a:alpha val="403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2" name="Google Shape;712;p12"/>
                <p:cNvSpPr/>
                <p:nvPr/>
              </p:nvSpPr>
              <p:spPr>
                <a:xfrm>
                  <a:off x="8772571" y="772523"/>
                  <a:ext cx="91126" cy="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5" h="73" extrusionOk="0">
                      <a:moveTo>
                        <a:pt x="37" y="0"/>
                      </a:moveTo>
                      <a:cubicBezTo>
                        <a:pt x="1" y="0"/>
                        <a:pt x="1" y="0"/>
                        <a:pt x="1" y="37"/>
                      </a:cubicBezTo>
                      <a:cubicBezTo>
                        <a:pt x="1" y="37"/>
                        <a:pt x="1" y="73"/>
                        <a:pt x="37" y="73"/>
                      </a:cubicBezTo>
                      <a:lnTo>
                        <a:pt x="1049" y="73"/>
                      </a:lnTo>
                      <a:cubicBezTo>
                        <a:pt x="1094" y="73"/>
                        <a:pt x="1094" y="37"/>
                        <a:pt x="1094" y="37"/>
                      </a:cubicBezTo>
                      <a:cubicBezTo>
                        <a:pt x="1094" y="0"/>
                        <a:pt x="1094" y="0"/>
                        <a:pt x="1049" y="0"/>
                      </a:cubicBezTo>
                      <a:close/>
                    </a:path>
                  </a:pathLst>
                </a:custGeom>
                <a:solidFill>
                  <a:srgbClr val="FFFFFF">
                    <a:alpha val="403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3" name="Google Shape;713;p12"/>
                <p:cNvSpPr/>
                <p:nvPr/>
              </p:nvSpPr>
              <p:spPr>
                <a:xfrm>
                  <a:off x="8643912" y="399358"/>
                  <a:ext cx="91126" cy="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5" h="73" extrusionOk="0">
                      <a:moveTo>
                        <a:pt x="37" y="0"/>
                      </a:moveTo>
                      <a:cubicBezTo>
                        <a:pt x="0" y="0"/>
                        <a:pt x="0" y="0"/>
                        <a:pt x="0" y="36"/>
                      </a:cubicBezTo>
                      <a:cubicBezTo>
                        <a:pt x="0" y="36"/>
                        <a:pt x="0" y="72"/>
                        <a:pt x="37" y="72"/>
                      </a:cubicBezTo>
                      <a:lnTo>
                        <a:pt x="1058" y="72"/>
                      </a:lnTo>
                      <a:cubicBezTo>
                        <a:pt x="1094" y="72"/>
                        <a:pt x="1094" y="36"/>
                        <a:pt x="1094" y="36"/>
                      </a:cubicBezTo>
                      <a:cubicBezTo>
                        <a:pt x="1094" y="0"/>
                        <a:pt x="1094" y="0"/>
                        <a:pt x="1058" y="0"/>
                      </a:cubicBezTo>
                      <a:close/>
                    </a:path>
                  </a:pathLst>
                </a:custGeom>
                <a:solidFill>
                  <a:srgbClr val="FFFFFF">
                    <a:alpha val="403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4" name="Google Shape;714;p12"/>
                <p:cNvSpPr/>
                <p:nvPr/>
              </p:nvSpPr>
              <p:spPr>
                <a:xfrm>
                  <a:off x="8675536" y="421162"/>
                  <a:ext cx="33954" cy="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8" h="73" extrusionOk="0">
                      <a:moveTo>
                        <a:pt x="36" y="0"/>
                      </a:moveTo>
                      <a:cubicBezTo>
                        <a:pt x="36" y="0"/>
                        <a:pt x="0" y="0"/>
                        <a:pt x="0" y="36"/>
                      </a:cubicBezTo>
                      <a:lnTo>
                        <a:pt x="36" y="73"/>
                      </a:lnTo>
                      <a:lnTo>
                        <a:pt x="407" y="73"/>
                      </a:lnTo>
                      <a:lnTo>
                        <a:pt x="407" y="36"/>
                      </a:lnTo>
                      <a:lnTo>
                        <a:pt x="407" y="0"/>
                      </a:lnTo>
                      <a:close/>
                    </a:path>
                  </a:pathLst>
                </a:custGeom>
                <a:solidFill>
                  <a:srgbClr val="FFFFFF">
                    <a:alpha val="403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5" name="Google Shape;715;p12"/>
                <p:cNvSpPr/>
                <p:nvPr/>
              </p:nvSpPr>
              <p:spPr>
                <a:xfrm>
                  <a:off x="8753763" y="1038832"/>
                  <a:ext cx="94122" cy="31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1" h="38" extrusionOk="0">
                      <a:moveTo>
                        <a:pt x="37" y="1"/>
                      </a:moveTo>
                      <a:cubicBezTo>
                        <a:pt x="37" y="1"/>
                        <a:pt x="0" y="1"/>
                        <a:pt x="0" y="37"/>
                      </a:cubicBezTo>
                      <a:lnTo>
                        <a:pt x="1131" y="37"/>
                      </a:lnTo>
                      <a:cubicBezTo>
                        <a:pt x="1131" y="1"/>
                        <a:pt x="1094" y="1"/>
                        <a:pt x="1094" y="1"/>
                      </a:cubicBezTo>
                      <a:close/>
                    </a:path>
                  </a:pathLst>
                </a:custGeom>
                <a:solidFill>
                  <a:srgbClr val="FFFFFF">
                    <a:alpha val="403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6" name="Google Shape;716;p12"/>
                <p:cNvSpPr/>
                <p:nvPr/>
              </p:nvSpPr>
              <p:spPr>
                <a:xfrm>
                  <a:off x="8788383" y="1060720"/>
                  <a:ext cx="33954" cy="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8" h="73" extrusionOk="0">
                      <a:moveTo>
                        <a:pt x="37" y="0"/>
                      </a:moveTo>
                      <a:cubicBezTo>
                        <a:pt x="0" y="0"/>
                        <a:pt x="0" y="0"/>
                        <a:pt x="0" y="36"/>
                      </a:cubicBezTo>
                      <a:cubicBezTo>
                        <a:pt x="0" y="36"/>
                        <a:pt x="0" y="72"/>
                        <a:pt x="37" y="72"/>
                      </a:cubicBezTo>
                      <a:lnTo>
                        <a:pt x="371" y="72"/>
                      </a:lnTo>
                      <a:lnTo>
                        <a:pt x="407" y="36"/>
                      </a:lnTo>
                      <a:cubicBezTo>
                        <a:pt x="407" y="0"/>
                        <a:pt x="371" y="0"/>
                        <a:pt x="371" y="0"/>
                      </a:cubicBezTo>
                      <a:close/>
                    </a:path>
                  </a:pathLst>
                </a:custGeom>
                <a:solidFill>
                  <a:srgbClr val="FFFFFF">
                    <a:alpha val="403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717" name="Google Shape;717;p12"/>
              <p:cNvSpPr/>
              <p:nvPr/>
            </p:nvSpPr>
            <p:spPr>
              <a:xfrm>
                <a:off x="9063343" y="0"/>
                <a:ext cx="154229" cy="4044405"/>
              </a:xfrm>
              <a:custGeom>
                <a:avLst/>
                <a:gdLst/>
                <a:ahLst/>
                <a:cxnLst/>
                <a:rect l="l" t="t" r="r" b="b"/>
                <a:pathLst>
                  <a:path w="13752" h="26825" extrusionOk="0">
                    <a:moveTo>
                      <a:pt x="1" y="0"/>
                    </a:moveTo>
                    <a:lnTo>
                      <a:pt x="1" y="26825"/>
                    </a:lnTo>
                    <a:lnTo>
                      <a:pt x="13752" y="26825"/>
                    </a:lnTo>
                    <a:lnTo>
                      <a:pt x="13752" y="0"/>
                    </a:lnTo>
                    <a:close/>
                  </a:path>
                </a:pathLst>
              </a:custGeom>
              <a:solidFill>
                <a:srgbClr val="FFFFFF">
                  <a:alpha val="403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18" name="Google Shape;718;p12"/>
            <p:cNvSpPr/>
            <p:nvPr/>
          </p:nvSpPr>
          <p:spPr>
            <a:xfrm>
              <a:off x="0" y="0"/>
              <a:ext cx="2183543" cy="4044405"/>
            </a:xfrm>
            <a:custGeom>
              <a:avLst/>
              <a:gdLst/>
              <a:ahLst/>
              <a:cxnLst/>
              <a:rect l="l" t="t" r="r" b="b"/>
              <a:pathLst>
                <a:path w="13752" h="26825" extrusionOk="0">
                  <a:moveTo>
                    <a:pt x="1" y="0"/>
                  </a:moveTo>
                  <a:lnTo>
                    <a:pt x="1" y="26825"/>
                  </a:lnTo>
                  <a:lnTo>
                    <a:pt x="13752" y="26825"/>
                  </a:lnTo>
                  <a:lnTo>
                    <a:pt x="13752" y="0"/>
                  </a:lnTo>
                  <a:close/>
                </a:path>
              </a:pathLst>
            </a:custGeom>
            <a:solidFill>
              <a:srgbClr val="FFFFFF">
                <a:alpha val="26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12"/>
            <p:cNvSpPr/>
            <p:nvPr/>
          </p:nvSpPr>
          <p:spPr>
            <a:xfrm>
              <a:off x="0" y="4044403"/>
              <a:ext cx="9144057" cy="1099107"/>
            </a:xfrm>
            <a:custGeom>
              <a:avLst/>
              <a:gdLst/>
              <a:ahLst/>
              <a:cxnLst/>
              <a:rect l="l" t="t" r="r" b="b"/>
              <a:pathLst>
                <a:path w="53343" h="7414" extrusionOk="0">
                  <a:moveTo>
                    <a:pt x="1" y="0"/>
                  </a:moveTo>
                  <a:lnTo>
                    <a:pt x="1" y="7414"/>
                  </a:lnTo>
                  <a:lnTo>
                    <a:pt x="53342" y="7414"/>
                  </a:lnTo>
                  <a:lnTo>
                    <a:pt x="53342" y="0"/>
                  </a:lnTo>
                  <a:close/>
                </a:path>
              </a:pathLst>
            </a:custGeom>
            <a:solidFill>
              <a:srgbClr val="FFFFFF">
                <a:alpha val="16540"/>
              </a:srgbClr>
            </a:solidFill>
            <a:ln>
              <a:noFill/>
            </a:ln>
            <a:effectLst>
              <a:reflection endPos="30000" dist="38100" dir="5400000" fadeDir="5400012" sy="-100000" algn="bl" rotWithShape="0"/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20" name="Google Shape;720;p12"/>
          <p:cNvSpPr txBox="1">
            <a:spLocks noGrp="1"/>
          </p:cNvSpPr>
          <p:nvPr>
            <p:ph type="title"/>
          </p:nvPr>
        </p:nvSpPr>
        <p:spPr>
          <a:xfrm>
            <a:off x="630974" y="606600"/>
            <a:ext cx="1391700" cy="29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FF787F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FF787F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FF787F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FF787F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FF787F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FF787F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FF787F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FF787F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9pPr>
          </a:lstStyle>
          <a:p>
            <a:endParaRPr/>
          </a:p>
        </p:txBody>
      </p:sp>
      <p:cxnSp>
        <p:nvCxnSpPr>
          <p:cNvPr id="721" name="Google Shape;721;p12"/>
          <p:cNvCxnSpPr/>
          <p:nvPr/>
        </p:nvCxnSpPr>
        <p:spPr>
          <a:xfrm>
            <a:off x="-14053" y="875913"/>
            <a:ext cx="1950600" cy="0"/>
          </a:xfrm>
          <a:prstGeom prst="straightConnector1">
            <a:avLst/>
          </a:prstGeom>
          <a:noFill/>
          <a:ln w="19050" cap="flat" cmpd="sng">
            <a:solidFill>
              <a:srgbClr val="434343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722" name="Google Shape;722;p12"/>
          <p:cNvGrpSpPr/>
          <p:nvPr/>
        </p:nvGrpSpPr>
        <p:grpSpPr>
          <a:xfrm rot="899995">
            <a:off x="5685972" y="2035339"/>
            <a:ext cx="4829582" cy="4350186"/>
            <a:chOff x="6523425" y="1282075"/>
            <a:chExt cx="589725" cy="531200"/>
          </a:xfrm>
        </p:grpSpPr>
        <p:sp>
          <p:nvSpPr>
            <p:cNvPr id="723" name="Google Shape;723;p12"/>
            <p:cNvSpPr/>
            <p:nvPr/>
          </p:nvSpPr>
          <p:spPr>
            <a:xfrm>
              <a:off x="6798500" y="1282075"/>
              <a:ext cx="314650" cy="358725"/>
            </a:xfrm>
            <a:custGeom>
              <a:avLst/>
              <a:gdLst/>
              <a:ahLst/>
              <a:cxnLst/>
              <a:rect l="l" t="t" r="r" b="b"/>
              <a:pathLst>
                <a:path w="12586" h="14349" extrusionOk="0">
                  <a:moveTo>
                    <a:pt x="7947" y="1"/>
                  </a:moveTo>
                  <a:lnTo>
                    <a:pt x="0" y="3346"/>
                  </a:lnTo>
                  <a:lnTo>
                    <a:pt x="4638" y="14349"/>
                  </a:lnTo>
                  <a:lnTo>
                    <a:pt x="12585" y="10995"/>
                  </a:lnTo>
                  <a:lnTo>
                    <a:pt x="794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12"/>
            <p:cNvSpPr/>
            <p:nvPr/>
          </p:nvSpPr>
          <p:spPr>
            <a:xfrm>
              <a:off x="6798500" y="1282075"/>
              <a:ext cx="198700" cy="358725"/>
            </a:xfrm>
            <a:custGeom>
              <a:avLst/>
              <a:gdLst/>
              <a:ahLst/>
              <a:cxnLst/>
              <a:rect l="l" t="t" r="r" b="b"/>
              <a:pathLst>
                <a:path w="7948" h="14349" extrusionOk="0">
                  <a:moveTo>
                    <a:pt x="7947" y="1"/>
                  </a:moveTo>
                  <a:lnTo>
                    <a:pt x="0" y="3346"/>
                  </a:lnTo>
                  <a:lnTo>
                    <a:pt x="4638" y="14349"/>
                  </a:lnTo>
                  <a:lnTo>
                    <a:pt x="7947" y="1"/>
                  </a:lnTo>
                  <a:close/>
                </a:path>
              </a:pathLst>
            </a:custGeom>
            <a:solidFill>
              <a:srgbClr val="FAFD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12"/>
            <p:cNvSpPr/>
            <p:nvPr/>
          </p:nvSpPr>
          <p:spPr>
            <a:xfrm>
              <a:off x="6840975" y="1379950"/>
              <a:ext cx="51800" cy="26475"/>
            </a:xfrm>
            <a:custGeom>
              <a:avLst/>
              <a:gdLst/>
              <a:ahLst/>
              <a:cxnLst/>
              <a:rect l="l" t="t" r="r" b="b"/>
              <a:pathLst>
                <a:path w="2072" h="1059" extrusionOk="0">
                  <a:moveTo>
                    <a:pt x="1990" y="1"/>
                  </a:moveTo>
                  <a:lnTo>
                    <a:pt x="1" y="868"/>
                  </a:lnTo>
                  <a:lnTo>
                    <a:pt x="73" y="1058"/>
                  </a:lnTo>
                  <a:lnTo>
                    <a:pt x="2071" y="190"/>
                  </a:lnTo>
                  <a:lnTo>
                    <a:pt x="1990" y="1"/>
                  </a:lnTo>
                  <a:close/>
                </a:path>
              </a:pathLst>
            </a:custGeom>
            <a:solidFill>
              <a:srgbClr val="E8E8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12"/>
            <p:cNvSpPr/>
            <p:nvPr/>
          </p:nvSpPr>
          <p:spPr>
            <a:xfrm>
              <a:off x="6846625" y="1393050"/>
              <a:ext cx="52700" cy="25575"/>
            </a:xfrm>
            <a:custGeom>
              <a:avLst/>
              <a:gdLst/>
              <a:ahLst/>
              <a:cxnLst/>
              <a:rect l="l" t="t" r="r" b="b"/>
              <a:pathLst>
                <a:path w="2108" h="1023" extrusionOk="0">
                  <a:moveTo>
                    <a:pt x="1990" y="1"/>
                  </a:moveTo>
                  <a:lnTo>
                    <a:pt x="1" y="833"/>
                  </a:lnTo>
                  <a:lnTo>
                    <a:pt x="73" y="1023"/>
                  </a:lnTo>
                  <a:lnTo>
                    <a:pt x="2107" y="191"/>
                  </a:lnTo>
                  <a:lnTo>
                    <a:pt x="1990" y="1"/>
                  </a:lnTo>
                  <a:close/>
                </a:path>
              </a:pathLst>
            </a:custGeom>
            <a:solidFill>
              <a:srgbClr val="E8E8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12"/>
            <p:cNvSpPr/>
            <p:nvPr/>
          </p:nvSpPr>
          <p:spPr>
            <a:xfrm>
              <a:off x="6853200" y="1386500"/>
              <a:ext cx="103525" cy="48175"/>
            </a:xfrm>
            <a:custGeom>
              <a:avLst/>
              <a:gdLst/>
              <a:ahLst/>
              <a:cxnLst/>
              <a:rect l="l" t="t" r="r" b="b"/>
              <a:pathLst>
                <a:path w="4141" h="1927" extrusionOk="0">
                  <a:moveTo>
                    <a:pt x="4069" y="1"/>
                  </a:moveTo>
                  <a:lnTo>
                    <a:pt x="0" y="1700"/>
                  </a:lnTo>
                  <a:lnTo>
                    <a:pt x="72" y="1926"/>
                  </a:lnTo>
                  <a:lnTo>
                    <a:pt x="4141" y="191"/>
                  </a:lnTo>
                  <a:lnTo>
                    <a:pt x="4069" y="1"/>
                  </a:lnTo>
                  <a:close/>
                </a:path>
              </a:pathLst>
            </a:custGeom>
            <a:solidFill>
              <a:srgbClr val="E8E8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12"/>
            <p:cNvSpPr/>
            <p:nvPr/>
          </p:nvSpPr>
          <p:spPr>
            <a:xfrm>
              <a:off x="6915350" y="1506075"/>
              <a:ext cx="158250" cy="70775"/>
            </a:xfrm>
            <a:custGeom>
              <a:avLst/>
              <a:gdLst/>
              <a:ahLst/>
              <a:cxnLst/>
              <a:rect l="l" t="t" r="r" b="b"/>
              <a:pathLst>
                <a:path w="6330" h="2831" extrusionOk="0">
                  <a:moveTo>
                    <a:pt x="6248" y="0"/>
                  </a:moveTo>
                  <a:lnTo>
                    <a:pt x="0" y="2640"/>
                  </a:lnTo>
                  <a:lnTo>
                    <a:pt x="73" y="2830"/>
                  </a:lnTo>
                  <a:lnTo>
                    <a:pt x="6329" y="190"/>
                  </a:lnTo>
                  <a:lnTo>
                    <a:pt x="6248" y="0"/>
                  </a:lnTo>
                  <a:close/>
                </a:path>
              </a:pathLst>
            </a:custGeom>
            <a:solidFill>
              <a:srgbClr val="E8E8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12"/>
            <p:cNvSpPr/>
            <p:nvPr/>
          </p:nvSpPr>
          <p:spPr>
            <a:xfrm>
              <a:off x="6906750" y="1491150"/>
              <a:ext cx="158250" cy="70550"/>
            </a:xfrm>
            <a:custGeom>
              <a:avLst/>
              <a:gdLst/>
              <a:ahLst/>
              <a:cxnLst/>
              <a:rect l="l" t="t" r="r" b="b"/>
              <a:pathLst>
                <a:path w="6330" h="2822" extrusionOk="0">
                  <a:moveTo>
                    <a:pt x="6257" y="1"/>
                  </a:moveTo>
                  <a:lnTo>
                    <a:pt x="1" y="2632"/>
                  </a:lnTo>
                  <a:lnTo>
                    <a:pt x="82" y="2822"/>
                  </a:lnTo>
                  <a:lnTo>
                    <a:pt x="6330" y="182"/>
                  </a:lnTo>
                  <a:lnTo>
                    <a:pt x="6257" y="1"/>
                  </a:lnTo>
                  <a:close/>
                </a:path>
              </a:pathLst>
            </a:custGeom>
            <a:solidFill>
              <a:srgbClr val="E8E8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12"/>
            <p:cNvSpPr/>
            <p:nvPr/>
          </p:nvSpPr>
          <p:spPr>
            <a:xfrm>
              <a:off x="6865400" y="1393975"/>
              <a:ext cx="158225" cy="71675"/>
            </a:xfrm>
            <a:custGeom>
              <a:avLst/>
              <a:gdLst/>
              <a:ahLst/>
              <a:cxnLst/>
              <a:rect l="l" t="t" r="r" b="b"/>
              <a:pathLst>
                <a:path w="6329" h="2867" extrusionOk="0">
                  <a:moveTo>
                    <a:pt x="6257" y="0"/>
                  </a:moveTo>
                  <a:lnTo>
                    <a:pt x="0" y="2640"/>
                  </a:lnTo>
                  <a:lnTo>
                    <a:pt x="109" y="2866"/>
                  </a:lnTo>
                  <a:lnTo>
                    <a:pt x="6329" y="226"/>
                  </a:lnTo>
                  <a:lnTo>
                    <a:pt x="6257" y="0"/>
                  </a:lnTo>
                  <a:close/>
                </a:path>
              </a:pathLst>
            </a:custGeom>
            <a:solidFill>
              <a:srgbClr val="E8E8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12"/>
            <p:cNvSpPr/>
            <p:nvPr/>
          </p:nvSpPr>
          <p:spPr>
            <a:xfrm>
              <a:off x="6921900" y="1521225"/>
              <a:ext cx="158250" cy="70525"/>
            </a:xfrm>
            <a:custGeom>
              <a:avLst/>
              <a:gdLst/>
              <a:ahLst/>
              <a:cxnLst/>
              <a:rect l="l" t="t" r="r" b="b"/>
              <a:pathLst>
                <a:path w="6330" h="2821" extrusionOk="0">
                  <a:moveTo>
                    <a:pt x="6212" y="0"/>
                  </a:moveTo>
                  <a:lnTo>
                    <a:pt x="1" y="2640"/>
                  </a:lnTo>
                  <a:lnTo>
                    <a:pt x="73" y="2821"/>
                  </a:lnTo>
                  <a:lnTo>
                    <a:pt x="6329" y="19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rgbClr val="E8E8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12"/>
            <p:cNvSpPr/>
            <p:nvPr/>
          </p:nvSpPr>
          <p:spPr>
            <a:xfrm>
              <a:off x="6872850" y="1410925"/>
              <a:ext cx="158250" cy="70750"/>
            </a:xfrm>
            <a:custGeom>
              <a:avLst/>
              <a:gdLst/>
              <a:ahLst/>
              <a:cxnLst/>
              <a:rect l="l" t="t" r="r" b="b"/>
              <a:pathLst>
                <a:path w="6330" h="2830" extrusionOk="0">
                  <a:moveTo>
                    <a:pt x="6257" y="0"/>
                  </a:moveTo>
                  <a:lnTo>
                    <a:pt x="1" y="2640"/>
                  </a:lnTo>
                  <a:lnTo>
                    <a:pt x="118" y="2830"/>
                  </a:lnTo>
                  <a:lnTo>
                    <a:pt x="6329" y="190"/>
                  </a:lnTo>
                  <a:lnTo>
                    <a:pt x="6257" y="0"/>
                  </a:lnTo>
                  <a:close/>
                </a:path>
              </a:pathLst>
            </a:custGeom>
            <a:solidFill>
              <a:srgbClr val="E8E8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12"/>
            <p:cNvSpPr/>
            <p:nvPr/>
          </p:nvSpPr>
          <p:spPr>
            <a:xfrm>
              <a:off x="6879400" y="1426050"/>
              <a:ext cx="158250" cy="70775"/>
            </a:xfrm>
            <a:custGeom>
              <a:avLst/>
              <a:gdLst/>
              <a:ahLst/>
              <a:cxnLst/>
              <a:rect l="l" t="t" r="r" b="b"/>
              <a:pathLst>
                <a:path w="6330" h="2831" extrusionOk="0">
                  <a:moveTo>
                    <a:pt x="6257" y="1"/>
                  </a:moveTo>
                  <a:lnTo>
                    <a:pt x="1" y="2641"/>
                  </a:lnTo>
                  <a:lnTo>
                    <a:pt x="82" y="2831"/>
                  </a:lnTo>
                  <a:lnTo>
                    <a:pt x="6330" y="191"/>
                  </a:lnTo>
                  <a:lnTo>
                    <a:pt x="6257" y="1"/>
                  </a:lnTo>
                  <a:close/>
                </a:path>
              </a:pathLst>
            </a:custGeom>
            <a:solidFill>
              <a:srgbClr val="E8E8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12"/>
            <p:cNvSpPr/>
            <p:nvPr/>
          </p:nvSpPr>
          <p:spPr>
            <a:xfrm>
              <a:off x="6886200" y="1443000"/>
              <a:ext cx="158225" cy="70775"/>
            </a:xfrm>
            <a:custGeom>
              <a:avLst/>
              <a:gdLst/>
              <a:ahLst/>
              <a:cxnLst/>
              <a:rect l="l" t="t" r="r" b="b"/>
              <a:pathLst>
                <a:path w="6329" h="2831" extrusionOk="0">
                  <a:moveTo>
                    <a:pt x="6211" y="1"/>
                  </a:moveTo>
                  <a:lnTo>
                    <a:pt x="0" y="2641"/>
                  </a:lnTo>
                  <a:lnTo>
                    <a:pt x="72" y="2831"/>
                  </a:lnTo>
                  <a:lnTo>
                    <a:pt x="6329" y="191"/>
                  </a:lnTo>
                  <a:lnTo>
                    <a:pt x="6211" y="1"/>
                  </a:lnTo>
                  <a:close/>
                </a:path>
              </a:pathLst>
            </a:custGeom>
            <a:solidFill>
              <a:srgbClr val="E8E8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12"/>
            <p:cNvSpPr/>
            <p:nvPr/>
          </p:nvSpPr>
          <p:spPr>
            <a:xfrm>
              <a:off x="6893650" y="1459050"/>
              <a:ext cx="157325" cy="71675"/>
            </a:xfrm>
            <a:custGeom>
              <a:avLst/>
              <a:gdLst/>
              <a:ahLst/>
              <a:cxnLst/>
              <a:rect l="l" t="t" r="r" b="b"/>
              <a:pathLst>
                <a:path w="6293" h="2867" extrusionOk="0">
                  <a:moveTo>
                    <a:pt x="6212" y="1"/>
                  </a:moveTo>
                  <a:lnTo>
                    <a:pt x="0" y="2641"/>
                  </a:lnTo>
                  <a:lnTo>
                    <a:pt x="73" y="2867"/>
                  </a:lnTo>
                  <a:lnTo>
                    <a:pt x="6293" y="227"/>
                  </a:lnTo>
                  <a:lnTo>
                    <a:pt x="6212" y="1"/>
                  </a:lnTo>
                  <a:close/>
                </a:path>
              </a:pathLst>
            </a:custGeom>
            <a:solidFill>
              <a:srgbClr val="E8E8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12"/>
            <p:cNvSpPr/>
            <p:nvPr/>
          </p:nvSpPr>
          <p:spPr>
            <a:xfrm>
              <a:off x="6900200" y="1474200"/>
              <a:ext cx="157350" cy="71450"/>
            </a:xfrm>
            <a:custGeom>
              <a:avLst/>
              <a:gdLst/>
              <a:ahLst/>
              <a:cxnLst/>
              <a:rect l="l" t="t" r="r" b="b"/>
              <a:pathLst>
                <a:path w="6294" h="2858" extrusionOk="0">
                  <a:moveTo>
                    <a:pt x="6221" y="1"/>
                  </a:moveTo>
                  <a:lnTo>
                    <a:pt x="1" y="2632"/>
                  </a:lnTo>
                  <a:lnTo>
                    <a:pt x="73" y="2858"/>
                  </a:lnTo>
                  <a:lnTo>
                    <a:pt x="6293" y="227"/>
                  </a:lnTo>
                  <a:lnTo>
                    <a:pt x="6221" y="1"/>
                  </a:lnTo>
                  <a:close/>
                </a:path>
              </a:pathLst>
            </a:custGeom>
            <a:solidFill>
              <a:srgbClr val="E8E8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12"/>
            <p:cNvSpPr/>
            <p:nvPr/>
          </p:nvSpPr>
          <p:spPr>
            <a:xfrm>
              <a:off x="6858850" y="1401650"/>
              <a:ext cx="104450" cy="47950"/>
            </a:xfrm>
            <a:custGeom>
              <a:avLst/>
              <a:gdLst/>
              <a:ahLst/>
              <a:cxnLst/>
              <a:rect l="l" t="t" r="r" b="b"/>
              <a:pathLst>
                <a:path w="4178" h="1918" extrusionOk="0">
                  <a:moveTo>
                    <a:pt x="4105" y="0"/>
                  </a:moveTo>
                  <a:lnTo>
                    <a:pt x="0" y="1691"/>
                  </a:lnTo>
                  <a:lnTo>
                    <a:pt x="109" y="1917"/>
                  </a:lnTo>
                  <a:lnTo>
                    <a:pt x="4177" y="190"/>
                  </a:lnTo>
                  <a:lnTo>
                    <a:pt x="4105" y="0"/>
                  </a:lnTo>
                  <a:close/>
                </a:path>
              </a:pathLst>
            </a:custGeom>
            <a:solidFill>
              <a:srgbClr val="E8E8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12"/>
            <p:cNvSpPr/>
            <p:nvPr/>
          </p:nvSpPr>
          <p:spPr>
            <a:xfrm>
              <a:off x="6639375" y="1348750"/>
              <a:ext cx="298600" cy="350375"/>
            </a:xfrm>
            <a:custGeom>
              <a:avLst/>
              <a:gdLst/>
              <a:ahLst/>
              <a:cxnLst/>
              <a:rect l="l" t="t" r="r" b="b"/>
              <a:pathLst>
                <a:path w="11944" h="14015" extrusionOk="0">
                  <a:moveTo>
                    <a:pt x="3770" y="1"/>
                  </a:moveTo>
                  <a:lnTo>
                    <a:pt x="0" y="11302"/>
                  </a:lnTo>
                  <a:lnTo>
                    <a:pt x="8173" y="14014"/>
                  </a:lnTo>
                  <a:lnTo>
                    <a:pt x="11943" y="2713"/>
                  </a:lnTo>
                  <a:lnTo>
                    <a:pt x="377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12"/>
            <p:cNvSpPr/>
            <p:nvPr/>
          </p:nvSpPr>
          <p:spPr>
            <a:xfrm>
              <a:off x="6639375" y="1348750"/>
              <a:ext cx="298600" cy="282575"/>
            </a:xfrm>
            <a:custGeom>
              <a:avLst/>
              <a:gdLst/>
              <a:ahLst/>
              <a:cxnLst/>
              <a:rect l="l" t="t" r="r" b="b"/>
              <a:pathLst>
                <a:path w="11944" h="11303" extrusionOk="0">
                  <a:moveTo>
                    <a:pt x="3770" y="1"/>
                  </a:moveTo>
                  <a:lnTo>
                    <a:pt x="0" y="11302"/>
                  </a:lnTo>
                  <a:lnTo>
                    <a:pt x="11943" y="2713"/>
                  </a:lnTo>
                  <a:lnTo>
                    <a:pt x="3770" y="1"/>
                  </a:lnTo>
                  <a:close/>
                </a:path>
              </a:pathLst>
            </a:custGeom>
            <a:solidFill>
              <a:srgbClr val="FAFD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12"/>
            <p:cNvSpPr/>
            <p:nvPr/>
          </p:nvSpPr>
          <p:spPr>
            <a:xfrm>
              <a:off x="6740175" y="1402550"/>
              <a:ext cx="53600" cy="22625"/>
            </a:xfrm>
            <a:custGeom>
              <a:avLst/>
              <a:gdLst/>
              <a:ahLst/>
              <a:cxnLst/>
              <a:rect l="l" t="t" r="r" b="b"/>
              <a:pathLst>
                <a:path w="2144" h="905" extrusionOk="0">
                  <a:moveTo>
                    <a:pt x="73" y="1"/>
                  </a:moveTo>
                  <a:lnTo>
                    <a:pt x="1" y="227"/>
                  </a:lnTo>
                  <a:lnTo>
                    <a:pt x="2071" y="905"/>
                  </a:lnTo>
                  <a:lnTo>
                    <a:pt x="2143" y="715"/>
                  </a:lnTo>
                  <a:lnTo>
                    <a:pt x="73" y="1"/>
                  </a:lnTo>
                  <a:close/>
                </a:path>
              </a:pathLst>
            </a:custGeom>
            <a:solidFill>
              <a:srgbClr val="E8E8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12"/>
            <p:cNvSpPr/>
            <p:nvPr/>
          </p:nvSpPr>
          <p:spPr>
            <a:xfrm>
              <a:off x="6736325" y="1415675"/>
              <a:ext cx="53825" cy="22625"/>
            </a:xfrm>
            <a:custGeom>
              <a:avLst/>
              <a:gdLst/>
              <a:ahLst/>
              <a:cxnLst/>
              <a:rect l="l" t="t" r="r" b="b"/>
              <a:pathLst>
                <a:path w="2153" h="905" extrusionOk="0">
                  <a:moveTo>
                    <a:pt x="73" y="0"/>
                  </a:moveTo>
                  <a:lnTo>
                    <a:pt x="1" y="226"/>
                  </a:lnTo>
                  <a:lnTo>
                    <a:pt x="2071" y="904"/>
                  </a:lnTo>
                  <a:lnTo>
                    <a:pt x="2153" y="714"/>
                  </a:lnTo>
                  <a:lnTo>
                    <a:pt x="73" y="0"/>
                  </a:lnTo>
                  <a:close/>
                </a:path>
              </a:pathLst>
            </a:custGeom>
            <a:solidFill>
              <a:srgbClr val="E8E8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12"/>
            <p:cNvSpPr/>
            <p:nvPr/>
          </p:nvSpPr>
          <p:spPr>
            <a:xfrm>
              <a:off x="6730675" y="1431700"/>
              <a:ext cx="107400" cy="40500"/>
            </a:xfrm>
            <a:custGeom>
              <a:avLst/>
              <a:gdLst/>
              <a:ahLst/>
              <a:cxnLst/>
              <a:rect l="l" t="t" r="r" b="b"/>
              <a:pathLst>
                <a:path w="4296" h="1620" extrusionOk="0">
                  <a:moveTo>
                    <a:pt x="73" y="1"/>
                  </a:moveTo>
                  <a:lnTo>
                    <a:pt x="1" y="227"/>
                  </a:lnTo>
                  <a:lnTo>
                    <a:pt x="4223" y="1619"/>
                  </a:lnTo>
                  <a:lnTo>
                    <a:pt x="4295" y="1393"/>
                  </a:lnTo>
                  <a:lnTo>
                    <a:pt x="73" y="1"/>
                  </a:lnTo>
                  <a:close/>
                </a:path>
              </a:pathLst>
            </a:custGeom>
            <a:solidFill>
              <a:srgbClr val="E8E8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12"/>
            <p:cNvSpPr/>
            <p:nvPr/>
          </p:nvSpPr>
          <p:spPr>
            <a:xfrm>
              <a:off x="6683675" y="1580425"/>
              <a:ext cx="161850" cy="58575"/>
            </a:xfrm>
            <a:custGeom>
              <a:avLst/>
              <a:gdLst/>
              <a:ahLst/>
              <a:cxnLst/>
              <a:rect l="l" t="t" r="r" b="b"/>
              <a:pathLst>
                <a:path w="6474" h="2343" extrusionOk="0">
                  <a:moveTo>
                    <a:pt x="73" y="1"/>
                  </a:moveTo>
                  <a:lnTo>
                    <a:pt x="0" y="191"/>
                  </a:lnTo>
                  <a:lnTo>
                    <a:pt x="6438" y="2343"/>
                  </a:lnTo>
                  <a:lnTo>
                    <a:pt x="6474" y="2153"/>
                  </a:lnTo>
                  <a:lnTo>
                    <a:pt x="73" y="1"/>
                  </a:lnTo>
                  <a:close/>
                </a:path>
              </a:pathLst>
            </a:custGeom>
            <a:solidFill>
              <a:srgbClr val="E8E8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12"/>
            <p:cNvSpPr/>
            <p:nvPr/>
          </p:nvSpPr>
          <p:spPr>
            <a:xfrm>
              <a:off x="6687300" y="1563475"/>
              <a:ext cx="162075" cy="58575"/>
            </a:xfrm>
            <a:custGeom>
              <a:avLst/>
              <a:gdLst/>
              <a:ahLst/>
              <a:cxnLst/>
              <a:rect l="l" t="t" r="r" b="b"/>
              <a:pathLst>
                <a:path w="6483" h="2343" extrusionOk="0">
                  <a:moveTo>
                    <a:pt x="81" y="1"/>
                  </a:moveTo>
                  <a:lnTo>
                    <a:pt x="0" y="191"/>
                  </a:lnTo>
                  <a:lnTo>
                    <a:pt x="6410" y="2342"/>
                  </a:lnTo>
                  <a:lnTo>
                    <a:pt x="6482" y="2153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E8E8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12"/>
            <p:cNvSpPr/>
            <p:nvPr/>
          </p:nvSpPr>
          <p:spPr>
            <a:xfrm>
              <a:off x="6720275" y="1463800"/>
              <a:ext cx="162100" cy="58350"/>
            </a:xfrm>
            <a:custGeom>
              <a:avLst/>
              <a:gdLst/>
              <a:ahLst/>
              <a:cxnLst/>
              <a:rect l="l" t="t" r="r" b="b"/>
              <a:pathLst>
                <a:path w="6484" h="2334" extrusionOk="0">
                  <a:moveTo>
                    <a:pt x="82" y="1"/>
                  </a:moveTo>
                  <a:lnTo>
                    <a:pt x="1" y="191"/>
                  </a:lnTo>
                  <a:lnTo>
                    <a:pt x="6411" y="2333"/>
                  </a:lnTo>
                  <a:lnTo>
                    <a:pt x="6483" y="2143"/>
                  </a:lnTo>
                  <a:lnTo>
                    <a:pt x="82" y="1"/>
                  </a:lnTo>
                  <a:close/>
                </a:path>
              </a:pathLst>
            </a:custGeom>
            <a:solidFill>
              <a:srgbClr val="E8E8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12"/>
            <p:cNvSpPr/>
            <p:nvPr/>
          </p:nvSpPr>
          <p:spPr>
            <a:xfrm>
              <a:off x="6678925" y="1595575"/>
              <a:ext cx="162075" cy="59475"/>
            </a:xfrm>
            <a:custGeom>
              <a:avLst/>
              <a:gdLst/>
              <a:ahLst/>
              <a:cxnLst/>
              <a:rect l="l" t="t" r="r" b="b"/>
              <a:pathLst>
                <a:path w="6483" h="2379" extrusionOk="0">
                  <a:moveTo>
                    <a:pt x="37" y="1"/>
                  </a:moveTo>
                  <a:lnTo>
                    <a:pt x="0" y="227"/>
                  </a:lnTo>
                  <a:lnTo>
                    <a:pt x="6402" y="2378"/>
                  </a:lnTo>
                  <a:lnTo>
                    <a:pt x="6483" y="2152"/>
                  </a:lnTo>
                  <a:lnTo>
                    <a:pt x="37" y="1"/>
                  </a:lnTo>
                  <a:close/>
                </a:path>
              </a:pathLst>
            </a:custGeom>
            <a:solidFill>
              <a:srgbClr val="E8E8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12"/>
            <p:cNvSpPr/>
            <p:nvPr/>
          </p:nvSpPr>
          <p:spPr>
            <a:xfrm>
              <a:off x="6714625" y="1480750"/>
              <a:ext cx="162100" cy="59250"/>
            </a:xfrm>
            <a:custGeom>
              <a:avLst/>
              <a:gdLst/>
              <a:ahLst/>
              <a:cxnLst/>
              <a:rect l="l" t="t" r="r" b="b"/>
              <a:pathLst>
                <a:path w="6484" h="2370" extrusionOk="0">
                  <a:moveTo>
                    <a:pt x="82" y="1"/>
                  </a:moveTo>
                  <a:lnTo>
                    <a:pt x="1" y="227"/>
                  </a:lnTo>
                  <a:lnTo>
                    <a:pt x="6447" y="2370"/>
                  </a:lnTo>
                  <a:lnTo>
                    <a:pt x="6483" y="2144"/>
                  </a:lnTo>
                  <a:lnTo>
                    <a:pt x="82" y="1"/>
                  </a:lnTo>
                  <a:close/>
                </a:path>
              </a:pathLst>
            </a:custGeom>
            <a:solidFill>
              <a:srgbClr val="E8E8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12"/>
            <p:cNvSpPr/>
            <p:nvPr/>
          </p:nvSpPr>
          <p:spPr>
            <a:xfrm>
              <a:off x="6709900" y="1496800"/>
              <a:ext cx="162075" cy="58350"/>
            </a:xfrm>
            <a:custGeom>
              <a:avLst/>
              <a:gdLst/>
              <a:ahLst/>
              <a:cxnLst/>
              <a:rect l="l" t="t" r="r" b="b"/>
              <a:pathLst>
                <a:path w="6483" h="2334" extrusionOk="0">
                  <a:moveTo>
                    <a:pt x="45" y="1"/>
                  </a:moveTo>
                  <a:lnTo>
                    <a:pt x="0" y="182"/>
                  </a:lnTo>
                  <a:lnTo>
                    <a:pt x="6410" y="2333"/>
                  </a:lnTo>
                  <a:lnTo>
                    <a:pt x="6483" y="2143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E8E8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12"/>
            <p:cNvSpPr/>
            <p:nvPr/>
          </p:nvSpPr>
          <p:spPr>
            <a:xfrm>
              <a:off x="6703325" y="1513750"/>
              <a:ext cx="162100" cy="58350"/>
            </a:xfrm>
            <a:custGeom>
              <a:avLst/>
              <a:gdLst/>
              <a:ahLst/>
              <a:cxnLst/>
              <a:rect l="l" t="t" r="r" b="b"/>
              <a:pathLst>
                <a:path w="6484" h="2334" extrusionOk="0">
                  <a:moveTo>
                    <a:pt x="82" y="1"/>
                  </a:moveTo>
                  <a:lnTo>
                    <a:pt x="1" y="182"/>
                  </a:lnTo>
                  <a:lnTo>
                    <a:pt x="6411" y="2333"/>
                  </a:lnTo>
                  <a:lnTo>
                    <a:pt x="6483" y="2107"/>
                  </a:lnTo>
                  <a:lnTo>
                    <a:pt x="82" y="1"/>
                  </a:lnTo>
                  <a:close/>
                </a:path>
              </a:pathLst>
            </a:custGeom>
            <a:solidFill>
              <a:srgbClr val="E8E8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12"/>
            <p:cNvSpPr/>
            <p:nvPr/>
          </p:nvSpPr>
          <p:spPr>
            <a:xfrm>
              <a:off x="6697675" y="1530700"/>
              <a:ext cx="163000" cy="58350"/>
            </a:xfrm>
            <a:custGeom>
              <a:avLst/>
              <a:gdLst/>
              <a:ahLst/>
              <a:cxnLst/>
              <a:rect l="l" t="t" r="r" b="b"/>
              <a:pathLst>
                <a:path w="6520" h="2334" extrusionOk="0">
                  <a:moveTo>
                    <a:pt x="82" y="1"/>
                  </a:moveTo>
                  <a:lnTo>
                    <a:pt x="1" y="182"/>
                  </a:lnTo>
                  <a:lnTo>
                    <a:pt x="6447" y="2333"/>
                  </a:lnTo>
                  <a:lnTo>
                    <a:pt x="6519" y="2144"/>
                  </a:lnTo>
                  <a:lnTo>
                    <a:pt x="82" y="1"/>
                  </a:lnTo>
                  <a:close/>
                </a:path>
              </a:pathLst>
            </a:custGeom>
            <a:solidFill>
              <a:srgbClr val="E8E8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12"/>
            <p:cNvSpPr/>
            <p:nvPr/>
          </p:nvSpPr>
          <p:spPr>
            <a:xfrm>
              <a:off x="6692950" y="1546525"/>
              <a:ext cx="162075" cy="58575"/>
            </a:xfrm>
            <a:custGeom>
              <a:avLst/>
              <a:gdLst/>
              <a:ahLst/>
              <a:cxnLst/>
              <a:rect l="l" t="t" r="r" b="b"/>
              <a:pathLst>
                <a:path w="6483" h="2343" extrusionOk="0">
                  <a:moveTo>
                    <a:pt x="81" y="1"/>
                  </a:moveTo>
                  <a:lnTo>
                    <a:pt x="0" y="191"/>
                  </a:lnTo>
                  <a:lnTo>
                    <a:pt x="6410" y="2342"/>
                  </a:lnTo>
                  <a:lnTo>
                    <a:pt x="6482" y="2116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E8E8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12"/>
            <p:cNvSpPr/>
            <p:nvPr/>
          </p:nvSpPr>
          <p:spPr>
            <a:xfrm>
              <a:off x="6725950" y="1447750"/>
              <a:ext cx="106475" cy="39600"/>
            </a:xfrm>
            <a:custGeom>
              <a:avLst/>
              <a:gdLst/>
              <a:ahLst/>
              <a:cxnLst/>
              <a:rect l="l" t="t" r="r" b="b"/>
              <a:pathLst>
                <a:path w="4259" h="1584" extrusionOk="0">
                  <a:moveTo>
                    <a:pt x="36" y="1"/>
                  </a:moveTo>
                  <a:lnTo>
                    <a:pt x="0" y="191"/>
                  </a:lnTo>
                  <a:lnTo>
                    <a:pt x="4186" y="1583"/>
                  </a:lnTo>
                  <a:lnTo>
                    <a:pt x="4258" y="1393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rgbClr val="E8E8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12"/>
            <p:cNvSpPr/>
            <p:nvPr/>
          </p:nvSpPr>
          <p:spPr>
            <a:xfrm>
              <a:off x="6533825" y="1432625"/>
              <a:ext cx="333400" cy="380650"/>
            </a:xfrm>
            <a:custGeom>
              <a:avLst/>
              <a:gdLst/>
              <a:ahLst/>
              <a:cxnLst/>
              <a:rect l="l" t="t" r="r" b="b"/>
              <a:pathLst>
                <a:path w="13336" h="15226" extrusionOk="0">
                  <a:moveTo>
                    <a:pt x="6862" y="0"/>
                  </a:moveTo>
                  <a:lnTo>
                    <a:pt x="1700" y="1808"/>
                  </a:lnTo>
                  <a:lnTo>
                    <a:pt x="1808" y="2116"/>
                  </a:lnTo>
                  <a:lnTo>
                    <a:pt x="1700" y="2152"/>
                  </a:lnTo>
                  <a:cubicBezTo>
                    <a:pt x="1664" y="2152"/>
                    <a:pt x="1664" y="2188"/>
                    <a:pt x="1619" y="2188"/>
                  </a:cubicBezTo>
                  <a:lnTo>
                    <a:pt x="534" y="2604"/>
                  </a:lnTo>
                  <a:cubicBezTo>
                    <a:pt x="190" y="2712"/>
                    <a:pt x="0" y="3056"/>
                    <a:pt x="118" y="3390"/>
                  </a:cubicBezTo>
                  <a:lnTo>
                    <a:pt x="4105" y="14809"/>
                  </a:lnTo>
                  <a:cubicBezTo>
                    <a:pt x="4222" y="15071"/>
                    <a:pt x="4448" y="15225"/>
                    <a:pt x="4747" y="15225"/>
                  </a:cubicBezTo>
                  <a:cubicBezTo>
                    <a:pt x="4783" y="15225"/>
                    <a:pt x="4864" y="15225"/>
                    <a:pt x="4937" y="15180"/>
                  </a:cubicBezTo>
                  <a:lnTo>
                    <a:pt x="12847" y="12431"/>
                  </a:lnTo>
                  <a:cubicBezTo>
                    <a:pt x="13191" y="12323"/>
                    <a:pt x="13336" y="11943"/>
                    <a:pt x="13227" y="11609"/>
                  </a:cubicBezTo>
                  <a:lnTo>
                    <a:pt x="12658" y="9909"/>
                  </a:lnTo>
                  <a:lnTo>
                    <a:pt x="12395" y="10659"/>
                  </a:lnTo>
                  <a:lnTo>
                    <a:pt x="4222" y="7947"/>
                  </a:lnTo>
                  <a:lnTo>
                    <a:pt x="6862" y="0"/>
                  </a:lnTo>
                  <a:close/>
                </a:path>
              </a:pathLst>
            </a:custGeom>
            <a:solidFill>
              <a:srgbClr val="E8E8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12"/>
            <p:cNvSpPr/>
            <p:nvPr/>
          </p:nvSpPr>
          <p:spPr>
            <a:xfrm>
              <a:off x="6639375" y="1520325"/>
              <a:ext cx="210900" cy="178800"/>
            </a:xfrm>
            <a:custGeom>
              <a:avLst/>
              <a:gdLst/>
              <a:ahLst/>
              <a:cxnLst/>
              <a:rect l="l" t="t" r="r" b="b"/>
              <a:pathLst>
                <a:path w="8436" h="7152" extrusionOk="0">
                  <a:moveTo>
                    <a:pt x="6175" y="0"/>
                  </a:moveTo>
                  <a:lnTo>
                    <a:pt x="6031" y="109"/>
                  </a:lnTo>
                  <a:lnTo>
                    <a:pt x="6257" y="190"/>
                  </a:lnTo>
                  <a:lnTo>
                    <a:pt x="6175" y="0"/>
                  </a:lnTo>
                  <a:close/>
                  <a:moveTo>
                    <a:pt x="5805" y="262"/>
                  </a:moveTo>
                  <a:lnTo>
                    <a:pt x="5307" y="597"/>
                  </a:lnTo>
                  <a:lnTo>
                    <a:pt x="6555" y="1013"/>
                  </a:lnTo>
                  <a:lnTo>
                    <a:pt x="6329" y="416"/>
                  </a:lnTo>
                  <a:lnTo>
                    <a:pt x="5805" y="262"/>
                  </a:lnTo>
                  <a:close/>
                  <a:moveTo>
                    <a:pt x="5081" y="787"/>
                  </a:moveTo>
                  <a:lnTo>
                    <a:pt x="4593" y="1130"/>
                  </a:lnTo>
                  <a:lnTo>
                    <a:pt x="6853" y="1881"/>
                  </a:lnTo>
                  <a:lnTo>
                    <a:pt x="6627" y="1275"/>
                  </a:lnTo>
                  <a:lnTo>
                    <a:pt x="5081" y="787"/>
                  </a:lnTo>
                  <a:close/>
                  <a:moveTo>
                    <a:pt x="4367" y="1275"/>
                  </a:moveTo>
                  <a:lnTo>
                    <a:pt x="3915" y="1618"/>
                  </a:lnTo>
                  <a:lnTo>
                    <a:pt x="7116" y="2676"/>
                  </a:lnTo>
                  <a:lnTo>
                    <a:pt x="6935" y="2143"/>
                  </a:lnTo>
                  <a:lnTo>
                    <a:pt x="4367" y="1275"/>
                  </a:lnTo>
                  <a:close/>
                  <a:moveTo>
                    <a:pt x="3725" y="1772"/>
                  </a:moveTo>
                  <a:lnTo>
                    <a:pt x="3201" y="2143"/>
                  </a:lnTo>
                  <a:lnTo>
                    <a:pt x="7423" y="3535"/>
                  </a:lnTo>
                  <a:lnTo>
                    <a:pt x="7197" y="2938"/>
                  </a:lnTo>
                  <a:lnTo>
                    <a:pt x="3725" y="1772"/>
                  </a:lnTo>
                  <a:close/>
                  <a:moveTo>
                    <a:pt x="2975" y="2296"/>
                  </a:moveTo>
                  <a:lnTo>
                    <a:pt x="2523" y="2631"/>
                  </a:lnTo>
                  <a:lnTo>
                    <a:pt x="7721" y="4367"/>
                  </a:lnTo>
                  <a:lnTo>
                    <a:pt x="7495" y="3806"/>
                  </a:lnTo>
                  <a:lnTo>
                    <a:pt x="2975" y="2296"/>
                  </a:lnTo>
                  <a:close/>
                  <a:moveTo>
                    <a:pt x="2297" y="2785"/>
                  </a:moveTo>
                  <a:lnTo>
                    <a:pt x="1845" y="3083"/>
                  </a:lnTo>
                  <a:lnTo>
                    <a:pt x="7984" y="5117"/>
                  </a:lnTo>
                  <a:lnTo>
                    <a:pt x="7794" y="4593"/>
                  </a:lnTo>
                  <a:lnTo>
                    <a:pt x="2297" y="2785"/>
                  </a:lnTo>
                  <a:close/>
                  <a:moveTo>
                    <a:pt x="1655" y="3237"/>
                  </a:moveTo>
                  <a:lnTo>
                    <a:pt x="0" y="4439"/>
                  </a:lnTo>
                  <a:lnTo>
                    <a:pt x="8173" y="7151"/>
                  </a:lnTo>
                  <a:lnTo>
                    <a:pt x="8436" y="6401"/>
                  </a:lnTo>
                  <a:lnTo>
                    <a:pt x="8020" y="5271"/>
                  </a:lnTo>
                  <a:lnTo>
                    <a:pt x="7984" y="5388"/>
                  </a:lnTo>
                  <a:lnTo>
                    <a:pt x="1655" y="3237"/>
                  </a:lnTo>
                  <a:close/>
                </a:path>
              </a:pathLst>
            </a:custGeom>
            <a:solidFill>
              <a:srgbClr val="E8E8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12"/>
            <p:cNvSpPr/>
            <p:nvPr/>
          </p:nvSpPr>
          <p:spPr>
            <a:xfrm>
              <a:off x="6639375" y="1426975"/>
              <a:ext cx="154400" cy="204350"/>
            </a:xfrm>
            <a:custGeom>
              <a:avLst/>
              <a:gdLst/>
              <a:ahLst/>
              <a:cxnLst/>
              <a:rect l="l" t="t" r="r" b="b"/>
              <a:pathLst>
                <a:path w="6176" h="8174" extrusionOk="0">
                  <a:moveTo>
                    <a:pt x="4403" y="0"/>
                  </a:moveTo>
                  <a:cubicBezTo>
                    <a:pt x="4331" y="0"/>
                    <a:pt x="4259" y="0"/>
                    <a:pt x="4177" y="36"/>
                  </a:cubicBezTo>
                  <a:lnTo>
                    <a:pt x="3725" y="190"/>
                  </a:lnTo>
                  <a:lnTo>
                    <a:pt x="5081" y="642"/>
                  </a:lnTo>
                  <a:lnTo>
                    <a:pt x="5009" y="452"/>
                  </a:lnTo>
                  <a:cubicBezTo>
                    <a:pt x="4937" y="154"/>
                    <a:pt x="4675" y="0"/>
                    <a:pt x="4403" y="0"/>
                  </a:cubicBezTo>
                  <a:close/>
                  <a:moveTo>
                    <a:pt x="2785" y="190"/>
                  </a:moveTo>
                  <a:lnTo>
                    <a:pt x="2640" y="226"/>
                  </a:lnTo>
                  <a:lnTo>
                    <a:pt x="0" y="8173"/>
                  </a:lnTo>
                  <a:lnTo>
                    <a:pt x="1655" y="6971"/>
                  </a:lnTo>
                  <a:lnTo>
                    <a:pt x="1582" y="6971"/>
                  </a:lnTo>
                  <a:lnTo>
                    <a:pt x="1619" y="6745"/>
                  </a:lnTo>
                  <a:lnTo>
                    <a:pt x="1845" y="6817"/>
                  </a:lnTo>
                  <a:lnTo>
                    <a:pt x="2297" y="6519"/>
                  </a:lnTo>
                  <a:lnTo>
                    <a:pt x="1772" y="6329"/>
                  </a:lnTo>
                  <a:lnTo>
                    <a:pt x="1845" y="6139"/>
                  </a:lnTo>
                  <a:lnTo>
                    <a:pt x="2523" y="6365"/>
                  </a:lnTo>
                  <a:lnTo>
                    <a:pt x="2975" y="6030"/>
                  </a:lnTo>
                  <a:lnTo>
                    <a:pt x="1917" y="5651"/>
                  </a:lnTo>
                  <a:lnTo>
                    <a:pt x="1998" y="5461"/>
                  </a:lnTo>
                  <a:lnTo>
                    <a:pt x="3201" y="5877"/>
                  </a:lnTo>
                  <a:lnTo>
                    <a:pt x="3725" y="5506"/>
                  </a:lnTo>
                  <a:lnTo>
                    <a:pt x="2143" y="4973"/>
                  </a:lnTo>
                  <a:lnTo>
                    <a:pt x="2224" y="4783"/>
                  </a:lnTo>
                  <a:lnTo>
                    <a:pt x="3915" y="5352"/>
                  </a:lnTo>
                  <a:lnTo>
                    <a:pt x="4367" y="5009"/>
                  </a:lnTo>
                  <a:lnTo>
                    <a:pt x="2333" y="4331"/>
                  </a:lnTo>
                  <a:lnTo>
                    <a:pt x="2414" y="4150"/>
                  </a:lnTo>
                  <a:lnTo>
                    <a:pt x="4593" y="4864"/>
                  </a:lnTo>
                  <a:lnTo>
                    <a:pt x="5081" y="4521"/>
                  </a:lnTo>
                  <a:lnTo>
                    <a:pt x="2559" y="3653"/>
                  </a:lnTo>
                  <a:lnTo>
                    <a:pt x="2640" y="3472"/>
                  </a:lnTo>
                  <a:lnTo>
                    <a:pt x="5307" y="4331"/>
                  </a:lnTo>
                  <a:lnTo>
                    <a:pt x="5805" y="3996"/>
                  </a:lnTo>
                  <a:lnTo>
                    <a:pt x="2821" y="2975"/>
                  </a:lnTo>
                  <a:lnTo>
                    <a:pt x="2866" y="2794"/>
                  </a:lnTo>
                  <a:lnTo>
                    <a:pt x="6031" y="3843"/>
                  </a:lnTo>
                  <a:lnTo>
                    <a:pt x="6175" y="3734"/>
                  </a:lnTo>
                  <a:lnTo>
                    <a:pt x="6067" y="3390"/>
                  </a:lnTo>
                  <a:lnTo>
                    <a:pt x="3011" y="2378"/>
                  </a:lnTo>
                  <a:lnTo>
                    <a:pt x="3092" y="2152"/>
                  </a:lnTo>
                  <a:lnTo>
                    <a:pt x="5949" y="3128"/>
                  </a:lnTo>
                  <a:lnTo>
                    <a:pt x="5759" y="2523"/>
                  </a:lnTo>
                  <a:lnTo>
                    <a:pt x="3237" y="1664"/>
                  </a:lnTo>
                  <a:lnTo>
                    <a:pt x="3318" y="1474"/>
                  </a:lnTo>
                  <a:lnTo>
                    <a:pt x="5651" y="2260"/>
                  </a:lnTo>
                  <a:lnTo>
                    <a:pt x="5461" y="1700"/>
                  </a:lnTo>
                  <a:lnTo>
                    <a:pt x="3463" y="1022"/>
                  </a:lnTo>
                  <a:lnTo>
                    <a:pt x="3499" y="832"/>
                  </a:lnTo>
                  <a:lnTo>
                    <a:pt x="5389" y="1438"/>
                  </a:lnTo>
                  <a:lnTo>
                    <a:pt x="5199" y="904"/>
                  </a:lnTo>
                  <a:lnTo>
                    <a:pt x="3653" y="416"/>
                  </a:lnTo>
                  <a:lnTo>
                    <a:pt x="3725" y="190"/>
                  </a:lnTo>
                  <a:lnTo>
                    <a:pt x="3047" y="452"/>
                  </a:lnTo>
                  <a:lnTo>
                    <a:pt x="2939" y="452"/>
                  </a:lnTo>
                  <a:lnTo>
                    <a:pt x="2902" y="488"/>
                  </a:lnTo>
                  <a:lnTo>
                    <a:pt x="2785" y="190"/>
                  </a:lnTo>
                  <a:close/>
                </a:path>
              </a:pathLst>
            </a:custGeom>
            <a:solidFill>
              <a:srgbClr val="E3E6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12"/>
            <p:cNvSpPr/>
            <p:nvPr/>
          </p:nvSpPr>
          <p:spPr>
            <a:xfrm>
              <a:off x="6730675" y="1431700"/>
              <a:ext cx="38675" cy="17900"/>
            </a:xfrm>
            <a:custGeom>
              <a:avLst/>
              <a:gdLst/>
              <a:ahLst/>
              <a:cxnLst/>
              <a:rect l="l" t="t" r="r" b="b"/>
              <a:pathLst>
                <a:path w="1547" h="716" extrusionOk="0">
                  <a:moveTo>
                    <a:pt x="73" y="1"/>
                  </a:moveTo>
                  <a:lnTo>
                    <a:pt x="1" y="227"/>
                  </a:lnTo>
                  <a:lnTo>
                    <a:pt x="1547" y="715"/>
                  </a:lnTo>
                  <a:lnTo>
                    <a:pt x="1429" y="453"/>
                  </a:lnTo>
                  <a:lnTo>
                    <a:pt x="73" y="1"/>
                  </a:lnTo>
                  <a:close/>
                </a:path>
              </a:pathLst>
            </a:custGeom>
            <a:solidFill>
              <a:srgbClr val="D3D3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12"/>
            <p:cNvSpPr/>
            <p:nvPr/>
          </p:nvSpPr>
          <p:spPr>
            <a:xfrm>
              <a:off x="6683675" y="1580425"/>
              <a:ext cx="150550" cy="54725"/>
            </a:xfrm>
            <a:custGeom>
              <a:avLst/>
              <a:gdLst/>
              <a:ahLst/>
              <a:cxnLst/>
              <a:rect l="l" t="t" r="r" b="b"/>
              <a:pathLst>
                <a:path w="6022" h="2189" extrusionOk="0">
                  <a:moveTo>
                    <a:pt x="73" y="1"/>
                  </a:moveTo>
                  <a:lnTo>
                    <a:pt x="0" y="191"/>
                  </a:lnTo>
                  <a:lnTo>
                    <a:pt x="525" y="381"/>
                  </a:lnTo>
                  <a:lnTo>
                    <a:pt x="6022" y="2189"/>
                  </a:lnTo>
                  <a:lnTo>
                    <a:pt x="5949" y="1963"/>
                  </a:lnTo>
                  <a:lnTo>
                    <a:pt x="751" y="227"/>
                  </a:lnTo>
                  <a:lnTo>
                    <a:pt x="73" y="1"/>
                  </a:lnTo>
                  <a:close/>
                </a:path>
              </a:pathLst>
            </a:custGeom>
            <a:solidFill>
              <a:srgbClr val="D3D3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12"/>
            <p:cNvSpPr/>
            <p:nvPr/>
          </p:nvSpPr>
          <p:spPr>
            <a:xfrm>
              <a:off x="6687300" y="1563475"/>
              <a:ext cx="139475" cy="52025"/>
            </a:xfrm>
            <a:custGeom>
              <a:avLst/>
              <a:gdLst/>
              <a:ahLst/>
              <a:cxnLst/>
              <a:rect l="l" t="t" r="r" b="b"/>
              <a:pathLst>
                <a:path w="5579" h="2081" extrusionOk="0">
                  <a:moveTo>
                    <a:pt x="81" y="1"/>
                  </a:moveTo>
                  <a:lnTo>
                    <a:pt x="0" y="191"/>
                  </a:lnTo>
                  <a:lnTo>
                    <a:pt x="1058" y="570"/>
                  </a:lnTo>
                  <a:lnTo>
                    <a:pt x="5578" y="2080"/>
                  </a:lnTo>
                  <a:lnTo>
                    <a:pt x="5506" y="1809"/>
                  </a:lnTo>
                  <a:lnTo>
                    <a:pt x="1284" y="417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D3D3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12"/>
            <p:cNvSpPr/>
            <p:nvPr/>
          </p:nvSpPr>
          <p:spPr>
            <a:xfrm>
              <a:off x="6720275" y="1463800"/>
              <a:ext cx="63100" cy="26250"/>
            </a:xfrm>
            <a:custGeom>
              <a:avLst/>
              <a:gdLst/>
              <a:ahLst/>
              <a:cxnLst/>
              <a:rect l="l" t="t" r="r" b="b"/>
              <a:pathLst>
                <a:path w="2524" h="1050" extrusionOk="0">
                  <a:moveTo>
                    <a:pt x="82" y="1"/>
                  </a:moveTo>
                  <a:lnTo>
                    <a:pt x="1" y="191"/>
                  </a:lnTo>
                  <a:lnTo>
                    <a:pt x="2523" y="1050"/>
                  </a:lnTo>
                  <a:lnTo>
                    <a:pt x="2523" y="1050"/>
                  </a:lnTo>
                  <a:lnTo>
                    <a:pt x="2415" y="787"/>
                  </a:lnTo>
                  <a:lnTo>
                    <a:pt x="82" y="1"/>
                  </a:lnTo>
                  <a:close/>
                </a:path>
              </a:pathLst>
            </a:custGeom>
            <a:solidFill>
              <a:srgbClr val="D3D3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12"/>
            <p:cNvSpPr/>
            <p:nvPr/>
          </p:nvSpPr>
          <p:spPr>
            <a:xfrm>
              <a:off x="6678925" y="1595575"/>
              <a:ext cx="160950" cy="59475"/>
            </a:xfrm>
            <a:custGeom>
              <a:avLst/>
              <a:gdLst/>
              <a:ahLst/>
              <a:cxnLst/>
              <a:rect l="l" t="t" r="r" b="b"/>
              <a:pathLst>
                <a:path w="6438" h="2379" extrusionOk="0">
                  <a:moveTo>
                    <a:pt x="37" y="1"/>
                  </a:moveTo>
                  <a:lnTo>
                    <a:pt x="0" y="227"/>
                  </a:lnTo>
                  <a:lnTo>
                    <a:pt x="73" y="227"/>
                  </a:lnTo>
                  <a:lnTo>
                    <a:pt x="6402" y="2378"/>
                  </a:lnTo>
                  <a:lnTo>
                    <a:pt x="6438" y="2261"/>
                  </a:lnTo>
                  <a:lnTo>
                    <a:pt x="6402" y="2107"/>
                  </a:lnTo>
                  <a:lnTo>
                    <a:pt x="263" y="73"/>
                  </a:lnTo>
                  <a:lnTo>
                    <a:pt x="37" y="1"/>
                  </a:lnTo>
                  <a:close/>
                </a:path>
              </a:pathLst>
            </a:custGeom>
            <a:solidFill>
              <a:srgbClr val="D3D3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12"/>
            <p:cNvSpPr/>
            <p:nvPr/>
          </p:nvSpPr>
          <p:spPr>
            <a:xfrm>
              <a:off x="6714625" y="1480750"/>
              <a:ext cx="76425" cy="31000"/>
            </a:xfrm>
            <a:custGeom>
              <a:avLst/>
              <a:gdLst/>
              <a:ahLst/>
              <a:cxnLst/>
              <a:rect l="l" t="t" r="r" b="b"/>
              <a:pathLst>
                <a:path w="3057" h="1240" extrusionOk="0">
                  <a:moveTo>
                    <a:pt x="82" y="1"/>
                  </a:moveTo>
                  <a:lnTo>
                    <a:pt x="1" y="227"/>
                  </a:lnTo>
                  <a:lnTo>
                    <a:pt x="3057" y="1239"/>
                  </a:lnTo>
                  <a:lnTo>
                    <a:pt x="2939" y="977"/>
                  </a:lnTo>
                  <a:lnTo>
                    <a:pt x="82" y="1"/>
                  </a:lnTo>
                  <a:close/>
                </a:path>
              </a:pathLst>
            </a:custGeom>
            <a:solidFill>
              <a:srgbClr val="D3D3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12"/>
            <p:cNvSpPr/>
            <p:nvPr/>
          </p:nvSpPr>
          <p:spPr>
            <a:xfrm>
              <a:off x="6709900" y="1496800"/>
              <a:ext cx="87700" cy="33925"/>
            </a:xfrm>
            <a:custGeom>
              <a:avLst/>
              <a:gdLst/>
              <a:ahLst/>
              <a:cxnLst/>
              <a:rect l="l" t="t" r="r" b="b"/>
              <a:pathLst>
                <a:path w="3508" h="1357" extrusionOk="0">
                  <a:moveTo>
                    <a:pt x="45" y="1"/>
                  </a:moveTo>
                  <a:lnTo>
                    <a:pt x="0" y="182"/>
                  </a:lnTo>
                  <a:lnTo>
                    <a:pt x="2984" y="1203"/>
                  </a:lnTo>
                  <a:lnTo>
                    <a:pt x="3508" y="1357"/>
                  </a:lnTo>
                  <a:lnTo>
                    <a:pt x="3436" y="1131"/>
                  </a:lnTo>
                  <a:lnTo>
                    <a:pt x="3210" y="1050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D3D3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12"/>
            <p:cNvSpPr/>
            <p:nvPr/>
          </p:nvSpPr>
          <p:spPr>
            <a:xfrm>
              <a:off x="6703325" y="1513750"/>
              <a:ext cx="101750" cy="38450"/>
            </a:xfrm>
            <a:custGeom>
              <a:avLst/>
              <a:gdLst/>
              <a:ahLst/>
              <a:cxnLst/>
              <a:rect l="l" t="t" r="r" b="b"/>
              <a:pathLst>
                <a:path w="4070" h="1538" extrusionOk="0">
                  <a:moveTo>
                    <a:pt x="82" y="1"/>
                  </a:moveTo>
                  <a:lnTo>
                    <a:pt x="1" y="182"/>
                  </a:lnTo>
                  <a:lnTo>
                    <a:pt x="2523" y="1050"/>
                  </a:lnTo>
                  <a:lnTo>
                    <a:pt x="4069" y="1538"/>
                  </a:lnTo>
                  <a:lnTo>
                    <a:pt x="3997" y="1276"/>
                  </a:lnTo>
                  <a:lnTo>
                    <a:pt x="2749" y="860"/>
                  </a:lnTo>
                  <a:lnTo>
                    <a:pt x="82" y="1"/>
                  </a:lnTo>
                  <a:close/>
                </a:path>
              </a:pathLst>
            </a:custGeom>
            <a:solidFill>
              <a:srgbClr val="D3D3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12"/>
            <p:cNvSpPr/>
            <p:nvPr/>
          </p:nvSpPr>
          <p:spPr>
            <a:xfrm>
              <a:off x="6697675" y="1530700"/>
              <a:ext cx="115075" cy="43200"/>
            </a:xfrm>
            <a:custGeom>
              <a:avLst/>
              <a:gdLst/>
              <a:ahLst/>
              <a:cxnLst/>
              <a:rect l="l" t="t" r="r" b="b"/>
              <a:pathLst>
                <a:path w="4603" h="1728" extrusionOk="0">
                  <a:moveTo>
                    <a:pt x="82" y="1"/>
                  </a:moveTo>
                  <a:lnTo>
                    <a:pt x="1" y="182"/>
                  </a:lnTo>
                  <a:lnTo>
                    <a:pt x="2035" y="860"/>
                  </a:lnTo>
                  <a:lnTo>
                    <a:pt x="4603" y="1728"/>
                  </a:lnTo>
                  <a:lnTo>
                    <a:pt x="4521" y="1466"/>
                  </a:lnTo>
                  <a:lnTo>
                    <a:pt x="2261" y="715"/>
                  </a:lnTo>
                  <a:lnTo>
                    <a:pt x="82" y="1"/>
                  </a:lnTo>
                  <a:close/>
                </a:path>
              </a:pathLst>
            </a:custGeom>
            <a:solidFill>
              <a:srgbClr val="D3D3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12"/>
            <p:cNvSpPr/>
            <p:nvPr/>
          </p:nvSpPr>
          <p:spPr>
            <a:xfrm>
              <a:off x="6692950" y="1546525"/>
              <a:ext cx="126350" cy="47275"/>
            </a:xfrm>
            <a:custGeom>
              <a:avLst/>
              <a:gdLst/>
              <a:ahLst/>
              <a:cxnLst/>
              <a:rect l="l" t="t" r="r" b="b"/>
              <a:pathLst>
                <a:path w="5054" h="1891" extrusionOk="0">
                  <a:moveTo>
                    <a:pt x="81" y="1"/>
                  </a:moveTo>
                  <a:lnTo>
                    <a:pt x="0" y="191"/>
                  </a:lnTo>
                  <a:lnTo>
                    <a:pt x="1582" y="724"/>
                  </a:lnTo>
                  <a:lnTo>
                    <a:pt x="5054" y="1890"/>
                  </a:lnTo>
                  <a:lnTo>
                    <a:pt x="4973" y="1628"/>
                  </a:lnTo>
                  <a:lnTo>
                    <a:pt x="1772" y="570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D3D3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12"/>
            <p:cNvSpPr/>
            <p:nvPr/>
          </p:nvSpPr>
          <p:spPr>
            <a:xfrm>
              <a:off x="6725950" y="1447750"/>
              <a:ext cx="49975" cy="21725"/>
            </a:xfrm>
            <a:custGeom>
              <a:avLst/>
              <a:gdLst/>
              <a:ahLst/>
              <a:cxnLst/>
              <a:rect l="l" t="t" r="r" b="b"/>
              <a:pathLst>
                <a:path w="1999" h="869" extrusionOk="0">
                  <a:moveTo>
                    <a:pt x="36" y="1"/>
                  </a:moveTo>
                  <a:lnTo>
                    <a:pt x="0" y="191"/>
                  </a:lnTo>
                  <a:lnTo>
                    <a:pt x="1998" y="869"/>
                  </a:lnTo>
                  <a:lnTo>
                    <a:pt x="1926" y="607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rgbClr val="D3D3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12"/>
            <p:cNvSpPr/>
            <p:nvPr/>
          </p:nvSpPr>
          <p:spPr>
            <a:xfrm>
              <a:off x="6523425" y="1419625"/>
              <a:ext cx="334525" cy="386025"/>
            </a:xfrm>
            <a:custGeom>
              <a:avLst/>
              <a:gdLst/>
              <a:ahLst/>
              <a:cxnLst/>
              <a:rect l="l" t="t" r="r" b="b"/>
              <a:pathLst>
                <a:path w="13381" h="15441" extrusionOk="0">
                  <a:moveTo>
                    <a:pt x="8641" y="0"/>
                  </a:moveTo>
                  <a:cubicBezTo>
                    <a:pt x="8576" y="0"/>
                    <a:pt x="8510" y="11"/>
                    <a:pt x="8445" y="32"/>
                  </a:cubicBezTo>
                  <a:lnTo>
                    <a:pt x="534" y="2817"/>
                  </a:lnTo>
                  <a:cubicBezTo>
                    <a:pt x="190" y="2934"/>
                    <a:pt x="0" y="3314"/>
                    <a:pt x="154" y="3612"/>
                  </a:cubicBezTo>
                  <a:lnTo>
                    <a:pt x="4150" y="15022"/>
                  </a:lnTo>
                  <a:cubicBezTo>
                    <a:pt x="4234" y="15288"/>
                    <a:pt x="4460" y="15441"/>
                    <a:pt x="4713" y="15441"/>
                  </a:cubicBezTo>
                  <a:cubicBezTo>
                    <a:pt x="4786" y="15441"/>
                    <a:pt x="4862" y="15428"/>
                    <a:pt x="4937" y="15402"/>
                  </a:cubicBezTo>
                  <a:lnTo>
                    <a:pt x="12848" y="12653"/>
                  </a:lnTo>
                  <a:cubicBezTo>
                    <a:pt x="13191" y="12536"/>
                    <a:pt x="13381" y="12165"/>
                    <a:pt x="13263" y="11821"/>
                  </a:cubicBezTo>
                  <a:lnTo>
                    <a:pt x="9267" y="448"/>
                  </a:lnTo>
                  <a:cubicBezTo>
                    <a:pt x="9151" y="172"/>
                    <a:pt x="8906" y="0"/>
                    <a:pt x="8641" y="0"/>
                  </a:cubicBezTo>
                  <a:close/>
                </a:path>
              </a:pathLst>
            </a:custGeom>
            <a:solidFill>
              <a:srgbClr val="FF78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12"/>
            <p:cNvSpPr/>
            <p:nvPr/>
          </p:nvSpPr>
          <p:spPr>
            <a:xfrm>
              <a:off x="6539475" y="1436450"/>
              <a:ext cx="302450" cy="352175"/>
            </a:xfrm>
            <a:custGeom>
              <a:avLst/>
              <a:gdLst/>
              <a:ahLst/>
              <a:cxnLst/>
              <a:rect l="l" t="t" r="r" b="b"/>
              <a:pathLst>
                <a:path w="12098" h="14087" extrusionOk="0">
                  <a:moveTo>
                    <a:pt x="8137" y="1"/>
                  </a:moveTo>
                  <a:lnTo>
                    <a:pt x="0" y="2867"/>
                  </a:lnTo>
                  <a:lnTo>
                    <a:pt x="3960" y="14087"/>
                  </a:lnTo>
                  <a:lnTo>
                    <a:pt x="12097" y="11266"/>
                  </a:lnTo>
                  <a:lnTo>
                    <a:pt x="81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12"/>
            <p:cNvSpPr/>
            <p:nvPr/>
          </p:nvSpPr>
          <p:spPr>
            <a:xfrm>
              <a:off x="6539475" y="1436450"/>
              <a:ext cx="203450" cy="352175"/>
            </a:xfrm>
            <a:custGeom>
              <a:avLst/>
              <a:gdLst/>
              <a:ahLst/>
              <a:cxnLst/>
              <a:rect l="l" t="t" r="r" b="b"/>
              <a:pathLst>
                <a:path w="8138" h="14087" extrusionOk="0">
                  <a:moveTo>
                    <a:pt x="8137" y="1"/>
                  </a:moveTo>
                  <a:lnTo>
                    <a:pt x="0" y="2867"/>
                  </a:lnTo>
                  <a:lnTo>
                    <a:pt x="3960" y="14087"/>
                  </a:lnTo>
                  <a:lnTo>
                    <a:pt x="8137" y="1"/>
                  </a:lnTo>
                  <a:close/>
                </a:path>
              </a:pathLst>
            </a:custGeom>
            <a:solidFill>
              <a:srgbClr val="FAFD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12"/>
            <p:cNvSpPr/>
            <p:nvPr/>
          </p:nvSpPr>
          <p:spPr>
            <a:xfrm>
              <a:off x="6559350" y="1430575"/>
              <a:ext cx="163900" cy="88025"/>
            </a:xfrm>
            <a:custGeom>
              <a:avLst/>
              <a:gdLst/>
              <a:ahLst/>
              <a:cxnLst/>
              <a:rect l="l" t="t" r="r" b="b"/>
              <a:pathLst>
                <a:path w="6556" h="3521" extrusionOk="0">
                  <a:moveTo>
                    <a:pt x="5861" y="186"/>
                  </a:moveTo>
                  <a:cubicBezTo>
                    <a:pt x="5927" y="186"/>
                    <a:pt x="5995" y="227"/>
                    <a:pt x="6022" y="308"/>
                  </a:cubicBezTo>
                  <a:lnTo>
                    <a:pt x="6330" y="1212"/>
                  </a:lnTo>
                  <a:cubicBezTo>
                    <a:pt x="6366" y="1294"/>
                    <a:pt x="6330" y="1402"/>
                    <a:pt x="6212" y="1402"/>
                  </a:cubicBezTo>
                  <a:lnTo>
                    <a:pt x="787" y="3328"/>
                  </a:lnTo>
                  <a:cubicBezTo>
                    <a:pt x="761" y="3337"/>
                    <a:pt x="736" y="3341"/>
                    <a:pt x="712" y="3341"/>
                  </a:cubicBezTo>
                  <a:cubicBezTo>
                    <a:pt x="642" y="3341"/>
                    <a:pt x="589" y="3299"/>
                    <a:pt x="561" y="3210"/>
                  </a:cubicBezTo>
                  <a:lnTo>
                    <a:pt x="227" y="2306"/>
                  </a:lnTo>
                  <a:cubicBezTo>
                    <a:pt x="227" y="2234"/>
                    <a:pt x="263" y="2116"/>
                    <a:pt x="335" y="2116"/>
                  </a:cubicBezTo>
                  <a:lnTo>
                    <a:pt x="5796" y="200"/>
                  </a:lnTo>
                  <a:cubicBezTo>
                    <a:pt x="5816" y="191"/>
                    <a:pt x="5838" y="186"/>
                    <a:pt x="5861" y="186"/>
                  </a:cubicBezTo>
                  <a:close/>
                  <a:moveTo>
                    <a:pt x="5820" y="1"/>
                  </a:moveTo>
                  <a:cubicBezTo>
                    <a:pt x="5788" y="1"/>
                    <a:pt x="5755" y="4"/>
                    <a:pt x="5724" y="10"/>
                  </a:cubicBezTo>
                  <a:lnTo>
                    <a:pt x="299" y="1926"/>
                  </a:lnTo>
                  <a:cubicBezTo>
                    <a:pt x="109" y="2008"/>
                    <a:pt x="1" y="2198"/>
                    <a:pt x="73" y="2379"/>
                  </a:cubicBezTo>
                  <a:lnTo>
                    <a:pt x="371" y="3283"/>
                  </a:lnTo>
                  <a:cubicBezTo>
                    <a:pt x="438" y="3438"/>
                    <a:pt x="578" y="3521"/>
                    <a:pt x="725" y="3521"/>
                  </a:cubicBezTo>
                  <a:cubicBezTo>
                    <a:pt x="758" y="3521"/>
                    <a:pt x="791" y="3517"/>
                    <a:pt x="824" y="3509"/>
                  </a:cubicBezTo>
                  <a:lnTo>
                    <a:pt x="6293" y="1592"/>
                  </a:lnTo>
                  <a:cubicBezTo>
                    <a:pt x="6474" y="1520"/>
                    <a:pt x="6556" y="1330"/>
                    <a:pt x="6519" y="1140"/>
                  </a:cubicBezTo>
                  <a:lnTo>
                    <a:pt x="6176" y="236"/>
                  </a:lnTo>
                  <a:cubicBezTo>
                    <a:pt x="6146" y="77"/>
                    <a:pt x="5983" y="1"/>
                    <a:pt x="5820" y="1"/>
                  </a:cubicBezTo>
                  <a:close/>
                </a:path>
              </a:pathLst>
            </a:custGeom>
            <a:solidFill>
              <a:srgbClr val="C2C2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12"/>
            <p:cNvSpPr/>
            <p:nvPr/>
          </p:nvSpPr>
          <p:spPr>
            <a:xfrm>
              <a:off x="6566825" y="1424250"/>
              <a:ext cx="138575" cy="64000"/>
            </a:xfrm>
            <a:custGeom>
              <a:avLst/>
              <a:gdLst/>
              <a:ahLst/>
              <a:cxnLst/>
              <a:rect l="l" t="t" r="r" b="b"/>
              <a:pathLst>
                <a:path w="5543" h="2560" extrusionOk="0">
                  <a:moveTo>
                    <a:pt x="5271" y="1"/>
                  </a:moveTo>
                  <a:lnTo>
                    <a:pt x="0" y="1845"/>
                  </a:lnTo>
                  <a:lnTo>
                    <a:pt x="226" y="2559"/>
                  </a:lnTo>
                  <a:lnTo>
                    <a:pt x="5542" y="679"/>
                  </a:lnTo>
                  <a:lnTo>
                    <a:pt x="5271" y="1"/>
                  </a:lnTo>
                  <a:close/>
                </a:path>
              </a:pathLst>
            </a:custGeom>
            <a:solidFill>
              <a:srgbClr val="4675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12"/>
            <p:cNvSpPr/>
            <p:nvPr/>
          </p:nvSpPr>
          <p:spPr>
            <a:xfrm>
              <a:off x="6569750" y="1432625"/>
              <a:ext cx="135650" cy="55625"/>
            </a:xfrm>
            <a:custGeom>
              <a:avLst/>
              <a:gdLst/>
              <a:ahLst/>
              <a:cxnLst/>
              <a:rect l="l" t="t" r="r" b="b"/>
              <a:pathLst>
                <a:path w="5426" h="2225" extrusionOk="0">
                  <a:moveTo>
                    <a:pt x="5308" y="0"/>
                  </a:moveTo>
                  <a:lnTo>
                    <a:pt x="1" y="1844"/>
                  </a:lnTo>
                  <a:lnTo>
                    <a:pt x="109" y="2224"/>
                  </a:lnTo>
                  <a:lnTo>
                    <a:pt x="5425" y="344"/>
                  </a:lnTo>
                  <a:lnTo>
                    <a:pt x="5308" y="0"/>
                  </a:lnTo>
                  <a:close/>
                </a:path>
              </a:pathLst>
            </a:custGeom>
            <a:solidFill>
              <a:srgbClr val="3D69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12"/>
            <p:cNvSpPr/>
            <p:nvPr/>
          </p:nvSpPr>
          <p:spPr>
            <a:xfrm>
              <a:off x="6626250" y="1622925"/>
              <a:ext cx="99700" cy="77325"/>
            </a:xfrm>
            <a:custGeom>
              <a:avLst/>
              <a:gdLst/>
              <a:ahLst/>
              <a:cxnLst/>
              <a:rect l="l" t="t" r="r" b="b"/>
              <a:pathLst>
                <a:path w="3988" h="3093" extrusionOk="0">
                  <a:moveTo>
                    <a:pt x="2144" y="1"/>
                  </a:moveTo>
                  <a:lnTo>
                    <a:pt x="2071" y="1393"/>
                  </a:lnTo>
                  <a:lnTo>
                    <a:pt x="1619" y="832"/>
                  </a:lnTo>
                  <a:lnTo>
                    <a:pt x="1692" y="2369"/>
                  </a:lnTo>
                  <a:lnTo>
                    <a:pt x="634" y="489"/>
                  </a:lnTo>
                  <a:lnTo>
                    <a:pt x="715" y="2071"/>
                  </a:lnTo>
                  <a:lnTo>
                    <a:pt x="73" y="2297"/>
                  </a:lnTo>
                  <a:cubicBezTo>
                    <a:pt x="37" y="2297"/>
                    <a:pt x="1" y="2333"/>
                    <a:pt x="1" y="2415"/>
                  </a:cubicBezTo>
                  <a:cubicBezTo>
                    <a:pt x="37" y="2451"/>
                    <a:pt x="73" y="2451"/>
                    <a:pt x="109" y="2451"/>
                  </a:cubicBezTo>
                  <a:lnTo>
                    <a:pt x="905" y="2189"/>
                  </a:lnTo>
                  <a:lnTo>
                    <a:pt x="860" y="1203"/>
                  </a:lnTo>
                  <a:lnTo>
                    <a:pt x="1881" y="3093"/>
                  </a:lnTo>
                  <a:lnTo>
                    <a:pt x="1809" y="1357"/>
                  </a:lnTo>
                  <a:lnTo>
                    <a:pt x="2216" y="1881"/>
                  </a:lnTo>
                  <a:lnTo>
                    <a:pt x="2297" y="525"/>
                  </a:lnTo>
                  <a:lnTo>
                    <a:pt x="3536" y="2415"/>
                  </a:lnTo>
                  <a:lnTo>
                    <a:pt x="3500" y="1203"/>
                  </a:lnTo>
                  <a:lnTo>
                    <a:pt x="3916" y="1058"/>
                  </a:lnTo>
                  <a:cubicBezTo>
                    <a:pt x="3988" y="1058"/>
                    <a:pt x="3988" y="977"/>
                    <a:pt x="3988" y="941"/>
                  </a:cubicBezTo>
                  <a:cubicBezTo>
                    <a:pt x="3962" y="915"/>
                    <a:pt x="3937" y="890"/>
                    <a:pt x="3911" y="890"/>
                  </a:cubicBezTo>
                  <a:cubicBezTo>
                    <a:pt x="3901" y="890"/>
                    <a:pt x="3890" y="894"/>
                    <a:pt x="3880" y="905"/>
                  </a:cubicBezTo>
                  <a:lnTo>
                    <a:pt x="3310" y="1095"/>
                  </a:lnTo>
                  <a:lnTo>
                    <a:pt x="3346" y="1773"/>
                  </a:lnTo>
                  <a:lnTo>
                    <a:pt x="2144" y="1"/>
                  </a:lnTo>
                  <a:close/>
                </a:path>
              </a:pathLst>
            </a:custGeom>
            <a:solidFill>
              <a:srgbClr val="FF78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12"/>
            <p:cNvSpPr/>
            <p:nvPr/>
          </p:nvSpPr>
          <p:spPr>
            <a:xfrm>
              <a:off x="6576300" y="1539425"/>
              <a:ext cx="65800" cy="70950"/>
            </a:xfrm>
            <a:custGeom>
              <a:avLst/>
              <a:gdLst/>
              <a:ahLst/>
              <a:cxnLst/>
              <a:rect l="l" t="t" r="r" b="b"/>
              <a:pathLst>
                <a:path w="2632" h="2838" extrusionOk="0">
                  <a:moveTo>
                    <a:pt x="1665" y="108"/>
                  </a:moveTo>
                  <a:cubicBezTo>
                    <a:pt x="1767" y="108"/>
                    <a:pt x="1855" y="180"/>
                    <a:pt x="1881" y="285"/>
                  </a:cubicBezTo>
                  <a:lnTo>
                    <a:pt x="2487" y="1948"/>
                  </a:lnTo>
                  <a:cubicBezTo>
                    <a:pt x="2523" y="2093"/>
                    <a:pt x="2451" y="2247"/>
                    <a:pt x="2297" y="2283"/>
                  </a:cubicBezTo>
                  <a:lnTo>
                    <a:pt x="1095" y="2699"/>
                  </a:lnTo>
                  <a:cubicBezTo>
                    <a:pt x="1064" y="2718"/>
                    <a:pt x="1030" y="2727"/>
                    <a:pt x="996" y="2727"/>
                  </a:cubicBezTo>
                  <a:cubicBezTo>
                    <a:pt x="904" y="2727"/>
                    <a:pt x="814" y="2658"/>
                    <a:pt x="787" y="2545"/>
                  </a:cubicBezTo>
                  <a:lnTo>
                    <a:pt x="191" y="891"/>
                  </a:lnTo>
                  <a:cubicBezTo>
                    <a:pt x="146" y="737"/>
                    <a:pt x="227" y="592"/>
                    <a:pt x="335" y="556"/>
                  </a:cubicBezTo>
                  <a:lnTo>
                    <a:pt x="1547" y="140"/>
                  </a:lnTo>
                  <a:cubicBezTo>
                    <a:pt x="1586" y="118"/>
                    <a:pt x="1626" y="108"/>
                    <a:pt x="1665" y="108"/>
                  </a:cubicBezTo>
                  <a:close/>
                  <a:moveTo>
                    <a:pt x="1626" y="0"/>
                  </a:moveTo>
                  <a:cubicBezTo>
                    <a:pt x="1584" y="0"/>
                    <a:pt x="1542" y="7"/>
                    <a:pt x="1502" y="23"/>
                  </a:cubicBezTo>
                  <a:lnTo>
                    <a:pt x="299" y="438"/>
                  </a:lnTo>
                  <a:cubicBezTo>
                    <a:pt x="109" y="511"/>
                    <a:pt x="1" y="701"/>
                    <a:pt x="73" y="927"/>
                  </a:cubicBezTo>
                  <a:lnTo>
                    <a:pt x="679" y="2590"/>
                  </a:lnTo>
                  <a:cubicBezTo>
                    <a:pt x="736" y="2734"/>
                    <a:pt x="868" y="2838"/>
                    <a:pt x="1016" y="2838"/>
                  </a:cubicBezTo>
                  <a:cubicBezTo>
                    <a:pt x="1053" y="2838"/>
                    <a:pt x="1092" y="2831"/>
                    <a:pt x="1131" y="2816"/>
                  </a:cubicBezTo>
                  <a:lnTo>
                    <a:pt x="2333" y="2400"/>
                  </a:lnTo>
                  <a:cubicBezTo>
                    <a:pt x="2523" y="2319"/>
                    <a:pt x="2632" y="2093"/>
                    <a:pt x="2559" y="1912"/>
                  </a:cubicBezTo>
                  <a:lnTo>
                    <a:pt x="1999" y="249"/>
                  </a:lnTo>
                  <a:cubicBezTo>
                    <a:pt x="1935" y="99"/>
                    <a:pt x="1781" y="0"/>
                    <a:pt x="1626" y="0"/>
                  </a:cubicBezTo>
                  <a:close/>
                </a:path>
              </a:pathLst>
            </a:custGeom>
            <a:solidFill>
              <a:srgbClr val="E8E8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12"/>
            <p:cNvSpPr/>
            <p:nvPr/>
          </p:nvSpPr>
          <p:spPr>
            <a:xfrm>
              <a:off x="6593250" y="1555125"/>
              <a:ext cx="39600" cy="43100"/>
            </a:xfrm>
            <a:custGeom>
              <a:avLst/>
              <a:gdLst/>
              <a:ahLst/>
              <a:cxnLst/>
              <a:rect l="l" t="t" r="r" b="b"/>
              <a:pathLst>
                <a:path w="1584" h="1724" extrusionOk="0">
                  <a:moveTo>
                    <a:pt x="549" y="0"/>
                  </a:moveTo>
                  <a:cubicBezTo>
                    <a:pt x="499" y="0"/>
                    <a:pt x="441" y="11"/>
                    <a:pt x="372" y="36"/>
                  </a:cubicBezTo>
                  <a:cubicBezTo>
                    <a:pt x="1" y="154"/>
                    <a:pt x="191" y="525"/>
                    <a:pt x="227" y="561"/>
                  </a:cubicBezTo>
                  <a:cubicBezTo>
                    <a:pt x="191" y="561"/>
                    <a:pt x="191" y="561"/>
                    <a:pt x="191" y="606"/>
                  </a:cubicBezTo>
                  <a:cubicBezTo>
                    <a:pt x="152" y="669"/>
                    <a:pt x="234" y="758"/>
                    <a:pt x="304" y="758"/>
                  </a:cubicBezTo>
                  <a:cubicBezTo>
                    <a:pt x="315" y="758"/>
                    <a:pt x="326" y="756"/>
                    <a:pt x="335" y="751"/>
                  </a:cubicBezTo>
                  <a:cubicBezTo>
                    <a:pt x="417" y="904"/>
                    <a:pt x="453" y="904"/>
                    <a:pt x="453" y="904"/>
                  </a:cubicBezTo>
                  <a:cubicBezTo>
                    <a:pt x="489" y="977"/>
                    <a:pt x="489" y="1058"/>
                    <a:pt x="489" y="1058"/>
                  </a:cubicBezTo>
                  <a:lnTo>
                    <a:pt x="453" y="1058"/>
                  </a:lnTo>
                  <a:cubicBezTo>
                    <a:pt x="453" y="1058"/>
                    <a:pt x="453" y="1130"/>
                    <a:pt x="417" y="1167"/>
                  </a:cubicBezTo>
                  <a:cubicBezTo>
                    <a:pt x="372" y="1239"/>
                    <a:pt x="263" y="1320"/>
                    <a:pt x="146" y="1465"/>
                  </a:cubicBezTo>
                  <a:cubicBezTo>
                    <a:pt x="146" y="1510"/>
                    <a:pt x="109" y="1546"/>
                    <a:pt x="109" y="1582"/>
                  </a:cubicBezTo>
                  <a:cubicBezTo>
                    <a:pt x="109" y="1582"/>
                    <a:pt x="251" y="1724"/>
                    <a:pt x="551" y="1724"/>
                  </a:cubicBezTo>
                  <a:cubicBezTo>
                    <a:pt x="660" y="1724"/>
                    <a:pt x="790" y="1705"/>
                    <a:pt x="941" y="1655"/>
                  </a:cubicBezTo>
                  <a:cubicBezTo>
                    <a:pt x="1502" y="1465"/>
                    <a:pt x="1583" y="1058"/>
                    <a:pt x="1583" y="1058"/>
                  </a:cubicBezTo>
                  <a:cubicBezTo>
                    <a:pt x="1547" y="1058"/>
                    <a:pt x="1502" y="1013"/>
                    <a:pt x="1429" y="1013"/>
                  </a:cubicBezTo>
                  <a:cubicBezTo>
                    <a:pt x="1276" y="977"/>
                    <a:pt x="1131" y="977"/>
                    <a:pt x="1050" y="941"/>
                  </a:cubicBezTo>
                  <a:cubicBezTo>
                    <a:pt x="1014" y="941"/>
                    <a:pt x="941" y="868"/>
                    <a:pt x="941" y="868"/>
                  </a:cubicBezTo>
                  <a:lnTo>
                    <a:pt x="941" y="904"/>
                  </a:lnTo>
                  <a:cubicBezTo>
                    <a:pt x="941" y="904"/>
                    <a:pt x="905" y="832"/>
                    <a:pt x="869" y="751"/>
                  </a:cubicBezTo>
                  <a:cubicBezTo>
                    <a:pt x="869" y="751"/>
                    <a:pt x="905" y="715"/>
                    <a:pt x="869" y="561"/>
                  </a:cubicBezTo>
                  <a:cubicBezTo>
                    <a:pt x="941" y="561"/>
                    <a:pt x="941" y="380"/>
                    <a:pt x="905" y="335"/>
                  </a:cubicBezTo>
                  <a:lnTo>
                    <a:pt x="824" y="335"/>
                  </a:lnTo>
                  <a:cubicBezTo>
                    <a:pt x="824" y="274"/>
                    <a:pt x="799" y="0"/>
                    <a:pt x="549" y="0"/>
                  </a:cubicBezTo>
                  <a:close/>
                </a:path>
              </a:pathLst>
            </a:custGeom>
            <a:solidFill>
              <a:srgbClr val="4675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12"/>
            <p:cNvSpPr/>
            <p:nvPr/>
          </p:nvSpPr>
          <p:spPr>
            <a:xfrm>
              <a:off x="6639375" y="1521225"/>
              <a:ext cx="53600" cy="23525"/>
            </a:xfrm>
            <a:custGeom>
              <a:avLst/>
              <a:gdLst/>
              <a:ahLst/>
              <a:cxnLst/>
              <a:rect l="l" t="t" r="r" b="b"/>
              <a:pathLst>
                <a:path w="2144" h="941" extrusionOk="0">
                  <a:moveTo>
                    <a:pt x="2071" y="0"/>
                  </a:moveTo>
                  <a:lnTo>
                    <a:pt x="0" y="751"/>
                  </a:lnTo>
                  <a:lnTo>
                    <a:pt x="73" y="940"/>
                  </a:lnTo>
                  <a:lnTo>
                    <a:pt x="2143" y="226"/>
                  </a:lnTo>
                  <a:lnTo>
                    <a:pt x="2071" y="0"/>
                  </a:lnTo>
                  <a:close/>
                </a:path>
              </a:pathLst>
            </a:custGeom>
            <a:solidFill>
              <a:srgbClr val="E8E8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12"/>
            <p:cNvSpPr/>
            <p:nvPr/>
          </p:nvSpPr>
          <p:spPr>
            <a:xfrm>
              <a:off x="6743800" y="1601225"/>
              <a:ext cx="35950" cy="16975"/>
            </a:xfrm>
            <a:custGeom>
              <a:avLst/>
              <a:gdLst/>
              <a:ahLst/>
              <a:cxnLst/>
              <a:rect l="l" t="t" r="r" b="b"/>
              <a:pathLst>
                <a:path w="1438" h="679" extrusionOk="0">
                  <a:moveTo>
                    <a:pt x="1356" y="1"/>
                  </a:moveTo>
                  <a:lnTo>
                    <a:pt x="0" y="453"/>
                  </a:lnTo>
                  <a:lnTo>
                    <a:pt x="82" y="679"/>
                  </a:lnTo>
                  <a:lnTo>
                    <a:pt x="1438" y="191"/>
                  </a:lnTo>
                  <a:lnTo>
                    <a:pt x="1356" y="1"/>
                  </a:lnTo>
                  <a:close/>
                </a:path>
              </a:pathLst>
            </a:custGeom>
            <a:solidFill>
              <a:srgbClr val="E8E8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12"/>
            <p:cNvSpPr/>
            <p:nvPr/>
          </p:nvSpPr>
          <p:spPr>
            <a:xfrm>
              <a:off x="6748550" y="1616375"/>
              <a:ext cx="35950" cy="16075"/>
            </a:xfrm>
            <a:custGeom>
              <a:avLst/>
              <a:gdLst/>
              <a:ahLst/>
              <a:cxnLst/>
              <a:rect l="l" t="t" r="r" b="b"/>
              <a:pathLst>
                <a:path w="1438" h="643" extrusionOk="0">
                  <a:moveTo>
                    <a:pt x="1356" y="0"/>
                  </a:moveTo>
                  <a:lnTo>
                    <a:pt x="0" y="452"/>
                  </a:lnTo>
                  <a:lnTo>
                    <a:pt x="81" y="642"/>
                  </a:lnTo>
                  <a:lnTo>
                    <a:pt x="1438" y="190"/>
                  </a:lnTo>
                  <a:lnTo>
                    <a:pt x="1356" y="0"/>
                  </a:lnTo>
                  <a:close/>
                </a:path>
              </a:pathLst>
            </a:custGeom>
            <a:solidFill>
              <a:srgbClr val="E8E8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12"/>
            <p:cNvSpPr/>
            <p:nvPr/>
          </p:nvSpPr>
          <p:spPr>
            <a:xfrm>
              <a:off x="6754200" y="1630375"/>
              <a:ext cx="35950" cy="17000"/>
            </a:xfrm>
            <a:custGeom>
              <a:avLst/>
              <a:gdLst/>
              <a:ahLst/>
              <a:cxnLst/>
              <a:rect l="l" t="t" r="r" b="b"/>
              <a:pathLst>
                <a:path w="1438" h="680" extrusionOk="0">
                  <a:moveTo>
                    <a:pt x="1356" y="1"/>
                  </a:moveTo>
                  <a:lnTo>
                    <a:pt x="0" y="489"/>
                  </a:lnTo>
                  <a:lnTo>
                    <a:pt x="82" y="679"/>
                  </a:lnTo>
                  <a:lnTo>
                    <a:pt x="1438" y="227"/>
                  </a:lnTo>
                  <a:lnTo>
                    <a:pt x="1356" y="1"/>
                  </a:lnTo>
                  <a:close/>
                </a:path>
              </a:pathLst>
            </a:custGeom>
            <a:solidFill>
              <a:srgbClr val="E8E8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12"/>
            <p:cNvSpPr/>
            <p:nvPr/>
          </p:nvSpPr>
          <p:spPr>
            <a:xfrm>
              <a:off x="6644125" y="1534325"/>
              <a:ext cx="53575" cy="23525"/>
            </a:xfrm>
            <a:custGeom>
              <a:avLst/>
              <a:gdLst/>
              <a:ahLst/>
              <a:cxnLst/>
              <a:rect l="l" t="t" r="r" b="b"/>
              <a:pathLst>
                <a:path w="2143" h="941" extrusionOk="0">
                  <a:moveTo>
                    <a:pt x="2071" y="1"/>
                  </a:moveTo>
                  <a:lnTo>
                    <a:pt x="0" y="715"/>
                  </a:lnTo>
                  <a:lnTo>
                    <a:pt x="73" y="941"/>
                  </a:lnTo>
                  <a:lnTo>
                    <a:pt x="2143" y="227"/>
                  </a:lnTo>
                  <a:lnTo>
                    <a:pt x="2071" y="1"/>
                  </a:lnTo>
                  <a:close/>
                </a:path>
              </a:pathLst>
            </a:custGeom>
            <a:solidFill>
              <a:srgbClr val="E8E8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12"/>
            <p:cNvSpPr/>
            <p:nvPr/>
          </p:nvSpPr>
          <p:spPr>
            <a:xfrm>
              <a:off x="6649775" y="1531625"/>
              <a:ext cx="106475" cy="41375"/>
            </a:xfrm>
            <a:custGeom>
              <a:avLst/>
              <a:gdLst/>
              <a:ahLst/>
              <a:cxnLst/>
              <a:rect l="l" t="t" r="r" b="b"/>
              <a:pathLst>
                <a:path w="4259" h="1655" extrusionOk="0">
                  <a:moveTo>
                    <a:pt x="4177" y="0"/>
                  </a:moveTo>
                  <a:lnTo>
                    <a:pt x="0" y="1465"/>
                  </a:lnTo>
                  <a:lnTo>
                    <a:pt x="73" y="1655"/>
                  </a:lnTo>
                  <a:lnTo>
                    <a:pt x="4259" y="226"/>
                  </a:lnTo>
                  <a:lnTo>
                    <a:pt x="4177" y="0"/>
                  </a:lnTo>
                  <a:close/>
                </a:path>
              </a:pathLst>
            </a:custGeom>
            <a:solidFill>
              <a:srgbClr val="E8E8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12"/>
            <p:cNvSpPr/>
            <p:nvPr/>
          </p:nvSpPr>
          <p:spPr>
            <a:xfrm>
              <a:off x="6644125" y="1679425"/>
              <a:ext cx="161850" cy="61275"/>
            </a:xfrm>
            <a:custGeom>
              <a:avLst/>
              <a:gdLst/>
              <a:ahLst/>
              <a:cxnLst/>
              <a:rect l="l" t="t" r="r" b="b"/>
              <a:pathLst>
                <a:path w="6474" h="2451" extrusionOk="0">
                  <a:moveTo>
                    <a:pt x="6401" y="1"/>
                  </a:moveTo>
                  <a:lnTo>
                    <a:pt x="0" y="2225"/>
                  </a:lnTo>
                  <a:lnTo>
                    <a:pt x="73" y="2451"/>
                  </a:lnTo>
                  <a:lnTo>
                    <a:pt x="6474" y="191"/>
                  </a:lnTo>
                  <a:lnTo>
                    <a:pt x="6401" y="1"/>
                  </a:lnTo>
                  <a:close/>
                </a:path>
              </a:pathLst>
            </a:custGeom>
            <a:solidFill>
              <a:srgbClr val="E8E8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12"/>
            <p:cNvSpPr/>
            <p:nvPr/>
          </p:nvSpPr>
          <p:spPr>
            <a:xfrm>
              <a:off x="6604550" y="1564625"/>
              <a:ext cx="160975" cy="61050"/>
            </a:xfrm>
            <a:custGeom>
              <a:avLst/>
              <a:gdLst/>
              <a:ahLst/>
              <a:cxnLst/>
              <a:rect l="l" t="t" r="r" b="b"/>
              <a:pathLst>
                <a:path w="6439" h="2442" extrusionOk="0">
                  <a:moveTo>
                    <a:pt x="6366" y="0"/>
                  </a:moveTo>
                  <a:lnTo>
                    <a:pt x="1" y="2260"/>
                  </a:lnTo>
                  <a:lnTo>
                    <a:pt x="37" y="2441"/>
                  </a:lnTo>
                  <a:lnTo>
                    <a:pt x="6438" y="226"/>
                  </a:lnTo>
                  <a:lnTo>
                    <a:pt x="6366" y="0"/>
                  </a:lnTo>
                  <a:close/>
                </a:path>
              </a:pathLst>
            </a:custGeom>
            <a:solidFill>
              <a:srgbClr val="E8E8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12"/>
            <p:cNvSpPr/>
            <p:nvPr/>
          </p:nvSpPr>
          <p:spPr>
            <a:xfrm>
              <a:off x="6649775" y="1694575"/>
              <a:ext cx="160950" cy="61050"/>
            </a:xfrm>
            <a:custGeom>
              <a:avLst/>
              <a:gdLst/>
              <a:ahLst/>
              <a:cxnLst/>
              <a:rect l="l" t="t" r="r" b="b"/>
              <a:pathLst>
                <a:path w="6438" h="2442" extrusionOk="0">
                  <a:moveTo>
                    <a:pt x="6401" y="1"/>
                  </a:moveTo>
                  <a:lnTo>
                    <a:pt x="0" y="2261"/>
                  </a:lnTo>
                  <a:lnTo>
                    <a:pt x="73" y="2442"/>
                  </a:lnTo>
                  <a:lnTo>
                    <a:pt x="6437" y="227"/>
                  </a:lnTo>
                  <a:lnTo>
                    <a:pt x="6401" y="1"/>
                  </a:lnTo>
                  <a:close/>
                </a:path>
              </a:pathLst>
            </a:custGeom>
            <a:solidFill>
              <a:srgbClr val="E8E8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12"/>
            <p:cNvSpPr/>
            <p:nvPr/>
          </p:nvSpPr>
          <p:spPr>
            <a:xfrm>
              <a:off x="6655425" y="1546525"/>
              <a:ext cx="106475" cy="42525"/>
            </a:xfrm>
            <a:custGeom>
              <a:avLst/>
              <a:gdLst/>
              <a:ahLst/>
              <a:cxnLst/>
              <a:rect l="l" t="t" r="r" b="b"/>
              <a:pathLst>
                <a:path w="4259" h="1701" extrusionOk="0">
                  <a:moveTo>
                    <a:pt x="4177" y="1"/>
                  </a:moveTo>
                  <a:lnTo>
                    <a:pt x="0" y="1474"/>
                  </a:lnTo>
                  <a:lnTo>
                    <a:pt x="73" y="1700"/>
                  </a:lnTo>
                  <a:lnTo>
                    <a:pt x="4259" y="227"/>
                  </a:lnTo>
                  <a:lnTo>
                    <a:pt x="4177" y="1"/>
                  </a:lnTo>
                  <a:close/>
                </a:path>
              </a:pathLst>
            </a:custGeom>
            <a:solidFill>
              <a:srgbClr val="E8E8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86" name="Google Shape;786;p12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678357" y="1827191"/>
            <a:ext cx="1535700" cy="53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F787F"/>
              </a:buClr>
              <a:buSzPts val="7000"/>
              <a:buNone/>
              <a:defRPr sz="7000">
                <a:solidFill>
                  <a:srgbClr val="FF787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787F"/>
              </a:buClr>
              <a:buSzPts val="7000"/>
              <a:buFont typeface="Fira Sans Extra Condensed Medium"/>
              <a:buNone/>
              <a:defRPr sz="7000">
                <a:solidFill>
                  <a:srgbClr val="FF787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787F"/>
              </a:buClr>
              <a:buSzPts val="7000"/>
              <a:buFont typeface="Fira Sans Extra Condensed Medium"/>
              <a:buNone/>
              <a:defRPr sz="7000">
                <a:solidFill>
                  <a:srgbClr val="FF787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787F"/>
              </a:buClr>
              <a:buSzPts val="7000"/>
              <a:buFont typeface="Fira Sans Extra Condensed Medium"/>
              <a:buNone/>
              <a:defRPr sz="7000">
                <a:solidFill>
                  <a:srgbClr val="FF787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787F"/>
              </a:buClr>
              <a:buSzPts val="7000"/>
              <a:buFont typeface="Fira Sans Extra Condensed Medium"/>
              <a:buNone/>
              <a:defRPr sz="7000">
                <a:solidFill>
                  <a:srgbClr val="FF787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787F"/>
              </a:buClr>
              <a:buSzPts val="7000"/>
              <a:buFont typeface="Fira Sans Extra Condensed Medium"/>
              <a:buNone/>
              <a:defRPr sz="7000">
                <a:solidFill>
                  <a:srgbClr val="FF787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787F"/>
              </a:buClr>
              <a:buSzPts val="7000"/>
              <a:buFont typeface="Fira Sans Extra Condensed Medium"/>
              <a:buNone/>
              <a:defRPr sz="7000">
                <a:solidFill>
                  <a:srgbClr val="FF787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787F"/>
              </a:buClr>
              <a:buSzPts val="7000"/>
              <a:buFont typeface="Fira Sans Extra Condensed Medium"/>
              <a:buNone/>
              <a:defRPr sz="7000">
                <a:solidFill>
                  <a:srgbClr val="FF787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787F"/>
              </a:buClr>
              <a:buSzPts val="7000"/>
              <a:buFont typeface="Fira Sans Extra Condensed Medium"/>
              <a:buNone/>
              <a:defRPr sz="7000">
                <a:solidFill>
                  <a:srgbClr val="FF787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787" name="Google Shape;787;p12"/>
          <p:cNvSpPr txBox="1">
            <a:spLocks noGrp="1"/>
          </p:cNvSpPr>
          <p:nvPr>
            <p:ph type="subTitle" idx="1"/>
          </p:nvPr>
        </p:nvSpPr>
        <p:spPr>
          <a:xfrm>
            <a:off x="2224350" y="1679000"/>
            <a:ext cx="2192100" cy="63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100"/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100"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100"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100"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100"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100"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100"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100"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100"/>
            </a:lvl9pPr>
          </a:lstStyle>
          <a:p>
            <a:endParaRPr/>
          </a:p>
        </p:txBody>
      </p:sp>
      <p:sp>
        <p:nvSpPr>
          <p:cNvPr id="788" name="Google Shape;788;p12"/>
          <p:cNvSpPr txBox="1">
            <a:spLocks noGrp="1"/>
          </p:cNvSpPr>
          <p:nvPr>
            <p:ph type="title" idx="3" hasCustomPrompt="1"/>
          </p:nvPr>
        </p:nvSpPr>
        <p:spPr>
          <a:xfrm flipH="1">
            <a:off x="678357" y="3077916"/>
            <a:ext cx="1535700" cy="53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F787F"/>
              </a:buClr>
              <a:buSzPts val="7000"/>
              <a:buNone/>
              <a:defRPr sz="7000">
                <a:solidFill>
                  <a:srgbClr val="FF787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787F"/>
              </a:buClr>
              <a:buSzPts val="7000"/>
              <a:buFont typeface="Fira Sans Extra Condensed Medium"/>
              <a:buNone/>
              <a:defRPr sz="7000">
                <a:solidFill>
                  <a:srgbClr val="FF787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787F"/>
              </a:buClr>
              <a:buSzPts val="7000"/>
              <a:buFont typeface="Fira Sans Extra Condensed Medium"/>
              <a:buNone/>
              <a:defRPr sz="7000">
                <a:solidFill>
                  <a:srgbClr val="FF787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787F"/>
              </a:buClr>
              <a:buSzPts val="7000"/>
              <a:buFont typeface="Fira Sans Extra Condensed Medium"/>
              <a:buNone/>
              <a:defRPr sz="7000">
                <a:solidFill>
                  <a:srgbClr val="FF787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787F"/>
              </a:buClr>
              <a:buSzPts val="7000"/>
              <a:buFont typeface="Fira Sans Extra Condensed Medium"/>
              <a:buNone/>
              <a:defRPr sz="7000">
                <a:solidFill>
                  <a:srgbClr val="FF787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787F"/>
              </a:buClr>
              <a:buSzPts val="7000"/>
              <a:buFont typeface="Fira Sans Extra Condensed Medium"/>
              <a:buNone/>
              <a:defRPr sz="7000">
                <a:solidFill>
                  <a:srgbClr val="FF787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787F"/>
              </a:buClr>
              <a:buSzPts val="7000"/>
              <a:buFont typeface="Fira Sans Extra Condensed Medium"/>
              <a:buNone/>
              <a:defRPr sz="7000">
                <a:solidFill>
                  <a:srgbClr val="FF787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787F"/>
              </a:buClr>
              <a:buSzPts val="7000"/>
              <a:buFont typeface="Fira Sans Extra Condensed Medium"/>
              <a:buNone/>
              <a:defRPr sz="7000">
                <a:solidFill>
                  <a:srgbClr val="FF787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787F"/>
              </a:buClr>
              <a:buSzPts val="7000"/>
              <a:buFont typeface="Fira Sans Extra Condensed Medium"/>
              <a:buNone/>
              <a:defRPr sz="7000">
                <a:solidFill>
                  <a:srgbClr val="FF787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789" name="Google Shape;789;p12"/>
          <p:cNvSpPr txBox="1">
            <a:spLocks noGrp="1"/>
          </p:cNvSpPr>
          <p:nvPr>
            <p:ph type="subTitle" idx="4"/>
          </p:nvPr>
        </p:nvSpPr>
        <p:spPr>
          <a:xfrm>
            <a:off x="2224350" y="2929725"/>
            <a:ext cx="2192100" cy="63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100"/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100"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100"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100"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100"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100"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100"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100"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932212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/>
        </p:nvSpPr>
        <p:spPr>
          <a:xfrm>
            <a:off x="0" y="1985962"/>
            <a:ext cx="3571875" cy="3157538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-694"/>
            <a:ext cx="9146380" cy="5144194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817113" y="1297802"/>
            <a:ext cx="5648623" cy="903230"/>
          </a:xfrm>
        </p:spPr>
        <p:txBody>
          <a:bodyPr bIns="9144"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1212277" y="1853194"/>
            <a:ext cx="6511131" cy="246944"/>
          </a:xfrm>
        </p:spPr>
        <p:txBody>
          <a:bodyPr tIns="9144">
            <a:normAutofit/>
          </a:bodyPr>
          <a:lstStyle>
            <a:lvl1pPr marL="0" indent="0" algn="l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19140000">
            <a:off x="201168" y="4402836"/>
            <a:ext cx="2176272" cy="150876"/>
          </a:xfrm>
          <a:prstGeom prst="rect">
            <a:avLst/>
          </a:prstGeom>
        </p:spPr>
        <p:txBody>
          <a:bodyPr/>
          <a:lstStyle/>
          <a:p>
            <a:fld id="{D1EDBFB3-553A-4B9F-8D6F-F28362394CE8}" type="datetimeFigureOut">
              <a:rPr lang="fr-FR" smtClean="0"/>
              <a:t>21/11/2024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517514" y="4713842"/>
            <a:ext cx="4724400" cy="20574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01038" y="4628117"/>
            <a:ext cx="502920" cy="377190"/>
          </a:xfrm>
          <a:prstGeom prst="ellipse">
            <a:avLst/>
          </a:prstGeom>
        </p:spPr>
        <p:txBody>
          <a:bodyPr/>
          <a:lstStyle/>
          <a:p>
            <a:fld id="{F86985CC-74FE-425E-B7F9-61C9EBB5418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345138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5"/>
          <p:cNvSpPr txBox="1">
            <a:spLocks noGrp="1"/>
          </p:cNvSpPr>
          <p:nvPr>
            <p:ph type="body" idx="1"/>
          </p:nvPr>
        </p:nvSpPr>
        <p:spPr>
          <a:xfrm>
            <a:off x="720000" y="2232900"/>
            <a:ext cx="2763000" cy="157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21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Pompiere"/>
              <a:buAutoNum type="arabicPeriod"/>
              <a:defRPr sz="1200"/>
            </a:lvl1pPr>
            <a:lvl2pPr marL="914400" lvl="1" indent="-2921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000"/>
              <a:buFont typeface="Roboto Condensed Light"/>
              <a:buAutoNum type="alphaLcPeriod"/>
              <a:defRPr sz="1000"/>
            </a:lvl2pPr>
            <a:lvl3pPr marL="1371600" lvl="2" indent="-2921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000"/>
              <a:buFont typeface="Roboto Condensed Light"/>
              <a:buAutoNum type="romanLcPeriod"/>
              <a:defRPr sz="1000"/>
            </a:lvl3pPr>
            <a:lvl4pPr marL="1828800" lvl="3" indent="-2921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000"/>
              <a:buFont typeface="Roboto Condensed Light"/>
              <a:buAutoNum type="arabicPeriod"/>
              <a:defRPr sz="1000"/>
            </a:lvl4pPr>
            <a:lvl5pPr marL="2286000" lvl="4" indent="-2921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000"/>
              <a:buFont typeface="Roboto Condensed Light"/>
              <a:buAutoNum type="alphaLcPeriod"/>
              <a:defRPr sz="1000"/>
            </a:lvl5pPr>
            <a:lvl6pPr marL="2743200" lvl="5" indent="-2921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000"/>
              <a:buFont typeface="Roboto Condensed Light"/>
              <a:buAutoNum type="romanLcPeriod"/>
              <a:defRPr sz="1000"/>
            </a:lvl6pPr>
            <a:lvl7pPr marL="3200400" lvl="6" indent="-2921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000"/>
              <a:buFont typeface="Roboto Condensed Light"/>
              <a:buAutoNum type="arabicPeriod"/>
              <a:defRPr sz="1000"/>
            </a:lvl7pPr>
            <a:lvl8pPr marL="3657600" lvl="7" indent="-2921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000"/>
              <a:buFont typeface="Roboto Condensed Light"/>
              <a:buAutoNum type="alphaLcPeriod"/>
              <a:defRPr sz="1000"/>
            </a:lvl8pPr>
            <a:lvl9pPr marL="4114800" lvl="8" indent="-292100" rtl="0"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000"/>
              <a:buFont typeface="Roboto Condensed Light"/>
              <a:buAutoNum type="romanLcPeriod"/>
              <a:defRPr sz="1000"/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3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body" idx="2"/>
          </p:nvPr>
        </p:nvSpPr>
        <p:spPr>
          <a:xfrm>
            <a:off x="5658950" y="2232900"/>
            <a:ext cx="2763000" cy="157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21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Pompiere"/>
              <a:buAutoNum type="arabicPeriod"/>
              <a:defRPr sz="1200"/>
            </a:lvl1pPr>
            <a:lvl2pPr marL="914400" lvl="1" indent="-2921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000"/>
              <a:buFont typeface="Roboto Condensed Light"/>
              <a:buAutoNum type="alphaLcPeriod"/>
              <a:defRPr sz="1000"/>
            </a:lvl2pPr>
            <a:lvl3pPr marL="1371600" lvl="2" indent="-2921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000"/>
              <a:buFont typeface="Roboto Condensed Light"/>
              <a:buAutoNum type="romanLcPeriod"/>
              <a:defRPr sz="1000"/>
            </a:lvl3pPr>
            <a:lvl4pPr marL="1828800" lvl="3" indent="-2921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000"/>
              <a:buFont typeface="Roboto Condensed Light"/>
              <a:buAutoNum type="arabicPeriod"/>
              <a:defRPr sz="1000"/>
            </a:lvl4pPr>
            <a:lvl5pPr marL="2286000" lvl="4" indent="-2921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000"/>
              <a:buFont typeface="Roboto Condensed Light"/>
              <a:buAutoNum type="alphaLcPeriod"/>
              <a:defRPr sz="1000"/>
            </a:lvl5pPr>
            <a:lvl6pPr marL="2743200" lvl="5" indent="-2921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000"/>
              <a:buFont typeface="Roboto Condensed Light"/>
              <a:buAutoNum type="romanLcPeriod"/>
              <a:defRPr sz="1000"/>
            </a:lvl6pPr>
            <a:lvl7pPr marL="3200400" lvl="6" indent="-2921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000"/>
              <a:buFont typeface="Roboto Condensed Light"/>
              <a:buAutoNum type="arabicPeriod"/>
              <a:defRPr sz="1000"/>
            </a:lvl7pPr>
            <a:lvl8pPr marL="3657600" lvl="7" indent="-2921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000"/>
              <a:buFont typeface="Roboto Condensed Light"/>
              <a:buAutoNum type="alphaLcPeriod"/>
              <a:defRPr sz="1000"/>
            </a:lvl8pPr>
            <a:lvl9pPr marL="4114800" lvl="8" indent="-292100" rtl="0"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000"/>
              <a:buFont typeface="Roboto Condensed Light"/>
              <a:buAutoNum type="romanLcPeriod"/>
              <a:defRPr sz="1000"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subTitle" idx="3"/>
          </p:nvPr>
        </p:nvSpPr>
        <p:spPr>
          <a:xfrm>
            <a:off x="720000" y="1894000"/>
            <a:ext cx="2763000" cy="33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Pompiere"/>
              <a:buNone/>
              <a:defRPr sz="2000">
                <a:latin typeface="Pompiere"/>
                <a:ea typeface="Pompiere"/>
                <a:cs typeface="Pompiere"/>
                <a:sym typeface="Pompier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subTitle" idx="4"/>
          </p:nvPr>
        </p:nvSpPr>
        <p:spPr>
          <a:xfrm>
            <a:off x="5658900" y="1894025"/>
            <a:ext cx="2763000" cy="33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Pompiere"/>
              <a:buNone/>
              <a:defRPr sz="2000">
                <a:latin typeface="Pompiere"/>
                <a:ea typeface="Pompiere"/>
                <a:cs typeface="Pompiere"/>
                <a:sym typeface="Pompier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1" name="Google Shape;31;p5"/>
          <p:cNvSpPr/>
          <p:nvPr/>
        </p:nvSpPr>
        <p:spPr>
          <a:xfrm>
            <a:off x="1667550" y="3931099"/>
            <a:ext cx="5809067" cy="1212418"/>
          </a:xfrm>
          <a:custGeom>
            <a:avLst/>
            <a:gdLst/>
            <a:ahLst/>
            <a:cxnLst/>
            <a:rect l="l" t="t" r="r" b="b"/>
            <a:pathLst>
              <a:path w="176059" h="46952" extrusionOk="0">
                <a:moveTo>
                  <a:pt x="1" y="46951"/>
                </a:moveTo>
                <a:cubicBezTo>
                  <a:pt x="1" y="46951"/>
                  <a:pt x="4211" y="34119"/>
                  <a:pt x="27603" y="31395"/>
                </a:cubicBezTo>
                <a:cubicBezTo>
                  <a:pt x="41471" y="29791"/>
                  <a:pt x="48506" y="23609"/>
                  <a:pt x="51948" y="18864"/>
                </a:cubicBezTo>
                <a:cubicBezTo>
                  <a:pt x="55924" y="13367"/>
                  <a:pt x="61338" y="9090"/>
                  <a:pt x="67604" y="6500"/>
                </a:cubicBezTo>
                <a:cubicBezTo>
                  <a:pt x="72399" y="4511"/>
                  <a:pt x="78163" y="2607"/>
                  <a:pt x="84195" y="1754"/>
                </a:cubicBezTo>
                <a:cubicBezTo>
                  <a:pt x="96760" y="0"/>
                  <a:pt x="108807" y="7352"/>
                  <a:pt x="112984" y="19332"/>
                </a:cubicBezTo>
                <a:cubicBezTo>
                  <a:pt x="114287" y="23108"/>
                  <a:pt x="118849" y="27051"/>
                  <a:pt x="123460" y="27853"/>
                </a:cubicBezTo>
                <a:cubicBezTo>
                  <a:pt x="134321" y="29725"/>
                  <a:pt x="153536" y="33902"/>
                  <a:pt x="153536" y="33902"/>
                </a:cubicBezTo>
                <a:cubicBezTo>
                  <a:pt x="153536" y="33902"/>
                  <a:pt x="173920" y="37661"/>
                  <a:pt x="176059" y="46951"/>
                </a:cubicBezTo>
              </a:path>
            </a:pathLst>
          </a:custGeom>
          <a:gradFill>
            <a:gsLst>
              <a:gs pos="0">
                <a:srgbClr val="E3FFD5"/>
              </a:gs>
              <a:gs pos="100000">
                <a:srgbClr val="90EBBA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84604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TITLE_1_1">
    <p:bg>
      <p:bgPr>
        <a:solidFill>
          <a:schemeClr val="lt2"/>
        </a:solidFill>
        <a:effectLst/>
      </p:bgPr>
    </p:bg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/>
          <p:nvPr/>
        </p:nvSpPr>
        <p:spPr>
          <a:xfrm>
            <a:off x="5901817" y="742300"/>
            <a:ext cx="3809100" cy="3809100"/>
          </a:xfrm>
          <a:prstGeom prst="chord">
            <a:avLst>
              <a:gd name="adj1" fmla="val 2700000"/>
              <a:gd name="adj2" fmla="val 18900274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4"/>
          <p:cNvSpPr/>
          <p:nvPr/>
        </p:nvSpPr>
        <p:spPr>
          <a:xfrm>
            <a:off x="7664350" y="306375"/>
            <a:ext cx="1737000" cy="1737000"/>
          </a:xfrm>
          <a:prstGeom prst="chord">
            <a:avLst>
              <a:gd name="adj1" fmla="val 2700000"/>
              <a:gd name="adj2" fmla="val 18900274"/>
            </a:avLst>
          </a:prstGeom>
          <a:solidFill>
            <a:srgbClr val="00A4CA">
              <a:alpha val="100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body" idx="1"/>
          </p:nvPr>
        </p:nvSpPr>
        <p:spPr>
          <a:xfrm>
            <a:off x="855300" y="705650"/>
            <a:ext cx="4938000" cy="3933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431800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3200"/>
              <a:buChar char="•"/>
              <a:defRPr sz="3200">
                <a:solidFill>
                  <a:schemeClr val="accent2"/>
                </a:solidFill>
              </a:defRPr>
            </a:lvl1pPr>
            <a:lvl2pPr marL="914400" lvl="1" indent="-4318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200"/>
              <a:buChar char="•"/>
              <a:defRPr sz="3200">
                <a:solidFill>
                  <a:schemeClr val="accent2"/>
                </a:solidFill>
              </a:defRPr>
            </a:lvl2pPr>
            <a:lvl3pPr marL="1371600" lvl="2" indent="-4318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200"/>
              <a:buChar char="•"/>
              <a:defRPr sz="3200">
                <a:solidFill>
                  <a:schemeClr val="accent2"/>
                </a:solidFill>
              </a:defRPr>
            </a:lvl3pPr>
            <a:lvl4pPr marL="1828800" lvl="3" indent="-4318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200"/>
              <a:buChar char="•"/>
              <a:defRPr sz="3200">
                <a:solidFill>
                  <a:schemeClr val="accent2"/>
                </a:solidFill>
              </a:defRPr>
            </a:lvl4pPr>
            <a:lvl5pPr marL="2286000" lvl="4" indent="-4318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200"/>
              <a:buChar char="○"/>
              <a:defRPr sz="3200">
                <a:solidFill>
                  <a:schemeClr val="accent2"/>
                </a:solidFill>
              </a:defRPr>
            </a:lvl5pPr>
            <a:lvl6pPr marL="2743200" lvl="5" indent="-4318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200"/>
              <a:buChar char="■"/>
              <a:defRPr sz="3200">
                <a:solidFill>
                  <a:schemeClr val="accent2"/>
                </a:solidFill>
              </a:defRPr>
            </a:lvl6pPr>
            <a:lvl7pPr marL="3200400" lvl="6" indent="-4318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200"/>
              <a:buChar char="●"/>
              <a:defRPr sz="3200">
                <a:solidFill>
                  <a:schemeClr val="accent2"/>
                </a:solidFill>
              </a:defRPr>
            </a:lvl7pPr>
            <a:lvl8pPr marL="3657600" lvl="7" indent="-4318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200"/>
              <a:buChar char="○"/>
              <a:defRPr sz="3200">
                <a:solidFill>
                  <a:schemeClr val="accent2"/>
                </a:solidFill>
              </a:defRPr>
            </a:lvl8pPr>
            <a:lvl9pPr marL="4114800" lvl="8" indent="-4318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200"/>
              <a:buChar char="■"/>
              <a:defRPr sz="32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sldNum" idx="12"/>
          </p:nvPr>
        </p:nvSpPr>
        <p:spPr>
          <a:xfrm>
            <a:off x="8603825" y="4730500"/>
            <a:ext cx="349200" cy="279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  <p:sp>
        <p:nvSpPr>
          <p:cNvPr id="26" name="Google Shape;26;p4"/>
          <p:cNvSpPr/>
          <p:nvPr/>
        </p:nvSpPr>
        <p:spPr>
          <a:xfrm rot="10800000">
            <a:off x="-112168" y="659450"/>
            <a:ext cx="749400" cy="749400"/>
          </a:xfrm>
          <a:prstGeom prst="chord">
            <a:avLst>
              <a:gd name="adj1" fmla="val 2700000"/>
              <a:gd name="adj2" fmla="val 18900274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4"/>
          <p:cNvSpPr txBox="1"/>
          <p:nvPr/>
        </p:nvSpPr>
        <p:spPr>
          <a:xfrm>
            <a:off x="-56075" y="707300"/>
            <a:ext cx="637200" cy="65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 b="1">
                <a:solidFill>
                  <a:schemeClr val="lt1"/>
                </a:solidFill>
                <a:latin typeface="News Cycle"/>
                <a:ea typeface="News Cycle"/>
                <a:cs typeface="News Cycle"/>
                <a:sym typeface="News Cycle"/>
              </a:rPr>
              <a:t>“</a:t>
            </a:r>
            <a:endParaRPr sz="7200" b="1">
              <a:solidFill>
                <a:schemeClr val="lt1"/>
              </a:solidFill>
              <a:latin typeface="News Cycle"/>
              <a:ea typeface="News Cycle"/>
              <a:cs typeface="News Cycle"/>
              <a:sym typeface="News Cycle"/>
            </a:endParaRPr>
          </a:p>
        </p:txBody>
      </p:sp>
      <p:pic>
        <p:nvPicPr>
          <p:cNvPr id="28" name="Google Shape;28;p4"/>
          <p:cNvPicPr preferRelativeResize="0"/>
          <p:nvPr/>
        </p:nvPicPr>
        <p:blipFill rotWithShape="1">
          <a:blip r:embed="rId2">
            <a:alphaModFix/>
          </a:blip>
          <a:srcRect r="3175"/>
          <a:stretch/>
        </p:blipFill>
        <p:spPr>
          <a:xfrm>
            <a:off x="5757150" y="1132750"/>
            <a:ext cx="3386850" cy="3505851"/>
          </a:xfrm>
          <a:prstGeom prst="rect">
            <a:avLst/>
          </a:prstGeom>
          <a:noFill/>
          <a:ln>
            <a:noFill/>
          </a:ln>
          <a:effectLst>
            <a:outerShdw blurRad="28575" dist="28575" algn="bl" rotWithShape="0">
              <a:schemeClr val="dk1">
                <a:alpha val="10000"/>
              </a:schemeClr>
            </a:outerShdw>
          </a:effectLst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5"/>
          <p:cNvSpPr/>
          <p:nvPr/>
        </p:nvSpPr>
        <p:spPr>
          <a:xfrm>
            <a:off x="5901817" y="742300"/>
            <a:ext cx="3809100" cy="3809100"/>
          </a:xfrm>
          <a:prstGeom prst="chord">
            <a:avLst>
              <a:gd name="adj1" fmla="val 2700000"/>
              <a:gd name="adj2" fmla="val 18900274"/>
            </a:avLst>
          </a:prstGeom>
          <a:solidFill>
            <a:srgbClr val="00A4CA">
              <a:alpha val="100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5"/>
          <p:cNvSpPr/>
          <p:nvPr/>
        </p:nvSpPr>
        <p:spPr>
          <a:xfrm>
            <a:off x="7664350" y="306375"/>
            <a:ext cx="1737000" cy="1737000"/>
          </a:xfrm>
          <a:prstGeom prst="chord">
            <a:avLst>
              <a:gd name="adj1" fmla="val 2700000"/>
              <a:gd name="adj2" fmla="val 18900274"/>
            </a:avLst>
          </a:prstGeom>
          <a:solidFill>
            <a:srgbClr val="00A4CA">
              <a:alpha val="100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5"/>
          <p:cNvSpPr/>
          <p:nvPr/>
        </p:nvSpPr>
        <p:spPr>
          <a:xfrm rot="10800000">
            <a:off x="-112168" y="659450"/>
            <a:ext cx="749400" cy="749400"/>
          </a:xfrm>
          <a:prstGeom prst="chord">
            <a:avLst>
              <a:gd name="adj1" fmla="val 2700000"/>
              <a:gd name="adj2" fmla="val 18900274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" name="Google Shape;33;p5"/>
          <p:cNvGrpSpPr/>
          <p:nvPr/>
        </p:nvGrpSpPr>
        <p:grpSpPr>
          <a:xfrm>
            <a:off x="145809" y="869911"/>
            <a:ext cx="232524" cy="328270"/>
            <a:chOff x="7938657" y="1397104"/>
            <a:chExt cx="323850" cy="457200"/>
          </a:xfrm>
        </p:grpSpPr>
        <p:sp>
          <p:nvSpPr>
            <p:cNvPr id="34" name="Google Shape;34;p5"/>
            <p:cNvSpPr/>
            <p:nvPr/>
          </p:nvSpPr>
          <p:spPr>
            <a:xfrm>
              <a:off x="8081532" y="1397104"/>
              <a:ext cx="57150" cy="57150"/>
            </a:xfrm>
            <a:custGeom>
              <a:avLst/>
              <a:gdLst/>
              <a:ahLst/>
              <a:cxnLst/>
              <a:rect l="l" t="t" r="r" b="b"/>
              <a:pathLst>
                <a:path w="57150" h="57150" extrusionOk="0">
                  <a:moveTo>
                    <a:pt x="57150" y="28575"/>
                  </a:moveTo>
                  <a:cubicBezTo>
                    <a:pt x="57150" y="12764"/>
                    <a:pt x="44387" y="0"/>
                    <a:pt x="28575" y="0"/>
                  </a:cubicBezTo>
                  <a:cubicBezTo>
                    <a:pt x="12764" y="0"/>
                    <a:pt x="0" y="12764"/>
                    <a:pt x="0" y="28575"/>
                  </a:cubicBezTo>
                  <a:lnTo>
                    <a:pt x="0" y="57150"/>
                  </a:lnTo>
                  <a:lnTo>
                    <a:pt x="57150" y="57150"/>
                  </a:lnTo>
                  <a:lnTo>
                    <a:pt x="57150" y="28575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" name="Google Shape;35;p5"/>
            <p:cNvSpPr/>
            <p:nvPr/>
          </p:nvSpPr>
          <p:spPr>
            <a:xfrm>
              <a:off x="7938657" y="1463779"/>
              <a:ext cx="323850" cy="390525"/>
            </a:xfrm>
            <a:custGeom>
              <a:avLst/>
              <a:gdLst/>
              <a:ahLst/>
              <a:cxnLst/>
              <a:rect l="l" t="t" r="r" b="b"/>
              <a:pathLst>
                <a:path w="323850" h="390525" extrusionOk="0">
                  <a:moveTo>
                    <a:pt x="142875" y="180975"/>
                  </a:moveTo>
                  <a:lnTo>
                    <a:pt x="200025" y="180975"/>
                  </a:lnTo>
                  <a:lnTo>
                    <a:pt x="200025" y="161925"/>
                  </a:lnTo>
                  <a:lnTo>
                    <a:pt x="247650" y="161925"/>
                  </a:lnTo>
                  <a:cubicBezTo>
                    <a:pt x="289655" y="161925"/>
                    <a:pt x="323850" y="127730"/>
                    <a:pt x="323850" y="85725"/>
                  </a:cubicBezTo>
                  <a:cubicBezTo>
                    <a:pt x="323850" y="43720"/>
                    <a:pt x="289655" y="9525"/>
                    <a:pt x="247650" y="9525"/>
                  </a:cubicBezTo>
                  <a:lnTo>
                    <a:pt x="110871" y="9525"/>
                  </a:lnTo>
                  <a:cubicBezTo>
                    <a:pt x="104108" y="3620"/>
                    <a:pt x="95345" y="0"/>
                    <a:pt x="85725" y="0"/>
                  </a:cubicBezTo>
                  <a:lnTo>
                    <a:pt x="38100" y="0"/>
                  </a:lnTo>
                  <a:cubicBezTo>
                    <a:pt x="27623" y="0"/>
                    <a:pt x="18098" y="4286"/>
                    <a:pt x="11144" y="11144"/>
                  </a:cubicBezTo>
                  <a:cubicBezTo>
                    <a:pt x="4286" y="18097"/>
                    <a:pt x="0" y="27622"/>
                    <a:pt x="0" y="38100"/>
                  </a:cubicBezTo>
                  <a:cubicBezTo>
                    <a:pt x="0" y="59150"/>
                    <a:pt x="17050" y="76200"/>
                    <a:pt x="38100" y="76200"/>
                  </a:cubicBezTo>
                  <a:lnTo>
                    <a:pt x="85725" y="76200"/>
                  </a:lnTo>
                  <a:cubicBezTo>
                    <a:pt x="95345" y="76200"/>
                    <a:pt x="104108" y="72581"/>
                    <a:pt x="110871" y="66675"/>
                  </a:cubicBezTo>
                  <a:lnTo>
                    <a:pt x="247650" y="66675"/>
                  </a:lnTo>
                  <a:cubicBezTo>
                    <a:pt x="258128" y="66675"/>
                    <a:pt x="266700" y="75248"/>
                    <a:pt x="266700" y="85725"/>
                  </a:cubicBezTo>
                  <a:cubicBezTo>
                    <a:pt x="266700" y="96203"/>
                    <a:pt x="258128" y="104775"/>
                    <a:pt x="247650" y="104775"/>
                  </a:cubicBezTo>
                  <a:lnTo>
                    <a:pt x="200025" y="104775"/>
                  </a:lnTo>
                  <a:lnTo>
                    <a:pt x="200025" y="85725"/>
                  </a:lnTo>
                  <a:lnTo>
                    <a:pt x="142875" y="85725"/>
                  </a:lnTo>
                  <a:lnTo>
                    <a:pt x="142875" y="104775"/>
                  </a:lnTo>
                  <a:lnTo>
                    <a:pt x="114300" y="104775"/>
                  </a:lnTo>
                  <a:cubicBezTo>
                    <a:pt x="72295" y="104775"/>
                    <a:pt x="38100" y="138970"/>
                    <a:pt x="38100" y="180975"/>
                  </a:cubicBezTo>
                  <a:cubicBezTo>
                    <a:pt x="38100" y="222980"/>
                    <a:pt x="72295" y="257175"/>
                    <a:pt x="114300" y="257175"/>
                  </a:cubicBezTo>
                  <a:lnTo>
                    <a:pt x="209550" y="257175"/>
                  </a:lnTo>
                  <a:cubicBezTo>
                    <a:pt x="220028" y="257175"/>
                    <a:pt x="228600" y="265748"/>
                    <a:pt x="228600" y="276225"/>
                  </a:cubicBezTo>
                  <a:cubicBezTo>
                    <a:pt x="228600" y="286703"/>
                    <a:pt x="220028" y="295275"/>
                    <a:pt x="209550" y="295275"/>
                  </a:cubicBezTo>
                  <a:lnTo>
                    <a:pt x="200025" y="295275"/>
                  </a:lnTo>
                  <a:lnTo>
                    <a:pt x="200025" y="276225"/>
                  </a:lnTo>
                  <a:lnTo>
                    <a:pt x="142875" y="276225"/>
                  </a:lnTo>
                  <a:lnTo>
                    <a:pt x="142875" y="295275"/>
                  </a:lnTo>
                  <a:lnTo>
                    <a:pt x="123825" y="295275"/>
                  </a:lnTo>
                  <a:cubicBezTo>
                    <a:pt x="108014" y="295275"/>
                    <a:pt x="95250" y="308039"/>
                    <a:pt x="95250" y="323850"/>
                  </a:cubicBezTo>
                  <a:cubicBezTo>
                    <a:pt x="95250" y="339662"/>
                    <a:pt x="108014" y="352425"/>
                    <a:pt x="123825" y="352425"/>
                  </a:cubicBezTo>
                  <a:lnTo>
                    <a:pt x="142875" y="352425"/>
                  </a:lnTo>
                  <a:lnTo>
                    <a:pt x="142875" y="361950"/>
                  </a:lnTo>
                  <a:cubicBezTo>
                    <a:pt x="142875" y="365284"/>
                    <a:pt x="143447" y="368522"/>
                    <a:pt x="144590" y="371475"/>
                  </a:cubicBezTo>
                  <a:cubicBezTo>
                    <a:pt x="145066" y="372904"/>
                    <a:pt x="145637" y="374237"/>
                    <a:pt x="146304" y="375475"/>
                  </a:cubicBezTo>
                  <a:cubicBezTo>
                    <a:pt x="146590" y="376142"/>
                    <a:pt x="146971" y="376809"/>
                    <a:pt x="147447" y="377381"/>
                  </a:cubicBezTo>
                  <a:cubicBezTo>
                    <a:pt x="147733" y="377857"/>
                    <a:pt x="148019" y="378333"/>
                    <a:pt x="148400" y="378809"/>
                  </a:cubicBezTo>
                  <a:cubicBezTo>
                    <a:pt x="151638" y="383286"/>
                    <a:pt x="156115" y="386715"/>
                    <a:pt x="161354" y="388620"/>
                  </a:cubicBezTo>
                  <a:cubicBezTo>
                    <a:pt x="161830" y="388906"/>
                    <a:pt x="162401" y="389096"/>
                    <a:pt x="162973" y="389192"/>
                  </a:cubicBezTo>
                  <a:cubicBezTo>
                    <a:pt x="163640" y="389477"/>
                    <a:pt x="164306" y="389668"/>
                    <a:pt x="164973" y="389763"/>
                  </a:cubicBezTo>
                  <a:cubicBezTo>
                    <a:pt x="165449" y="389954"/>
                    <a:pt x="166021" y="389954"/>
                    <a:pt x="166592" y="390049"/>
                  </a:cubicBezTo>
                  <a:cubicBezTo>
                    <a:pt x="168212" y="390430"/>
                    <a:pt x="169831" y="390525"/>
                    <a:pt x="171450" y="390525"/>
                  </a:cubicBezTo>
                  <a:cubicBezTo>
                    <a:pt x="173069" y="390525"/>
                    <a:pt x="174689" y="390430"/>
                    <a:pt x="176308" y="390049"/>
                  </a:cubicBezTo>
                  <a:cubicBezTo>
                    <a:pt x="176879" y="389954"/>
                    <a:pt x="177451" y="389954"/>
                    <a:pt x="177927" y="389763"/>
                  </a:cubicBezTo>
                  <a:cubicBezTo>
                    <a:pt x="184690" y="388239"/>
                    <a:pt x="190595" y="384239"/>
                    <a:pt x="194501" y="378809"/>
                  </a:cubicBezTo>
                  <a:cubicBezTo>
                    <a:pt x="194881" y="378333"/>
                    <a:pt x="195167" y="377857"/>
                    <a:pt x="195453" y="377381"/>
                  </a:cubicBezTo>
                  <a:cubicBezTo>
                    <a:pt x="195929" y="376809"/>
                    <a:pt x="196310" y="376142"/>
                    <a:pt x="196596" y="375475"/>
                  </a:cubicBezTo>
                  <a:cubicBezTo>
                    <a:pt x="197263" y="374237"/>
                    <a:pt x="197834" y="372904"/>
                    <a:pt x="198311" y="371475"/>
                  </a:cubicBezTo>
                  <a:cubicBezTo>
                    <a:pt x="199454" y="368522"/>
                    <a:pt x="200025" y="365284"/>
                    <a:pt x="200025" y="361950"/>
                  </a:cubicBezTo>
                  <a:lnTo>
                    <a:pt x="200025" y="352425"/>
                  </a:lnTo>
                  <a:lnTo>
                    <a:pt x="209550" y="352425"/>
                  </a:lnTo>
                  <a:cubicBezTo>
                    <a:pt x="251555" y="352425"/>
                    <a:pt x="285750" y="318230"/>
                    <a:pt x="285750" y="276225"/>
                  </a:cubicBezTo>
                  <a:cubicBezTo>
                    <a:pt x="285750" y="234220"/>
                    <a:pt x="251555" y="200025"/>
                    <a:pt x="209550" y="200025"/>
                  </a:cubicBezTo>
                  <a:lnTo>
                    <a:pt x="114300" y="200025"/>
                  </a:lnTo>
                  <a:cubicBezTo>
                    <a:pt x="103823" y="200025"/>
                    <a:pt x="95250" y="191453"/>
                    <a:pt x="95250" y="180975"/>
                  </a:cubicBezTo>
                  <a:cubicBezTo>
                    <a:pt x="95250" y="170498"/>
                    <a:pt x="103823" y="161925"/>
                    <a:pt x="114300" y="161925"/>
                  </a:cubicBezTo>
                  <a:lnTo>
                    <a:pt x="142875" y="161925"/>
                  </a:lnTo>
                  <a:lnTo>
                    <a:pt x="142875" y="180975"/>
                  </a:lnTo>
                  <a:close/>
                  <a:moveTo>
                    <a:pt x="38100" y="38100"/>
                  </a:moveTo>
                  <a:cubicBezTo>
                    <a:pt x="32861" y="38100"/>
                    <a:pt x="28575" y="33814"/>
                    <a:pt x="28575" y="28575"/>
                  </a:cubicBezTo>
                  <a:cubicBezTo>
                    <a:pt x="28575" y="23336"/>
                    <a:pt x="32861" y="19050"/>
                    <a:pt x="38100" y="19050"/>
                  </a:cubicBezTo>
                  <a:cubicBezTo>
                    <a:pt x="43339" y="19050"/>
                    <a:pt x="47625" y="23336"/>
                    <a:pt x="47625" y="28575"/>
                  </a:cubicBezTo>
                  <a:cubicBezTo>
                    <a:pt x="47625" y="33814"/>
                    <a:pt x="43339" y="38100"/>
                    <a:pt x="38100" y="3810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6" name="Google Shape;36;p5"/>
          <p:cNvSpPr txBox="1">
            <a:spLocks noGrp="1"/>
          </p:cNvSpPr>
          <p:nvPr>
            <p:ph type="title"/>
          </p:nvPr>
        </p:nvSpPr>
        <p:spPr>
          <a:xfrm>
            <a:off x="855300" y="659450"/>
            <a:ext cx="6602100" cy="749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body" idx="1"/>
          </p:nvPr>
        </p:nvSpPr>
        <p:spPr>
          <a:xfrm>
            <a:off x="855300" y="1353950"/>
            <a:ext cx="4197300" cy="3033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81000" rtl="0">
              <a:spcBef>
                <a:spcPts val="600"/>
              </a:spcBef>
              <a:spcAft>
                <a:spcPts val="0"/>
              </a:spcAft>
              <a:buSzPts val="2400"/>
              <a:buChar char="•"/>
              <a:defRPr/>
            </a:lvl1pPr>
            <a:lvl2pPr marL="914400" lvl="1" indent="-381000" rtl="0">
              <a:spcBef>
                <a:spcPts val="0"/>
              </a:spcBef>
              <a:spcAft>
                <a:spcPts val="0"/>
              </a:spcAft>
              <a:buSzPts val="2400"/>
              <a:buChar char="•"/>
              <a:defRPr/>
            </a:lvl2pPr>
            <a:lvl3pPr marL="1371600" lvl="2" indent="-381000" rtl="0">
              <a:spcBef>
                <a:spcPts val="0"/>
              </a:spcBef>
              <a:spcAft>
                <a:spcPts val="0"/>
              </a:spcAft>
              <a:buSzPts val="2400"/>
              <a:buChar char="•"/>
              <a:defRPr/>
            </a:lvl3pPr>
            <a:lvl4pPr marL="1828800" lvl="3" indent="-381000" rtl="0">
              <a:spcBef>
                <a:spcPts val="0"/>
              </a:spcBef>
              <a:spcAft>
                <a:spcPts val="0"/>
              </a:spcAft>
              <a:buSzPts val="2400"/>
              <a:buChar char="•"/>
              <a:defRPr/>
            </a:lvl4pPr>
            <a:lvl5pPr marL="2286000" lvl="4" indent="-381000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5pPr>
            <a:lvl6pPr marL="2743200" lvl="5" indent="-381000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6pPr>
            <a:lvl7pPr marL="3200400" lvl="6" indent="-381000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7pPr>
            <a:lvl8pPr marL="3657600" lvl="7" indent="-381000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8pPr>
            <a:lvl9pPr marL="4114800" lvl="8" indent="-381000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sldNum" idx="12"/>
          </p:nvPr>
        </p:nvSpPr>
        <p:spPr>
          <a:xfrm>
            <a:off x="8603825" y="4730500"/>
            <a:ext cx="349200" cy="279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  <p:pic>
        <p:nvPicPr>
          <p:cNvPr id="39" name="Google Shape;39;p5"/>
          <p:cNvPicPr preferRelativeResize="0"/>
          <p:nvPr/>
        </p:nvPicPr>
        <p:blipFill rotWithShape="1">
          <a:blip r:embed="rId2">
            <a:alphaModFix/>
          </a:blip>
          <a:srcRect r="2931"/>
          <a:stretch/>
        </p:blipFill>
        <p:spPr>
          <a:xfrm>
            <a:off x="5091525" y="1132750"/>
            <a:ext cx="4052474" cy="3505851"/>
          </a:xfrm>
          <a:prstGeom prst="rect">
            <a:avLst/>
          </a:prstGeom>
          <a:noFill/>
          <a:ln>
            <a:noFill/>
          </a:ln>
          <a:effectLst>
            <a:outerShdw blurRad="28575" dist="28575" algn="bl" rotWithShape="0">
              <a:schemeClr val="dk1">
                <a:alpha val="10000"/>
              </a:schemeClr>
            </a:outerShdw>
          </a:effectLst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7"/>
          <p:cNvSpPr/>
          <p:nvPr/>
        </p:nvSpPr>
        <p:spPr>
          <a:xfrm>
            <a:off x="5901817" y="742300"/>
            <a:ext cx="3809100" cy="3809100"/>
          </a:xfrm>
          <a:prstGeom prst="chord">
            <a:avLst>
              <a:gd name="adj1" fmla="val 2700000"/>
              <a:gd name="adj2" fmla="val 18900274"/>
            </a:avLst>
          </a:prstGeom>
          <a:solidFill>
            <a:srgbClr val="00A4CA">
              <a:alpha val="100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7"/>
          <p:cNvSpPr/>
          <p:nvPr/>
        </p:nvSpPr>
        <p:spPr>
          <a:xfrm>
            <a:off x="7664350" y="306375"/>
            <a:ext cx="1737000" cy="1737000"/>
          </a:xfrm>
          <a:prstGeom prst="chord">
            <a:avLst>
              <a:gd name="adj1" fmla="val 2700000"/>
              <a:gd name="adj2" fmla="val 18900274"/>
            </a:avLst>
          </a:prstGeom>
          <a:solidFill>
            <a:srgbClr val="00A4CA">
              <a:alpha val="100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7"/>
          <p:cNvSpPr/>
          <p:nvPr/>
        </p:nvSpPr>
        <p:spPr>
          <a:xfrm rot="10800000">
            <a:off x="-112168" y="659450"/>
            <a:ext cx="749400" cy="749400"/>
          </a:xfrm>
          <a:prstGeom prst="chord">
            <a:avLst>
              <a:gd name="adj1" fmla="val 2700000"/>
              <a:gd name="adj2" fmla="val 18900274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3" name="Google Shape;53;p7"/>
          <p:cNvGrpSpPr/>
          <p:nvPr/>
        </p:nvGrpSpPr>
        <p:grpSpPr>
          <a:xfrm>
            <a:off x="145809" y="869911"/>
            <a:ext cx="232524" cy="328270"/>
            <a:chOff x="7938657" y="1397104"/>
            <a:chExt cx="323850" cy="457200"/>
          </a:xfrm>
        </p:grpSpPr>
        <p:sp>
          <p:nvSpPr>
            <p:cNvPr id="54" name="Google Shape;54;p7"/>
            <p:cNvSpPr/>
            <p:nvPr/>
          </p:nvSpPr>
          <p:spPr>
            <a:xfrm>
              <a:off x="8081532" y="1397104"/>
              <a:ext cx="57150" cy="57150"/>
            </a:xfrm>
            <a:custGeom>
              <a:avLst/>
              <a:gdLst/>
              <a:ahLst/>
              <a:cxnLst/>
              <a:rect l="l" t="t" r="r" b="b"/>
              <a:pathLst>
                <a:path w="57150" h="57150" extrusionOk="0">
                  <a:moveTo>
                    <a:pt x="57150" y="28575"/>
                  </a:moveTo>
                  <a:cubicBezTo>
                    <a:pt x="57150" y="12764"/>
                    <a:pt x="44387" y="0"/>
                    <a:pt x="28575" y="0"/>
                  </a:cubicBezTo>
                  <a:cubicBezTo>
                    <a:pt x="12764" y="0"/>
                    <a:pt x="0" y="12764"/>
                    <a:pt x="0" y="28575"/>
                  </a:cubicBezTo>
                  <a:lnTo>
                    <a:pt x="0" y="57150"/>
                  </a:lnTo>
                  <a:lnTo>
                    <a:pt x="57150" y="57150"/>
                  </a:lnTo>
                  <a:lnTo>
                    <a:pt x="57150" y="28575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" name="Google Shape;55;p7"/>
            <p:cNvSpPr/>
            <p:nvPr/>
          </p:nvSpPr>
          <p:spPr>
            <a:xfrm>
              <a:off x="7938657" y="1463779"/>
              <a:ext cx="323850" cy="390525"/>
            </a:xfrm>
            <a:custGeom>
              <a:avLst/>
              <a:gdLst/>
              <a:ahLst/>
              <a:cxnLst/>
              <a:rect l="l" t="t" r="r" b="b"/>
              <a:pathLst>
                <a:path w="323850" h="390525" extrusionOk="0">
                  <a:moveTo>
                    <a:pt x="142875" y="180975"/>
                  </a:moveTo>
                  <a:lnTo>
                    <a:pt x="200025" y="180975"/>
                  </a:lnTo>
                  <a:lnTo>
                    <a:pt x="200025" y="161925"/>
                  </a:lnTo>
                  <a:lnTo>
                    <a:pt x="247650" y="161925"/>
                  </a:lnTo>
                  <a:cubicBezTo>
                    <a:pt x="289655" y="161925"/>
                    <a:pt x="323850" y="127730"/>
                    <a:pt x="323850" y="85725"/>
                  </a:cubicBezTo>
                  <a:cubicBezTo>
                    <a:pt x="323850" y="43720"/>
                    <a:pt x="289655" y="9525"/>
                    <a:pt x="247650" y="9525"/>
                  </a:cubicBezTo>
                  <a:lnTo>
                    <a:pt x="110871" y="9525"/>
                  </a:lnTo>
                  <a:cubicBezTo>
                    <a:pt x="104108" y="3620"/>
                    <a:pt x="95345" y="0"/>
                    <a:pt x="85725" y="0"/>
                  </a:cubicBezTo>
                  <a:lnTo>
                    <a:pt x="38100" y="0"/>
                  </a:lnTo>
                  <a:cubicBezTo>
                    <a:pt x="27623" y="0"/>
                    <a:pt x="18098" y="4286"/>
                    <a:pt x="11144" y="11144"/>
                  </a:cubicBezTo>
                  <a:cubicBezTo>
                    <a:pt x="4286" y="18097"/>
                    <a:pt x="0" y="27622"/>
                    <a:pt x="0" y="38100"/>
                  </a:cubicBezTo>
                  <a:cubicBezTo>
                    <a:pt x="0" y="59150"/>
                    <a:pt x="17050" y="76200"/>
                    <a:pt x="38100" y="76200"/>
                  </a:cubicBezTo>
                  <a:lnTo>
                    <a:pt x="85725" y="76200"/>
                  </a:lnTo>
                  <a:cubicBezTo>
                    <a:pt x="95345" y="76200"/>
                    <a:pt x="104108" y="72581"/>
                    <a:pt x="110871" y="66675"/>
                  </a:cubicBezTo>
                  <a:lnTo>
                    <a:pt x="247650" y="66675"/>
                  </a:lnTo>
                  <a:cubicBezTo>
                    <a:pt x="258128" y="66675"/>
                    <a:pt x="266700" y="75248"/>
                    <a:pt x="266700" y="85725"/>
                  </a:cubicBezTo>
                  <a:cubicBezTo>
                    <a:pt x="266700" y="96203"/>
                    <a:pt x="258128" y="104775"/>
                    <a:pt x="247650" y="104775"/>
                  </a:cubicBezTo>
                  <a:lnTo>
                    <a:pt x="200025" y="104775"/>
                  </a:lnTo>
                  <a:lnTo>
                    <a:pt x="200025" y="85725"/>
                  </a:lnTo>
                  <a:lnTo>
                    <a:pt x="142875" y="85725"/>
                  </a:lnTo>
                  <a:lnTo>
                    <a:pt x="142875" y="104775"/>
                  </a:lnTo>
                  <a:lnTo>
                    <a:pt x="114300" y="104775"/>
                  </a:lnTo>
                  <a:cubicBezTo>
                    <a:pt x="72295" y="104775"/>
                    <a:pt x="38100" y="138970"/>
                    <a:pt x="38100" y="180975"/>
                  </a:cubicBezTo>
                  <a:cubicBezTo>
                    <a:pt x="38100" y="222980"/>
                    <a:pt x="72295" y="257175"/>
                    <a:pt x="114300" y="257175"/>
                  </a:cubicBezTo>
                  <a:lnTo>
                    <a:pt x="209550" y="257175"/>
                  </a:lnTo>
                  <a:cubicBezTo>
                    <a:pt x="220028" y="257175"/>
                    <a:pt x="228600" y="265748"/>
                    <a:pt x="228600" y="276225"/>
                  </a:cubicBezTo>
                  <a:cubicBezTo>
                    <a:pt x="228600" y="286703"/>
                    <a:pt x="220028" y="295275"/>
                    <a:pt x="209550" y="295275"/>
                  </a:cubicBezTo>
                  <a:lnTo>
                    <a:pt x="200025" y="295275"/>
                  </a:lnTo>
                  <a:lnTo>
                    <a:pt x="200025" y="276225"/>
                  </a:lnTo>
                  <a:lnTo>
                    <a:pt x="142875" y="276225"/>
                  </a:lnTo>
                  <a:lnTo>
                    <a:pt x="142875" y="295275"/>
                  </a:lnTo>
                  <a:lnTo>
                    <a:pt x="123825" y="295275"/>
                  </a:lnTo>
                  <a:cubicBezTo>
                    <a:pt x="108014" y="295275"/>
                    <a:pt x="95250" y="308039"/>
                    <a:pt x="95250" y="323850"/>
                  </a:cubicBezTo>
                  <a:cubicBezTo>
                    <a:pt x="95250" y="339662"/>
                    <a:pt x="108014" y="352425"/>
                    <a:pt x="123825" y="352425"/>
                  </a:cubicBezTo>
                  <a:lnTo>
                    <a:pt x="142875" y="352425"/>
                  </a:lnTo>
                  <a:lnTo>
                    <a:pt x="142875" y="361950"/>
                  </a:lnTo>
                  <a:cubicBezTo>
                    <a:pt x="142875" y="365284"/>
                    <a:pt x="143447" y="368522"/>
                    <a:pt x="144590" y="371475"/>
                  </a:cubicBezTo>
                  <a:cubicBezTo>
                    <a:pt x="145066" y="372904"/>
                    <a:pt x="145637" y="374237"/>
                    <a:pt x="146304" y="375475"/>
                  </a:cubicBezTo>
                  <a:cubicBezTo>
                    <a:pt x="146590" y="376142"/>
                    <a:pt x="146971" y="376809"/>
                    <a:pt x="147447" y="377381"/>
                  </a:cubicBezTo>
                  <a:cubicBezTo>
                    <a:pt x="147733" y="377857"/>
                    <a:pt x="148019" y="378333"/>
                    <a:pt x="148400" y="378809"/>
                  </a:cubicBezTo>
                  <a:cubicBezTo>
                    <a:pt x="151638" y="383286"/>
                    <a:pt x="156115" y="386715"/>
                    <a:pt x="161354" y="388620"/>
                  </a:cubicBezTo>
                  <a:cubicBezTo>
                    <a:pt x="161830" y="388906"/>
                    <a:pt x="162401" y="389096"/>
                    <a:pt x="162973" y="389192"/>
                  </a:cubicBezTo>
                  <a:cubicBezTo>
                    <a:pt x="163640" y="389477"/>
                    <a:pt x="164306" y="389668"/>
                    <a:pt x="164973" y="389763"/>
                  </a:cubicBezTo>
                  <a:cubicBezTo>
                    <a:pt x="165449" y="389954"/>
                    <a:pt x="166021" y="389954"/>
                    <a:pt x="166592" y="390049"/>
                  </a:cubicBezTo>
                  <a:cubicBezTo>
                    <a:pt x="168212" y="390430"/>
                    <a:pt x="169831" y="390525"/>
                    <a:pt x="171450" y="390525"/>
                  </a:cubicBezTo>
                  <a:cubicBezTo>
                    <a:pt x="173069" y="390525"/>
                    <a:pt x="174689" y="390430"/>
                    <a:pt x="176308" y="390049"/>
                  </a:cubicBezTo>
                  <a:cubicBezTo>
                    <a:pt x="176879" y="389954"/>
                    <a:pt x="177451" y="389954"/>
                    <a:pt x="177927" y="389763"/>
                  </a:cubicBezTo>
                  <a:cubicBezTo>
                    <a:pt x="184690" y="388239"/>
                    <a:pt x="190595" y="384239"/>
                    <a:pt x="194501" y="378809"/>
                  </a:cubicBezTo>
                  <a:cubicBezTo>
                    <a:pt x="194881" y="378333"/>
                    <a:pt x="195167" y="377857"/>
                    <a:pt x="195453" y="377381"/>
                  </a:cubicBezTo>
                  <a:cubicBezTo>
                    <a:pt x="195929" y="376809"/>
                    <a:pt x="196310" y="376142"/>
                    <a:pt x="196596" y="375475"/>
                  </a:cubicBezTo>
                  <a:cubicBezTo>
                    <a:pt x="197263" y="374237"/>
                    <a:pt x="197834" y="372904"/>
                    <a:pt x="198311" y="371475"/>
                  </a:cubicBezTo>
                  <a:cubicBezTo>
                    <a:pt x="199454" y="368522"/>
                    <a:pt x="200025" y="365284"/>
                    <a:pt x="200025" y="361950"/>
                  </a:cubicBezTo>
                  <a:lnTo>
                    <a:pt x="200025" y="352425"/>
                  </a:lnTo>
                  <a:lnTo>
                    <a:pt x="209550" y="352425"/>
                  </a:lnTo>
                  <a:cubicBezTo>
                    <a:pt x="251555" y="352425"/>
                    <a:pt x="285750" y="318230"/>
                    <a:pt x="285750" y="276225"/>
                  </a:cubicBezTo>
                  <a:cubicBezTo>
                    <a:pt x="285750" y="234220"/>
                    <a:pt x="251555" y="200025"/>
                    <a:pt x="209550" y="200025"/>
                  </a:cubicBezTo>
                  <a:lnTo>
                    <a:pt x="114300" y="200025"/>
                  </a:lnTo>
                  <a:cubicBezTo>
                    <a:pt x="103823" y="200025"/>
                    <a:pt x="95250" y="191453"/>
                    <a:pt x="95250" y="180975"/>
                  </a:cubicBezTo>
                  <a:cubicBezTo>
                    <a:pt x="95250" y="170498"/>
                    <a:pt x="103823" y="161925"/>
                    <a:pt x="114300" y="161925"/>
                  </a:cubicBezTo>
                  <a:lnTo>
                    <a:pt x="142875" y="161925"/>
                  </a:lnTo>
                  <a:lnTo>
                    <a:pt x="142875" y="180975"/>
                  </a:lnTo>
                  <a:close/>
                  <a:moveTo>
                    <a:pt x="38100" y="38100"/>
                  </a:moveTo>
                  <a:cubicBezTo>
                    <a:pt x="32861" y="38100"/>
                    <a:pt x="28575" y="33814"/>
                    <a:pt x="28575" y="28575"/>
                  </a:cubicBezTo>
                  <a:cubicBezTo>
                    <a:pt x="28575" y="23336"/>
                    <a:pt x="32861" y="19050"/>
                    <a:pt x="38100" y="19050"/>
                  </a:cubicBezTo>
                  <a:cubicBezTo>
                    <a:pt x="43339" y="19050"/>
                    <a:pt x="47625" y="23336"/>
                    <a:pt x="47625" y="28575"/>
                  </a:cubicBezTo>
                  <a:cubicBezTo>
                    <a:pt x="47625" y="33814"/>
                    <a:pt x="43339" y="38100"/>
                    <a:pt x="38100" y="3810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6" name="Google Shape;56;p7"/>
          <p:cNvSpPr txBox="1">
            <a:spLocks noGrp="1"/>
          </p:cNvSpPr>
          <p:nvPr>
            <p:ph type="title"/>
          </p:nvPr>
        </p:nvSpPr>
        <p:spPr>
          <a:xfrm>
            <a:off x="855300" y="659450"/>
            <a:ext cx="6602100" cy="749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7"/>
          <p:cNvSpPr txBox="1">
            <a:spLocks noGrp="1"/>
          </p:cNvSpPr>
          <p:nvPr>
            <p:ph type="body" idx="1"/>
          </p:nvPr>
        </p:nvSpPr>
        <p:spPr>
          <a:xfrm>
            <a:off x="855275" y="1353950"/>
            <a:ext cx="2250600" cy="3284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•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•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•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•"/>
              <a:defRPr sz="1800"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58" name="Google Shape;58;p7"/>
          <p:cNvSpPr txBox="1">
            <a:spLocks noGrp="1"/>
          </p:cNvSpPr>
          <p:nvPr>
            <p:ph type="body" idx="2"/>
          </p:nvPr>
        </p:nvSpPr>
        <p:spPr>
          <a:xfrm>
            <a:off x="3421480" y="1353950"/>
            <a:ext cx="2250600" cy="3284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•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•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•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•"/>
              <a:defRPr sz="1800"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59" name="Google Shape;59;p7"/>
          <p:cNvSpPr txBox="1">
            <a:spLocks noGrp="1"/>
          </p:cNvSpPr>
          <p:nvPr>
            <p:ph type="sldNum" idx="12"/>
          </p:nvPr>
        </p:nvSpPr>
        <p:spPr>
          <a:xfrm>
            <a:off x="8603825" y="4730500"/>
            <a:ext cx="349200" cy="279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  <p:pic>
        <p:nvPicPr>
          <p:cNvPr id="60" name="Google Shape;60;p7"/>
          <p:cNvPicPr preferRelativeResize="0"/>
          <p:nvPr/>
        </p:nvPicPr>
        <p:blipFill rotWithShape="1">
          <a:blip r:embed="rId2">
            <a:alphaModFix/>
          </a:blip>
          <a:srcRect l="1587" r="1587"/>
          <a:stretch/>
        </p:blipFill>
        <p:spPr>
          <a:xfrm>
            <a:off x="5757150" y="1132750"/>
            <a:ext cx="3386850" cy="3505847"/>
          </a:xfrm>
          <a:prstGeom prst="rect">
            <a:avLst/>
          </a:prstGeom>
          <a:noFill/>
          <a:ln>
            <a:noFill/>
          </a:ln>
          <a:effectLst>
            <a:outerShdw blurRad="28575" dist="28575" algn="bl" rotWithShape="0">
              <a:schemeClr val="dk1">
                <a:alpha val="10000"/>
              </a:schemeClr>
            </a:outerShdw>
          </a:effectLst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9"/>
          <p:cNvSpPr/>
          <p:nvPr/>
        </p:nvSpPr>
        <p:spPr>
          <a:xfrm>
            <a:off x="5901817" y="742300"/>
            <a:ext cx="3809100" cy="3809100"/>
          </a:xfrm>
          <a:prstGeom prst="chord">
            <a:avLst>
              <a:gd name="adj1" fmla="val 2700000"/>
              <a:gd name="adj2" fmla="val 18900274"/>
            </a:avLst>
          </a:prstGeom>
          <a:solidFill>
            <a:srgbClr val="00A4CA">
              <a:alpha val="100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9"/>
          <p:cNvSpPr/>
          <p:nvPr/>
        </p:nvSpPr>
        <p:spPr>
          <a:xfrm>
            <a:off x="7664350" y="306375"/>
            <a:ext cx="1737000" cy="1737000"/>
          </a:xfrm>
          <a:prstGeom prst="chord">
            <a:avLst>
              <a:gd name="adj1" fmla="val 2700000"/>
              <a:gd name="adj2" fmla="val 18900274"/>
            </a:avLst>
          </a:prstGeom>
          <a:solidFill>
            <a:srgbClr val="00A4CA">
              <a:alpha val="100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9"/>
          <p:cNvSpPr/>
          <p:nvPr/>
        </p:nvSpPr>
        <p:spPr>
          <a:xfrm rot="10800000">
            <a:off x="-112168" y="659450"/>
            <a:ext cx="749400" cy="749400"/>
          </a:xfrm>
          <a:prstGeom prst="chord">
            <a:avLst>
              <a:gd name="adj1" fmla="val 2700000"/>
              <a:gd name="adj2" fmla="val 18900274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8" name="Google Shape;78;p9"/>
          <p:cNvGrpSpPr/>
          <p:nvPr/>
        </p:nvGrpSpPr>
        <p:grpSpPr>
          <a:xfrm>
            <a:off x="145809" y="869911"/>
            <a:ext cx="232524" cy="328270"/>
            <a:chOff x="7938657" y="1397104"/>
            <a:chExt cx="323850" cy="457200"/>
          </a:xfrm>
        </p:grpSpPr>
        <p:sp>
          <p:nvSpPr>
            <p:cNvPr id="79" name="Google Shape;79;p9"/>
            <p:cNvSpPr/>
            <p:nvPr/>
          </p:nvSpPr>
          <p:spPr>
            <a:xfrm>
              <a:off x="8081532" y="1397104"/>
              <a:ext cx="57150" cy="57150"/>
            </a:xfrm>
            <a:custGeom>
              <a:avLst/>
              <a:gdLst/>
              <a:ahLst/>
              <a:cxnLst/>
              <a:rect l="l" t="t" r="r" b="b"/>
              <a:pathLst>
                <a:path w="57150" h="57150" extrusionOk="0">
                  <a:moveTo>
                    <a:pt x="57150" y="28575"/>
                  </a:moveTo>
                  <a:cubicBezTo>
                    <a:pt x="57150" y="12764"/>
                    <a:pt x="44387" y="0"/>
                    <a:pt x="28575" y="0"/>
                  </a:cubicBezTo>
                  <a:cubicBezTo>
                    <a:pt x="12764" y="0"/>
                    <a:pt x="0" y="12764"/>
                    <a:pt x="0" y="28575"/>
                  </a:cubicBezTo>
                  <a:lnTo>
                    <a:pt x="0" y="57150"/>
                  </a:lnTo>
                  <a:lnTo>
                    <a:pt x="57150" y="57150"/>
                  </a:lnTo>
                  <a:lnTo>
                    <a:pt x="57150" y="28575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" name="Google Shape;80;p9"/>
            <p:cNvSpPr/>
            <p:nvPr/>
          </p:nvSpPr>
          <p:spPr>
            <a:xfrm>
              <a:off x="7938657" y="1463779"/>
              <a:ext cx="323850" cy="390525"/>
            </a:xfrm>
            <a:custGeom>
              <a:avLst/>
              <a:gdLst/>
              <a:ahLst/>
              <a:cxnLst/>
              <a:rect l="l" t="t" r="r" b="b"/>
              <a:pathLst>
                <a:path w="323850" h="390525" extrusionOk="0">
                  <a:moveTo>
                    <a:pt x="142875" y="180975"/>
                  </a:moveTo>
                  <a:lnTo>
                    <a:pt x="200025" y="180975"/>
                  </a:lnTo>
                  <a:lnTo>
                    <a:pt x="200025" y="161925"/>
                  </a:lnTo>
                  <a:lnTo>
                    <a:pt x="247650" y="161925"/>
                  </a:lnTo>
                  <a:cubicBezTo>
                    <a:pt x="289655" y="161925"/>
                    <a:pt x="323850" y="127730"/>
                    <a:pt x="323850" y="85725"/>
                  </a:cubicBezTo>
                  <a:cubicBezTo>
                    <a:pt x="323850" y="43720"/>
                    <a:pt x="289655" y="9525"/>
                    <a:pt x="247650" y="9525"/>
                  </a:cubicBezTo>
                  <a:lnTo>
                    <a:pt x="110871" y="9525"/>
                  </a:lnTo>
                  <a:cubicBezTo>
                    <a:pt x="104108" y="3620"/>
                    <a:pt x="95345" y="0"/>
                    <a:pt x="85725" y="0"/>
                  </a:cubicBezTo>
                  <a:lnTo>
                    <a:pt x="38100" y="0"/>
                  </a:lnTo>
                  <a:cubicBezTo>
                    <a:pt x="27623" y="0"/>
                    <a:pt x="18098" y="4286"/>
                    <a:pt x="11144" y="11144"/>
                  </a:cubicBezTo>
                  <a:cubicBezTo>
                    <a:pt x="4286" y="18097"/>
                    <a:pt x="0" y="27622"/>
                    <a:pt x="0" y="38100"/>
                  </a:cubicBezTo>
                  <a:cubicBezTo>
                    <a:pt x="0" y="59150"/>
                    <a:pt x="17050" y="76200"/>
                    <a:pt x="38100" y="76200"/>
                  </a:cubicBezTo>
                  <a:lnTo>
                    <a:pt x="85725" y="76200"/>
                  </a:lnTo>
                  <a:cubicBezTo>
                    <a:pt x="95345" y="76200"/>
                    <a:pt x="104108" y="72581"/>
                    <a:pt x="110871" y="66675"/>
                  </a:cubicBezTo>
                  <a:lnTo>
                    <a:pt x="247650" y="66675"/>
                  </a:lnTo>
                  <a:cubicBezTo>
                    <a:pt x="258128" y="66675"/>
                    <a:pt x="266700" y="75248"/>
                    <a:pt x="266700" y="85725"/>
                  </a:cubicBezTo>
                  <a:cubicBezTo>
                    <a:pt x="266700" y="96203"/>
                    <a:pt x="258128" y="104775"/>
                    <a:pt x="247650" y="104775"/>
                  </a:cubicBezTo>
                  <a:lnTo>
                    <a:pt x="200025" y="104775"/>
                  </a:lnTo>
                  <a:lnTo>
                    <a:pt x="200025" y="85725"/>
                  </a:lnTo>
                  <a:lnTo>
                    <a:pt x="142875" y="85725"/>
                  </a:lnTo>
                  <a:lnTo>
                    <a:pt x="142875" y="104775"/>
                  </a:lnTo>
                  <a:lnTo>
                    <a:pt x="114300" y="104775"/>
                  </a:lnTo>
                  <a:cubicBezTo>
                    <a:pt x="72295" y="104775"/>
                    <a:pt x="38100" y="138970"/>
                    <a:pt x="38100" y="180975"/>
                  </a:cubicBezTo>
                  <a:cubicBezTo>
                    <a:pt x="38100" y="222980"/>
                    <a:pt x="72295" y="257175"/>
                    <a:pt x="114300" y="257175"/>
                  </a:cubicBezTo>
                  <a:lnTo>
                    <a:pt x="209550" y="257175"/>
                  </a:lnTo>
                  <a:cubicBezTo>
                    <a:pt x="220028" y="257175"/>
                    <a:pt x="228600" y="265748"/>
                    <a:pt x="228600" y="276225"/>
                  </a:cubicBezTo>
                  <a:cubicBezTo>
                    <a:pt x="228600" y="286703"/>
                    <a:pt x="220028" y="295275"/>
                    <a:pt x="209550" y="295275"/>
                  </a:cubicBezTo>
                  <a:lnTo>
                    <a:pt x="200025" y="295275"/>
                  </a:lnTo>
                  <a:lnTo>
                    <a:pt x="200025" y="276225"/>
                  </a:lnTo>
                  <a:lnTo>
                    <a:pt x="142875" y="276225"/>
                  </a:lnTo>
                  <a:lnTo>
                    <a:pt x="142875" y="295275"/>
                  </a:lnTo>
                  <a:lnTo>
                    <a:pt x="123825" y="295275"/>
                  </a:lnTo>
                  <a:cubicBezTo>
                    <a:pt x="108014" y="295275"/>
                    <a:pt x="95250" y="308039"/>
                    <a:pt x="95250" y="323850"/>
                  </a:cubicBezTo>
                  <a:cubicBezTo>
                    <a:pt x="95250" y="339662"/>
                    <a:pt x="108014" y="352425"/>
                    <a:pt x="123825" y="352425"/>
                  </a:cubicBezTo>
                  <a:lnTo>
                    <a:pt x="142875" y="352425"/>
                  </a:lnTo>
                  <a:lnTo>
                    <a:pt x="142875" y="361950"/>
                  </a:lnTo>
                  <a:cubicBezTo>
                    <a:pt x="142875" y="365284"/>
                    <a:pt x="143447" y="368522"/>
                    <a:pt x="144590" y="371475"/>
                  </a:cubicBezTo>
                  <a:cubicBezTo>
                    <a:pt x="145066" y="372904"/>
                    <a:pt x="145637" y="374237"/>
                    <a:pt x="146304" y="375475"/>
                  </a:cubicBezTo>
                  <a:cubicBezTo>
                    <a:pt x="146590" y="376142"/>
                    <a:pt x="146971" y="376809"/>
                    <a:pt x="147447" y="377381"/>
                  </a:cubicBezTo>
                  <a:cubicBezTo>
                    <a:pt x="147733" y="377857"/>
                    <a:pt x="148019" y="378333"/>
                    <a:pt x="148400" y="378809"/>
                  </a:cubicBezTo>
                  <a:cubicBezTo>
                    <a:pt x="151638" y="383286"/>
                    <a:pt x="156115" y="386715"/>
                    <a:pt x="161354" y="388620"/>
                  </a:cubicBezTo>
                  <a:cubicBezTo>
                    <a:pt x="161830" y="388906"/>
                    <a:pt x="162401" y="389096"/>
                    <a:pt x="162973" y="389192"/>
                  </a:cubicBezTo>
                  <a:cubicBezTo>
                    <a:pt x="163640" y="389477"/>
                    <a:pt x="164306" y="389668"/>
                    <a:pt x="164973" y="389763"/>
                  </a:cubicBezTo>
                  <a:cubicBezTo>
                    <a:pt x="165449" y="389954"/>
                    <a:pt x="166021" y="389954"/>
                    <a:pt x="166592" y="390049"/>
                  </a:cubicBezTo>
                  <a:cubicBezTo>
                    <a:pt x="168212" y="390430"/>
                    <a:pt x="169831" y="390525"/>
                    <a:pt x="171450" y="390525"/>
                  </a:cubicBezTo>
                  <a:cubicBezTo>
                    <a:pt x="173069" y="390525"/>
                    <a:pt x="174689" y="390430"/>
                    <a:pt x="176308" y="390049"/>
                  </a:cubicBezTo>
                  <a:cubicBezTo>
                    <a:pt x="176879" y="389954"/>
                    <a:pt x="177451" y="389954"/>
                    <a:pt x="177927" y="389763"/>
                  </a:cubicBezTo>
                  <a:cubicBezTo>
                    <a:pt x="184690" y="388239"/>
                    <a:pt x="190595" y="384239"/>
                    <a:pt x="194501" y="378809"/>
                  </a:cubicBezTo>
                  <a:cubicBezTo>
                    <a:pt x="194881" y="378333"/>
                    <a:pt x="195167" y="377857"/>
                    <a:pt x="195453" y="377381"/>
                  </a:cubicBezTo>
                  <a:cubicBezTo>
                    <a:pt x="195929" y="376809"/>
                    <a:pt x="196310" y="376142"/>
                    <a:pt x="196596" y="375475"/>
                  </a:cubicBezTo>
                  <a:cubicBezTo>
                    <a:pt x="197263" y="374237"/>
                    <a:pt x="197834" y="372904"/>
                    <a:pt x="198311" y="371475"/>
                  </a:cubicBezTo>
                  <a:cubicBezTo>
                    <a:pt x="199454" y="368522"/>
                    <a:pt x="200025" y="365284"/>
                    <a:pt x="200025" y="361950"/>
                  </a:cubicBezTo>
                  <a:lnTo>
                    <a:pt x="200025" y="352425"/>
                  </a:lnTo>
                  <a:lnTo>
                    <a:pt x="209550" y="352425"/>
                  </a:lnTo>
                  <a:cubicBezTo>
                    <a:pt x="251555" y="352425"/>
                    <a:pt x="285750" y="318230"/>
                    <a:pt x="285750" y="276225"/>
                  </a:cubicBezTo>
                  <a:cubicBezTo>
                    <a:pt x="285750" y="234220"/>
                    <a:pt x="251555" y="200025"/>
                    <a:pt x="209550" y="200025"/>
                  </a:cubicBezTo>
                  <a:lnTo>
                    <a:pt x="114300" y="200025"/>
                  </a:lnTo>
                  <a:cubicBezTo>
                    <a:pt x="103823" y="200025"/>
                    <a:pt x="95250" y="191453"/>
                    <a:pt x="95250" y="180975"/>
                  </a:cubicBezTo>
                  <a:cubicBezTo>
                    <a:pt x="95250" y="170498"/>
                    <a:pt x="103823" y="161925"/>
                    <a:pt x="114300" y="161925"/>
                  </a:cubicBezTo>
                  <a:lnTo>
                    <a:pt x="142875" y="161925"/>
                  </a:lnTo>
                  <a:lnTo>
                    <a:pt x="142875" y="180975"/>
                  </a:lnTo>
                  <a:close/>
                  <a:moveTo>
                    <a:pt x="38100" y="38100"/>
                  </a:moveTo>
                  <a:cubicBezTo>
                    <a:pt x="32861" y="38100"/>
                    <a:pt x="28575" y="33814"/>
                    <a:pt x="28575" y="28575"/>
                  </a:cubicBezTo>
                  <a:cubicBezTo>
                    <a:pt x="28575" y="23336"/>
                    <a:pt x="32861" y="19050"/>
                    <a:pt x="38100" y="19050"/>
                  </a:cubicBezTo>
                  <a:cubicBezTo>
                    <a:pt x="43339" y="19050"/>
                    <a:pt x="47625" y="23336"/>
                    <a:pt x="47625" y="28575"/>
                  </a:cubicBezTo>
                  <a:cubicBezTo>
                    <a:pt x="47625" y="33814"/>
                    <a:pt x="43339" y="38100"/>
                    <a:pt x="38100" y="3810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1" name="Google Shape;81;p9"/>
          <p:cNvSpPr txBox="1">
            <a:spLocks noGrp="1"/>
          </p:cNvSpPr>
          <p:nvPr>
            <p:ph type="title"/>
          </p:nvPr>
        </p:nvSpPr>
        <p:spPr>
          <a:xfrm>
            <a:off x="855300" y="659450"/>
            <a:ext cx="6602100" cy="749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9"/>
          <p:cNvSpPr txBox="1">
            <a:spLocks noGrp="1"/>
          </p:cNvSpPr>
          <p:nvPr>
            <p:ph type="sldNum" idx="12"/>
          </p:nvPr>
        </p:nvSpPr>
        <p:spPr>
          <a:xfrm>
            <a:off x="8603825" y="4730500"/>
            <a:ext cx="349200" cy="279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  <p:pic>
        <p:nvPicPr>
          <p:cNvPr id="83" name="Google Shape;83;p9"/>
          <p:cNvPicPr preferRelativeResize="0"/>
          <p:nvPr/>
        </p:nvPicPr>
        <p:blipFill rotWithShape="1">
          <a:blip r:embed="rId2">
            <a:alphaModFix/>
          </a:blip>
          <a:srcRect r="1351"/>
          <a:stretch/>
        </p:blipFill>
        <p:spPr>
          <a:xfrm>
            <a:off x="5247875" y="1132750"/>
            <a:ext cx="3896126" cy="3505850"/>
          </a:xfrm>
          <a:prstGeom prst="rect">
            <a:avLst/>
          </a:prstGeom>
          <a:noFill/>
          <a:ln>
            <a:noFill/>
          </a:ln>
          <a:effectLst>
            <a:outerShdw blurRad="28575" dist="28575" algn="bl" rotWithShape="0">
              <a:schemeClr val="dk1">
                <a:alpha val="10000"/>
              </a:schemeClr>
            </a:outerShdw>
          </a:effectLst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1"/>
          <p:cNvSpPr/>
          <p:nvPr/>
        </p:nvSpPr>
        <p:spPr>
          <a:xfrm>
            <a:off x="5901817" y="742300"/>
            <a:ext cx="3809100" cy="3809100"/>
          </a:xfrm>
          <a:prstGeom prst="chord">
            <a:avLst>
              <a:gd name="adj1" fmla="val 2700000"/>
              <a:gd name="adj2" fmla="val 18900274"/>
            </a:avLst>
          </a:prstGeom>
          <a:solidFill>
            <a:srgbClr val="00A4CA">
              <a:alpha val="100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11"/>
          <p:cNvSpPr/>
          <p:nvPr/>
        </p:nvSpPr>
        <p:spPr>
          <a:xfrm>
            <a:off x="7664350" y="306375"/>
            <a:ext cx="1737000" cy="1737000"/>
          </a:xfrm>
          <a:prstGeom prst="chord">
            <a:avLst>
              <a:gd name="adj1" fmla="val 2700000"/>
              <a:gd name="adj2" fmla="val 18900274"/>
            </a:avLst>
          </a:prstGeom>
          <a:solidFill>
            <a:srgbClr val="00A4CA">
              <a:alpha val="100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11"/>
          <p:cNvSpPr txBox="1">
            <a:spLocks noGrp="1"/>
          </p:cNvSpPr>
          <p:nvPr>
            <p:ph type="sldNum" idx="12"/>
          </p:nvPr>
        </p:nvSpPr>
        <p:spPr>
          <a:xfrm>
            <a:off x="8603825" y="4730500"/>
            <a:ext cx="349200" cy="279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background">
  <p:cSld name="BLANK_1_1">
    <p:bg>
      <p:bgPr>
        <a:solidFill>
          <a:schemeClr val="accent1"/>
        </a:solid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" name="Google Shape;102;p13"/>
          <p:cNvGrpSpPr/>
          <p:nvPr/>
        </p:nvGrpSpPr>
        <p:grpSpPr>
          <a:xfrm>
            <a:off x="-7278" y="-25"/>
            <a:ext cx="9154509" cy="5147262"/>
            <a:chOff x="2415126" y="2459954"/>
            <a:chExt cx="3373193" cy="1897678"/>
          </a:xfrm>
        </p:grpSpPr>
        <p:sp>
          <p:nvSpPr>
            <p:cNvPr id="103" name="Google Shape;103;p13"/>
            <p:cNvSpPr/>
            <p:nvPr/>
          </p:nvSpPr>
          <p:spPr>
            <a:xfrm>
              <a:off x="2415126" y="2459954"/>
              <a:ext cx="1233400" cy="1897678"/>
            </a:xfrm>
            <a:custGeom>
              <a:avLst/>
              <a:gdLst/>
              <a:ahLst/>
              <a:cxnLst/>
              <a:rect l="l" t="t" r="r" b="b"/>
              <a:pathLst>
                <a:path w="1233400" h="1897678" extrusionOk="0">
                  <a:moveTo>
                    <a:pt x="636027" y="948839"/>
                  </a:moveTo>
                  <a:cubicBezTo>
                    <a:pt x="636027" y="530634"/>
                    <a:pt x="880128" y="169454"/>
                    <a:pt x="1233609" y="0"/>
                  </a:cubicBezTo>
                  <a:lnTo>
                    <a:pt x="0" y="0"/>
                  </a:lnTo>
                  <a:lnTo>
                    <a:pt x="0" y="1897679"/>
                  </a:lnTo>
                  <a:lnTo>
                    <a:pt x="1233609" y="1897679"/>
                  </a:lnTo>
                  <a:cubicBezTo>
                    <a:pt x="880128" y="1728225"/>
                    <a:pt x="636027" y="1367045"/>
                    <a:pt x="636027" y="948839"/>
                  </a:cubicBezTo>
                  <a:close/>
                </a:path>
              </a:pathLst>
            </a:custGeom>
            <a:solidFill>
              <a:srgbClr val="FFFFFF">
                <a:alpha val="6872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" name="Google Shape;104;p13"/>
            <p:cNvSpPr/>
            <p:nvPr/>
          </p:nvSpPr>
          <p:spPr>
            <a:xfrm>
              <a:off x="4556676" y="2459954"/>
              <a:ext cx="1231643" cy="1897678"/>
            </a:xfrm>
            <a:custGeom>
              <a:avLst/>
              <a:gdLst/>
              <a:ahLst/>
              <a:cxnLst/>
              <a:rect l="l" t="t" r="r" b="b"/>
              <a:pathLst>
                <a:path w="1231643" h="1897678" extrusionOk="0">
                  <a:moveTo>
                    <a:pt x="0" y="0"/>
                  </a:moveTo>
                  <a:cubicBezTo>
                    <a:pt x="353481" y="169454"/>
                    <a:pt x="597582" y="530634"/>
                    <a:pt x="597582" y="948839"/>
                  </a:cubicBezTo>
                  <a:cubicBezTo>
                    <a:pt x="597582" y="1367045"/>
                    <a:pt x="353481" y="1728225"/>
                    <a:pt x="0" y="1897679"/>
                  </a:cubicBezTo>
                  <a:lnTo>
                    <a:pt x="1231852" y="1897679"/>
                  </a:lnTo>
                  <a:lnTo>
                    <a:pt x="1231852" y="0"/>
                  </a:lnTo>
                  <a:close/>
                </a:path>
              </a:pathLst>
            </a:custGeom>
            <a:solidFill>
              <a:srgbClr val="FFFFFF">
                <a:alpha val="6872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5" name="Google Shape;105;p13"/>
          <p:cNvSpPr txBox="1">
            <a:spLocks noGrp="1"/>
          </p:cNvSpPr>
          <p:nvPr>
            <p:ph type="sldNum" idx="12"/>
          </p:nvPr>
        </p:nvSpPr>
        <p:spPr>
          <a:xfrm>
            <a:off x="8603825" y="4730500"/>
            <a:ext cx="349200" cy="279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19140000">
            <a:off x="201168" y="4402836"/>
            <a:ext cx="2176272" cy="150876"/>
          </a:xfrm>
          <a:prstGeom prst="rect">
            <a:avLst/>
          </a:prstGeom>
        </p:spPr>
        <p:txBody>
          <a:bodyPr/>
          <a:lstStyle/>
          <a:p>
            <a:fld id="{D1EDBFB3-553A-4B9F-8D6F-F28362394CE8}" type="datetimeFigureOut">
              <a:rPr lang="fr-FR" smtClean="0"/>
              <a:t>21/11/2024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517514" y="4713842"/>
            <a:ext cx="4724400" cy="20574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01038" y="4628117"/>
            <a:ext cx="502920" cy="377190"/>
          </a:xfrm>
          <a:prstGeom prst="ellipse">
            <a:avLst/>
          </a:prstGeom>
        </p:spPr>
        <p:txBody>
          <a:bodyPr/>
          <a:lstStyle/>
          <a:p>
            <a:fld id="{F86985CC-74FE-425E-B7F9-61C9EBB5418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192857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">
  <p:cSld name="Big title"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25"/>
          <p:cNvSpPr txBox="1">
            <a:spLocks noGrp="1"/>
          </p:cNvSpPr>
          <p:nvPr>
            <p:ph type="ctrTitle"/>
          </p:nvPr>
        </p:nvSpPr>
        <p:spPr>
          <a:xfrm>
            <a:off x="720000" y="540000"/>
            <a:ext cx="4723200" cy="406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5200"/>
              <a:buNone/>
              <a:defRPr sz="7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752361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55300" y="659450"/>
            <a:ext cx="6602100" cy="74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200"/>
              <a:buFont typeface="Cabin Condensed SemiBold"/>
              <a:buNone/>
              <a:defRPr sz="3200">
                <a:solidFill>
                  <a:schemeClr val="accent2"/>
                </a:solidFill>
                <a:latin typeface="Cabin Condensed SemiBold"/>
                <a:ea typeface="Cabin Condensed SemiBold"/>
                <a:cs typeface="Cabin Condensed SemiBold"/>
                <a:sym typeface="Cabin Condensed SemiBold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200"/>
              <a:buFont typeface="Cabin Condensed SemiBold"/>
              <a:buNone/>
              <a:defRPr sz="3200">
                <a:solidFill>
                  <a:schemeClr val="accent2"/>
                </a:solidFill>
                <a:latin typeface="Cabin Condensed SemiBold"/>
                <a:ea typeface="Cabin Condensed SemiBold"/>
                <a:cs typeface="Cabin Condensed SemiBold"/>
                <a:sym typeface="Cabin Condensed SemiBold"/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200"/>
              <a:buFont typeface="Cabin Condensed SemiBold"/>
              <a:buNone/>
              <a:defRPr sz="3200">
                <a:solidFill>
                  <a:schemeClr val="accent2"/>
                </a:solidFill>
                <a:latin typeface="Cabin Condensed SemiBold"/>
                <a:ea typeface="Cabin Condensed SemiBold"/>
                <a:cs typeface="Cabin Condensed SemiBold"/>
                <a:sym typeface="Cabin Condensed SemiBold"/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200"/>
              <a:buFont typeface="Cabin Condensed SemiBold"/>
              <a:buNone/>
              <a:defRPr sz="3200">
                <a:solidFill>
                  <a:schemeClr val="accent2"/>
                </a:solidFill>
                <a:latin typeface="Cabin Condensed SemiBold"/>
                <a:ea typeface="Cabin Condensed SemiBold"/>
                <a:cs typeface="Cabin Condensed SemiBold"/>
                <a:sym typeface="Cabin Condensed SemiBold"/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200"/>
              <a:buFont typeface="Cabin Condensed SemiBold"/>
              <a:buNone/>
              <a:defRPr sz="3200">
                <a:solidFill>
                  <a:schemeClr val="accent2"/>
                </a:solidFill>
                <a:latin typeface="Cabin Condensed SemiBold"/>
                <a:ea typeface="Cabin Condensed SemiBold"/>
                <a:cs typeface="Cabin Condensed SemiBold"/>
                <a:sym typeface="Cabin Condensed SemiBold"/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200"/>
              <a:buFont typeface="Cabin Condensed SemiBold"/>
              <a:buNone/>
              <a:defRPr sz="3200">
                <a:solidFill>
                  <a:schemeClr val="accent2"/>
                </a:solidFill>
                <a:latin typeface="Cabin Condensed SemiBold"/>
                <a:ea typeface="Cabin Condensed SemiBold"/>
                <a:cs typeface="Cabin Condensed SemiBold"/>
                <a:sym typeface="Cabin Condensed SemiBold"/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200"/>
              <a:buFont typeface="Cabin Condensed SemiBold"/>
              <a:buNone/>
              <a:defRPr sz="3200">
                <a:solidFill>
                  <a:schemeClr val="accent2"/>
                </a:solidFill>
                <a:latin typeface="Cabin Condensed SemiBold"/>
                <a:ea typeface="Cabin Condensed SemiBold"/>
                <a:cs typeface="Cabin Condensed SemiBold"/>
                <a:sym typeface="Cabin Condensed SemiBold"/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200"/>
              <a:buFont typeface="Cabin Condensed SemiBold"/>
              <a:buNone/>
              <a:defRPr sz="3200">
                <a:solidFill>
                  <a:schemeClr val="accent2"/>
                </a:solidFill>
                <a:latin typeface="Cabin Condensed SemiBold"/>
                <a:ea typeface="Cabin Condensed SemiBold"/>
                <a:cs typeface="Cabin Condensed SemiBold"/>
                <a:sym typeface="Cabin Condensed SemiBold"/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200"/>
              <a:buFont typeface="Cabin Condensed SemiBold"/>
              <a:buNone/>
              <a:defRPr sz="3200">
                <a:solidFill>
                  <a:schemeClr val="accent2"/>
                </a:solidFill>
                <a:latin typeface="Cabin Condensed SemiBold"/>
                <a:ea typeface="Cabin Condensed SemiBold"/>
                <a:cs typeface="Cabin Condensed SemiBold"/>
                <a:sym typeface="Cabin Condensed SemiBol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55300" y="1353948"/>
            <a:ext cx="4844100" cy="30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81000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ews Cycle"/>
              <a:buChar char="•"/>
              <a:defRPr sz="2400">
                <a:solidFill>
                  <a:schemeClr val="dk1"/>
                </a:solidFill>
                <a:latin typeface="News Cycle"/>
                <a:ea typeface="News Cycle"/>
                <a:cs typeface="News Cycle"/>
                <a:sym typeface="News Cycle"/>
              </a:defRPr>
            </a:lvl1pPr>
            <a:lvl2pPr marL="914400" lvl="1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News Cycle"/>
              <a:buChar char="•"/>
              <a:defRPr sz="2400">
                <a:solidFill>
                  <a:schemeClr val="dk1"/>
                </a:solidFill>
                <a:latin typeface="News Cycle"/>
                <a:ea typeface="News Cycle"/>
                <a:cs typeface="News Cycle"/>
                <a:sym typeface="News Cycle"/>
              </a:defRPr>
            </a:lvl2pPr>
            <a:lvl3pPr marL="1371600" lvl="2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News Cycle"/>
              <a:buChar char="•"/>
              <a:defRPr sz="2400">
                <a:solidFill>
                  <a:schemeClr val="dk1"/>
                </a:solidFill>
                <a:latin typeface="News Cycle"/>
                <a:ea typeface="News Cycle"/>
                <a:cs typeface="News Cycle"/>
                <a:sym typeface="News Cycle"/>
              </a:defRPr>
            </a:lvl3pPr>
            <a:lvl4pPr marL="1828800" lvl="3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News Cycle"/>
              <a:buChar char="•"/>
              <a:defRPr sz="2400">
                <a:solidFill>
                  <a:schemeClr val="dk1"/>
                </a:solidFill>
                <a:latin typeface="News Cycle"/>
                <a:ea typeface="News Cycle"/>
                <a:cs typeface="News Cycle"/>
                <a:sym typeface="News Cycle"/>
              </a:defRPr>
            </a:lvl4pPr>
            <a:lvl5pPr marL="2286000" lvl="4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ews Cycle"/>
              <a:buChar char="○"/>
              <a:defRPr sz="2400">
                <a:solidFill>
                  <a:schemeClr val="dk1"/>
                </a:solidFill>
                <a:latin typeface="News Cycle"/>
                <a:ea typeface="News Cycle"/>
                <a:cs typeface="News Cycle"/>
                <a:sym typeface="News Cycle"/>
              </a:defRPr>
            </a:lvl5pPr>
            <a:lvl6pPr marL="2743200" lvl="5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ews Cycle"/>
              <a:buChar char="■"/>
              <a:defRPr sz="2400">
                <a:solidFill>
                  <a:schemeClr val="dk1"/>
                </a:solidFill>
                <a:latin typeface="News Cycle"/>
                <a:ea typeface="News Cycle"/>
                <a:cs typeface="News Cycle"/>
                <a:sym typeface="News Cycle"/>
              </a:defRPr>
            </a:lvl6pPr>
            <a:lvl7pPr marL="3200400" lvl="6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ews Cycle"/>
              <a:buChar char="●"/>
              <a:defRPr sz="2400">
                <a:solidFill>
                  <a:schemeClr val="dk1"/>
                </a:solidFill>
                <a:latin typeface="News Cycle"/>
                <a:ea typeface="News Cycle"/>
                <a:cs typeface="News Cycle"/>
                <a:sym typeface="News Cycle"/>
              </a:defRPr>
            </a:lvl7pPr>
            <a:lvl8pPr marL="3657600" lvl="7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ews Cycle"/>
              <a:buChar char="○"/>
              <a:defRPr sz="2400">
                <a:solidFill>
                  <a:schemeClr val="dk1"/>
                </a:solidFill>
                <a:latin typeface="News Cycle"/>
                <a:ea typeface="News Cycle"/>
                <a:cs typeface="News Cycle"/>
                <a:sym typeface="News Cycle"/>
              </a:defRPr>
            </a:lvl8pPr>
            <a:lvl9pPr marL="4114800" lvl="8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ews Cycle"/>
              <a:buChar char="■"/>
              <a:defRPr sz="2400">
                <a:solidFill>
                  <a:schemeClr val="dk1"/>
                </a:solidFill>
                <a:latin typeface="News Cycle"/>
                <a:ea typeface="News Cycle"/>
                <a:cs typeface="News Cycle"/>
                <a:sym typeface="News Cycle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603825" y="4730500"/>
            <a:ext cx="349200" cy="27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buNone/>
              <a:defRPr sz="1300">
                <a:solidFill>
                  <a:schemeClr val="dk2"/>
                </a:solidFill>
                <a:latin typeface="News Cycle"/>
                <a:ea typeface="News Cycle"/>
                <a:cs typeface="News Cycle"/>
                <a:sym typeface="News Cycle"/>
              </a:defRPr>
            </a:lvl1pPr>
            <a:lvl2pPr lvl="1" algn="r" rtl="0">
              <a:buNone/>
              <a:defRPr sz="1300">
                <a:solidFill>
                  <a:schemeClr val="dk2"/>
                </a:solidFill>
                <a:latin typeface="News Cycle"/>
                <a:ea typeface="News Cycle"/>
                <a:cs typeface="News Cycle"/>
                <a:sym typeface="News Cycle"/>
              </a:defRPr>
            </a:lvl2pPr>
            <a:lvl3pPr lvl="2" algn="r" rtl="0">
              <a:buNone/>
              <a:defRPr sz="1300">
                <a:solidFill>
                  <a:schemeClr val="dk2"/>
                </a:solidFill>
                <a:latin typeface="News Cycle"/>
                <a:ea typeface="News Cycle"/>
                <a:cs typeface="News Cycle"/>
                <a:sym typeface="News Cycle"/>
              </a:defRPr>
            </a:lvl3pPr>
            <a:lvl4pPr lvl="3" algn="r" rtl="0">
              <a:buNone/>
              <a:defRPr sz="1300">
                <a:solidFill>
                  <a:schemeClr val="dk2"/>
                </a:solidFill>
                <a:latin typeface="News Cycle"/>
                <a:ea typeface="News Cycle"/>
                <a:cs typeface="News Cycle"/>
                <a:sym typeface="News Cycle"/>
              </a:defRPr>
            </a:lvl4pPr>
            <a:lvl5pPr lvl="4" algn="r" rtl="0">
              <a:buNone/>
              <a:defRPr sz="1300">
                <a:solidFill>
                  <a:schemeClr val="dk2"/>
                </a:solidFill>
                <a:latin typeface="News Cycle"/>
                <a:ea typeface="News Cycle"/>
                <a:cs typeface="News Cycle"/>
                <a:sym typeface="News Cycle"/>
              </a:defRPr>
            </a:lvl5pPr>
            <a:lvl6pPr lvl="5" algn="r" rtl="0">
              <a:buNone/>
              <a:defRPr sz="1300">
                <a:solidFill>
                  <a:schemeClr val="dk2"/>
                </a:solidFill>
                <a:latin typeface="News Cycle"/>
                <a:ea typeface="News Cycle"/>
                <a:cs typeface="News Cycle"/>
                <a:sym typeface="News Cycle"/>
              </a:defRPr>
            </a:lvl6pPr>
            <a:lvl7pPr lvl="6" algn="r" rtl="0">
              <a:buNone/>
              <a:defRPr sz="1300">
                <a:solidFill>
                  <a:schemeClr val="dk2"/>
                </a:solidFill>
                <a:latin typeface="News Cycle"/>
                <a:ea typeface="News Cycle"/>
                <a:cs typeface="News Cycle"/>
                <a:sym typeface="News Cycle"/>
              </a:defRPr>
            </a:lvl7pPr>
            <a:lvl8pPr lvl="7" algn="r" rtl="0">
              <a:buNone/>
              <a:defRPr sz="1300">
                <a:solidFill>
                  <a:schemeClr val="dk2"/>
                </a:solidFill>
                <a:latin typeface="News Cycle"/>
                <a:ea typeface="News Cycle"/>
                <a:cs typeface="News Cycle"/>
                <a:sym typeface="News Cycle"/>
              </a:defRPr>
            </a:lvl8pPr>
            <a:lvl9pPr lvl="8" algn="r" rtl="0">
              <a:buNone/>
              <a:defRPr sz="1300">
                <a:solidFill>
                  <a:schemeClr val="dk2"/>
                </a:solidFill>
                <a:latin typeface="News Cycle"/>
                <a:ea typeface="News Cycle"/>
                <a:cs typeface="News Cycle"/>
                <a:sym typeface="News Cycl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3" r:id="rId4"/>
    <p:sldLayoutId id="2147483655" r:id="rId5"/>
    <p:sldLayoutId id="2147483657" r:id="rId6"/>
    <p:sldLayoutId id="2147483659" r:id="rId7"/>
    <p:sldLayoutId id="2147483661" r:id="rId8"/>
    <p:sldLayoutId id="2147483662" r:id="rId9"/>
    <p:sldLayoutId id="2147483663" r:id="rId10"/>
    <p:sldLayoutId id="2147483664" r:id="rId11"/>
    <p:sldLayoutId id="2147483665" r:id="rId12"/>
    <p:sldLayoutId id="2147483666" r:id="rId13"/>
    <p:sldLayoutId id="2147483667" r:id="rId14"/>
    <p:sldLayoutId id="2147483668" r:id="rId15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3.png"/><Relationship Id="rId5" Type="http://schemas.openxmlformats.org/officeDocument/2006/relationships/hyperlink" Target="http://jco.ascopubs.org/content/29/27/3620/F1.large.jpg" TargetMode="External"/><Relationship Id="rId4" Type="http://schemas.openxmlformats.org/officeDocument/2006/relationships/image" Target="../media/image4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8.w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7.wmf"/><Relationship Id="rId5" Type="http://schemas.openxmlformats.org/officeDocument/2006/relationships/image" Target="../media/image44.png"/><Relationship Id="rId4" Type="http://schemas.openxmlformats.org/officeDocument/2006/relationships/image" Target="../media/image46.w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6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mailto:boulahssass.r@chu-nice.fr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9.png"/><Relationship Id="rId5" Type="http://schemas.openxmlformats.org/officeDocument/2006/relationships/image" Target="../media/image58.jpeg"/><Relationship Id="rId4" Type="http://schemas.openxmlformats.org/officeDocument/2006/relationships/image" Target="../media/image5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4"/>
          <p:cNvSpPr txBox="1">
            <a:spLocks noGrp="1"/>
          </p:cNvSpPr>
          <p:nvPr>
            <p:ph type="ctrTitle"/>
          </p:nvPr>
        </p:nvSpPr>
        <p:spPr>
          <a:xfrm>
            <a:off x="1699661" y="1054145"/>
            <a:ext cx="5744677" cy="1159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4000" dirty="0"/>
              <a:t>Quels Outils pour </a:t>
            </a:r>
            <a:br>
              <a:rPr lang="fr-FR" sz="4000" dirty="0"/>
            </a:br>
            <a:r>
              <a:rPr lang="fr-FR" sz="4000" dirty="0"/>
              <a:t>l’évaluation </a:t>
            </a:r>
            <a:br>
              <a:rPr lang="fr-FR" sz="4000" dirty="0"/>
            </a:br>
            <a:r>
              <a:rPr lang="fr-FR" sz="4000" dirty="0" err="1"/>
              <a:t>oncogériatrique</a:t>
            </a:r>
            <a:r>
              <a:rPr lang="fr-FR" sz="4000" dirty="0"/>
              <a:t> ?</a:t>
            </a:r>
            <a:endParaRPr sz="4000" dirty="0"/>
          </a:p>
        </p:txBody>
      </p:sp>
      <p:pic>
        <p:nvPicPr>
          <p:cNvPr id="3" name="Picture 17" descr="Unicancer Oncogeriatric Group– Groupe Onco-gériatrie ...">
            <a:extLst>
              <a:ext uri="{FF2B5EF4-FFF2-40B4-BE49-F238E27FC236}">
                <a16:creationId xmlns:a16="http://schemas.microsoft.com/office/drawing/2014/main" id="{150D5C45-73A8-4272-B8E7-09C71A30DD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767" y="4361577"/>
            <a:ext cx="1928812" cy="63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C A L - CENTRE ANTOINE LACASSAGNE (Siège) - Accord d'entreprise relatif à  la mise en place du Comité Social et Economique au Centre Antoine Lacassagne">
            <a:extLst>
              <a:ext uri="{FF2B5EF4-FFF2-40B4-BE49-F238E27FC236}">
                <a16:creationId xmlns:a16="http://schemas.microsoft.com/office/drawing/2014/main" id="{C0B5D84C-5A09-4920-8A1E-94E917A83E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9895" y="4361577"/>
            <a:ext cx="1324041" cy="637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Une société savante pour une double discipline - Société Francophone  d'Onco-Gériatrie">
            <a:extLst>
              <a:ext uri="{FF2B5EF4-FFF2-40B4-BE49-F238E27FC236}">
                <a16:creationId xmlns:a16="http://schemas.microsoft.com/office/drawing/2014/main" id="{5FCDF8A2-6E0B-4B62-89ED-E77A58C7D3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5312" y="4154480"/>
            <a:ext cx="1116419" cy="844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 1">
            <a:extLst>
              <a:ext uri="{FF2B5EF4-FFF2-40B4-BE49-F238E27FC236}">
                <a16:creationId xmlns:a16="http://schemas.microsoft.com/office/drawing/2014/main" id="{359D8D26-B252-4491-ABA4-B5CAD31F421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245" y="62199"/>
            <a:ext cx="1712913" cy="1049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9" descr="News Archives - Page 2 of 4 - FHU ONCOAGE">
            <a:extLst>
              <a:ext uri="{FF2B5EF4-FFF2-40B4-BE49-F238E27FC236}">
                <a16:creationId xmlns:a16="http://schemas.microsoft.com/office/drawing/2014/main" id="{4388D250-A468-47EC-9BEA-03C63741EF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4920" y="122730"/>
            <a:ext cx="885525" cy="66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Google Shape;1321;p20">
            <a:extLst>
              <a:ext uri="{FF2B5EF4-FFF2-40B4-BE49-F238E27FC236}">
                <a16:creationId xmlns:a16="http://schemas.microsoft.com/office/drawing/2014/main" id="{2A9931B1-8224-41BC-A16A-F636FB0297AF}"/>
              </a:ext>
            </a:extLst>
          </p:cNvPr>
          <p:cNvSpPr txBox="1">
            <a:spLocks/>
          </p:cNvSpPr>
          <p:nvPr/>
        </p:nvSpPr>
        <p:spPr>
          <a:xfrm>
            <a:off x="1245698" y="2929555"/>
            <a:ext cx="2754000" cy="717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fr-FR" sz="1800" b="1" dirty="0">
                <a:solidFill>
                  <a:schemeClr val="bg1"/>
                </a:solidFill>
              </a:rPr>
              <a:t>Rabia Boulahssass</a:t>
            </a:r>
          </a:p>
          <a:p>
            <a:pPr algn="ctr"/>
            <a:r>
              <a:rPr lang="fr-FR" sz="1800" b="1" dirty="0">
                <a:solidFill>
                  <a:schemeClr val="bg1"/>
                </a:solidFill>
              </a:rPr>
              <a:t>Gériatre</a:t>
            </a:r>
          </a:p>
          <a:p>
            <a:pPr algn="ctr"/>
            <a:r>
              <a:rPr lang="fr-FR" sz="1800" b="1" dirty="0">
                <a:solidFill>
                  <a:schemeClr val="bg1"/>
                </a:solidFill>
              </a:rPr>
              <a:t>CHU de Nice, France</a:t>
            </a:r>
            <a:endParaRPr lang="fr-FR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5" name="Google Shape;1555;p30"/>
          <p:cNvSpPr txBox="1">
            <a:spLocks noGrp="1"/>
          </p:cNvSpPr>
          <p:nvPr>
            <p:ph type="title"/>
          </p:nvPr>
        </p:nvSpPr>
        <p:spPr>
          <a:xfrm>
            <a:off x="166870" y="525655"/>
            <a:ext cx="5301993" cy="29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200" b="1" dirty="0"/>
              <a:t> Dépistage de la Fragilité </a:t>
            </a:r>
            <a:r>
              <a:rPr lang="fr-FR" sz="4400" b="1" dirty="0"/>
              <a:t>G8</a:t>
            </a:r>
            <a:endParaRPr sz="3200" b="1" dirty="0"/>
          </a:p>
        </p:txBody>
      </p:sp>
      <p:sp>
        <p:nvSpPr>
          <p:cNvPr id="1556" name="Google Shape;1556;p30"/>
          <p:cNvSpPr txBox="1">
            <a:spLocks noGrp="1"/>
          </p:cNvSpPr>
          <p:nvPr>
            <p:ph type="title" idx="2"/>
          </p:nvPr>
        </p:nvSpPr>
        <p:spPr>
          <a:xfrm flipH="1">
            <a:off x="-536503" y="186016"/>
            <a:ext cx="1535700" cy="53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5400" dirty="0"/>
              <a:t>01</a:t>
            </a:r>
            <a:endParaRPr sz="5400" dirty="0"/>
          </a:p>
        </p:txBody>
      </p:sp>
      <p:pic>
        <p:nvPicPr>
          <p:cNvPr id="1026" name="Image 1" descr="image001">
            <a:extLst>
              <a:ext uri="{FF2B5EF4-FFF2-40B4-BE49-F238E27FC236}">
                <a16:creationId xmlns:a16="http://schemas.microsoft.com/office/drawing/2014/main" id="{498903AE-CF9E-44AC-8692-D667855A01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973" y="1144500"/>
            <a:ext cx="4373789" cy="3773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6">
            <a:extLst>
              <a:ext uri="{FF2B5EF4-FFF2-40B4-BE49-F238E27FC236}">
                <a16:creationId xmlns:a16="http://schemas.microsoft.com/office/drawing/2014/main" id="{AB0A6AB1-2380-4630-BEC8-25D2041DD0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0973" y="4882356"/>
            <a:ext cx="4154487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r>
              <a:rPr lang="fr-FR" altLang="fr-FR" dirty="0">
                <a:solidFill>
                  <a:schemeClr val="tx1"/>
                </a:solidFill>
              </a:rPr>
              <a:t>Soubeyran P. </a:t>
            </a:r>
            <a:r>
              <a:rPr lang="fr-FR" altLang="fr-FR" dirty="0" err="1">
                <a:solidFill>
                  <a:schemeClr val="tx1"/>
                </a:solidFill>
              </a:rPr>
              <a:t>PLoS</a:t>
            </a:r>
            <a:r>
              <a:rPr lang="fr-FR" altLang="fr-FR" dirty="0">
                <a:solidFill>
                  <a:schemeClr val="tx1"/>
                </a:solidFill>
              </a:rPr>
              <a:t> ONE 12/2014; 9(12):e115060</a:t>
            </a:r>
          </a:p>
          <a:p>
            <a:endParaRPr lang="fr-FR" altLang="fr-FR" dirty="0">
              <a:solidFill>
                <a:schemeClr val="tx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15934BF-447F-43C4-BD66-2AEAB11F1F69}"/>
              </a:ext>
            </a:extLst>
          </p:cNvPr>
          <p:cNvSpPr/>
          <p:nvPr/>
        </p:nvSpPr>
        <p:spPr>
          <a:xfrm>
            <a:off x="6048702" y="324981"/>
            <a:ext cx="2820978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Segoe UI Web (West European)"/>
              </a:rPr>
              <a:t>8 Items </a:t>
            </a:r>
          </a:p>
          <a:p>
            <a:r>
              <a:rPr lang="fr-FR" dirty="0">
                <a:latin typeface="Segoe UI Web (West European)"/>
              </a:rPr>
              <a:t>Appétit
perte de poids,
IMC 
Mobilité 
État neuropsychologique Nombre de médicaments 
Le ressenti du patient 
Âge 
5 à 10 minutes 
Anormal si &lt; ou = 14</a:t>
            </a:r>
            <a:endParaRPr lang="en-US" b="1" dirty="0">
              <a:effectLst/>
              <a:latin typeface="Segoe UI Web (West European)"/>
            </a:endParaRP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AF8E6ABD-EF9A-4232-9A0C-8A0CF6EF60D5}"/>
              </a:ext>
            </a:extLst>
          </p:cNvPr>
          <p:cNvSpPr/>
          <p:nvPr/>
        </p:nvSpPr>
        <p:spPr>
          <a:xfrm>
            <a:off x="2785730" y="1743740"/>
            <a:ext cx="191386" cy="1063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97234890-2725-4C04-8AC4-18A53EF801E0}"/>
              </a:ext>
            </a:extLst>
          </p:cNvPr>
          <p:cNvSpPr/>
          <p:nvPr/>
        </p:nvSpPr>
        <p:spPr>
          <a:xfrm>
            <a:off x="2785730" y="2044402"/>
            <a:ext cx="191386" cy="1063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FCAC3BFD-EAAD-40DF-BC0B-A9DA4D385EBC}"/>
              </a:ext>
            </a:extLst>
          </p:cNvPr>
          <p:cNvSpPr/>
          <p:nvPr/>
        </p:nvSpPr>
        <p:spPr>
          <a:xfrm>
            <a:off x="2785730" y="2787194"/>
            <a:ext cx="191386" cy="1063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EE782AAB-19A6-4DBB-BAEA-8EA132F0E936}"/>
              </a:ext>
            </a:extLst>
          </p:cNvPr>
          <p:cNvSpPr/>
          <p:nvPr/>
        </p:nvSpPr>
        <p:spPr>
          <a:xfrm>
            <a:off x="2785730" y="2985658"/>
            <a:ext cx="191386" cy="1063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B74030F6-1F3B-487C-844A-C5ECA08BB9D7}"/>
              </a:ext>
            </a:extLst>
          </p:cNvPr>
          <p:cNvSpPr/>
          <p:nvPr/>
        </p:nvSpPr>
        <p:spPr>
          <a:xfrm>
            <a:off x="2785730" y="4046683"/>
            <a:ext cx="191386" cy="1063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1BBDF910-AE43-4BA4-A5F7-54082FB5DD2A}"/>
              </a:ext>
            </a:extLst>
          </p:cNvPr>
          <p:cNvSpPr/>
          <p:nvPr/>
        </p:nvSpPr>
        <p:spPr>
          <a:xfrm>
            <a:off x="2785730" y="3423661"/>
            <a:ext cx="191386" cy="1063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E4AD17FF-20D9-40DD-B08B-A85FEB97C57B}"/>
              </a:ext>
            </a:extLst>
          </p:cNvPr>
          <p:cNvSpPr/>
          <p:nvPr/>
        </p:nvSpPr>
        <p:spPr>
          <a:xfrm>
            <a:off x="2785730" y="4263017"/>
            <a:ext cx="191386" cy="1063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AFBA28C7-0B88-48CB-945F-5D4BA7912BC7}"/>
              </a:ext>
            </a:extLst>
          </p:cNvPr>
          <p:cNvSpPr txBox="1"/>
          <p:nvPr/>
        </p:nvSpPr>
        <p:spPr>
          <a:xfrm>
            <a:off x="3508744" y="4579088"/>
            <a:ext cx="5741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b="1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C52EC738-8470-4CB5-96C2-57AECA302A7A}"/>
              </a:ext>
            </a:extLst>
          </p:cNvPr>
          <p:cNvSpPr/>
          <p:nvPr/>
        </p:nvSpPr>
        <p:spPr>
          <a:xfrm>
            <a:off x="7506586" y="269358"/>
            <a:ext cx="1212112" cy="75845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VES13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SAOP3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6" name="Google Shape;1876;p35"/>
          <p:cNvSpPr txBox="1"/>
          <p:nvPr/>
        </p:nvSpPr>
        <p:spPr>
          <a:xfrm>
            <a:off x="2327853" y="884515"/>
            <a:ext cx="2137200" cy="474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fr-FR" sz="900" b="1" dirty="0">
                <a:solidFill>
                  <a:srgbClr val="434343"/>
                </a:solidFill>
                <a:latin typeface="Quattrocento"/>
                <a:ea typeface="Quattrocento"/>
                <a:cs typeface="Quattrocento"/>
                <a:sym typeface="Quattrocento"/>
              </a:rPr>
              <a:t>2.Evaluer la capacité d’alerte et de gestion des effets indésirables</a:t>
            </a:r>
            <a:endParaRPr lang="en-US" sz="900" b="1" dirty="0">
              <a:solidFill>
                <a:srgbClr val="434343"/>
              </a:solidFill>
              <a:latin typeface="Quattrocento"/>
              <a:ea typeface="Quattrocento"/>
              <a:cs typeface="Quattrocento"/>
              <a:sym typeface="Quattrocento"/>
            </a:endParaRPr>
          </a:p>
        </p:txBody>
      </p:sp>
      <p:sp>
        <p:nvSpPr>
          <p:cNvPr id="1877" name="Google Shape;1877;p35"/>
          <p:cNvSpPr txBox="1"/>
          <p:nvPr/>
        </p:nvSpPr>
        <p:spPr>
          <a:xfrm>
            <a:off x="4688063" y="1181276"/>
            <a:ext cx="2277847" cy="46591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s" sz="900" b="1" dirty="0">
                <a:solidFill>
                  <a:srgbClr val="434343"/>
                </a:solidFill>
                <a:latin typeface="Quattrocento"/>
                <a:ea typeface="Quattrocento"/>
                <a:cs typeface="Quattrocento"/>
                <a:sym typeface="Quattrocento"/>
              </a:rPr>
              <a:t>3</a:t>
            </a:r>
            <a:r>
              <a:rPr lang="en-US" sz="900" b="1" dirty="0">
                <a:solidFill>
                  <a:srgbClr val="434343"/>
                </a:solidFill>
                <a:latin typeface="Quattrocento"/>
                <a:ea typeface="Quattrocento"/>
                <a:cs typeface="Quattrocento"/>
                <a:sym typeface="Quattrocento"/>
              </a:rPr>
              <a:t>. </a:t>
            </a:r>
            <a:r>
              <a:rPr lang="fr-FR" sz="900" b="1" dirty="0">
                <a:solidFill>
                  <a:srgbClr val="434343"/>
                </a:solidFill>
                <a:latin typeface="Quattrocento"/>
                <a:ea typeface="Quattrocento"/>
                <a:cs typeface="Quattrocento"/>
                <a:sym typeface="Quattrocento"/>
              </a:rPr>
              <a:t>Pour diminuer le risque d’erreurs et le risque d’avoir des ruptures thérapeutiques</a:t>
            </a:r>
            <a:endParaRPr sz="900" b="1" dirty="0">
              <a:solidFill>
                <a:srgbClr val="434343"/>
              </a:solidFill>
              <a:latin typeface="Quattrocento"/>
              <a:ea typeface="Quattrocento"/>
              <a:cs typeface="Quattrocento"/>
              <a:sym typeface="Quattrocento"/>
            </a:endParaRPr>
          </a:p>
        </p:txBody>
      </p:sp>
      <p:sp>
        <p:nvSpPr>
          <p:cNvPr id="1878" name="Google Shape;1878;p35"/>
          <p:cNvSpPr txBox="1"/>
          <p:nvPr/>
        </p:nvSpPr>
        <p:spPr>
          <a:xfrm>
            <a:off x="50006" y="1039091"/>
            <a:ext cx="2137200" cy="70927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fr-FR" sz="900" dirty="0"/>
              <a:t>Pour déterminer la compréhension et la capacité de jugement, Grader le stade de déficience cognitive.</a:t>
            </a:r>
          </a:p>
        </p:txBody>
      </p:sp>
      <p:sp>
        <p:nvSpPr>
          <p:cNvPr id="1880" name="Google Shape;1880;p35"/>
          <p:cNvSpPr txBox="1">
            <a:spLocks noGrp="1"/>
          </p:cNvSpPr>
          <p:nvPr>
            <p:ph type="sldNum" idx="12"/>
          </p:nvPr>
        </p:nvSpPr>
        <p:spPr>
          <a:xfrm>
            <a:off x="8412461" y="4547216"/>
            <a:ext cx="417773" cy="39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11</a:t>
            </a:fld>
            <a:endParaRPr/>
          </a:p>
        </p:txBody>
      </p:sp>
      <p:sp>
        <p:nvSpPr>
          <p:cNvPr id="1881" name="Google Shape;1881;p35"/>
          <p:cNvSpPr txBox="1"/>
          <p:nvPr/>
        </p:nvSpPr>
        <p:spPr>
          <a:xfrm>
            <a:off x="6965911" y="706676"/>
            <a:ext cx="1928707" cy="55408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s" sz="900" b="1" dirty="0">
                <a:solidFill>
                  <a:srgbClr val="434343"/>
                </a:solidFill>
                <a:latin typeface="Quattrocento"/>
                <a:ea typeface="Quattrocento"/>
                <a:cs typeface="Quattrocento"/>
                <a:sym typeface="Quattrocento"/>
              </a:rPr>
              <a:t>4. </a:t>
            </a:r>
            <a:r>
              <a:rPr lang="fr-FR" sz="900" b="1" dirty="0">
                <a:solidFill>
                  <a:srgbClr val="434343"/>
                </a:solidFill>
                <a:latin typeface="Quattrocento"/>
                <a:ea typeface="Quattrocento"/>
                <a:cs typeface="Quattrocento"/>
                <a:sym typeface="Quattrocento"/>
              </a:rPr>
              <a:t>Adapter le plan d’assistance 
et soutenir son aidant</a:t>
            </a:r>
            <a:endParaRPr sz="900" b="1" dirty="0">
              <a:solidFill>
                <a:srgbClr val="434343"/>
              </a:solidFill>
              <a:latin typeface="Quattrocento"/>
              <a:ea typeface="Quattrocento"/>
              <a:cs typeface="Quattrocento"/>
              <a:sym typeface="Quattrocento"/>
            </a:endParaRPr>
          </a:p>
        </p:txBody>
      </p:sp>
      <p:sp>
        <p:nvSpPr>
          <p:cNvPr id="1883" name="Google Shape;1883;p35"/>
          <p:cNvSpPr txBox="1">
            <a:spLocks noGrp="1"/>
          </p:cNvSpPr>
          <p:nvPr>
            <p:ph type="title"/>
          </p:nvPr>
        </p:nvSpPr>
        <p:spPr>
          <a:xfrm>
            <a:off x="-2585427" y="373279"/>
            <a:ext cx="8999538" cy="29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 err="1"/>
              <a:t>Evaluer</a:t>
            </a:r>
            <a:r>
              <a:rPr lang="en-US" sz="2800" b="1" dirty="0"/>
              <a:t> la memoire, </a:t>
            </a:r>
            <a:r>
              <a:rPr lang="en-US" sz="2800" b="1" dirty="0" err="1"/>
              <a:t>Pourquoi</a:t>
            </a:r>
            <a:r>
              <a:rPr lang="en-US" sz="2800" b="1" dirty="0"/>
              <a:t> ? </a:t>
            </a:r>
          </a:p>
        </p:txBody>
      </p:sp>
      <p:pic>
        <p:nvPicPr>
          <p:cNvPr id="20" name="Picture 3" descr="slide0022_image150">
            <a:extLst>
              <a:ext uri="{FF2B5EF4-FFF2-40B4-BE49-F238E27FC236}">
                <a16:creationId xmlns:a16="http://schemas.microsoft.com/office/drawing/2014/main" id="{DD861D59-49C1-4449-81C4-F6A70EDB8E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59" y="4465320"/>
            <a:ext cx="1261730" cy="67818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39700" dir="2700000" algn="tl" rotWithShape="0">
              <a:srgbClr val="333333">
                <a:alpha val="64999"/>
              </a:srgbClr>
            </a:outerShdw>
          </a:effectLst>
        </p:spPr>
      </p:pic>
      <p:pic>
        <p:nvPicPr>
          <p:cNvPr id="21" name="Picture 4" descr="slide0024_image154">
            <a:extLst>
              <a:ext uri="{FF2B5EF4-FFF2-40B4-BE49-F238E27FC236}">
                <a16:creationId xmlns:a16="http://schemas.microsoft.com/office/drawing/2014/main" id="{D2AD0BDC-D50B-4B79-86CB-71C07B154C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000497" y="4468856"/>
            <a:ext cx="1261731" cy="677877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Picture 5" descr="slide0027_image162">
            <a:extLst>
              <a:ext uri="{FF2B5EF4-FFF2-40B4-BE49-F238E27FC236}">
                <a16:creationId xmlns:a16="http://schemas.microsoft.com/office/drawing/2014/main" id="{45582432-2CA1-44CE-9466-562ABDC9EF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844457" y="4418962"/>
            <a:ext cx="1314893" cy="70429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" name="Picture 6" descr="slide0029_image166">
            <a:extLst>
              <a:ext uri="{FF2B5EF4-FFF2-40B4-BE49-F238E27FC236}">
                <a16:creationId xmlns:a16="http://schemas.microsoft.com/office/drawing/2014/main" id="{9D3AE8F7-1AAA-45C9-BDBC-AD3A9FBE72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5756664" y="4442108"/>
            <a:ext cx="1314894" cy="704625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27CF4D6-F1A6-4A7D-ACF6-BD27BDE6729C}"/>
              </a:ext>
            </a:extLst>
          </p:cNvPr>
          <p:cNvSpPr/>
          <p:nvPr/>
        </p:nvSpPr>
        <p:spPr>
          <a:xfrm>
            <a:off x="116064" y="2531431"/>
            <a:ext cx="4572000" cy="108491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sz="4000" b="1" dirty="0">
                <a:latin typeface="Calibri" panose="020F0502020204030204" pitchFamily="34" charset="0"/>
              </a:rPr>
              <a:t>42</a:t>
            </a:r>
            <a:r>
              <a:rPr lang="fr-FR" sz="2000" b="1" dirty="0">
                <a:latin typeface="Calibri" panose="020F0502020204030204" pitchFamily="34" charset="0"/>
              </a:rPr>
              <a:t>%</a:t>
            </a:r>
            <a:r>
              <a:rPr lang="fr-FR" sz="4000" b="1" dirty="0">
                <a:latin typeface="Calibri" panose="020F0502020204030204" pitchFamily="34" charset="0"/>
              </a:rPr>
              <a:t> </a:t>
            </a:r>
            <a:r>
              <a:rPr lang="fr-FR" sz="1050" i="1" dirty="0" err="1">
                <a:latin typeface="Calibri" panose="020F0502020204030204" pitchFamily="34" charset="0"/>
              </a:rPr>
              <a:t>Does</a:t>
            </a:r>
            <a:r>
              <a:rPr lang="fr-FR" sz="1050" i="1" dirty="0">
                <a:latin typeface="Calibri" panose="020F0502020204030204" pitchFamily="34" charset="0"/>
              </a:rPr>
              <a:t> This Patient Have Medical Decision-Making Capacity. JAMA 2011; 306 (4): 420-7. </a:t>
            </a:r>
            <a:r>
              <a:rPr lang="fr-FR" sz="1050" i="1" dirty="0" err="1">
                <a:latin typeface="Calibri" panose="020F0502020204030204" pitchFamily="34" charset="0"/>
              </a:rPr>
              <a:t>Sessums</a:t>
            </a:r>
            <a:r>
              <a:rPr lang="fr-FR" sz="1050" i="1" dirty="0">
                <a:latin typeface="Calibri" panose="020F0502020204030204" pitchFamily="34" charset="0"/>
              </a:rPr>
              <a:t> LL, ZembrzuskaH, Jackson JL. </a:t>
            </a:r>
            <a:endParaRPr lang="fr-FR" sz="1050" dirty="0">
              <a:latin typeface="Calibri" panose="020F0502020204030204" pitchFamily="34" charset="0"/>
            </a:endParaRPr>
          </a:p>
          <a:p>
            <a:endParaRPr lang="fr-FR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ABC3CA1-4319-4800-8582-B0AEA170D68A}"/>
              </a:ext>
            </a:extLst>
          </p:cNvPr>
          <p:cNvSpPr/>
          <p:nvPr/>
        </p:nvSpPr>
        <p:spPr>
          <a:xfrm>
            <a:off x="345363" y="1770565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dirty="0">
                <a:solidFill>
                  <a:srgbClr val="212121"/>
                </a:solidFill>
                <a:latin typeface="BlinkMacSystemFont"/>
              </a:rPr>
              <a:t>Les scores inférieurs à 20  (MMSE) augmente la probabilité d’incapacité</a:t>
            </a:r>
            <a:r>
              <a:rPr lang="en-US" dirty="0">
                <a:solidFill>
                  <a:srgbClr val="212121"/>
                </a:solidFill>
                <a:latin typeface="BlinkMacSystemFont"/>
              </a:rPr>
              <a:t> (LR, 6.3; 95% CI, 3.7-11)</a:t>
            </a:r>
            <a:endParaRPr lang="fr-FR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81C11FD4-AF08-4B33-9913-1BFCAE829F8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56664" y="1670284"/>
            <a:ext cx="3245922" cy="2262753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6C3B7ED3-1D8A-4FD3-9EDE-8FD9510AAE0F}"/>
              </a:ext>
            </a:extLst>
          </p:cNvPr>
          <p:cNvSpPr txBox="1"/>
          <p:nvPr/>
        </p:nvSpPr>
        <p:spPr>
          <a:xfrm>
            <a:off x="5908348" y="3939797"/>
            <a:ext cx="500822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chemeClr val="tx1"/>
                </a:solidFill>
              </a:rPr>
              <a:t>Lange and Joly 2017 Journal of Oncology Practice</a:t>
            </a:r>
            <a:endParaRPr lang="fr-FR" sz="1050" dirty="0">
              <a:solidFill>
                <a:schemeClr val="tx1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326689" y="3490624"/>
            <a:ext cx="50994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/>
              <a:t>30</a:t>
            </a:r>
            <a:r>
              <a:rPr lang="fr-FR" sz="1800" b="1" dirty="0"/>
              <a:t>%</a:t>
            </a:r>
            <a:r>
              <a:rPr lang="fr-FR" dirty="0"/>
              <a:t> sont en mesure de consentir</a:t>
            </a:r>
          </a:p>
        </p:txBody>
      </p:sp>
      <p:sp>
        <p:nvSpPr>
          <p:cNvPr id="5" name="Rectangle 4"/>
          <p:cNvSpPr/>
          <p:nvPr/>
        </p:nvSpPr>
        <p:spPr>
          <a:xfrm>
            <a:off x="1683327" y="3952487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sz="800" dirty="0">
                <a:solidFill>
                  <a:srgbClr val="131413"/>
                </a:solidFill>
                <a:latin typeface="AdvTTb5929f4c"/>
              </a:rPr>
              <a:t>Palmer BW, </a:t>
            </a:r>
            <a:r>
              <a:rPr lang="fr-FR" sz="800" dirty="0" err="1">
                <a:solidFill>
                  <a:srgbClr val="131413"/>
                </a:solidFill>
                <a:latin typeface="AdvTTb5929f4c"/>
              </a:rPr>
              <a:t>Harmell</a:t>
            </a:r>
            <a:r>
              <a:rPr lang="fr-FR" sz="800" dirty="0">
                <a:solidFill>
                  <a:srgbClr val="131413"/>
                </a:solidFill>
                <a:latin typeface="AdvTTb5929f4c"/>
              </a:rPr>
              <a:t> AL, Pinto LL, Dunn LB, Kim SYH, </a:t>
            </a:r>
            <a:r>
              <a:rPr lang="fr-FR" sz="800" dirty="0" err="1">
                <a:solidFill>
                  <a:srgbClr val="131413"/>
                </a:solidFill>
                <a:latin typeface="AdvTTb5929f4c"/>
              </a:rPr>
              <a:t>Golshan</a:t>
            </a:r>
            <a:r>
              <a:rPr lang="fr-FR" sz="800" dirty="0">
                <a:solidFill>
                  <a:srgbClr val="131413"/>
                </a:solidFill>
                <a:latin typeface="AdvTTb5929f4c"/>
              </a:rPr>
              <a:t> S, et al.</a:t>
            </a:r>
          </a:p>
          <a:p>
            <a:r>
              <a:rPr lang="en-US" sz="800" dirty="0">
                <a:solidFill>
                  <a:srgbClr val="131413"/>
                </a:solidFill>
                <a:latin typeface="AdvTTb5929f4c"/>
              </a:rPr>
              <a:t>Determinants of capacity to consent to research on Alzheimer</a:t>
            </a:r>
            <a:r>
              <a:rPr lang="en-US" sz="800" dirty="0">
                <a:solidFill>
                  <a:srgbClr val="131413"/>
                </a:solidFill>
                <a:latin typeface="AdvTTb5929f4c+20"/>
              </a:rPr>
              <a:t>’</a:t>
            </a:r>
            <a:r>
              <a:rPr lang="en-US" sz="800" dirty="0">
                <a:solidFill>
                  <a:srgbClr val="131413"/>
                </a:solidFill>
                <a:latin typeface="AdvTTb5929f4c"/>
              </a:rPr>
              <a:t>s disease.</a:t>
            </a:r>
          </a:p>
          <a:p>
            <a:r>
              <a:rPr lang="fr-FR" sz="800" dirty="0">
                <a:solidFill>
                  <a:srgbClr val="131413"/>
                </a:solidFill>
                <a:latin typeface="AdvTTb5929f4c"/>
              </a:rPr>
              <a:t>Clin </a:t>
            </a:r>
            <a:r>
              <a:rPr lang="fr-FR" sz="800" dirty="0" err="1">
                <a:solidFill>
                  <a:srgbClr val="131413"/>
                </a:solidFill>
                <a:latin typeface="AdvTTb5929f4c"/>
              </a:rPr>
              <a:t>Gerontol</a:t>
            </a:r>
            <a:r>
              <a:rPr lang="fr-FR" sz="800" dirty="0">
                <a:solidFill>
                  <a:srgbClr val="131413"/>
                </a:solidFill>
                <a:latin typeface="AdvTTb5929f4c"/>
              </a:rPr>
              <a:t>. 2017;40(1):24</a:t>
            </a:r>
            <a:r>
              <a:rPr lang="fr-FR" sz="800" dirty="0">
                <a:solidFill>
                  <a:srgbClr val="131413"/>
                </a:solidFill>
                <a:latin typeface="AdvTTb5929f4c+20"/>
              </a:rPr>
              <a:t>–</a:t>
            </a:r>
            <a:r>
              <a:rPr lang="fr-FR" sz="800" dirty="0">
                <a:solidFill>
                  <a:srgbClr val="131413"/>
                </a:solidFill>
                <a:latin typeface="AdvTTb5929f4c"/>
              </a:rPr>
              <a:t>34.</a:t>
            </a:r>
            <a:endParaRPr lang="fr-FR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82" name="Google Shape;1682;p34"/>
          <p:cNvGrpSpPr/>
          <p:nvPr/>
        </p:nvGrpSpPr>
        <p:grpSpPr>
          <a:xfrm>
            <a:off x="3233650" y="1326394"/>
            <a:ext cx="2676600" cy="2676600"/>
            <a:chOff x="3233650" y="1537138"/>
            <a:chExt cx="2676600" cy="2676600"/>
          </a:xfrm>
        </p:grpSpPr>
        <p:sp>
          <p:nvSpPr>
            <p:cNvPr id="1683" name="Google Shape;1683;p34"/>
            <p:cNvSpPr/>
            <p:nvPr/>
          </p:nvSpPr>
          <p:spPr>
            <a:xfrm>
              <a:off x="3233650" y="1537138"/>
              <a:ext cx="2676600" cy="2676600"/>
            </a:xfrm>
            <a:prstGeom prst="ellipse">
              <a:avLst/>
            </a:prstGeom>
            <a:noFill/>
            <a:ln w="19050" cap="flat" cmpd="sng">
              <a:solidFill>
                <a:srgbClr val="43434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684" name="Google Shape;1684;p34"/>
            <p:cNvGrpSpPr/>
            <p:nvPr/>
          </p:nvGrpSpPr>
          <p:grpSpPr>
            <a:xfrm>
              <a:off x="3352340" y="1654937"/>
              <a:ext cx="2440068" cy="2440853"/>
              <a:chOff x="3223751" y="1676826"/>
              <a:chExt cx="2396452" cy="2397223"/>
            </a:xfrm>
          </p:grpSpPr>
          <p:sp>
            <p:nvSpPr>
              <p:cNvPr id="1685" name="Google Shape;1685;p34"/>
              <p:cNvSpPr/>
              <p:nvPr/>
            </p:nvSpPr>
            <p:spPr>
              <a:xfrm rot="10751855">
                <a:off x="3247728" y="2883619"/>
                <a:ext cx="1182211" cy="1182211"/>
              </a:xfrm>
              <a:custGeom>
                <a:avLst/>
                <a:gdLst/>
                <a:ahLst/>
                <a:cxnLst/>
                <a:rect l="l" t="t" r="r" b="b"/>
                <a:pathLst>
                  <a:path w="36791" h="36791" extrusionOk="0">
                    <a:moveTo>
                      <a:pt x="1" y="0"/>
                    </a:moveTo>
                    <a:lnTo>
                      <a:pt x="1" y="2525"/>
                    </a:lnTo>
                    <a:cubicBezTo>
                      <a:pt x="9451" y="2525"/>
                      <a:pt x="18010" y="6366"/>
                      <a:pt x="24255" y="12596"/>
                    </a:cubicBezTo>
                    <a:cubicBezTo>
                      <a:pt x="30425" y="18781"/>
                      <a:pt x="34266" y="27340"/>
                      <a:pt x="34266" y="36791"/>
                    </a:cubicBezTo>
                    <a:lnTo>
                      <a:pt x="36791" y="36791"/>
                    </a:lnTo>
                    <a:cubicBezTo>
                      <a:pt x="36791" y="26644"/>
                      <a:pt x="32693" y="17450"/>
                      <a:pt x="26025" y="10767"/>
                    </a:cubicBezTo>
                    <a:cubicBezTo>
                      <a:pt x="19341" y="4159"/>
                      <a:pt x="10147" y="0"/>
                      <a:pt x="1" y="0"/>
                    </a:cubicBezTo>
                    <a:close/>
                  </a:path>
                </a:pathLst>
              </a:custGeom>
              <a:solidFill>
                <a:srgbClr val="4675AB"/>
              </a:solidFill>
              <a:ln w="9525" cap="flat" cmpd="sng">
                <a:solidFill>
                  <a:srgbClr val="4675AB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686" name="Google Shape;1686;p34"/>
              <p:cNvSpPr/>
              <p:nvPr/>
            </p:nvSpPr>
            <p:spPr>
              <a:xfrm rot="-48145">
                <a:off x="4413209" y="1685046"/>
                <a:ext cx="1182211" cy="1182211"/>
              </a:xfrm>
              <a:custGeom>
                <a:avLst/>
                <a:gdLst/>
                <a:ahLst/>
                <a:cxnLst/>
                <a:rect l="l" t="t" r="r" b="b"/>
                <a:pathLst>
                  <a:path w="36791" h="36791" extrusionOk="0">
                    <a:moveTo>
                      <a:pt x="1" y="0"/>
                    </a:moveTo>
                    <a:lnTo>
                      <a:pt x="1" y="2525"/>
                    </a:lnTo>
                    <a:cubicBezTo>
                      <a:pt x="9451" y="2525"/>
                      <a:pt x="18010" y="6366"/>
                      <a:pt x="24255" y="12596"/>
                    </a:cubicBezTo>
                    <a:cubicBezTo>
                      <a:pt x="30425" y="18781"/>
                      <a:pt x="34266" y="27340"/>
                      <a:pt x="34266" y="36791"/>
                    </a:cubicBezTo>
                    <a:lnTo>
                      <a:pt x="36791" y="36791"/>
                    </a:lnTo>
                    <a:cubicBezTo>
                      <a:pt x="36791" y="26644"/>
                      <a:pt x="32693" y="17450"/>
                      <a:pt x="26025" y="10767"/>
                    </a:cubicBezTo>
                    <a:cubicBezTo>
                      <a:pt x="19341" y="4159"/>
                      <a:pt x="10147" y="0"/>
                      <a:pt x="1" y="0"/>
                    </a:cubicBezTo>
                    <a:close/>
                  </a:path>
                </a:pathLst>
              </a:custGeom>
              <a:solidFill>
                <a:srgbClr val="FF787F"/>
              </a:solidFill>
              <a:ln w="9525" cap="flat" cmpd="sng">
                <a:solidFill>
                  <a:srgbClr val="FF787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687" name="Google Shape;1687;p34"/>
              <p:cNvSpPr/>
              <p:nvPr/>
            </p:nvSpPr>
            <p:spPr>
              <a:xfrm rot="-5448145">
                <a:off x="3231971" y="1700737"/>
                <a:ext cx="1182211" cy="1182211"/>
              </a:xfrm>
              <a:custGeom>
                <a:avLst/>
                <a:gdLst/>
                <a:ahLst/>
                <a:cxnLst/>
                <a:rect l="l" t="t" r="r" b="b"/>
                <a:pathLst>
                  <a:path w="36791" h="36791" extrusionOk="0">
                    <a:moveTo>
                      <a:pt x="1" y="0"/>
                    </a:moveTo>
                    <a:lnTo>
                      <a:pt x="1" y="2525"/>
                    </a:lnTo>
                    <a:cubicBezTo>
                      <a:pt x="9451" y="2525"/>
                      <a:pt x="18010" y="6366"/>
                      <a:pt x="24255" y="12596"/>
                    </a:cubicBezTo>
                    <a:cubicBezTo>
                      <a:pt x="30425" y="18781"/>
                      <a:pt x="34266" y="27340"/>
                      <a:pt x="34266" y="36791"/>
                    </a:cubicBezTo>
                    <a:lnTo>
                      <a:pt x="36791" y="36791"/>
                    </a:lnTo>
                    <a:cubicBezTo>
                      <a:pt x="36791" y="26644"/>
                      <a:pt x="32693" y="17450"/>
                      <a:pt x="26025" y="10767"/>
                    </a:cubicBezTo>
                    <a:cubicBezTo>
                      <a:pt x="19341" y="4159"/>
                      <a:pt x="10147" y="0"/>
                      <a:pt x="1" y="0"/>
                    </a:cubicBezTo>
                    <a:close/>
                  </a:path>
                </a:pathLst>
              </a:custGeom>
              <a:solidFill>
                <a:srgbClr val="754255"/>
              </a:solidFill>
              <a:ln w="9525" cap="flat" cmpd="sng">
                <a:solidFill>
                  <a:srgbClr val="75425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688" name="Google Shape;1688;p34"/>
              <p:cNvSpPr/>
              <p:nvPr/>
            </p:nvSpPr>
            <p:spPr>
              <a:xfrm rot="5351855">
                <a:off x="4429772" y="2867055"/>
                <a:ext cx="1182211" cy="1182211"/>
              </a:xfrm>
              <a:custGeom>
                <a:avLst/>
                <a:gdLst/>
                <a:ahLst/>
                <a:cxnLst/>
                <a:rect l="l" t="t" r="r" b="b"/>
                <a:pathLst>
                  <a:path w="36791" h="36791" extrusionOk="0">
                    <a:moveTo>
                      <a:pt x="1" y="0"/>
                    </a:moveTo>
                    <a:lnTo>
                      <a:pt x="1" y="2525"/>
                    </a:lnTo>
                    <a:cubicBezTo>
                      <a:pt x="9451" y="2525"/>
                      <a:pt x="18010" y="6366"/>
                      <a:pt x="24255" y="12596"/>
                    </a:cubicBezTo>
                    <a:cubicBezTo>
                      <a:pt x="30425" y="18781"/>
                      <a:pt x="34266" y="27340"/>
                      <a:pt x="34266" y="36791"/>
                    </a:cubicBezTo>
                    <a:lnTo>
                      <a:pt x="36791" y="36791"/>
                    </a:lnTo>
                    <a:cubicBezTo>
                      <a:pt x="36791" y="26644"/>
                      <a:pt x="32693" y="17450"/>
                      <a:pt x="26025" y="10767"/>
                    </a:cubicBezTo>
                    <a:cubicBezTo>
                      <a:pt x="19341" y="4159"/>
                      <a:pt x="10147" y="0"/>
                      <a:pt x="1" y="0"/>
                    </a:cubicBezTo>
                    <a:close/>
                  </a:path>
                </a:pathLst>
              </a:custGeom>
              <a:solidFill>
                <a:srgbClr val="6D97D9"/>
              </a:solidFill>
              <a:ln w="9525" cap="flat" cmpd="sng">
                <a:solidFill>
                  <a:srgbClr val="6D97D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cxnSp>
        <p:nvCxnSpPr>
          <p:cNvPr id="1689" name="Google Shape;1689;p34"/>
          <p:cNvCxnSpPr/>
          <p:nvPr/>
        </p:nvCxnSpPr>
        <p:spPr>
          <a:xfrm>
            <a:off x="5899843" y="2662521"/>
            <a:ext cx="3290100" cy="0"/>
          </a:xfrm>
          <a:prstGeom prst="straightConnector1">
            <a:avLst/>
          </a:prstGeom>
          <a:noFill/>
          <a:ln w="19050" cap="flat" cmpd="sng">
            <a:solidFill>
              <a:srgbClr val="434343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690" name="Google Shape;1690;p34"/>
          <p:cNvCxnSpPr/>
          <p:nvPr/>
        </p:nvCxnSpPr>
        <p:spPr>
          <a:xfrm>
            <a:off x="-27150" y="2666425"/>
            <a:ext cx="3262500" cy="0"/>
          </a:xfrm>
          <a:prstGeom prst="straightConnector1">
            <a:avLst/>
          </a:prstGeom>
          <a:noFill/>
          <a:ln w="19050" cap="flat" cmpd="sng">
            <a:solidFill>
              <a:srgbClr val="434343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696" name="Google Shape;1696;p34"/>
          <p:cNvCxnSpPr/>
          <p:nvPr/>
        </p:nvCxnSpPr>
        <p:spPr>
          <a:xfrm>
            <a:off x="4571950" y="4002992"/>
            <a:ext cx="0" cy="1181100"/>
          </a:xfrm>
          <a:prstGeom prst="straightConnector1">
            <a:avLst/>
          </a:prstGeom>
          <a:noFill/>
          <a:ln w="19050" cap="flat" cmpd="sng">
            <a:solidFill>
              <a:srgbClr val="43434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710" name="Google Shape;1710;p34"/>
          <p:cNvSpPr txBox="1">
            <a:spLocks noGrp="1"/>
          </p:cNvSpPr>
          <p:nvPr>
            <p:ph type="sldNum" idx="12"/>
          </p:nvPr>
        </p:nvSpPr>
        <p:spPr>
          <a:xfrm>
            <a:off x="8412461" y="4547216"/>
            <a:ext cx="433665" cy="39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12</a:t>
            </a:fld>
            <a:endParaRPr dirty="0"/>
          </a:p>
        </p:txBody>
      </p:sp>
      <p:cxnSp>
        <p:nvCxnSpPr>
          <p:cNvPr id="1711" name="Google Shape;1711;p34"/>
          <p:cNvCxnSpPr>
            <a:endCxn id="1683" idx="0"/>
          </p:cNvCxnSpPr>
          <p:nvPr/>
        </p:nvCxnSpPr>
        <p:spPr>
          <a:xfrm>
            <a:off x="4571950" y="-162806"/>
            <a:ext cx="0" cy="1489200"/>
          </a:xfrm>
          <a:prstGeom prst="straightConnector1">
            <a:avLst/>
          </a:prstGeom>
          <a:noFill/>
          <a:ln w="19050" cap="flat" cmpd="sng">
            <a:solidFill>
              <a:srgbClr val="43434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" name="ZoneTexte 7">
            <a:extLst>
              <a:ext uri="{FF2B5EF4-FFF2-40B4-BE49-F238E27FC236}">
                <a16:creationId xmlns:a16="http://schemas.microsoft.com/office/drawing/2014/main" id="{11DC9C07-9929-44FF-AEB3-E83EC1CB7DC6}"/>
              </a:ext>
            </a:extLst>
          </p:cNvPr>
          <p:cNvSpPr txBox="1"/>
          <p:nvPr/>
        </p:nvSpPr>
        <p:spPr>
          <a:xfrm>
            <a:off x="-21089" y="376221"/>
            <a:ext cx="365581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dirty="0"/>
          </a:p>
          <a:p>
            <a:r>
              <a:rPr lang="fr-FR" dirty="0"/>
              <a:t>Capacité de compréhension
Capacité à reconnaître le problème
Capacité à évaluer les conséquences
Possibilité de comparer les alternatives
Capacité à analyser le rapport B/R
Capacité d’exprimer un choix, de communiquer librement, de résister à la pression de l’autre et de maintenir le choix</a:t>
            </a:r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B57AB92-05F6-44B8-9E71-F7C1CB68E60B}"/>
              </a:ext>
            </a:extLst>
          </p:cNvPr>
          <p:cNvSpPr/>
          <p:nvPr/>
        </p:nvSpPr>
        <p:spPr>
          <a:xfrm>
            <a:off x="-27150" y="2426083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000" b="1" i="1" dirty="0"/>
              <a:t>ACE </a:t>
            </a:r>
            <a:r>
              <a:rPr lang="en-US" sz="1000" b="1" i="1" dirty="0" err="1"/>
              <a:t>Etchells</a:t>
            </a:r>
            <a:r>
              <a:rPr lang="en-US" sz="1000" b="1" i="1" dirty="0"/>
              <a:t> Canadian Medical Association Journal 1996 </a:t>
            </a:r>
            <a:endParaRPr lang="fr-FR" sz="1000" b="1" i="1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276F64ED-18B7-44D5-8754-F9CD1C4E1B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7712" y="2598840"/>
            <a:ext cx="2431479" cy="243147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393FA5A6-5017-40BC-8305-E8D56F7D0804}"/>
              </a:ext>
            </a:extLst>
          </p:cNvPr>
          <p:cNvSpPr/>
          <p:nvPr/>
        </p:nvSpPr>
        <p:spPr>
          <a:xfrm>
            <a:off x="142976" y="3190156"/>
            <a:ext cx="4572000" cy="116955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dirty="0"/>
              <a:t>1 – orange – banane 
2 – Chien – Lion 
3 – manteau – costume 
4 – Bateau – Voiture 
5 – Œil – Oreilles.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4BC72A5-9D9E-42D2-B3ED-D30D846B3B3F}"/>
              </a:ext>
            </a:extLst>
          </p:cNvPr>
          <p:cNvSpPr/>
          <p:nvPr/>
        </p:nvSpPr>
        <p:spPr>
          <a:xfrm>
            <a:off x="0" y="4810011"/>
            <a:ext cx="1624163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100" b="1" dirty="0" err="1"/>
              <a:t>Wais</a:t>
            </a:r>
            <a:r>
              <a:rPr lang="fr-FR" sz="1100" b="1" dirty="0"/>
              <a:t> (Wechsler 1955)</a:t>
            </a: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45ADB258-12C7-4279-AE8D-5D2FAA8611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704358" y="113181"/>
            <a:ext cx="5235738" cy="290400"/>
          </a:xfrm>
        </p:spPr>
        <p:txBody>
          <a:bodyPr/>
          <a:lstStyle/>
          <a:p>
            <a:r>
              <a:rPr lang="en-US" b="1" dirty="0"/>
              <a:t>JUGEMENT ≠ COGNITION ≠ COMPRÉHENSION</a:t>
            </a:r>
            <a:endParaRPr lang="en-US" dirty="0"/>
          </a:p>
        </p:txBody>
      </p:sp>
      <p:sp>
        <p:nvSpPr>
          <p:cNvPr id="20" name="Titre 2">
            <a:extLst>
              <a:ext uri="{FF2B5EF4-FFF2-40B4-BE49-F238E27FC236}">
                <a16:creationId xmlns:a16="http://schemas.microsoft.com/office/drawing/2014/main" id="{A594BB89-DAB3-48C3-A185-F66EC4CE474C}"/>
              </a:ext>
            </a:extLst>
          </p:cNvPr>
          <p:cNvSpPr txBox="1">
            <a:spLocks/>
          </p:cNvSpPr>
          <p:nvPr/>
        </p:nvSpPr>
        <p:spPr>
          <a:xfrm>
            <a:off x="5955493" y="113181"/>
            <a:ext cx="1589400" cy="29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Saira Condensed"/>
              <a:buNone/>
              <a:defRPr sz="1800" b="0" i="0" u="none" strike="noStrike" cap="none">
                <a:solidFill>
                  <a:srgbClr val="434343"/>
                </a:solidFill>
                <a:latin typeface="Saira Condensed"/>
                <a:ea typeface="Saira Condensed"/>
                <a:cs typeface="Saira Condensed"/>
                <a:sym typeface="Saira Condense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Economica"/>
              <a:buNone/>
              <a:defRPr sz="1000" b="0" i="0" u="none" strike="noStrike" cap="none">
                <a:solidFill>
                  <a:srgbClr val="FF787F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Economica"/>
              <a:buNone/>
              <a:defRPr sz="1000" b="0" i="0" u="none" strike="noStrike" cap="none">
                <a:solidFill>
                  <a:srgbClr val="FF787F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Economica"/>
              <a:buNone/>
              <a:defRPr sz="1000" b="0" i="0" u="none" strike="noStrike" cap="none">
                <a:solidFill>
                  <a:srgbClr val="FF787F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Economica"/>
              <a:buNone/>
              <a:defRPr sz="1000" b="0" i="0" u="none" strike="noStrike" cap="none">
                <a:solidFill>
                  <a:srgbClr val="FF787F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Economica"/>
              <a:buNone/>
              <a:defRPr sz="1000" b="0" i="0" u="none" strike="noStrike" cap="none">
                <a:solidFill>
                  <a:srgbClr val="FF787F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Economica"/>
              <a:buNone/>
              <a:defRPr sz="1000" b="0" i="0" u="none" strike="noStrike" cap="none">
                <a:solidFill>
                  <a:srgbClr val="FF787F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Economica"/>
              <a:buNone/>
              <a:defRPr sz="1000" b="0" i="0" u="none" strike="noStrike" cap="none">
                <a:solidFill>
                  <a:srgbClr val="FF787F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Economica"/>
              <a:buNone/>
              <a:defRPr sz="1000" b="0" i="0" u="none" strike="noStrike" cap="none">
                <a:solidFill>
                  <a:srgbClr val="FF787F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9pPr>
          </a:lstStyle>
          <a:p>
            <a:r>
              <a:rPr lang="en-US" sz="2000" b="1" dirty="0"/>
              <a:t>LIPACA</a:t>
            </a:r>
            <a:r>
              <a:rPr lang="en-US" sz="3200" b="1" dirty="0"/>
              <a:t> 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DFE6BF7-FE4F-4414-8EC5-9398D14F07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23974" y="254996"/>
            <a:ext cx="3458528" cy="1680416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3BEB7C04-4AC8-46BA-B084-B39933628C21}"/>
              </a:ext>
            </a:extLst>
          </p:cNvPr>
          <p:cNvSpPr txBox="1"/>
          <p:nvPr/>
        </p:nvSpPr>
        <p:spPr>
          <a:xfrm>
            <a:off x="6528114" y="2073345"/>
            <a:ext cx="182107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Paillaud PEC 2024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Documents and Settings\Propriétaire\Mes documents\Mes images\mms1imp27k35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1" y="0"/>
            <a:ext cx="4030663" cy="4782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 descr="C:\Documents and Settings\Propriétaire\Mes documents\Mes images\mms2imp9k35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114550"/>
            <a:ext cx="4217988" cy="2228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6" name="Rectangle 4"/>
          <p:cNvSpPr>
            <a:spLocks noChangeArrowheads="1"/>
          </p:cNvSpPr>
          <p:nvPr/>
        </p:nvSpPr>
        <p:spPr bwMode="auto">
          <a:xfrm>
            <a:off x="24340" y="4743390"/>
            <a:ext cx="91440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fr-FR" sz="1000" dirty="0" err="1">
                <a:solidFill>
                  <a:schemeClr val="tx1"/>
                </a:solidFill>
                <a:latin typeface="Verdana" pitchFamily="34" charset="0"/>
              </a:rPr>
              <a:t>Folstein</a:t>
            </a:r>
            <a:r>
              <a:rPr lang="fr-FR" sz="1000" dirty="0">
                <a:solidFill>
                  <a:schemeClr val="tx1"/>
                </a:solidFill>
                <a:latin typeface="Verdana" pitchFamily="34" charset="0"/>
              </a:rPr>
              <a:t> MF, </a:t>
            </a:r>
            <a:r>
              <a:rPr lang="fr-FR" sz="1000" dirty="0" err="1">
                <a:solidFill>
                  <a:schemeClr val="tx1"/>
                </a:solidFill>
                <a:latin typeface="Verdana" pitchFamily="34" charset="0"/>
              </a:rPr>
              <a:t>Folstein</a:t>
            </a:r>
            <a:r>
              <a:rPr lang="fr-FR" sz="1000" dirty="0">
                <a:solidFill>
                  <a:schemeClr val="tx1"/>
                </a:solidFill>
                <a:latin typeface="Verdana" pitchFamily="34" charset="0"/>
              </a:rPr>
              <a:t> SE, </a:t>
            </a:r>
            <a:r>
              <a:rPr lang="fr-FR" sz="1000" dirty="0" err="1">
                <a:solidFill>
                  <a:schemeClr val="tx1"/>
                </a:solidFill>
                <a:latin typeface="Verdana" pitchFamily="34" charset="0"/>
              </a:rPr>
              <a:t>McHugh</a:t>
            </a:r>
            <a:r>
              <a:rPr lang="fr-FR" sz="1000" dirty="0">
                <a:solidFill>
                  <a:schemeClr val="tx1"/>
                </a:solidFill>
                <a:latin typeface="Verdana" pitchFamily="34" charset="0"/>
              </a:rPr>
              <a:t> PR. "Mini-mental state". A </a:t>
            </a:r>
            <a:r>
              <a:rPr lang="fr-FR" sz="1000" dirty="0" err="1">
                <a:solidFill>
                  <a:schemeClr val="tx1"/>
                </a:solidFill>
                <a:latin typeface="Verdana" pitchFamily="34" charset="0"/>
              </a:rPr>
              <a:t>practical</a:t>
            </a:r>
            <a:r>
              <a:rPr lang="fr-FR" sz="1000" dirty="0">
                <a:solidFill>
                  <a:schemeClr val="tx1"/>
                </a:solidFill>
                <a:latin typeface="Verdana" pitchFamily="34" charset="0"/>
              </a:rPr>
              <a:t> </a:t>
            </a:r>
            <a:r>
              <a:rPr lang="fr-FR" sz="1000" dirty="0" err="1">
                <a:solidFill>
                  <a:schemeClr val="tx1"/>
                </a:solidFill>
                <a:latin typeface="Verdana" pitchFamily="34" charset="0"/>
              </a:rPr>
              <a:t>method</a:t>
            </a:r>
            <a:r>
              <a:rPr lang="fr-FR" sz="1000" dirty="0">
                <a:solidFill>
                  <a:schemeClr val="tx1"/>
                </a:solidFill>
                <a:latin typeface="Verdana" pitchFamily="34" charset="0"/>
              </a:rPr>
              <a:t> for </a:t>
            </a:r>
            <a:r>
              <a:rPr lang="fr-FR" sz="1000" dirty="0" err="1">
                <a:solidFill>
                  <a:schemeClr val="tx1"/>
                </a:solidFill>
                <a:latin typeface="Verdana" pitchFamily="34" charset="0"/>
              </a:rPr>
              <a:t>grading</a:t>
            </a:r>
            <a:r>
              <a:rPr lang="fr-FR" sz="1000" dirty="0">
                <a:solidFill>
                  <a:schemeClr val="tx1"/>
                </a:solidFill>
                <a:latin typeface="Verdana" pitchFamily="34" charset="0"/>
              </a:rPr>
              <a:t> the cognitive state of patients for the </a:t>
            </a:r>
            <a:r>
              <a:rPr lang="fr-FR" sz="1000" dirty="0" err="1">
                <a:solidFill>
                  <a:schemeClr val="tx1"/>
                </a:solidFill>
                <a:latin typeface="Verdana" pitchFamily="34" charset="0"/>
              </a:rPr>
              <a:t>clinician</a:t>
            </a:r>
            <a:r>
              <a:rPr lang="fr-FR" sz="1000" dirty="0">
                <a:solidFill>
                  <a:schemeClr val="tx1"/>
                </a:solidFill>
                <a:latin typeface="Verdana" pitchFamily="34" charset="0"/>
              </a:rPr>
              <a:t>. J </a:t>
            </a:r>
            <a:r>
              <a:rPr lang="fr-FR" sz="1000" dirty="0" err="1">
                <a:solidFill>
                  <a:schemeClr val="tx1"/>
                </a:solidFill>
                <a:latin typeface="Verdana" pitchFamily="34" charset="0"/>
              </a:rPr>
              <a:t>Psychiatr</a:t>
            </a:r>
            <a:r>
              <a:rPr lang="fr-FR" sz="1000" dirty="0">
                <a:solidFill>
                  <a:schemeClr val="tx1"/>
                </a:solidFill>
                <a:latin typeface="Verdana" pitchFamily="34" charset="0"/>
              </a:rPr>
              <a:t> </a:t>
            </a:r>
            <a:r>
              <a:rPr lang="fr-FR" sz="1000" dirty="0" err="1">
                <a:solidFill>
                  <a:schemeClr val="tx1"/>
                </a:solidFill>
                <a:latin typeface="Verdana" pitchFamily="34" charset="0"/>
              </a:rPr>
              <a:t>Res</a:t>
            </a:r>
            <a:r>
              <a:rPr lang="fr-FR" sz="1000" dirty="0">
                <a:solidFill>
                  <a:schemeClr val="tx1"/>
                </a:solidFill>
                <a:latin typeface="Verdana" pitchFamily="34" charset="0"/>
              </a:rPr>
              <a:t>. 1975 Nov;12(3):189-98. </a:t>
            </a:r>
            <a:endParaRPr lang="fr-FR" sz="1800" dirty="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8197" name="Rectangle 5"/>
          <p:cNvSpPr>
            <a:spLocks noChangeArrowheads="1"/>
          </p:cNvSpPr>
          <p:nvPr/>
        </p:nvSpPr>
        <p:spPr bwMode="auto">
          <a:xfrm>
            <a:off x="990600" y="114301"/>
            <a:ext cx="1676400" cy="1145381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txBody>
          <a:bodyPr anchor="ctr"/>
          <a:lstStyle/>
          <a:p>
            <a:pPr algn="ctr"/>
            <a:r>
              <a:rPr lang="fr-FR" sz="4400" dirty="0">
                <a:solidFill>
                  <a:schemeClr val="bg1"/>
                </a:solidFill>
              </a:rPr>
              <a:t>MMS</a:t>
            </a:r>
          </a:p>
        </p:txBody>
      </p:sp>
    </p:spTree>
    <p:extLst>
      <p:ext uri="{BB962C8B-B14F-4D97-AF65-F5344CB8AC3E}">
        <p14:creationId xmlns:p14="http://schemas.microsoft.com/office/powerpoint/2010/main" val="32412552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ChangeArrowheads="1"/>
          </p:cNvSpPr>
          <p:nvPr/>
        </p:nvSpPr>
        <p:spPr bwMode="auto">
          <a:xfrm>
            <a:off x="1066800" y="114302"/>
            <a:ext cx="6673552" cy="693418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fr-FR" sz="3600" dirty="0">
                <a:solidFill>
                  <a:schemeClr val="tx1"/>
                </a:solidFill>
              </a:rPr>
              <a:t>MEMOIRE EPISODIQUE</a:t>
            </a:r>
            <a:br>
              <a:rPr lang="fr-FR" sz="3600" dirty="0">
                <a:solidFill>
                  <a:srgbClr val="FF0000"/>
                </a:solidFill>
              </a:rPr>
            </a:br>
            <a:r>
              <a:rPr lang="fr-FR" dirty="0">
                <a:solidFill>
                  <a:schemeClr val="bg1"/>
                </a:solidFill>
              </a:rPr>
              <a:t>5 MOTS DE BRUNO DUBOIS</a:t>
            </a:r>
            <a:endParaRPr lang="fr-FR" sz="3600" dirty="0">
              <a:solidFill>
                <a:schemeClr val="bg1"/>
              </a:solidFill>
            </a:endParaRPr>
          </a:p>
        </p:txBody>
      </p:sp>
      <p:sp>
        <p:nvSpPr>
          <p:cNvPr id="9219" name="Rectangle 3"/>
          <p:cNvSpPr>
            <a:spLocks noChangeArrowheads="1"/>
          </p:cNvSpPr>
          <p:nvPr/>
        </p:nvSpPr>
        <p:spPr bwMode="auto">
          <a:xfrm>
            <a:off x="457201" y="915566"/>
            <a:ext cx="4189413" cy="3573286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287338" indent="-287338" algn="ctr">
              <a:spcBef>
                <a:spcPct val="20000"/>
              </a:spcBef>
              <a:buClr>
                <a:schemeClr val="tx1"/>
              </a:buClr>
              <a:buSzPct val="70000"/>
              <a:buFont typeface="Wingdings" pitchFamily="2" charset="2"/>
              <a:buNone/>
            </a:pPr>
            <a:r>
              <a:rPr lang="fr-FR" sz="3900" dirty="0">
                <a:solidFill>
                  <a:schemeClr val="tx2"/>
                </a:solidFill>
                <a:latin typeface="Arial" pitchFamily="34" charset="0"/>
                <a:cs typeface="Times New Roman" pitchFamily="18" charset="0"/>
              </a:rPr>
              <a:t>MUSEE</a:t>
            </a:r>
          </a:p>
          <a:p>
            <a:pPr marL="287338" indent="-287338" algn="ctr">
              <a:spcBef>
                <a:spcPct val="20000"/>
              </a:spcBef>
              <a:buClr>
                <a:schemeClr val="tx1"/>
              </a:buClr>
              <a:buSzPct val="70000"/>
              <a:buFont typeface="Wingdings" pitchFamily="2" charset="2"/>
              <a:buNone/>
            </a:pPr>
            <a:r>
              <a:rPr lang="fr-FR" sz="3900" dirty="0">
                <a:solidFill>
                  <a:schemeClr val="tx2"/>
                </a:solidFill>
                <a:latin typeface="Arial" pitchFamily="34" charset="0"/>
                <a:cs typeface="Times New Roman" pitchFamily="18" charset="0"/>
              </a:rPr>
              <a:t>LIMONADE</a:t>
            </a:r>
          </a:p>
          <a:p>
            <a:pPr marL="287338" indent="-287338" algn="ctr">
              <a:spcBef>
                <a:spcPct val="20000"/>
              </a:spcBef>
              <a:buClr>
                <a:schemeClr val="tx1"/>
              </a:buClr>
              <a:buSzPct val="70000"/>
              <a:buFont typeface="Wingdings" pitchFamily="2" charset="2"/>
              <a:buNone/>
            </a:pPr>
            <a:r>
              <a:rPr lang="fr-FR" sz="3900" dirty="0">
                <a:solidFill>
                  <a:schemeClr val="tx2"/>
                </a:solidFill>
                <a:latin typeface="Arial" pitchFamily="34" charset="0"/>
                <a:cs typeface="Times New Roman" pitchFamily="18" charset="0"/>
              </a:rPr>
              <a:t>SAUTERELLE</a:t>
            </a:r>
          </a:p>
          <a:p>
            <a:pPr marL="287338" indent="-287338" algn="ctr">
              <a:spcBef>
                <a:spcPct val="20000"/>
              </a:spcBef>
              <a:buClr>
                <a:schemeClr val="tx1"/>
              </a:buClr>
              <a:buSzPct val="70000"/>
              <a:buFont typeface="Wingdings" pitchFamily="2" charset="2"/>
              <a:buNone/>
            </a:pPr>
            <a:r>
              <a:rPr lang="fr-FR" sz="3900" dirty="0">
                <a:solidFill>
                  <a:schemeClr val="tx2"/>
                </a:solidFill>
                <a:latin typeface="Arial" pitchFamily="34" charset="0"/>
                <a:cs typeface="Times New Roman" pitchFamily="18" charset="0"/>
              </a:rPr>
              <a:t>PASSOIRE</a:t>
            </a:r>
          </a:p>
          <a:p>
            <a:pPr marL="287338" indent="-287338" algn="ctr">
              <a:spcBef>
                <a:spcPct val="20000"/>
              </a:spcBef>
              <a:buClr>
                <a:schemeClr val="tx1"/>
              </a:buClr>
              <a:buSzPct val="70000"/>
              <a:buFont typeface="Wingdings" pitchFamily="2" charset="2"/>
              <a:buNone/>
            </a:pPr>
            <a:r>
              <a:rPr lang="fr-FR" sz="3900" dirty="0">
                <a:solidFill>
                  <a:schemeClr val="tx2"/>
                </a:solidFill>
                <a:latin typeface="Arial" pitchFamily="34" charset="0"/>
                <a:cs typeface="Times New Roman" pitchFamily="18" charset="0"/>
              </a:rPr>
              <a:t>CAMION</a:t>
            </a:r>
          </a:p>
        </p:txBody>
      </p:sp>
      <p:sp>
        <p:nvSpPr>
          <p:cNvPr id="9220" name="Rectangle 4"/>
          <p:cNvSpPr>
            <a:spLocks noChangeArrowheads="1"/>
          </p:cNvSpPr>
          <p:nvPr/>
        </p:nvSpPr>
        <p:spPr bwMode="auto">
          <a:xfrm>
            <a:off x="4800600" y="890358"/>
            <a:ext cx="3962400" cy="3625608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287338" indent="-287338" algn="ctr">
              <a:spcBef>
                <a:spcPct val="20000"/>
              </a:spcBef>
            </a:pPr>
            <a:r>
              <a:rPr lang="fr-FR" sz="2800" u="sng" dirty="0">
                <a:solidFill>
                  <a:schemeClr val="bg1"/>
                </a:solidFill>
                <a:latin typeface="Arial" pitchFamily="34" charset="0"/>
                <a:cs typeface="Times New Roman" pitchFamily="18" charset="0"/>
              </a:rPr>
              <a:t>Présentation liste</a:t>
            </a:r>
          </a:p>
          <a:p>
            <a:pPr marL="287338" indent="-287338" algn="ctr">
              <a:spcBef>
                <a:spcPct val="20000"/>
              </a:spcBef>
            </a:pPr>
            <a:r>
              <a:rPr lang="fr-FR" sz="2800" u="sng" dirty="0">
                <a:solidFill>
                  <a:schemeClr val="bg1"/>
                </a:solidFill>
                <a:latin typeface="Arial" pitchFamily="34" charset="0"/>
                <a:cs typeface="Times New Roman" pitchFamily="18" charset="0"/>
              </a:rPr>
              <a:t>Lecture - Questions</a:t>
            </a:r>
          </a:p>
          <a:p>
            <a:pPr marL="287338" indent="-287338">
              <a:spcBef>
                <a:spcPct val="20000"/>
              </a:spcBef>
            </a:pPr>
            <a:r>
              <a:rPr lang="fr-FR" sz="2800" dirty="0">
                <a:solidFill>
                  <a:schemeClr val="bg1"/>
                </a:solidFill>
                <a:latin typeface="Arial" pitchFamily="34" charset="0"/>
                <a:cs typeface="Times New Roman" pitchFamily="18" charset="0"/>
              </a:rPr>
              <a:t>Ustensile de cuisine ?</a:t>
            </a:r>
          </a:p>
          <a:p>
            <a:pPr marL="287338" indent="-287338">
              <a:spcBef>
                <a:spcPct val="20000"/>
              </a:spcBef>
            </a:pPr>
            <a:r>
              <a:rPr lang="fr-FR" sz="2800" dirty="0">
                <a:solidFill>
                  <a:schemeClr val="bg1"/>
                </a:solidFill>
                <a:latin typeface="Arial" pitchFamily="34" charset="0"/>
                <a:cs typeface="Times New Roman" pitchFamily="18" charset="0"/>
              </a:rPr>
              <a:t>Moyen de transport ?</a:t>
            </a:r>
          </a:p>
          <a:p>
            <a:pPr marL="287338" indent="-287338">
              <a:spcBef>
                <a:spcPct val="20000"/>
              </a:spcBef>
            </a:pPr>
            <a:r>
              <a:rPr lang="fr-FR" sz="2800" dirty="0">
                <a:solidFill>
                  <a:schemeClr val="bg1"/>
                </a:solidFill>
                <a:latin typeface="Arial" pitchFamily="34" charset="0"/>
                <a:cs typeface="Times New Roman" pitchFamily="18" charset="0"/>
              </a:rPr>
              <a:t>Boisson ?</a:t>
            </a:r>
          </a:p>
          <a:p>
            <a:pPr marL="287338" indent="-287338">
              <a:spcBef>
                <a:spcPct val="20000"/>
              </a:spcBef>
            </a:pPr>
            <a:r>
              <a:rPr lang="fr-FR" sz="2800" dirty="0">
                <a:solidFill>
                  <a:schemeClr val="bg1"/>
                </a:solidFill>
                <a:latin typeface="Arial" pitchFamily="34" charset="0"/>
                <a:cs typeface="Times New Roman" pitchFamily="18" charset="0"/>
              </a:rPr>
              <a:t>Bâtiment ?</a:t>
            </a:r>
          </a:p>
          <a:p>
            <a:pPr marL="287338" indent="-287338">
              <a:spcBef>
                <a:spcPct val="20000"/>
              </a:spcBef>
            </a:pPr>
            <a:r>
              <a:rPr lang="fr-FR" sz="2800" dirty="0">
                <a:solidFill>
                  <a:schemeClr val="bg1"/>
                </a:solidFill>
                <a:latin typeface="Arial" pitchFamily="34" charset="0"/>
                <a:cs typeface="Times New Roman" pitchFamily="18" charset="0"/>
              </a:rPr>
              <a:t>Insecte ?</a:t>
            </a:r>
          </a:p>
        </p:txBody>
      </p:sp>
      <p:sp>
        <p:nvSpPr>
          <p:cNvPr id="9221" name="Rectangle 5"/>
          <p:cNvSpPr>
            <a:spLocks noChangeArrowheads="1"/>
          </p:cNvSpPr>
          <p:nvPr/>
        </p:nvSpPr>
        <p:spPr bwMode="auto">
          <a:xfrm>
            <a:off x="0" y="4502944"/>
            <a:ext cx="9144000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fr-FR" sz="1000" dirty="0">
                <a:solidFill>
                  <a:schemeClr val="tx1"/>
                </a:solidFill>
                <a:latin typeface="Arial" pitchFamily="34" charset="0"/>
              </a:rPr>
              <a:t>Robert. P.H., </a:t>
            </a:r>
            <a:r>
              <a:rPr lang="fr-FR" sz="1000" dirty="0" err="1">
                <a:solidFill>
                  <a:schemeClr val="tx1"/>
                </a:solidFill>
                <a:latin typeface="Arial" pitchFamily="34" charset="0"/>
              </a:rPr>
              <a:t>Schuck.S</a:t>
            </a:r>
            <a:r>
              <a:rPr lang="fr-FR" sz="1000" dirty="0">
                <a:solidFill>
                  <a:schemeClr val="tx1"/>
                </a:solidFill>
                <a:latin typeface="Arial" pitchFamily="34" charset="0"/>
              </a:rPr>
              <a:t>., Dubois. B., </a:t>
            </a:r>
            <a:r>
              <a:rPr lang="fr-FR" sz="1000" dirty="0" err="1">
                <a:solidFill>
                  <a:schemeClr val="tx1"/>
                </a:solidFill>
                <a:latin typeface="Arial" pitchFamily="34" charset="0"/>
              </a:rPr>
              <a:t>Olié.J.P</a:t>
            </a:r>
            <a:r>
              <a:rPr lang="fr-FR" sz="1000" dirty="0">
                <a:solidFill>
                  <a:schemeClr val="tx1"/>
                </a:solidFill>
                <a:latin typeface="Arial" pitchFamily="34" charset="0"/>
              </a:rPr>
              <a:t>., Lépine, J.P., </a:t>
            </a:r>
            <a:r>
              <a:rPr lang="fr-FR" sz="1000" dirty="0" err="1">
                <a:solidFill>
                  <a:schemeClr val="tx1"/>
                </a:solidFill>
                <a:latin typeface="Arial" pitchFamily="34" charset="0"/>
              </a:rPr>
              <a:t>Gallarda</a:t>
            </a:r>
            <a:r>
              <a:rPr lang="fr-FR" sz="1000" dirty="0">
                <a:solidFill>
                  <a:schemeClr val="tx1"/>
                </a:solidFill>
                <a:latin typeface="Arial" pitchFamily="34" charset="0"/>
              </a:rPr>
              <a:t> T., </a:t>
            </a:r>
            <a:r>
              <a:rPr lang="fr-FR" sz="1000" dirty="0" err="1">
                <a:solidFill>
                  <a:schemeClr val="tx1"/>
                </a:solidFill>
                <a:latin typeface="Arial" pitchFamily="34" charset="0"/>
              </a:rPr>
              <a:t>Goni</a:t>
            </a:r>
            <a:r>
              <a:rPr lang="fr-FR" sz="1000" dirty="0">
                <a:solidFill>
                  <a:schemeClr val="tx1"/>
                </a:solidFill>
                <a:latin typeface="Arial" pitchFamily="34" charset="0"/>
              </a:rPr>
              <a:t>. S., Troy. S. Screening for </a:t>
            </a:r>
            <a:r>
              <a:rPr lang="fr-FR" sz="1000" dirty="0" err="1">
                <a:solidFill>
                  <a:schemeClr val="tx1"/>
                </a:solidFill>
                <a:latin typeface="Arial" pitchFamily="34" charset="0"/>
              </a:rPr>
              <a:t>Alzheimer's</a:t>
            </a:r>
            <a:r>
              <a:rPr lang="fr-FR" sz="1000" dirty="0">
                <a:solidFill>
                  <a:schemeClr val="tx1"/>
                </a:solidFill>
                <a:latin typeface="Arial" pitchFamily="34" charset="0"/>
              </a:rPr>
              <a:t> </a:t>
            </a:r>
            <a:r>
              <a:rPr lang="fr-FR" sz="1000" dirty="0" err="1">
                <a:solidFill>
                  <a:schemeClr val="tx1"/>
                </a:solidFill>
                <a:latin typeface="Arial" pitchFamily="34" charset="0"/>
              </a:rPr>
              <a:t>Disease</a:t>
            </a:r>
            <a:r>
              <a:rPr lang="fr-FR" sz="1000" dirty="0">
                <a:solidFill>
                  <a:schemeClr val="tx1"/>
                </a:solidFill>
                <a:latin typeface="Arial" pitchFamily="34" charset="0"/>
              </a:rPr>
              <a:t> </a:t>
            </a:r>
            <a:r>
              <a:rPr lang="fr-FR" sz="1000" dirty="0" err="1">
                <a:solidFill>
                  <a:schemeClr val="tx1"/>
                </a:solidFill>
                <a:latin typeface="Arial" pitchFamily="34" charset="0"/>
              </a:rPr>
              <a:t>with</a:t>
            </a:r>
            <a:r>
              <a:rPr lang="fr-FR" sz="1000" dirty="0">
                <a:solidFill>
                  <a:schemeClr val="tx1"/>
                </a:solidFill>
                <a:latin typeface="Arial" pitchFamily="34" charset="0"/>
              </a:rPr>
              <a:t> the Short Cognitive Evaluation </a:t>
            </a:r>
            <a:r>
              <a:rPr lang="fr-FR" sz="1000" dirty="0" err="1">
                <a:solidFill>
                  <a:schemeClr val="tx1"/>
                </a:solidFill>
                <a:latin typeface="Arial" pitchFamily="34" charset="0"/>
              </a:rPr>
              <a:t>Battery</a:t>
            </a:r>
            <a:r>
              <a:rPr lang="fr-FR" sz="1000" dirty="0">
                <a:solidFill>
                  <a:schemeClr val="tx1"/>
                </a:solidFill>
                <a:latin typeface="Arial" pitchFamily="34" charset="0"/>
              </a:rPr>
              <a:t>. </a:t>
            </a:r>
            <a:r>
              <a:rPr lang="fr-FR" sz="1000" dirty="0" err="1">
                <a:solidFill>
                  <a:schemeClr val="tx1"/>
                </a:solidFill>
                <a:latin typeface="Arial" pitchFamily="34" charset="0"/>
              </a:rPr>
              <a:t>Dementia</a:t>
            </a:r>
            <a:r>
              <a:rPr lang="fr-FR" sz="1000" dirty="0">
                <a:solidFill>
                  <a:schemeClr val="tx1"/>
                </a:solidFill>
                <a:latin typeface="Arial" pitchFamily="34" charset="0"/>
              </a:rPr>
              <a:t> and </a:t>
            </a:r>
            <a:r>
              <a:rPr lang="fr-FR" sz="1000" dirty="0" err="1">
                <a:solidFill>
                  <a:schemeClr val="tx1"/>
                </a:solidFill>
                <a:latin typeface="Arial" pitchFamily="34" charset="0"/>
              </a:rPr>
              <a:t>Geriart.Cogn.Disord</a:t>
            </a:r>
            <a:r>
              <a:rPr lang="fr-FR" sz="1000" dirty="0">
                <a:solidFill>
                  <a:schemeClr val="tx1"/>
                </a:solidFill>
                <a:latin typeface="Arial" pitchFamily="34" charset="0"/>
              </a:rPr>
              <a:t>. 15 : 92-98, 2003. </a:t>
            </a:r>
          </a:p>
          <a:p>
            <a:pPr eaLnBrk="0" hangingPunct="0"/>
            <a:r>
              <a:rPr lang="fr-FR" sz="1000" dirty="0">
                <a:solidFill>
                  <a:schemeClr val="tx1"/>
                </a:solidFill>
                <a:latin typeface="Arial" pitchFamily="34" charset="0"/>
              </a:rPr>
              <a:t>Robert. P.H., </a:t>
            </a:r>
            <a:r>
              <a:rPr lang="fr-FR" sz="1000" dirty="0" err="1">
                <a:solidFill>
                  <a:schemeClr val="tx1"/>
                </a:solidFill>
                <a:latin typeface="Arial" pitchFamily="34" charset="0"/>
              </a:rPr>
              <a:t>Schuck.S</a:t>
            </a:r>
            <a:r>
              <a:rPr lang="fr-FR" sz="1000" dirty="0">
                <a:solidFill>
                  <a:schemeClr val="tx1"/>
                </a:solidFill>
                <a:latin typeface="Arial" pitchFamily="34" charset="0"/>
              </a:rPr>
              <a:t>., Dubois. B., </a:t>
            </a:r>
            <a:r>
              <a:rPr lang="fr-FR" sz="1000" dirty="0" err="1">
                <a:solidFill>
                  <a:schemeClr val="tx1"/>
                </a:solidFill>
                <a:latin typeface="Arial" pitchFamily="34" charset="0"/>
              </a:rPr>
              <a:t>Olié.J.P</a:t>
            </a:r>
            <a:r>
              <a:rPr lang="fr-FR" sz="1000" dirty="0">
                <a:solidFill>
                  <a:schemeClr val="tx1"/>
                </a:solidFill>
                <a:latin typeface="Arial" pitchFamily="34" charset="0"/>
              </a:rPr>
              <a:t>., Lépine, J.P., </a:t>
            </a:r>
            <a:r>
              <a:rPr lang="fr-FR" sz="1000" dirty="0" err="1">
                <a:solidFill>
                  <a:schemeClr val="tx1"/>
                </a:solidFill>
                <a:latin typeface="Arial" pitchFamily="34" charset="0"/>
              </a:rPr>
              <a:t>Gallarda</a:t>
            </a:r>
            <a:r>
              <a:rPr lang="fr-FR" sz="1000" dirty="0">
                <a:solidFill>
                  <a:schemeClr val="tx1"/>
                </a:solidFill>
                <a:latin typeface="Arial" pitchFamily="34" charset="0"/>
              </a:rPr>
              <a:t> T., </a:t>
            </a:r>
            <a:r>
              <a:rPr lang="fr-FR" sz="1000" dirty="0" err="1">
                <a:solidFill>
                  <a:schemeClr val="tx1"/>
                </a:solidFill>
                <a:latin typeface="Arial" pitchFamily="34" charset="0"/>
              </a:rPr>
              <a:t>Goni</a:t>
            </a:r>
            <a:r>
              <a:rPr lang="fr-FR" sz="1000" dirty="0">
                <a:solidFill>
                  <a:schemeClr val="tx1"/>
                </a:solidFill>
                <a:latin typeface="Arial" pitchFamily="34" charset="0"/>
              </a:rPr>
              <a:t>. S., Troy. S. Validation de la batterie Cognitive Courte (B2C). </a:t>
            </a:r>
            <a:r>
              <a:rPr lang="fr-FR" sz="1000" dirty="0" err="1">
                <a:solidFill>
                  <a:schemeClr val="tx1"/>
                </a:solidFill>
                <a:latin typeface="Arial" pitchFamily="34" charset="0"/>
              </a:rPr>
              <a:t>Interet</a:t>
            </a:r>
            <a:r>
              <a:rPr lang="fr-FR" sz="1000" dirty="0">
                <a:solidFill>
                  <a:schemeClr val="tx1"/>
                </a:solidFill>
                <a:latin typeface="Arial" pitchFamily="34" charset="0"/>
              </a:rPr>
              <a:t> pour le dépistage précoce de la Maladie d'Alzheimer et des troubles dépressifs en pratique psychiatrique. L'encéphale; XXIX: 266 272, 2003 </a:t>
            </a:r>
          </a:p>
          <a:p>
            <a:pPr eaLnBrk="0" hangingPunct="0"/>
            <a:endParaRPr lang="fr-FR" sz="1000" dirty="0">
              <a:solidFill>
                <a:schemeClr val="tx1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83192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Oval 3"/>
          <p:cNvSpPr>
            <a:spLocks noChangeArrowheads="1"/>
          </p:cNvSpPr>
          <p:nvPr/>
        </p:nvSpPr>
        <p:spPr bwMode="auto">
          <a:xfrm>
            <a:off x="2102643" y="1240743"/>
            <a:ext cx="4481513" cy="3462113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fr-FR" sz="1800">
              <a:solidFill>
                <a:schemeClr val="accent6">
                  <a:lumMod val="20000"/>
                  <a:lumOff val="80000"/>
                </a:schemeClr>
              </a:solidFill>
              <a:latin typeface="Arial" pitchFamily="34" charset="0"/>
            </a:endParaRPr>
          </a:p>
        </p:txBody>
      </p:sp>
      <p:sp>
        <p:nvSpPr>
          <p:cNvPr id="13316" name="Line 4"/>
          <p:cNvSpPr>
            <a:spLocks noChangeShapeType="1"/>
          </p:cNvSpPr>
          <p:nvPr/>
        </p:nvSpPr>
        <p:spPr bwMode="auto">
          <a:xfrm>
            <a:off x="4343400" y="3028950"/>
            <a:ext cx="1066800" cy="4000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3317" name="Line 5"/>
          <p:cNvSpPr>
            <a:spLocks noChangeShapeType="1"/>
          </p:cNvSpPr>
          <p:nvPr/>
        </p:nvSpPr>
        <p:spPr bwMode="auto">
          <a:xfrm flipH="1">
            <a:off x="2667000" y="3028950"/>
            <a:ext cx="1600200" cy="6286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3318" name="Oval 6"/>
          <p:cNvSpPr>
            <a:spLocks noChangeArrowheads="1"/>
          </p:cNvSpPr>
          <p:nvPr/>
        </p:nvSpPr>
        <p:spPr bwMode="auto">
          <a:xfrm>
            <a:off x="4267200" y="2971800"/>
            <a:ext cx="76200" cy="57150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3319" name="Text Box 7"/>
          <p:cNvSpPr txBox="1">
            <a:spLocks noChangeArrowheads="1"/>
          </p:cNvSpPr>
          <p:nvPr/>
        </p:nvSpPr>
        <p:spPr bwMode="auto">
          <a:xfrm>
            <a:off x="4175125" y="1570435"/>
            <a:ext cx="44114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sz="1800" b="1" dirty="0">
                <a:latin typeface="Arial" pitchFamily="34" charset="0"/>
              </a:rPr>
              <a:t>12</a:t>
            </a:r>
          </a:p>
        </p:txBody>
      </p:sp>
      <p:sp>
        <p:nvSpPr>
          <p:cNvPr id="13320" name="Text Box 8"/>
          <p:cNvSpPr txBox="1">
            <a:spLocks noChangeArrowheads="1"/>
          </p:cNvSpPr>
          <p:nvPr/>
        </p:nvSpPr>
        <p:spPr bwMode="auto">
          <a:xfrm>
            <a:off x="5105400" y="1828800"/>
            <a:ext cx="3048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1800">
                <a:latin typeface="Arial" pitchFamily="34" charset="0"/>
              </a:rPr>
              <a:t>1</a:t>
            </a:r>
          </a:p>
        </p:txBody>
      </p:sp>
      <p:sp>
        <p:nvSpPr>
          <p:cNvPr id="13321" name="Text Box 9"/>
          <p:cNvSpPr txBox="1">
            <a:spLocks noChangeArrowheads="1"/>
          </p:cNvSpPr>
          <p:nvPr/>
        </p:nvSpPr>
        <p:spPr bwMode="auto">
          <a:xfrm>
            <a:off x="5867400" y="2343150"/>
            <a:ext cx="3048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1800">
                <a:latin typeface="Arial" pitchFamily="34" charset="0"/>
              </a:rPr>
              <a:t>2</a:t>
            </a:r>
          </a:p>
        </p:txBody>
      </p:sp>
      <p:sp>
        <p:nvSpPr>
          <p:cNvPr id="13322" name="Text Box 10"/>
          <p:cNvSpPr txBox="1">
            <a:spLocks noChangeArrowheads="1"/>
          </p:cNvSpPr>
          <p:nvPr/>
        </p:nvSpPr>
        <p:spPr bwMode="auto">
          <a:xfrm>
            <a:off x="6096000" y="2971800"/>
            <a:ext cx="3048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1800">
                <a:latin typeface="Arial" pitchFamily="34" charset="0"/>
              </a:rPr>
              <a:t>3</a:t>
            </a:r>
          </a:p>
        </p:txBody>
      </p:sp>
      <p:sp>
        <p:nvSpPr>
          <p:cNvPr id="13324" name="Text Box 12"/>
          <p:cNvSpPr txBox="1">
            <a:spLocks noChangeArrowheads="1"/>
          </p:cNvSpPr>
          <p:nvPr/>
        </p:nvSpPr>
        <p:spPr bwMode="auto">
          <a:xfrm>
            <a:off x="5791200" y="3657600"/>
            <a:ext cx="3048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1800">
                <a:latin typeface="Arial" pitchFamily="34" charset="0"/>
              </a:rPr>
              <a:t>4</a:t>
            </a:r>
          </a:p>
        </p:txBody>
      </p:sp>
      <p:sp>
        <p:nvSpPr>
          <p:cNvPr id="13325" name="Text Box 13"/>
          <p:cNvSpPr txBox="1">
            <a:spLocks noChangeArrowheads="1"/>
          </p:cNvSpPr>
          <p:nvPr/>
        </p:nvSpPr>
        <p:spPr bwMode="auto">
          <a:xfrm>
            <a:off x="5029200" y="4114800"/>
            <a:ext cx="4572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1800">
                <a:latin typeface="Arial" pitchFamily="34" charset="0"/>
              </a:rPr>
              <a:t>5</a:t>
            </a:r>
          </a:p>
        </p:txBody>
      </p:sp>
      <p:sp>
        <p:nvSpPr>
          <p:cNvPr id="13326" name="Text Box 14"/>
          <p:cNvSpPr txBox="1">
            <a:spLocks noChangeArrowheads="1"/>
          </p:cNvSpPr>
          <p:nvPr/>
        </p:nvSpPr>
        <p:spPr bwMode="auto">
          <a:xfrm>
            <a:off x="4114800" y="4286250"/>
            <a:ext cx="381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1800">
                <a:latin typeface="Arial" pitchFamily="34" charset="0"/>
              </a:rPr>
              <a:t>6</a:t>
            </a:r>
          </a:p>
        </p:txBody>
      </p:sp>
      <p:sp>
        <p:nvSpPr>
          <p:cNvPr id="13327" name="Text Box 15"/>
          <p:cNvSpPr txBox="1">
            <a:spLocks noChangeArrowheads="1"/>
          </p:cNvSpPr>
          <p:nvPr/>
        </p:nvSpPr>
        <p:spPr bwMode="auto">
          <a:xfrm>
            <a:off x="3124200" y="4057650"/>
            <a:ext cx="4572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1800">
                <a:latin typeface="Arial" pitchFamily="34" charset="0"/>
              </a:rPr>
              <a:t>7</a:t>
            </a:r>
          </a:p>
        </p:txBody>
      </p:sp>
      <p:sp>
        <p:nvSpPr>
          <p:cNvPr id="13328" name="Text Box 16"/>
          <p:cNvSpPr txBox="1">
            <a:spLocks noChangeArrowheads="1"/>
          </p:cNvSpPr>
          <p:nvPr/>
        </p:nvSpPr>
        <p:spPr bwMode="auto">
          <a:xfrm>
            <a:off x="2438400" y="3543300"/>
            <a:ext cx="5334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1800">
                <a:latin typeface="Arial" pitchFamily="34" charset="0"/>
              </a:rPr>
              <a:t>8</a:t>
            </a:r>
          </a:p>
        </p:txBody>
      </p:sp>
      <p:sp>
        <p:nvSpPr>
          <p:cNvPr id="13330" name="Text Box 18"/>
          <p:cNvSpPr txBox="1">
            <a:spLocks noChangeArrowheads="1"/>
          </p:cNvSpPr>
          <p:nvPr/>
        </p:nvSpPr>
        <p:spPr bwMode="auto">
          <a:xfrm>
            <a:off x="2133600" y="2914650"/>
            <a:ext cx="2286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1800">
                <a:latin typeface="Arial" pitchFamily="34" charset="0"/>
              </a:rPr>
              <a:t>9</a:t>
            </a:r>
          </a:p>
        </p:txBody>
      </p:sp>
      <p:sp>
        <p:nvSpPr>
          <p:cNvPr id="13331" name="Text Box 19"/>
          <p:cNvSpPr txBox="1">
            <a:spLocks noChangeArrowheads="1"/>
          </p:cNvSpPr>
          <p:nvPr/>
        </p:nvSpPr>
        <p:spPr bwMode="auto">
          <a:xfrm>
            <a:off x="2362200" y="2343150"/>
            <a:ext cx="6096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1800">
                <a:latin typeface="Arial" pitchFamily="34" charset="0"/>
              </a:rPr>
              <a:t>10</a:t>
            </a:r>
          </a:p>
        </p:txBody>
      </p:sp>
      <p:sp>
        <p:nvSpPr>
          <p:cNvPr id="13332" name="Text Box 20"/>
          <p:cNvSpPr txBox="1">
            <a:spLocks noChangeArrowheads="1"/>
          </p:cNvSpPr>
          <p:nvPr/>
        </p:nvSpPr>
        <p:spPr bwMode="auto">
          <a:xfrm>
            <a:off x="3124200" y="1828800"/>
            <a:ext cx="4572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1800">
                <a:latin typeface="Arial" pitchFamily="34" charset="0"/>
              </a:rPr>
              <a:t>11</a:t>
            </a:r>
          </a:p>
        </p:txBody>
      </p:sp>
      <p:sp>
        <p:nvSpPr>
          <p:cNvPr id="13333" name="Rectangle 21"/>
          <p:cNvSpPr>
            <a:spLocks noGrp="1" noChangeArrowheads="1"/>
          </p:cNvSpPr>
          <p:nvPr>
            <p:ph type="title"/>
          </p:nvPr>
        </p:nvSpPr>
        <p:spPr>
          <a:xfrm>
            <a:off x="228600" y="123478"/>
            <a:ext cx="8229600" cy="857250"/>
          </a:xfrm>
          <a:solidFill>
            <a:schemeClr val="bg2"/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l"/>
            <a:r>
              <a:rPr lang="fr-FR" sz="3400" dirty="0">
                <a:solidFill>
                  <a:schemeClr val="tx1"/>
                </a:solidFill>
                <a:latin typeface="Arial" pitchFamily="34" charset="0"/>
              </a:rPr>
              <a:t>TEST DE L’HORLOGE = planification </a:t>
            </a:r>
          </a:p>
        </p:txBody>
      </p:sp>
      <p:pic>
        <p:nvPicPr>
          <p:cNvPr id="19" name="Picture 4" descr="Résultats de recherche d'images pour « test de l'horloge »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1052735"/>
            <a:ext cx="2376264" cy="2376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29068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Résultats de recherche d'images pour « test de stroop »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771550"/>
            <a:ext cx="7143750" cy="4019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1"/>
          <p:cNvSpPr txBox="1">
            <a:spLocks noChangeArrowheads="1"/>
          </p:cNvSpPr>
          <p:nvPr/>
        </p:nvSpPr>
        <p:spPr>
          <a:xfrm>
            <a:off x="228600" y="123478"/>
            <a:ext cx="8229600" cy="857250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</a:lstStyle>
          <a:p>
            <a:r>
              <a:rPr lang="fr-FR" sz="3400" dirty="0">
                <a:solidFill>
                  <a:schemeClr val="tx1"/>
                </a:solidFill>
                <a:latin typeface="Arial" pitchFamily="34" charset="0"/>
              </a:rPr>
              <a:t> Le test de </a:t>
            </a:r>
            <a:r>
              <a:rPr lang="fr-FR" sz="3400" dirty="0" err="1">
                <a:solidFill>
                  <a:schemeClr val="tx1"/>
                </a:solidFill>
                <a:latin typeface="Arial" pitchFamily="34" charset="0"/>
              </a:rPr>
              <a:t>stroop</a:t>
            </a:r>
            <a:endParaRPr lang="fr-FR" sz="3400" dirty="0">
              <a:solidFill>
                <a:schemeClr val="tx1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47790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55300" y="316710"/>
            <a:ext cx="9156000" cy="857400"/>
          </a:xfrm>
        </p:spPr>
        <p:txBody>
          <a:bodyPr/>
          <a:lstStyle/>
          <a:p>
            <a:r>
              <a:rPr lang="fr-FR" dirty="0">
                <a:solidFill>
                  <a:schemeClr val="tx1"/>
                </a:solidFill>
              </a:rPr>
              <a:t>Si vous n’avez que 2 min: le test de l’horloge</a:t>
            </a:r>
            <a:br>
              <a:rPr lang="fr-FR" dirty="0">
                <a:solidFill>
                  <a:schemeClr val="tx1"/>
                </a:solidFill>
              </a:rPr>
            </a:br>
            <a:r>
              <a:rPr lang="fr-FR" dirty="0">
                <a:solidFill>
                  <a:schemeClr val="tx1"/>
                </a:solidFill>
              </a:rPr>
              <a:t>Si vous avez 5 min: B2C ou </a:t>
            </a:r>
            <a:r>
              <a:rPr lang="fr-FR" dirty="0" err="1">
                <a:solidFill>
                  <a:schemeClr val="tx1"/>
                </a:solidFill>
              </a:rPr>
              <a:t>Minicog</a:t>
            </a:r>
            <a:r>
              <a:rPr lang="fr-FR" dirty="0">
                <a:solidFill>
                  <a:schemeClr val="tx1"/>
                </a:solidFill>
              </a:rPr>
              <a:t> </a:t>
            </a:r>
            <a:br>
              <a:rPr lang="fr-FR" dirty="0">
                <a:solidFill>
                  <a:schemeClr val="tx1"/>
                </a:solidFill>
              </a:rPr>
            </a:b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Date et le lieu</a:t>
            </a:r>
          </a:p>
          <a:p>
            <a:r>
              <a:rPr lang="fr-FR" dirty="0"/>
              <a:t>Minicog </a:t>
            </a:r>
          </a:p>
        </p:txBody>
      </p:sp>
      <p:pic>
        <p:nvPicPr>
          <p:cNvPr id="8194" name="Picture 2" descr="Résultats de recherche d'images pour « test de l'horloge »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851670"/>
            <a:ext cx="3960440" cy="2828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Résultats de recherche d'images pour « test de l'horloge »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2608413"/>
            <a:ext cx="2376264" cy="2376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83753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E0C6017D-8766-4878-837E-68DCDCB5F998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8412461" y="4518863"/>
            <a:ext cx="483445" cy="393600"/>
          </a:xfrm>
        </p:spPr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mtClean="0"/>
              <a:t>18</a:t>
            </a:fld>
            <a:endParaRPr lang="fr-FR" dirty="0"/>
          </a:p>
        </p:txBody>
      </p:sp>
      <p:sp>
        <p:nvSpPr>
          <p:cNvPr id="4" name="Titre 5">
            <a:extLst>
              <a:ext uri="{FF2B5EF4-FFF2-40B4-BE49-F238E27FC236}">
                <a16:creationId xmlns:a16="http://schemas.microsoft.com/office/drawing/2014/main" id="{B9FB4288-9182-40CD-A147-52A57C2BC1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332548" y="308429"/>
            <a:ext cx="5007202" cy="512310"/>
          </a:xfrm>
        </p:spPr>
        <p:txBody>
          <a:bodyPr/>
          <a:lstStyle/>
          <a:p>
            <a:r>
              <a:rPr lang="fr-FR" sz="2400" b="1" dirty="0"/>
              <a:t>ATTENTION AU CONTEXTE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1FC1C1D-905A-45E3-965B-300A2AF92B9E}"/>
              </a:ext>
            </a:extLst>
          </p:cNvPr>
          <p:cNvSpPr/>
          <p:nvPr/>
        </p:nvSpPr>
        <p:spPr>
          <a:xfrm>
            <a:off x="-68756" y="1455450"/>
            <a:ext cx="711672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2000" dirty="0">
                <a:solidFill>
                  <a:schemeClr val="tx1"/>
                </a:solidFill>
              </a:rPr>
              <a:t>Dépistage du Syndrome confusionnel
Prise en charge des traitements aggravant les troubles cognitifs
Dépistage de la dépression et de l’anxiété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2000" dirty="0">
                <a:solidFill>
                  <a:schemeClr val="tx1"/>
                </a:solidFill>
              </a:rPr>
              <a:t>Evaluation la douleur
Prise en charge des troubles du sommeil
Hypercalcémie, anémie...
Fatigue : liste de contrôle</a:t>
            </a:r>
            <a:endParaRPr lang="en-US" sz="2000" dirty="0">
              <a:solidFill>
                <a:schemeClr val="tx1"/>
              </a:solidFill>
            </a:endParaRPr>
          </a:p>
        </p:txBody>
      </p:sp>
      <p:pic>
        <p:nvPicPr>
          <p:cNvPr id="6" name="B627877B-6335-4F96-8E51-38973A01E9A7" descr="BDEF7B77-6D8C-480B-97A4-4B6E8D6B31E0.jpg">
            <a:extLst>
              <a:ext uri="{FF2B5EF4-FFF2-40B4-BE49-F238E27FC236}">
                <a16:creationId xmlns:a16="http://schemas.microsoft.com/office/drawing/2014/main" id="{8757B69A-5E60-4A7C-9AFC-5E5DF17912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7114" y="0"/>
            <a:ext cx="4006886" cy="4036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BDAD022E-C41D-482D-BAB2-71D5100A5B7B}"/>
              </a:ext>
            </a:extLst>
          </p:cNvPr>
          <p:cNvSpPr txBox="1"/>
          <p:nvPr/>
        </p:nvSpPr>
        <p:spPr>
          <a:xfrm>
            <a:off x="7733414" y="4835723"/>
            <a:ext cx="16586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Expert Opinion</a:t>
            </a:r>
          </a:p>
        </p:txBody>
      </p:sp>
    </p:spTree>
    <p:extLst>
      <p:ext uri="{BB962C8B-B14F-4D97-AF65-F5344CB8AC3E}">
        <p14:creationId xmlns:p14="http://schemas.microsoft.com/office/powerpoint/2010/main" val="37601815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78600" y="285540"/>
            <a:ext cx="9156000" cy="857400"/>
          </a:xfrm>
        </p:spPr>
        <p:txBody>
          <a:bodyPr/>
          <a:lstStyle/>
          <a:p>
            <a:r>
              <a:rPr lang="fr-FR" dirty="0">
                <a:solidFill>
                  <a:schemeClr val="tx1"/>
                </a:solidFill>
              </a:rPr>
              <a:t>Evaluer la marche: Du coté des gériatres  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67544" y="1203598"/>
            <a:ext cx="8229600" cy="2503199"/>
          </a:xfrm>
        </p:spPr>
        <p:txBody>
          <a:bodyPr/>
          <a:lstStyle/>
          <a:p>
            <a:pPr>
              <a:buNone/>
            </a:pPr>
            <a:r>
              <a:rPr lang="fr-FR" sz="2800" dirty="0">
                <a:solidFill>
                  <a:schemeClr val="tx1"/>
                </a:solidFill>
              </a:rPr>
              <a:t>Tinetti ,Walking and Talking test, SPPB,Vitesse de marche , Get up ang go </a:t>
            </a:r>
          </a:p>
        </p:txBody>
      </p:sp>
      <p:pic>
        <p:nvPicPr>
          <p:cNvPr id="4" name="Picture 4" descr="D:\photos-images\chutes\chute-escali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075806"/>
            <a:ext cx="1948723" cy="1461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acrobat_walking_the_wire_lg_clr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2429" y="2633988"/>
            <a:ext cx="1800200" cy="2145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29E3AEF-669A-482A-94D3-7B716ED5E3CF}"/>
              </a:ext>
            </a:extLst>
          </p:cNvPr>
          <p:cNvSpPr/>
          <p:nvPr/>
        </p:nvSpPr>
        <p:spPr>
          <a:xfrm>
            <a:off x="93225" y="4569419"/>
            <a:ext cx="9558808" cy="577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050" dirty="0" err="1">
                <a:solidFill>
                  <a:schemeClr val="tx1"/>
                </a:solidFill>
              </a:rPr>
              <a:t>Vellas</a:t>
            </a:r>
            <a:r>
              <a:rPr lang="fr-FR" sz="1050" dirty="0">
                <a:solidFill>
                  <a:schemeClr val="tx1"/>
                </a:solidFill>
              </a:rPr>
              <a:t> B et al. J Am </a:t>
            </a:r>
            <a:r>
              <a:rPr lang="fr-FR" sz="1050" dirty="0" err="1">
                <a:solidFill>
                  <a:schemeClr val="tx1"/>
                </a:solidFill>
              </a:rPr>
              <a:t>Geriatr</a:t>
            </a:r>
            <a:r>
              <a:rPr lang="fr-FR" sz="1050" dirty="0">
                <a:solidFill>
                  <a:schemeClr val="tx1"/>
                </a:solidFill>
              </a:rPr>
              <a:t> Soc 1997; 45 : 735-8 </a:t>
            </a:r>
          </a:p>
          <a:p>
            <a:r>
              <a:rPr lang="fr-FR" sz="1050" dirty="0" err="1">
                <a:solidFill>
                  <a:schemeClr val="tx1"/>
                </a:solidFill>
              </a:rPr>
              <a:t>Hurvitz</a:t>
            </a:r>
            <a:r>
              <a:rPr lang="fr-FR" sz="1050" dirty="0">
                <a:solidFill>
                  <a:schemeClr val="tx1"/>
                </a:solidFill>
              </a:rPr>
              <a:t> E et al. Arch </a:t>
            </a:r>
            <a:r>
              <a:rPr lang="fr-FR" sz="1050" dirty="0" err="1">
                <a:solidFill>
                  <a:schemeClr val="tx1"/>
                </a:solidFill>
              </a:rPr>
              <a:t>Phys</a:t>
            </a:r>
            <a:r>
              <a:rPr lang="fr-FR" sz="1050" dirty="0">
                <a:solidFill>
                  <a:schemeClr val="tx1"/>
                </a:solidFill>
              </a:rPr>
              <a:t> Med </a:t>
            </a:r>
            <a:r>
              <a:rPr lang="fr-FR" sz="1050" dirty="0" err="1">
                <a:solidFill>
                  <a:schemeClr val="tx1"/>
                </a:solidFill>
              </a:rPr>
              <a:t>Rehabil</a:t>
            </a:r>
            <a:r>
              <a:rPr lang="fr-FR" sz="1050" dirty="0">
                <a:solidFill>
                  <a:schemeClr val="tx1"/>
                </a:solidFill>
              </a:rPr>
              <a:t> 2000 ; 81 : 587 91</a:t>
            </a:r>
          </a:p>
          <a:p>
            <a:r>
              <a:rPr lang="fr-FR" sz="1050" dirty="0">
                <a:solidFill>
                  <a:schemeClr val="tx1"/>
                </a:solidFill>
              </a:rPr>
              <a:t>Thomas J et al. Arch </a:t>
            </a:r>
            <a:r>
              <a:rPr lang="fr-FR" sz="1050" dirty="0" err="1">
                <a:solidFill>
                  <a:schemeClr val="tx1"/>
                </a:solidFill>
              </a:rPr>
              <a:t>Phys</a:t>
            </a:r>
            <a:r>
              <a:rPr lang="fr-FR" sz="1050" dirty="0">
                <a:solidFill>
                  <a:schemeClr val="tx1"/>
                </a:solidFill>
              </a:rPr>
              <a:t> Med </a:t>
            </a:r>
            <a:r>
              <a:rPr lang="fr-FR" sz="1050" dirty="0" err="1">
                <a:solidFill>
                  <a:schemeClr val="tx1"/>
                </a:solidFill>
              </a:rPr>
              <a:t>Rehabil</a:t>
            </a:r>
            <a:r>
              <a:rPr lang="fr-FR" sz="1050" dirty="0">
                <a:solidFill>
                  <a:schemeClr val="tx1"/>
                </a:solidFill>
              </a:rPr>
              <a:t> 2005 ; 86 : 1636-40</a:t>
            </a:r>
          </a:p>
        </p:txBody>
      </p:sp>
    </p:spTree>
    <p:extLst>
      <p:ext uri="{BB962C8B-B14F-4D97-AF65-F5344CB8AC3E}">
        <p14:creationId xmlns:p14="http://schemas.microsoft.com/office/powerpoint/2010/main" val="32111955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28"/>
          <p:cNvSpPr/>
          <p:nvPr/>
        </p:nvSpPr>
        <p:spPr>
          <a:xfrm rot="10800000">
            <a:off x="-263073" y="1680900"/>
            <a:ext cx="1781700" cy="1781700"/>
          </a:xfrm>
          <a:prstGeom prst="chord">
            <a:avLst>
              <a:gd name="adj1" fmla="val 2700000"/>
              <a:gd name="adj2" fmla="val 18900274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246;p28"/>
          <p:cNvSpPr txBox="1">
            <a:spLocks noGrp="1"/>
          </p:cNvSpPr>
          <p:nvPr>
            <p:ph type="sldNum" idx="12"/>
          </p:nvPr>
        </p:nvSpPr>
        <p:spPr>
          <a:xfrm>
            <a:off x="8603825" y="4730500"/>
            <a:ext cx="349200" cy="279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  <p:sp>
        <p:nvSpPr>
          <p:cNvPr id="247" name="Google Shape;247;p28"/>
          <p:cNvSpPr/>
          <p:nvPr/>
        </p:nvSpPr>
        <p:spPr>
          <a:xfrm>
            <a:off x="260348" y="2145101"/>
            <a:ext cx="735233" cy="853819"/>
          </a:xfrm>
          <a:custGeom>
            <a:avLst/>
            <a:gdLst/>
            <a:ahLst/>
            <a:cxnLst/>
            <a:rect l="l" t="t" r="r" b="b"/>
            <a:pathLst>
              <a:path w="393699" h="457199" extrusionOk="0">
                <a:moveTo>
                  <a:pt x="393700" y="423863"/>
                </a:moveTo>
                <a:cubicBezTo>
                  <a:pt x="393700" y="442274"/>
                  <a:pt x="379012" y="457200"/>
                  <a:pt x="360893" y="457200"/>
                </a:cubicBezTo>
                <a:cubicBezTo>
                  <a:pt x="360893" y="457200"/>
                  <a:pt x="360892" y="457200"/>
                  <a:pt x="360892" y="457200"/>
                </a:cubicBezTo>
                <a:lnTo>
                  <a:pt x="32808" y="457200"/>
                </a:lnTo>
                <a:cubicBezTo>
                  <a:pt x="14689" y="457200"/>
                  <a:pt x="0" y="442274"/>
                  <a:pt x="0" y="423863"/>
                </a:cubicBezTo>
                <a:cubicBezTo>
                  <a:pt x="0" y="405451"/>
                  <a:pt x="14689" y="390525"/>
                  <a:pt x="32808" y="390525"/>
                </a:cubicBezTo>
                <a:lnTo>
                  <a:pt x="273534" y="390525"/>
                </a:lnTo>
                <a:cubicBezTo>
                  <a:pt x="324697" y="333222"/>
                  <a:pt x="322668" y="245222"/>
                  <a:pt x="268921" y="190416"/>
                </a:cubicBezTo>
                <a:lnTo>
                  <a:pt x="302058" y="156744"/>
                </a:lnTo>
                <a:cubicBezTo>
                  <a:pt x="362964" y="218855"/>
                  <a:pt x="374997" y="314887"/>
                  <a:pt x="331351" y="390525"/>
                </a:cubicBezTo>
                <a:lnTo>
                  <a:pt x="360892" y="390525"/>
                </a:lnTo>
                <a:cubicBezTo>
                  <a:pt x="379011" y="390525"/>
                  <a:pt x="393700" y="405450"/>
                  <a:pt x="393700" y="423862"/>
                </a:cubicBezTo>
                <a:cubicBezTo>
                  <a:pt x="393700" y="423862"/>
                  <a:pt x="393700" y="423863"/>
                  <a:pt x="393700" y="423863"/>
                </a:cubicBezTo>
                <a:close/>
                <a:moveTo>
                  <a:pt x="200910" y="237469"/>
                </a:moveTo>
                <a:lnTo>
                  <a:pt x="346673" y="89355"/>
                </a:lnTo>
                <a:cubicBezTo>
                  <a:pt x="352046" y="83896"/>
                  <a:pt x="352046" y="75044"/>
                  <a:pt x="346673" y="69585"/>
                </a:cubicBezTo>
                <a:lnTo>
                  <a:pt x="304297" y="26526"/>
                </a:lnTo>
                <a:cubicBezTo>
                  <a:pt x="298925" y="21067"/>
                  <a:pt x="290214" y="21067"/>
                  <a:pt x="284841" y="26526"/>
                </a:cubicBezTo>
                <a:lnTo>
                  <a:pt x="139078" y="174640"/>
                </a:lnTo>
                <a:cubicBezTo>
                  <a:pt x="133706" y="180100"/>
                  <a:pt x="133706" y="188951"/>
                  <a:pt x="139078" y="194410"/>
                </a:cubicBezTo>
                <a:lnTo>
                  <a:pt x="181454" y="237469"/>
                </a:lnTo>
                <a:cubicBezTo>
                  <a:pt x="186827" y="242928"/>
                  <a:pt x="195538" y="242928"/>
                  <a:pt x="200910" y="237469"/>
                </a:cubicBezTo>
                <a:close/>
                <a:moveTo>
                  <a:pt x="368660" y="44780"/>
                </a:moveTo>
                <a:lnTo>
                  <a:pt x="368660" y="44780"/>
                </a:lnTo>
                <a:cubicBezTo>
                  <a:pt x="374151" y="39200"/>
                  <a:pt x="374151" y="30154"/>
                  <a:pt x="368660" y="24574"/>
                </a:cubicBezTo>
                <a:lnTo>
                  <a:pt x="348594" y="4185"/>
                </a:lnTo>
                <a:cubicBezTo>
                  <a:pt x="343103" y="-1395"/>
                  <a:pt x="334200" y="-1395"/>
                  <a:pt x="328710" y="4185"/>
                </a:cubicBezTo>
                <a:lnTo>
                  <a:pt x="328710" y="4185"/>
                </a:lnTo>
                <a:cubicBezTo>
                  <a:pt x="323218" y="9764"/>
                  <a:pt x="323218" y="18811"/>
                  <a:pt x="328710" y="24390"/>
                </a:cubicBezTo>
                <a:lnTo>
                  <a:pt x="348775" y="44780"/>
                </a:lnTo>
                <a:cubicBezTo>
                  <a:pt x="354266" y="50359"/>
                  <a:pt x="363169" y="50359"/>
                  <a:pt x="368660" y="44780"/>
                </a:cubicBezTo>
                <a:close/>
                <a:moveTo>
                  <a:pt x="156555" y="260306"/>
                </a:moveTo>
                <a:lnTo>
                  <a:pt x="156555" y="260306"/>
                </a:lnTo>
                <a:cubicBezTo>
                  <a:pt x="162046" y="254726"/>
                  <a:pt x="162046" y="245680"/>
                  <a:pt x="156555" y="240100"/>
                </a:cubicBezTo>
                <a:lnTo>
                  <a:pt x="136489" y="219711"/>
                </a:lnTo>
                <a:cubicBezTo>
                  <a:pt x="130998" y="214132"/>
                  <a:pt x="122095" y="214132"/>
                  <a:pt x="116604" y="219711"/>
                </a:cubicBezTo>
                <a:lnTo>
                  <a:pt x="116604" y="219711"/>
                </a:lnTo>
                <a:cubicBezTo>
                  <a:pt x="111113" y="225290"/>
                  <a:pt x="111113" y="234337"/>
                  <a:pt x="116604" y="239917"/>
                </a:cubicBezTo>
                <a:lnTo>
                  <a:pt x="136670" y="260306"/>
                </a:lnTo>
                <a:cubicBezTo>
                  <a:pt x="142161" y="265885"/>
                  <a:pt x="151064" y="265885"/>
                  <a:pt x="156555" y="260306"/>
                </a:cubicBezTo>
                <a:close/>
                <a:moveTo>
                  <a:pt x="196850" y="357188"/>
                </a:moveTo>
                <a:lnTo>
                  <a:pt x="196850" y="357188"/>
                </a:lnTo>
                <a:cubicBezTo>
                  <a:pt x="196850" y="349297"/>
                  <a:pt x="190555" y="342900"/>
                  <a:pt x="182789" y="342900"/>
                </a:cubicBezTo>
                <a:lnTo>
                  <a:pt x="14061" y="342900"/>
                </a:lnTo>
                <a:cubicBezTo>
                  <a:pt x="6295" y="342900"/>
                  <a:pt x="0" y="349297"/>
                  <a:pt x="0" y="357188"/>
                </a:cubicBezTo>
                <a:lnTo>
                  <a:pt x="0" y="357188"/>
                </a:lnTo>
                <a:cubicBezTo>
                  <a:pt x="0" y="365078"/>
                  <a:pt x="6295" y="371475"/>
                  <a:pt x="14061" y="371475"/>
                </a:cubicBezTo>
                <a:lnTo>
                  <a:pt x="182789" y="371475"/>
                </a:lnTo>
                <a:cubicBezTo>
                  <a:pt x="190555" y="371475"/>
                  <a:pt x="196850" y="365078"/>
                  <a:pt x="196850" y="357188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8" name="Google Shape;248;p28"/>
          <p:cNvSpPr txBox="1">
            <a:spLocks noGrp="1"/>
          </p:cNvSpPr>
          <p:nvPr>
            <p:ph type="ctrTitle" idx="4294967295"/>
          </p:nvPr>
        </p:nvSpPr>
        <p:spPr>
          <a:xfrm>
            <a:off x="6776605" y="2199120"/>
            <a:ext cx="5913000" cy="1159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9600" dirty="0"/>
              <a:t>COI</a:t>
            </a:r>
            <a:endParaRPr sz="9600" dirty="0"/>
          </a:p>
        </p:txBody>
      </p:sp>
      <p:sp>
        <p:nvSpPr>
          <p:cNvPr id="7" name="ZoneTexte 5">
            <a:extLst>
              <a:ext uri="{FF2B5EF4-FFF2-40B4-BE49-F238E27FC236}">
                <a16:creationId xmlns:a16="http://schemas.microsoft.com/office/drawing/2014/main" id="{EB8EC4FE-0DC9-4C1A-87CA-5025829F81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42049" y="1200806"/>
            <a:ext cx="2082404" cy="332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fr-FR" altLang="fr-FR" sz="1500" b="1" dirty="0">
                <a:solidFill>
                  <a:schemeClr val="accent1"/>
                </a:solidFill>
                <a:latin typeface="Courier New" pitchFamily="49" charset="0"/>
                <a:cs typeface="Courier New" pitchFamily="49" charset="0"/>
              </a:rPr>
              <a:t>Teva (</a:t>
            </a:r>
            <a:r>
              <a:rPr lang="fr-FR" altLang="fr-FR" sz="1500" b="1" dirty="0" err="1">
                <a:solidFill>
                  <a:schemeClr val="accent1"/>
                </a:solidFill>
                <a:latin typeface="Courier New" pitchFamily="49" charset="0"/>
                <a:cs typeface="Courier New" pitchFamily="49" charset="0"/>
              </a:rPr>
              <a:t>Board</a:t>
            </a:r>
            <a:r>
              <a:rPr lang="fr-FR" altLang="fr-FR" sz="1500" b="1" dirty="0">
                <a:solidFill>
                  <a:schemeClr val="accent1"/>
                </a:solidFill>
                <a:latin typeface="Courier New" pitchFamily="49" charset="0"/>
                <a:cs typeface="Courier New" pitchFamily="49" charset="0"/>
              </a:rPr>
              <a:t>)</a:t>
            </a:r>
          </a:p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fr-FR" altLang="fr-FR" sz="1500" b="1" dirty="0">
                <a:solidFill>
                  <a:schemeClr val="accent1"/>
                </a:solidFill>
                <a:latin typeface="Courier New" pitchFamily="49" charset="0"/>
                <a:cs typeface="Courier New" pitchFamily="49" charset="0"/>
              </a:rPr>
              <a:t>Sanofi (</a:t>
            </a:r>
            <a:r>
              <a:rPr lang="fr-FR" altLang="fr-FR" sz="1500" b="1" dirty="0" err="1">
                <a:solidFill>
                  <a:schemeClr val="accent1"/>
                </a:solidFill>
                <a:latin typeface="Courier New" pitchFamily="49" charset="0"/>
                <a:cs typeface="Courier New" pitchFamily="49" charset="0"/>
              </a:rPr>
              <a:t>Board</a:t>
            </a:r>
            <a:r>
              <a:rPr lang="fr-FR" altLang="fr-FR" sz="1500" b="1" dirty="0">
                <a:solidFill>
                  <a:schemeClr val="accent1"/>
                </a:solidFill>
                <a:latin typeface="Courier New" pitchFamily="49" charset="0"/>
                <a:cs typeface="Courier New" pitchFamily="49" charset="0"/>
              </a:rPr>
              <a:t>)</a:t>
            </a:r>
          </a:p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fr-FR" altLang="fr-FR" sz="1500" b="1" dirty="0">
                <a:solidFill>
                  <a:schemeClr val="accent1"/>
                </a:solidFill>
                <a:latin typeface="Courier New" pitchFamily="49" charset="0"/>
                <a:cs typeface="Courier New" pitchFamily="49" charset="0"/>
              </a:rPr>
              <a:t>BMS (</a:t>
            </a:r>
            <a:r>
              <a:rPr lang="fr-FR" altLang="fr-FR" sz="1500" b="1" dirty="0" err="1">
                <a:solidFill>
                  <a:schemeClr val="accent1"/>
                </a:solidFill>
                <a:latin typeface="Courier New" pitchFamily="49" charset="0"/>
                <a:cs typeface="Courier New" pitchFamily="49" charset="0"/>
              </a:rPr>
              <a:t>board</a:t>
            </a:r>
            <a:r>
              <a:rPr lang="fr-FR" altLang="fr-FR" sz="1500" b="1" dirty="0">
                <a:solidFill>
                  <a:schemeClr val="accent1"/>
                </a:solidFill>
                <a:latin typeface="Courier New" pitchFamily="49" charset="0"/>
                <a:cs typeface="Courier New" pitchFamily="49" charset="0"/>
              </a:rPr>
              <a:t>)</a:t>
            </a:r>
          </a:p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fr-FR" altLang="fr-FR" sz="1500" b="1" dirty="0">
                <a:solidFill>
                  <a:schemeClr val="accent1"/>
                </a:solidFill>
                <a:latin typeface="Courier New" pitchFamily="49" charset="0"/>
                <a:cs typeface="Courier New" pitchFamily="49" charset="0"/>
              </a:rPr>
              <a:t>EISA (</a:t>
            </a:r>
            <a:r>
              <a:rPr lang="fr-FR" altLang="fr-FR" sz="1500" b="1" dirty="0" err="1">
                <a:solidFill>
                  <a:schemeClr val="accent1"/>
                </a:solidFill>
                <a:latin typeface="Courier New" pitchFamily="49" charset="0"/>
                <a:cs typeface="Courier New" pitchFamily="49" charset="0"/>
              </a:rPr>
              <a:t>Board</a:t>
            </a:r>
            <a:r>
              <a:rPr lang="fr-FR" altLang="fr-FR" sz="1500" b="1" dirty="0">
                <a:solidFill>
                  <a:schemeClr val="accent1"/>
                </a:solidFill>
                <a:latin typeface="Courier New" pitchFamily="49" charset="0"/>
                <a:cs typeface="Courier New" pitchFamily="49" charset="0"/>
              </a:rPr>
              <a:t>)</a:t>
            </a:r>
          </a:p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fr-FR" altLang="fr-FR" sz="1500" b="1" dirty="0">
                <a:solidFill>
                  <a:schemeClr val="accent1"/>
                </a:solidFill>
                <a:latin typeface="Courier New" pitchFamily="49" charset="0"/>
                <a:cs typeface="Courier New" pitchFamily="49" charset="0"/>
              </a:rPr>
              <a:t>Hospira</a:t>
            </a:r>
          </a:p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fr-FR" altLang="fr-FR" sz="1500" b="1" dirty="0">
                <a:solidFill>
                  <a:schemeClr val="accent1"/>
                </a:solidFill>
                <a:latin typeface="Courier New" pitchFamily="49" charset="0"/>
                <a:cs typeface="Courier New" pitchFamily="49" charset="0"/>
              </a:rPr>
              <a:t>Nutricia</a:t>
            </a:r>
          </a:p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fr-FR" altLang="fr-FR" sz="1500" b="1" dirty="0">
                <a:solidFill>
                  <a:schemeClr val="accent1"/>
                </a:solidFill>
                <a:latin typeface="Courier New" pitchFamily="49" charset="0"/>
                <a:cs typeface="Courier New" pitchFamily="49" charset="0"/>
              </a:rPr>
              <a:t>Novartis</a:t>
            </a:r>
          </a:p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fr-FR" altLang="fr-FR" sz="1500" b="1" dirty="0">
                <a:solidFill>
                  <a:schemeClr val="accent1"/>
                </a:solidFill>
                <a:latin typeface="Courier New" pitchFamily="49" charset="0"/>
                <a:cs typeface="Courier New" pitchFamily="49" charset="0"/>
              </a:rPr>
              <a:t>Pierre Fabre </a:t>
            </a:r>
          </a:p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fr-FR" altLang="fr-FR" sz="1500" b="1" dirty="0">
                <a:solidFill>
                  <a:schemeClr val="accent1"/>
                </a:solidFill>
                <a:latin typeface="Courier New" pitchFamily="49" charset="0"/>
                <a:cs typeface="Courier New" pitchFamily="49" charset="0"/>
              </a:rPr>
              <a:t>Roche</a:t>
            </a:r>
          </a:p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fr-FR" altLang="fr-FR" sz="1500" b="1" dirty="0">
                <a:solidFill>
                  <a:schemeClr val="accent1"/>
                </a:solidFill>
                <a:latin typeface="Courier New" pitchFamily="49" charset="0"/>
                <a:cs typeface="Courier New" pitchFamily="49" charset="0"/>
              </a:rPr>
              <a:t>Takeda</a:t>
            </a:r>
          </a:p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fr-FR" altLang="fr-FR" sz="1500" b="1" dirty="0">
                <a:solidFill>
                  <a:schemeClr val="accent1"/>
                </a:solidFill>
                <a:latin typeface="Courier New" pitchFamily="49" charset="0"/>
                <a:cs typeface="Courier New" pitchFamily="49" charset="0"/>
              </a:rPr>
              <a:t>Amgen</a:t>
            </a:r>
          </a:p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fr-FR" altLang="fr-FR" sz="1500" b="1" dirty="0">
                <a:solidFill>
                  <a:schemeClr val="accent1"/>
                </a:solidFill>
                <a:latin typeface="Courier New" pitchFamily="49" charset="0"/>
                <a:cs typeface="Courier New" pitchFamily="49" charset="0"/>
              </a:rPr>
              <a:t>Lilly</a:t>
            </a:r>
          </a:p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fr-FR" altLang="fr-FR" sz="1500" b="1" dirty="0">
                <a:solidFill>
                  <a:schemeClr val="accent1"/>
                </a:solidFill>
                <a:latin typeface="Courier New" pitchFamily="49" charset="0"/>
                <a:cs typeface="Courier New" pitchFamily="49" charset="0"/>
              </a:rPr>
              <a:t>GSK</a:t>
            </a:r>
          </a:p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fr-FR" altLang="fr-FR" sz="1500" b="1" dirty="0">
                <a:solidFill>
                  <a:schemeClr val="accent1"/>
                </a:solidFill>
                <a:latin typeface="Courier New" pitchFamily="49" charset="0"/>
                <a:cs typeface="Courier New" pitchFamily="49" charset="0"/>
              </a:rPr>
              <a:t>IPSEN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45348" y="431939"/>
            <a:ext cx="9156000" cy="857400"/>
          </a:xfrm>
        </p:spPr>
        <p:txBody>
          <a:bodyPr/>
          <a:lstStyle/>
          <a:p>
            <a:r>
              <a:rPr lang="fr-FR" dirty="0">
                <a:solidFill>
                  <a:schemeClr val="tx1"/>
                </a:solidFill>
              </a:rPr>
              <a:t>Si vous n’avez que 1 min…</a:t>
            </a:r>
            <a:br>
              <a:rPr lang="fr-FR" dirty="0">
                <a:solidFill>
                  <a:schemeClr val="tx1"/>
                </a:solidFill>
              </a:rPr>
            </a:b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67544" y="1779662"/>
            <a:ext cx="8229600" cy="2503199"/>
          </a:xfrm>
        </p:spPr>
        <p:txBody>
          <a:bodyPr/>
          <a:lstStyle/>
          <a:p>
            <a:r>
              <a:rPr lang="fr-FR" dirty="0"/>
              <a:t>Regarder le levé du fauteuil ,marche</a:t>
            </a:r>
          </a:p>
          <a:p>
            <a:r>
              <a:rPr lang="fr-FR" dirty="0"/>
              <a:t>Appui monopodal</a:t>
            </a:r>
          </a:p>
          <a:p>
            <a:endParaRPr lang="fr-FR" dirty="0"/>
          </a:p>
        </p:txBody>
      </p:sp>
      <p:pic>
        <p:nvPicPr>
          <p:cNvPr id="11268" name="Picture 4" descr="Résultats de recherche d'images pour « appui monopodal »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1974" y="221672"/>
            <a:ext cx="1281972" cy="2602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47715" y="4442941"/>
            <a:ext cx="9558808" cy="577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050" dirty="0" err="1">
                <a:solidFill>
                  <a:schemeClr val="tx1"/>
                </a:solidFill>
              </a:rPr>
              <a:t>Vellas</a:t>
            </a:r>
            <a:r>
              <a:rPr lang="fr-FR" sz="1050" dirty="0">
                <a:solidFill>
                  <a:schemeClr val="tx1"/>
                </a:solidFill>
              </a:rPr>
              <a:t> B et al. J Am </a:t>
            </a:r>
            <a:r>
              <a:rPr lang="fr-FR" sz="1050" dirty="0" err="1">
                <a:solidFill>
                  <a:schemeClr val="tx1"/>
                </a:solidFill>
              </a:rPr>
              <a:t>Geriatr</a:t>
            </a:r>
            <a:r>
              <a:rPr lang="fr-FR" sz="1050" dirty="0">
                <a:solidFill>
                  <a:schemeClr val="tx1"/>
                </a:solidFill>
              </a:rPr>
              <a:t> Soc 1997; 45 : 735-8 </a:t>
            </a:r>
          </a:p>
          <a:p>
            <a:r>
              <a:rPr lang="fr-FR" sz="1050" dirty="0" err="1">
                <a:solidFill>
                  <a:schemeClr val="tx1"/>
                </a:solidFill>
              </a:rPr>
              <a:t>Hurvitz</a:t>
            </a:r>
            <a:r>
              <a:rPr lang="fr-FR" sz="1050" dirty="0">
                <a:solidFill>
                  <a:schemeClr val="tx1"/>
                </a:solidFill>
              </a:rPr>
              <a:t> E et al. Arch </a:t>
            </a:r>
            <a:r>
              <a:rPr lang="fr-FR" sz="1050" dirty="0" err="1">
                <a:solidFill>
                  <a:schemeClr val="tx1"/>
                </a:solidFill>
              </a:rPr>
              <a:t>Phys</a:t>
            </a:r>
            <a:r>
              <a:rPr lang="fr-FR" sz="1050" dirty="0">
                <a:solidFill>
                  <a:schemeClr val="tx1"/>
                </a:solidFill>
              </a:rPr>
              <a:t> Med </a:t>
            </a:r>
            <a:r>
              <a:rPr lang="fr-FR" sz="1050" dirty="0" err="1">
                <a:solidFill>
                  <a:schemeClr val="tx1"/>
                </a:solidFill>
              </a:rPr>
              <a:t>Rehabil</a:t>
            </a:r>
            <a:r>
              <a:rPr lang="fr-FR" sz="1050" dirty="0">
                <a:solidFill>
                  <a:schemeClr val="tx1"/>
                </a:solidFill>
              </a:rPr>
              <a:t> 2000 ; 81 : 587 91</a:t>
            </a:r>
          </a:p>
          <a:p>
            <a:r>
              <a:rPr lang="fr-FR" sz="1050" dirty="0">
                <a:solidFill>
                  <a:schemeClr val="tx1"/>
                </a:solidFill>
              </a:rPr>
              <a:t>Thomas J et al. Arch </a:t>
            </a:r>
            <a:r>
              <a:rPr lang="fr-FR" sz="1050" dirty="0" err="1">
                <a:solidFill>
                  <a:schemeClr val="tx1"/>
                </a:solidFill>
              </a:rPr>
              <a:t>Phys</a:t>
            </a:r>
            <a:r>
              <a:rPr lang="fr-FR" sz="1050" dirty="0">
                <a:solidFill>
                  <a:schemeClr val="tx1"/>
                </a:solidFill>
              </a:rPr>
              <a:t> Med </a:t>
            </a:r>
            <a:r>
              <a:rPr lang="fr-FR" sz="1050" dirty="0" err="1">
                <a:solidFill>
                  <a:schemeClr val="tx1"/>
                </a:solidFill>
              </a:rPr>
              <a:t>Rehabil</a:t>
            </a:r>
            <a:r>
              <a:rPr lang="fr-FR" sz="1050" dirty="0">
                <a:solidFill>
                  <a:schemeClr val="tx1"/>
                </a:solidFill>
              </a:rPr>
              <a:t> 2005 ; 86 : 1636-40</a:t>
            </a:r>
          </a:p>
        </p:txBody>
      </p:sp>
    </p:spTree>
    <p:extLst>
      <p:ext uri="{BB962C8B-B14F-4D97-AF65-F5344CB8AC3E}">
        <p14:creationId xmlns:p14="http://schemas.microsoft.com/office/powerpoint/2010/main" val="1727854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D:\photos-images\pleur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093381" y="408162"/>
            <a:ext cx="1224136" cy="856827"/>
          </a:xfrm>
          <a:prstGeom prst="rect">
            <a:avLst/>
          </a:prstGeom>
          <a:noFill/>
        </p:spPr>
      </p:pic>
      <p:sp>
        <p:nvSpPr>
          <p:cNvPr id="3" name="Titre 1"/>
          <p:cNvSpPr txBox="1">
            <a:spLocks/>
          </p:cNvSpPr>
          <p:nvPr/>
        </p:nvSpPr>
        <p:spPr>
          <a:xfrm>
            <a:off x="611560" y="-20538"/>
            <a:ext cx="9156000" cy="857400"/>
          </a:xfrm>
          <a:prstGeom prst="rect">
            <a:avLst/>
          </a:prstGeom>
        </p:spPr>
        <p:txBody>
          <a:bodyPr/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</a:lstStyle>
          <a:p>
            <a:r>
              <a:rPr lang="fr-FR" sz="2800" dirty="0">
                <a:solidFill>
                  <a:schemeClr val="tx1"/>
                </a:solidFill>
              </a:rPr>
              <a:t>Evaluer la Thymie : Du coté des gériatres  </a:t>
            </a:r>
          </a:p>
        </p:txBody>
      </p:sp>
      <p:pic>
        <p:nvPicPr>
          <p:cNvPr id="4" name="Picture 2" descr="Résultats de recherche d'images pour « test GDS 30 »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009" y="532377"/>
            <a:ext cx="6773217" cy="5079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827584" y="2594176"/>
            <a:ext cx="5184576" cy="707886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fr-FR" sz="2000" dirty="0"/>
              <a:t>L’avenir vous inquiète t’il ?</a:t>
            </a:r>
          </a:p>
          <a:p>
            <a:r>
              <a:rPr lang="fr-FR" sz="2000" dirty="0"/>
              <a:t>Trouvez vous votre situation désespérée? </a:t>
            </a:r>
          </a:p>
        </p:txBody>
      </p:sp>
    </p:spTree>
    <p:extLst>
      <p:ext uri="{BB962C8B-B14F-4D97-AF65-F5344CB8AC3E}">
        <p14:creationId xmlns:p14="http://schemas.microsoft.com/office/powerpoint/2010/main" val="5363641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>
          <a:xfrm>
            <a:off x="514935" y="153923"/>
            <a:ext cx="9156000" cy="857400"/>
          </a:xfrm>
        </p:spPr>
        <p:txBody>
          <a:bodyPr/>
          <a:lstStyle/>
          <a:p>
            <a:pPr eaLnBrk="1" hangingPunct="1"/>
            <a:r>
              <a:rPr lang="fr-FR" dirty="0">
                <a:solidFill>
                  <a:schemeClr val="tx1"/>
                </a:solidFill>
              </a:rPr>
              <a:t>Si vous avez 5 min </a:t>
            </a:r>
            <a:br>
              <a:rPr lang="fr-FR" dirty="0">
                <a:solidFill>
                  <a:schemeClr val="tx1"/>
                </a:solidFill>
              </a:rPr>
            </a:br>
            <a:r>
              <a:rPr lang="fr-FR" dirty="0">
                <a:solidFill>
                  <a:schemeClr val="tx1"/>
                </a:solidFill>
              </a:rPr>
              <a:t>GDS 4 </a:t>
            </a:r>
            <a:r>
              <a:rPr lang="fr-FR" dirty="0" err="1">
                <a:solidFill>
                  <a:schemeClr val="tx1"/>
                </a:solidFill>
              </a:rPr>
              <a:t>Geriatric</a:t>
            </a:r>
            <a:r>
              <a:rPr lang="fr-FR" dirty="0">
                <a:solidFill>
                  <a:schemeClr val="tx1"/>
                </a:solidFill>
              </a:rPr>
              <a:t> </a:t>
            </a:r>
            <a:r>
              <a:rPr lang="fr-FR" dirty="0" err="1">
                <a:solidFill>
                  <a:schemeClr val="tx1"/>
                </a:solidFill>
              </a:rPr>
              <a:t>Depression</a:t>
            </a:r>
            <a:r>
              <a:rPr lang="fr-FR" dirty="0">
                <a:solidFill>
                  <a:schemeClr val="tx1"/>
                </a:solidFill>
              </a:rPr>
              <a:t> </a:t>
            </a:r>
            <a:r>
              <a:rPr lang="fr-FR" dirty="0" err="1">
                <a:solidFill>
                  <a:schemeClr val="tx1"/>
                </a:solidFill>
              </a:rPr>
              <a:t>Scale</a:t>
            </a:r>
            <a:r>
              <a:rPr lang="fr-FR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707654"/>
            <a:ext cx="8991600" cy="1607046"/>
          </a:xfrm>
          <a:solidFill>
            <a:schemeClr val="accent1"/>
          </a:solidFill>
        </p:spPr>
        <p:txBody>
          <a:bodyPr>
            <a:normAutofit fontScale="92500" lnSpcReduction="20000"/>
          </a:bodyPr>
          <a:lstStyle/>
          <a:p>
            <a:pPr eaLnBrk="1" hangingPunct="1">
              <a:lnSpc>
                <a:spcPct val="90000"/>
              </a:lnSpc>
            </a:pPr>
            <a:r>
              <a:rPr lang="fr-FR" sz="1800" dirty="0">
                <a:solidFill>
                  <a:schemeClr val="bg1"/>
                </a:solidFill>
              </a:rPr>
              <a:t>1. </a:t>
            </a:r>
            <a:r>
              <a:rPr lang="fr-FR" sz="1800" dirty="0">
                <a:solidFill>
                  <a:schemeClr val="tx1"/>
                </a:solidFill>
              </a:rPr>
              <a:t>Vous sentez-vous souvent découragé(e)  et triste ?  ................. oui = 1, non = 0 </a:t>
            </a:r>
          </a:p>
          <a:p>
            <a:pPr eaLnBrk="1" hangingPunct="1">
              <a:lnSpc>
                <a:spcPct val="90000"/>
              </a:lnSpc>
            </a:pPr>
            <a:r>
              <a:rPr lang="fr-FR" sz="1800" dirty="0">
                <a:solidFill>
                  <a:schemeClr val="bg1"/>
                </a:solidFill>
              </a:rPr>
              <a:t>2. Avez-vous le sentiment que votre vie est vide ? ..........................oui = 1, non = 0 </a:t>
            </a:r>
          </a:p>
          <a:p>
            <a:pPr eaLnBrk="1" hangingPunct="1">
              <a:lnSpc>
                <a:spcPct val="90000"/>
              </a:lnSpc>
            </a:pPr>
            <a:r>
              <a:rPr lang="fr-FR" sz="1800" dirty="0">
                <a:solidFill>
                  <a:schemeClr val="bg1"/>
                </a:solidFill>
              </a:rPr>
              <a:t>3. êtes-vous heureux(se) (bien) la plupart du temps ? ....................oui = 0, non = 1  </a:t>
            </a:r>
          </a:p>
          <a:p>
            <a:pPr eaLnBrk="1" hangingPunct="1">
              <a:lnSpc>
                <a:spcPct val="90000"/>
              </a:lnSpc>
            </a:pPr>
            <a:r>
              <a:rPr lang="fr-FR" sz="1800" dirty="0">
                <a:solidFill>
                  <a:schemeClr val="bg1"/>
                </a:solidFill>
              </a:rPr>
              <a:t>4. Avez-vous l'impression que votre situation est désespérée ? …..oui = 1, non = 0</a:t>
            </a:r>
            <a:r>
              <a:rPr lang="fr-FR" sz="2000" dirty="0">
                <a:solidFill>
                  <a:schemeClr val="bg1"/>
                </a:solidFill>
              </a:rPr>
              <a:t> </a:t>
            </a:r>
          </a:p>
          <a:p>
            <a:pPr lvl="2" eaLnBrk="1" hangingPunct="1">
              <a:lnSpc>
                <a:spcPct val="90000"/>
              </a:lnSpc>
            </a:pPr>
            <a:r>
              <a:rPr lang="fr-FR" sz="1700" b="1" dirty="0">
                <a:solidFill>
                  <a:schemeClr val="bg1"/>
                </a:solidFill>
                <a:ea typeface="ＭＳ Ｐゴシック" pitchFamily="34" charset="-128"/>
              </a:rPr>
              <a:t>Cotation</a:t>
            </a:r>
            <a:r>
              <a:rPr lang="fr-FR" sz="1700" dirty="0">
                <a:solidFill>
                  <a:schemeClr val="bg1"/>
                </a:solidFill>
                <a:ea typeface="ＭＳ Ｐゴシック" pitchFamily="34" charset="-128"/>
              </a:rPr>
              <a:t> </a:t>
            </a:r>
          </a:p>
          <a:p>
            <a:pPr lvl="2" eaLnBrk="1" hangingPunct="1">
              <a:lnSpc>
                <a:spcPct val="90000"/>
              </a:lnSpc>
            </a:pPr>
            <a:r>
              <a:rPr lang="fr-FR" sz="1700" dirty="0">
                <a:solidFill>
                  <a:schemeClr val="bg1"/>
                </a:solidFill>
                <a:ea typeface="ＭＳ Ｐゴシック" pitchFamily="34" charset="-128"/>
              </a:rPr>
              <a:t>Si score total égal ou supérieur à 1, très forte probabilité de dépression </a:t>
            </a:r>
          </a:p>
          <a:p>
            <a:pPr lvl="2" eaLnBrk="1" hangingPunct="1">
              <a:lnSpc>
                <a:spcPct val="90000"/>
              </a:lnSpc>
            </a:pPr>
            <a:r>
              <a:rPr lang="fr-FR" sz="1700" dirty="0">
                <a:solidFill>
                  <a:schemeClr val="bg1"/>
                </a:solidFill>
                <a:ea typeface="ＭＳ Ｐゴシック" pitchFamily="34" charset="-128"/>
              </a:rPr>
              <a:t>Si score total = 0, très forte probabilité d'absence de dépression </a:t>
            </a:r>
          </a:p>
          <a:p>
            <a:pPr lvl="2" eaLnBrk="1" hangingPunct="1">
              <a:lnSpc>
                <a:spcPct val="90000"/>
              </a:lnSpc>
            </a:pPr>
            <a:endParaRPr lang="fr-FR" sz="1700" dirty="0">
              <a:solidFill>
                <a:schemeClr val="bg1"/>
              </a:solidFill>
              <a:ea typeface="ＭＳ Ｐゴシック" pitchFamily="34" charset="-128"/>
            </a:endParaRPr>
          </a:p>
          <a:p>
            <a:pPr lvl="2" eaLnBrk="1" hangingPunct="1">
              <a:lnSpc>
                <a:spcPct val="90000"/>
              </a:lnSpc>
            </a:pPr>
            <a:endParaRPr lang="fr-FR" sz="1100" dirty="0">
              <a:solidFill>
                <a:schemeClr val="bg1"/>
              </a:solidFill>
              <a:ea typeface="ＭＳ Ｐゴシック" pitchFamily="34" charset="-128"/>
            </a:endParaRPr>
          </a:p>
        </p:txBody>
      </p:sp>
      <p:sp>
        <p:nvSpPr>
          <p:cNvPr id="44036" name="Text Box 4"/>
          <p:cNvSpPr txBox="1">
            <a:spLocks noChangeArrowheads="1"/>
          </p:cNvSpPr>
          <p:nvPr/>
        </p:nvSpPr>
        <p:spPr bwMode="auto">
          <a:xfrm>
            <a:off x="304800" y="4371950"/>
            <a:ext cx="7696200" cy="938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ct val="70000"/>
              <a:buFont typeface="Wingdings" pitchFamily="2" charset="2"/>
              <a:buChar char="¢"/>
            </a:pPr>
            <a:r>
              <a:rPr lang="fr-FR" sz="1000" dirty="0"/>
              <a:t>Clément JP, Nassif RF, Leger JM, Marchan F. Mise au point et contribution à la validation d'une version française brève de la Geriatric Depression Scale de Yesavage. L'Encéphale 1997;XXIII:91-9. 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ct val="70000"/>
              <a:buFont typeface="Wingdings" pitchFamily="2" charset="2"/>
              <a:buChar char="¢"/>
            </a:pPr>
            <a:r>
              <a:rPr lang="fr-FR" sz="1000" dirty="0">
                <a:latin typeface="Verdana" pitchFamily="34" charset="0"/>
              </a:rPr>
              <a:t>Yesavage JA. Geriatric Depression Scale. Psychopharmacol Bull. 1988;24(4):709-11</a:t>
            </a:r>
            <a:r>
              <a:rPr lang="fr-FR" sz="1000" dirty="0"/>
              <a:t> 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ct val="70000"/>
              <a:buFont typeface="Wingdings" pitchFamily="2" charset="2"/>
              <a:buChar char="¢"/>
            </a:pPr>
            <a:endParaRPr lang="fr-FR" sz="1000" dirty="0"/>
          </a:p>
          <a:p>
            <a:pPr eaLnBrk="1" hangingPunct="1">
              <a:spcBef>
                <a:spcPct val="50000"/>
              </a:spcBef>
            </a:pPr>
            <a:endParaRPr lang="fr-FR" sz="1000" dirty="0"/>
          </a:p>
        </p:txBody>
      </p:sp>
    </p:spTree>
    <p:extLst>
      <p:ext uri="{BB962C8B-B14F-4D97-AF65-F5344CB8AC3E}">
        <p14:creationId xmlns:p14="http://schemas.microsoft.com/office/powerpoint/2010/main" val="37388496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563880" y="267494"/>
            <a:ext cx="4419600" cy="1314450"/>
          </a:xfrm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fr-FR" sz="4000" dirty="0">
                <a:solidFill>
                  <a:schemeClr val="tx1"/>
                </a:solidFill>
              </a:rPr>
              <a:t>Évaluer l’ état nutritionnel</a:t>
            </a:r>
          </a:p>
        </p:txBody>
      </p:sp>
      <p:pic>
        <p:nvPicPr>
          <p:cNvPr id="4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11" r="49561" b="25555"/>
          <a:stretch>
            <a:fillRect/>
          </a:stretch>
        </p:blipFill>
        <p:spPr>
          <a:xfrm>
            <a:off x="5436096" y="267494"/>
            <a:ext cx="3367087" cy="4629150"/>
          </a:xfrm>
          <a:prstGeom prst="rect">
            <a:avLst/>
          </a:prstGeom>
          <a:solidFill>
            <a:schemeClr val="accent1"/>
          </a:solidFill>
        </p:spPr>
      </p:pic>
      <p:sp>
        <p:nvSpPr>
          <p:cNvPr id="2" name="ZoneTexte 1"/>
          <p:cNvSpPr txBox="1"/>
          <p:nvPr/>
        </p:nvSpPr>
        <p:spPr>
          <a:xfrm>
            <a:off x="3986416" y="114523"/>
            <a:ext cx="17281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/>
            <a:r>
              <a:rPr lang="fr-FR" b="1" dirty="0">
                <a:solidFill>
                  <a:schemeClr val="tx1"/>
                </a:solidFill>
              </a:rPr>
              <a:t>Si test de dépistage &lt;12 poursuivre l’évaluation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C145BE13-501C-42FC-A4D2-2CCE2F1C94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817" y="1787152"/>
            <a:ext cx="3774592" cy="322229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90EA586D-AAC4-421F-9E6B-81B4BB98D4FC}"/>
              </a:ext>
            </a:extLst>
          </p:cNvPr>
          <p:cNvSpPr txBox="1"/>
          <p:nvPr/>
        </p:nvSpPr>
        <p:spPr>
          <a:xfrm>
            <a:off x="3159843" y="4721200"/>
            <a:ext cx="10961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HAS 2021</a:t>
            </a:r>
          </a:p>
        </p:txBody>
      </p:sp>
    </p:spTree>
    <p:extLst>
      <p:ext uri="{BB962C8B-B14F-4D97-AF65-F5344CB8AC3E}">
        <p14:creationId xmlns:p14="http://schemas.microsoft.com/office/powerpoint/2010/main" val="31784276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800351"/>
            <a:ext cx="4191000" cy="1831181"/>
          </a:xfrm>
        </p:spPr>
        <p:txBody>
          <a:bodyPr/>
          <a:lstStyle/>
          <a:p>
            <a:pPr eaLnBrk="1" hangingPunct="1"/>
            <a:br>
              <a:rPr lang="fr-FR"/>
            </a:br>
            <a:endParaRPr lang="fr-FR"/>
          </a:p>
        </p:txBody>
      </p:sp>
      <p:pic>
        <p:nvPicPr>
          <p:cNvPr id="3993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679" r="50208" b="1762"/>
          <a:stretch>
            <a:fillRect/>
          </a:stretch>
        </p:blipFill>
        <p:spPr bwMode="auto">
          <a:xfrm>
            <a:off x="266700" y="44167"/>
            <a:ext cx="38100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92" t="9550" b="19797"/>
          <a:stretch>
            <a:fillRect/>
          </a:stretch>
        </p:blipFill>
        <p:spPr bwMode="auto">
          <a:xfrm>
            <a:off x="4718402" y="-83820"/>
            <a:ext cx="3810000" cy="508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1" name="Text Box 5"/>
          <p:cNvSpPr txBox="1">
            <a:spLocks noChangeArrowheads="1"/>
          </p:cNvSpPr>
          <p:nvPr/>
        </p:nvSpPr>
        <p:spPr bwMode="auto">
          <a:xfrm>
            <a:off x="266700" y="2343149"/>
            <a:ext cx="3657600" cy="738664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fr-FR" sz="1050" dirty="0">
                <a:solidFill>
                  <a:schemeClr val="bg1"/>
                </a:solidFill>
              </a:rPr>
              <a:t>&gt;ou égal à 24 état nutritionnel satisfaisant</a:t>
            </a:r>
          </a:p>
          <a:p>
            <a:pPr eaLnBrk="1" hangingPunct="1">
              <a:spcBef>
                <a:spcPct val="50000"/>
              </a:spcBef>
            </a:pPr>
            <a:r>
              <a:rPr lang="fr-FR" sz="1050" dirty="0">
                <a:solidFill>
                  <a:schemeClr val="bg1"/>
                </a:solidFill>
              </a:rPr>
              <a:t>&gt;17 et &lt;24 risque de malnutrition</a:t>
            </a:r>
          </a:p>
          <a:p>
            <a:pPr eaLnBrk="1" hangingPunct="1">
              <a:spcBef>
                <a:spcPct val="50000"/>
              </a:spcBef>
            </a:pPr>
            <a:r>
              <a:rPr lang="fr-FR" sz="1050" dirty="0">
                <a:solidFill>
                  <a:schemeClr val="bg1"/>
                </a:solidFill>
              </a:rPr>
              <a:t>&lt;ou égal à 17: malnutrition</a:t>
            </a:r>
          </a:p>
        </p:txBody>
      </p:sp>
      <p:sp>
        <p:nvSpPr>
          <p:cNvPr id="6" name="Espace réservé du contenu 3">
            <a:extLst>
              <a:ext uri="{FF2B5EF4-FFF2-40B4-BE49-F238E27FC236}">
                <a16:creationId xmlns:a16="http://schemas.microsoft.com/office/drawing/2014/main" id="{B6A782A9-A218-412D-B599-6179ED446D3C}"/>
              </a:ext>
            </a:extLst>
          </p:cNvPr>
          <p:cNvSpPr txBox="1">
            <a:spLocks/>
          </p:cNvSpPr>
          <p:nvPr/>
        </p:nvSpPr>
        <p:spPr>
          <a:xfrm>
            <a:off x="76200" y="3715941"/>
            <a:ext cx="8229600" cy="1368152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fr-FR" dirty="0"/>
              <a:t>Poids , % perte de poids /temps 1-6 mois </a:t>
            </a:r>
          </a:p>
          <a:p>
            <a:r>
              <a:rPr lang="fr-FR" dirty="0"/>
              <a:t>EVA ingesta </a:t>
            </a:r>
          </a:p>
          <a:p>
            <a:r>
              <a:rPr lang="fr-FR" dirty="0"/>
              <a:t>Mécanisme étiologique++</a:t>
            </a:r>
          </a:p>
          <a:p>
            <a:endParaRPr lang="fr-FR" dirty="0"/>
          </a:p>
          <a:p>
            <a:r>
              <a:rPr lang="fr-FR" sz="2800" b="1" dirty="0"/>
              <a:t>ETAT NUTRITIONNEL</a:t>
            </a:r>
          </a:p>
          <a:p>
            <a:endParaRPr lang="fr-FR" dirty="0"/>
          </a:p>
        </p:txBody>
      </p:sp>
      <p:sp>
        <p:nvSpPr>
          <p:cNvPr id="7" name="Titre 2">
            <a:extLst>
              <a:ext uri="{FF2B5EF4-FFF2-40B4-BE49-F238E27FC236}">
                <a16:creationId xmlns:a16="http://schemas.microsoft.com/office/drawing/2014/main" id="{0702B5B6-A1E2-4D96-AA7A-507FD495FFF2}"/>
              </a:ext>
            </a:extLst>
          </p:cNvPr>
          <p:cNvSpPr txBox="1">
            <a:spLocks/>
          </p:cNvSpPr>
          <p:nvPr/>
        </p:nvSpPr>
        <p:spPr>
          <a:xfrm>
            <a:off x="641702" y="3081813"/>
            <a:ext cx="91560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200"/>
              <a:buFont typeface="Cabin Condensed SemiBold"/>
              <a:buNone/>
              <a:defRPr sz="3200" b="0" i="0" u="none" strike="noStrike" cap="none">
                <a:solidFill>
                  <a:schemeClr val="accent2"/>
                </a:solidFill>
                <a:latin typeface="Cabin Condensed SemiBold"/>
                <a:ea typeface="Cabin Condensed SemiBold"/>
                <a:cs typeface="Cabin Condensed SemiBold"/>
                <a:sym typeface="Cabin Condensed SemiBold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200"/>
              <a:buFont typeface="Cabin Condensed SemiBold"/>
              <a:buNone/>
              <a:defRPr sz="3200" b="0" i="0" u="none" strike="noStrike" cap="none">
                <a:solidFill>
                  <a:schemeClr val="accent2"/>
                </a:solidFill>
                <a:latin typeface="Cabin Condensed SemiBold"/>
                <a:ea typeface="Cabin Condensed SemiBold"/>
                <a:cs typeface="Cabin Condensed SemiBold"/>
                <a:sym typeface="Cabin Condensed SemiBold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200"/>
              <a:buFont typeface="Cabin Condensed SemiBold"/>
              <a:buNone/>
              <a:defRPr sz="3200" b="0" i="0" u="none" strike="noStrike" cap="none">
                <a:solidFill>
                  <a:schemeClr val="accent2"/>
                </a:solidFill>
                <a:latin typeface="Cabin Condensed SemiBold"/>
                <a:ea typeface="Cabin Condensed SemiBold"/>
                <a:cs typeface="Cabin Condensed SemiBold"/>
                <a:sym typeface="Cabin Condensed SemiBold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200"/>
              <a:buFont typeface="Cabin Condensed SemiBold"/>
              <a:buNone/>
              <a:defRPr sz="3200" b="0" i="0" u="none" strike="noStrike" cap="none">
                <a:solidFill>
                  <a:schemeClr val="accent2"/>
                </a:solidFill>
                <a:latin typeface="Cabin Condensed SemiBold"/>
                <a:ea typeface="Cabin Condensed SemiBold"/>
                <a:cs typeface="Cabin Condensed SemiBold"/>
                <a:sym typeface="Cabin Condensed SemiBold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200"/>
              <a:buFont typeface="Cabin Condensed SemiBold"/>
              <a:buNone/>
              <a:defRPr sz="3200" b="0" i="0" u="none" strike="noStrike" cap="none">
                <a:solidFill>
                  <a:schemeClr val="accent2"/>
                </a:solidFill>
                <a:latin typeface="Cabin Condensed SemiBold"/>
                <a:ea typeface="Cabin Condensed SemiBold"/>
                <a:cs typeface="Cabin Condensed SemiBold"/>
                <a:sym typeface="Cabin Condensed SemiBold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200"/>
              <a:buFont typeface="Cabin Condensed SemiBold"/>
              <a:buNone/>
              <a:defRPr sz="3200" b="0" i="0" u="none" strike="noStrike" cap="none">
                <a:solidFill>
                  <a:schemeClr val="accent2"/>
                </a:solidFill>
                <a:latin typeface="Cabin Condensed SemiBold"/>
                <a:ea typeface="Cabin Condensed SemiBold"/>
                <a:cs typeface="Cabin Condensed SemiBold"/>
                <a:sym typeface="Cabin Condensed SemiBold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200"/>
              <a:buFont typeface="Cabin Condensed SemiBold"/>
              <a:buNone/>
              <a:defRPr sz="3200" b="0" i="0" u="none" strike="noStrike" cap="none">
                <a:solidFill>
                  <a:schemeClr val="accent2"/>
                </a:solidFill>
                <a:latin typeface="Cabin Condensed SemiBold"/>
                <a:ea typeface="Cabin Condensed SemiBold"/>
                <a:cs typeface="Cabin Condensed SemiBold"/>
                <a:sym typeface="Cabin Condensed SemiBold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200"/>
              <a:buFont typeface="Cabin Condensed SemiBold"/>
              <a:buNone/>
              <a:defRPr sz="3200" b="0" i="0" u="none" strike="noStrike" cap="none">
                <a:solidFill>
                  <a:schemeClr val="accent2"/>
                </a:solidFill>
                <a:latin typeface="Cabin Condensed SemiBold"/>
                <a:ea typeface="Cabin Condensed SemiBold"/>
                <a:cs typeface="Cabin Condensed SemiBold"/>
                <a:sym typeface="Cabin Condensed SemiBold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200"/>
              <a:buFont typeface="Cabin Condensed SemiBold"/>
              <a:buNone/>
              <a:defRPr sz="3200" b="0" i="0" u="none" strike="noStrike" cap="none">
                <a:solidFill>
                  <a:schemeClr val="accent2"/>
                </a:solidFill>
                <a:latin typeface="Cabin Condensed SemiBold"/>
                <a:ea typeface="Cabin Condensed SemiBold"/>
                <a:cs typeface="Cabin Condensed SemiBold"/>
                <a:sym typeface="Cabin Condensed SemiBold"/>
              </a:defRPr>
            </a:lvl9pPr>
          </a:lstStyle>
          <a:p>
            <a:r>
              <a:rPr lang="fr-FR" dirty="0">
                <a:solidFill>
                  <a:schemeClr val="tx1"/>
                </a:solidFill>
              </a:rPr>
              <a:t>Si vous avez 5 min:  </a:t>
            </a:r>
          </a:p>
        </p:txBody>
      </p:sp>
    </p:spTree>
    <p:extLst>
      <p:ext uri="{BB962C8B-B14F-4D97-AF65-F5344CB8AC3E}">
        <p14:creationId xmlns:p14="http://schemas.microsoft.com/office/powerpoint/2010/main" val="415185400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5" name="Google Shape;1555;p30"/>
          <p:cNvSpPr txBox="1">
            <a:spLocks noGrp="1"/>
          </p:cNvSpPr>
          <p:nvPr>
            <p:ph type="title"/>
          </p:nvPr>
        </p:nvSpPr>
        <p:spPr>
          <a:xfrm>
            <a:off x="-529212" y="248876"/>
            <a:ext cx="2776013" cy="29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LIFE</a:t>
            </a:r>
            <a:r>
              <a:rPr lang="en-US" sz="1600" b="1" dirty="0"/>
              <a:t> EXPECTANCY 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C9E83D3C-8320-4A22-81B1-CEC7EBB16F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554" y="800927"/>
            <a:ext cx="4678143" cy="1770823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F7DACEC4-98AD-43E8-8920-39A6F8C5EB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9509" y="0"/>
            <a:ext cx="2765733" cy="2745740"/>
          </a:xfrm>
          <a:prstGeom prst="rect">
            <a:avLst/>
          </a:prstGeom>
        </p:spPr>
      </p:pic>
      <p:sp>
        <p:nvSpPr>
          <p:cNvPr id="13" name="Ellipse 12">
            <a:extLst>
              <a:ext uri="{FF2B5EF4-FFF2-40B4-BE49-F238E27FC236}">
                <a16:creationId xmlns:a16="http://schemas.microsoft.com/office/drawing/2014/main" id="{EB0571C5-50BB-465C-99CD-05E4C29C1BB3}"/>
              </a:ext>
            </a:extLst>
          </p:cNvPr>
          <p:cNvSpPr/>
          <p:nvPr/>
        </p:nvSpPr>
        <p:spPr>
          <a:xfrm>
            <a:off x="7172153" y="185987"/>
            <a:ext cx="846667" cy="39585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03C05410-A26B-4111-9C99-2A891B556E38}"/>
              </a:ext>
            </a:extLst>
          </p:cNvPr>
          <p:cNvSpPr/>
          <p:nvPr/>
        </p:nvSpPr>
        <p:spPr>
          <a:xfrm>
            <a:off x="7004178" y="1939934"/>
            <a:ext cx="488793" cy="12676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0" name="Image 1" descr="Fig 1.">
            <a:hlinkClick r:id="rId5"/>
            <a:extLst>
              <a:ext uri="{FF2B5EF4-FFF2-40B4-BE49-F238E27FC236}">
                <a16:creationId xmlns:a16="http://schemas.microsoft.com/office/drawing/2014/main" id="{39CCBC82-8957-415D-B662-2EFF75560E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046" y="2906347"/>
            <a:ext cx="3579646" cy="1900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ZoneTexte 4">
            <a:extLst>
              <a:ext uri="{FF2B5EF4-FFF2-40B4-BE49-F238E27FC236}">
                <a16:creationId xmlns:a16="http://schemas.microsoft.com/office/drawing/2014/main" id="{FAD3C00F-F8D2-493F-994E-ABBCAEAD1C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1692" y="3474946"/>
            <a:ext cx="460851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sz="1200" dirty="0">
                <a:solidFill>
                  <a:schemeClr val="tx1"/>
                </a:solidFill>
                <a:latin typeface="Franklin Gothic Book" panose="020B0503020102020204" pitchFamily="34" charset="0"/>
              </a:rPr>
              <a:t>KANESVARAN et al JCO 2011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D00E080D-6BFE-4D85-9448-46435C1F385B}"/>
              </a:ext>
            </a:extLst>
          </p:cNvPr>
          <p:cNvSpPr txBox="1"/>
          <p:nvPr/>
        </p:nvSpPr>
        <p:spPr>
          <a:xfrm>
            <a:off x="469068" y="2556402"/>
            <a:ext cx="39251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/>
              <a:t>Boulahssass EJC 2018,ASCO 2015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093339D5-5241-45A0-BB5A-E215AC5EEA17}"/>
              </a:ext>
            </a:extLst>
          </p:cNvPr>
          <p:cNvSpPr txBox="1"/>
          <p:nvPr/>
        </p:nvSpPr>
        <p:spPr>
          <a:xfrm>
            <a:off x="2230734" y="20095"/>
            <a:ext cx="3028140" cy="738664"/>
          </a:xfrm>
          <a:prstGeom prst="rect">
            <a:avLst/>
          </a:prstGeom>
          <a:solidFill>
            <a:schemeClr val="accent1">
              <a:alpha val="37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dirty="0"/>
              <a:t>NCASS</a:t>
            </a:r>
          </a:p>
          <a:p>
            <a:r>
              <a:rPr lang="fr-FR" dirty="0"/>
              <a:t>Nice Cancer </a:t>
            </a:r>
            <a:r>
              <a:rPr lang="fr-FR" dirty="0" err="1"/>
              <a:t>Ageing</a:t>
            </a:r>
            <a:r>
              <a:rPr lang="fr-FR" dirty="0"/>
              <a:t>  </a:t>
            </a:r>
            <a:r>
              <a:rPr lang="fr-FR" dirty="0" err="1"/>
              <a:t>survival</a:t>
            </a:r>
            <a:r>
              <a:rPr lang="fr-FR" dirty="0"/>
              <a:t> Score</a:t>
            </a:r>
          </a:p>
          <a:p>
            <a:r>
              <a:rPr lang="fr-FR" dirty="0"/>
              <a:t>Survival at 100 </a:t>
            </a:r>
            <a:r>
              <a:rPr lang="fr-FR" dirty="0" err="1"/>
              <a:t>days</a:t>
            </a:r>
            <a:r>
              <a:rPr lang="fr-FR" dirty="0"/>
              <a:t> 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093339D5-5241-45A0-BB5A-E215AC5EEA17}"/>
              </a:ext>
            </a:extLst>
          </p:cNvPr>
          <p:cNvSpPr txBox="1"/>
          <p:nvPr/>
        </p:nvSpPr>
        <p:spPr>
          <a:xfrm>
            <a:off x="3932330" y="3804005"/>
            <a:ext cx="1796525" cy="738664"/>
          </a:xfrm>
          <a:prstGeom prst="rect">
            <a:avLst/>
          </a:prstGeom>
          <a:solidFill>
            <a:schemeClr val="accent1">
              <a:alpha val="37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dirty="0" err="1"/>
              <a:t>Probability</a:t>
            </a:r>
            <a:r>
              <a:rPr lang="fr-FR" dirty="0"/>
              <a:t> of </a:t>
            </a:r>
            <a:r>
              <a:rPr lang="fr-FR" dirty="0" err="1"/>
              <a:t>survival</a:t>
            </a:r>
            <a:endParaRPr lang="fr-FR" dirty="0"/>
          </a:p>
          <a:p>
            <a:r>
              <a:rPr lang="fr-FR" dirty="0"/>
              <a:t>At 1, 2 ans 3 </a:t>
            </a:r>
            <a:r>
              <a:rPr lang="fr-FR" dirty="0" err="1"/>
              <a:t>years</a:t>
            </a:r>
            <a:endParaRPr lang="fr-FR" dirty="0"/>
          </a:p>
        </p:txBody>
      </p:sp>
      <p:pic>
        <p:nvPicPr>
          <p:cNvPr id="12" name="Image 11"/>
          <p:cNvPicPr/>
          <p:nvPr/>
        </p:nvPicPr>
        <p:blipFill rotWithShape="1">
          <a:blip r:embed="rId7"/>
          <a:srcRect t="88116"/>
          <a:stretch/>
        </p:blipFill>
        <p:spPr>
          <a:xfrm>
            <a:off x="0" y="4806853"/>
            <a:ext cx="5638800" cy="344988"/>
          </a:xfrm>
          <a:prstGeom prst="rect">
            <a:avLst/>
          </a:prstGeom>
        </p:spPr>
      </p:pic>
      <p:sp>
        <p:nvSpPr>
          <p:cNvPr id="16" name="Text Placeholder 1">
            <a:extLst>
              <a:ext uri="{FF2B5EF4-FFF2-40B4-BE49-F238E27FC236}">
                <a16:creationId xmlns:a16="http://schemas.microsoft.com/office/drawing/2014/main" id="{DA546A3C-7B48-A248-043B-85517DDED8AF}"/>
              </a:ext>
            </a:extLst>
          </p:cNvPr>
          <p:cNvSpPr txBox="1">
            <a:spLocks/>
          </p:cNvSpPr>
          <p:nvPr/>
        </p:nvSpPr>
        <p:spPr>
          <a:xfrm>
            <a:off x="1370963" y="4866277"/>
            <a:ext cx="3201037" cy="240833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SG" sz="700" dirty="0">
                <a:solidFill>
                  <a:srgbClr val="FF0000"/>
                </a:solidFill>
              </a:rPr>
              <a:t>Rabia Boulahssass</a:t>
            </a:r>
          </a:p>
        </p:txBody>
      </p:sp>
    </p:spTree>
    <p:extLst>
      <p:ext uri="{BB962C8B-B14F-4D97-AF65-F5344CB8AC3E}">
        <p14:creationId xmlns:p14="http://schemas.microsoft.com/office/powerpoint/2010/main" val="215876347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1B2E453-2C6F-4DCB-99D2-E419BE42EE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7"/>
          <a:stretch>
            <a:fillRect/>
          </a:stretch>
        </p:blipFill>
        <p:spPr>
          <a:xfrm>
            <a:off x="495338" y="1045202"/>
            <a:ext cx="3191170" cy="1973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11">
            <a:extLst>
              <a:ext uri="{FF2B5EF4-FFF2-40B4-BE49-F238E27FC236}">
                <a16:creationId xmlns:a16="http://schemas.microsoft.com/office/drawing/2014/main" id="{0EDC6637-3A16-4313-9A14-F3BA80DD69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5338" y="3018328"/>
            <a:ext cx="3191170" cy="1289957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7125EDCD-239E-41A9-857D-BC345243D813}"/>
              </a:ext>
            </a:extLst>
          </p:cNvPr>
          <p:cNvSpPr txBox="1"/>
          <p:nvPr/>
        </p:nvSpPr>
        <p:spPr>
          <a:xfrm>
            <a:off x="6011163" y="4839762"/>
            <a:ext cx="19563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Hurria</a:t>
            </a:r>
            <a:r>
              <a:rPr lang="fr-FR" dirty="0"/>
              <a:t> JCO 2011 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F53AAA65-3C77-4001-B9BD-3B3248977559}"/>
              </a:ext>
            </a:extLst>
          </p:cNvPr>
          <p:cNvSpPr txBox="1"/>
          <p:nvPr/>
        </p:nvSpPr>
        <p:spPr>
          <a:xfrm>
            <a:off x="382772" y="99237"/>
            <a:ext cx="51036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err="1">
                <a:solidFill>
                  <a:schemeClr val="accent1"/>
                </a:solidFill>
              </a:rPr>
              <a:t>Chemotoxicity</a:t>
            </a:r>
            <a:r>
              <a:rPr lang="fr-FR" sz="2400" dirty="0">
                <a:solidFill>
                  <a:schemeClr val="accent1"/>
                </a:solidFill>
              </a:rPr>
              <a:t> Scores </a:t>
            </a:r>
          </a:p>
        </p:txBody>
      </p:sp>
      <p:pic>
        <p:nvPicPr>
          <p:cNvPr id="11" name="Image 10"/>
          <p:cNvPicPr/>
          <p:nvPr/>
        </p:nvPicPr>
        <p:blipFill rotWithShape="1">
          <a:blip r:embed="rId5"/>
          <a:srcRect t="88116"/>
          <a:stretch/>
        </p:blipFill>
        <p:spPr>
          <a:xfrm>
            <a:off x="5192" y="4827932"/>
            <a:ext cx="5760720" cy="315568"/>
          </a:xfrm>
          <a:prstGeom prst="rect">
            <a:avLst/>
          </a:prstGeom>
        </p:spPr>
      </p:pic>
      <p:sp>
        <p:nvSpPr>
          <p:cNvPr id="12" name="Text Placeholder 1">
            <a:extLst>
              <a:ext uri="{FF2B5EF4-FFF2-40B4-BE49-F238E27FC236}">
                <a16:creationId xmlns:a16="http://schemas.microsoft.com/office/drawing/2014/main" id="{DA546A3C-7B48-A248-043B-85517DDED8AF}"/>
              </a:ext>
            </a:extLst>
          </p:cNvPr>
          <p:cNvSpPr txBox="1">
            <a:spLocks/>
          </p:cNvSpPr>
          <p:nvPr/>
        </p:nvSpPr>
        <p:spPr>
          <a:xfrm>
            <a:off x="1370963" y="4901717"/>
            <a:ext cx="3201037" cy="240833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SG" sz="700" dirty="0">
                <a:solidFill>
                  <a:srgbClr val="FF0000"/>
                </a:solidFill>
              </a:rPr>
              <a:t>Rabia Boulahssass</a:t>
            </a:r>
          </a:p>
        </p:txBody>
      </p:sp>
      <p:pic>
        <p:nvPicPr>
          <p:cNvPr id="13" name="Picture 5">
            <a:extLst>
              <a:ext uri="{FF2B5EF4-FFF2-40B4-BE49-F238E27FC236}">
                <a16:creationId xmlns:a16="http://schemas.microsoft.com/office/drawing/2014/main" id="{A8F182EA-EB80-4D31-953B-073808578F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76177" y="1538880"/>
            <a:ext cx="3379470" cy="985770"/>
          </a:xfrm>
          <a:prstGeom prst="rect">
            <a:avLst/>
          </a:prstGeom>
        </p:spPr>
      </p:pic>
      <p:pic>
        <p:nvPicPr>
          <p:cNvPr id="14" name="Picture 5">
            <a:extLst>
              <a:ext uri="{FF2B5EF4-FFF2-40B4-BE49-F238E27FC236}">
                <a16:creationId xmlns:a16="http://schemas.microsoft.com/office/drawing/2014/main" id="{0AD04FC2-E0F2-442D-906E-796A3E7400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9074" y="67987"/>
            <a:ext cx="4291329" cy="1410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3675676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630974" y="152400"/>
            <a:ext cx="4572000" cy="744600"/>
          </a:xfrm>
          <a:solidFill>
            <a:schemeClr val="accent1"/>
          </a:solidFill>
        </p:spPr>
        <p:txBody>
          <a:bodyPr/>
          <a:lstStyle/>
          <a:p>
            <a:pPr eaLnBrk="1" hangingPunct="1"/>
            <a:r>
              <a:rPr lang="fr-FR" sz="3200" dirty="0">
                <a:solidFill>
                  <a:schemeClr val="tx1"/>
                </a:solidFill>
              </a:rPr>
              <a:t>Évaluer l’autonomie</a:t>
            </a:r>
          </a:p>
        </p:txBody>
      </p:sp>
      <p:sp>
        <p:nvSpPr>
          <p:cNvPr id="2" name="Rectangle 1"/>
          <p:cNvSpPr/>
          <p:nvPr/>
        </p:nvSpPr>
        <p:spPr>
          <a:xfrm>
            <a:off x="312420" y="1245563"/>
            <a:ext cx="2034480" cy="2031325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buClrTx/>
              <a:buSzTx/>
              <a:buFontTx/>
              <a:buChar char="o"/>
            </a:pPr>
            <a:r>
              <a:rPr lang="fr-FR" b="1" dirty="0">
                <a:solidFill>
                  <a:srgbClr val="FF0000"/>
                </a:solidFill>
                <a:sym typeface="Wingdings" pitchFamily="2" charset="2"/>
              </a:rPr>
              <a:t>Téléphone  </a:t>
            </a:r>
          </a:p>
          <a:p>
            <a:pPr>
              <a:spcBef>
                <a:spcPct val="0"/>
              </a:spcBef>
              <a:buClrTx/>
              <a:buSzTx/>
              <a:buFontTx/>
              <a:buChar char="o"/>
            </a:pPr>
            <a:r>
              <a:rPr lang="fr-FR" b="1" dirty="0">
                <a:solidFill>
                  <a:schemeClr val="bg1"/>
                </a:solidFill>
                <a:sym typeface="Wingdings" pitchFamily="2" charset="2"/>
              </a:rPr>
              <a:t>Achats</a:t>
            </a:r>
          </a:p>
          <a:p>
            <a:pPr>
              <a:spcBef>
                <a:spcPct val="0"/>
              </a:spcBef>
              <a:buClrTx/>
              <a:buSzTx/>
              <a:buFontTx/>
              <a:buChar char="o"/>
            </a:pPr>
            <a:r>
              <a:rPr lang="fr-FR" b="1" dirty="0">
                <a:solidFill>
                  <a:schemeClr val="bg1"/>
                </a:solidFill>
                <a:sym typeface="Wingdings" pitchFamily="2" charset="2"/>
              </a:rPr>
              <a:t>Repas</a:t>
            </a:r>
          </a:p>
          <a:p>
            <a:pPr>
              <a:spcBef>
                <a:spcPct val="0"/>
              </a:spcBef>
              <a:buClrTx/>
              <a:buSzTx/>
              <a:buFontTx/>
              <a:buChar char="o"/>
            </a:pPr>
            <a:r>
              <a:rPr lang="fr-FR" b="1" dirty="0">
                <a:solidFill>
                  <a:schemeClr val="bg1"/>
                </a:solidFill>
                <a:sym typeface="Wingdings" pitchFamily="2" charset="2"/>
              </a:rPr>
              <a:t>Ménage</a:t>
            </a:r>
          </a:p>
          <a:p>
            <a:pPr>
              <a:spcBef>
                <a:spcPct val="0"/>
              </a:spcBef>
              <a:buClrTx/>
              <a:buSzTx/>
              <a:buFontTx/>
              <a:buChar char="o"/>
            </a:pPr>
            <a:r>
              <a:rPr lang="fr-FR" b="1" dirty="0">
                <a:solidFill>
                  <a:schemeClr val="bg1"/>
                </a:solidFill>
                <a:sym typeface="Wingdings" pitchFamily="2" charset="2"/>
              </a:rPr>
              <a:t>Blanchissage</a:t>
            </a:r>
          </a:p>
          <a:p>
            <a:pPr>
              <a:spcBef>
                <a:spcPct val="0"/>
              </a:spcBef>
              <a:buClrTx/>
              <a:buSzTx/>
              <a:buFontTx/>
              <a:buChar char="o"/>
            </a:pPr>
            <a:r>
              <a:rPr lang="fr-FR" b="1" dirty="0">
                <a:solidFill>
                  <a:srgbClr val="FF0000"/>
                </a:solidFill>
                <a:sym typeface="Wingdings" pitchFamily="2" charset="2"/>
              </a:rPr>
              <a:t>Transports</a:t>
            </a:r>
          </a:p>
          <a:p>
            <a:pPr>
              <a:spcBef>
                <a:spcPct val="0"/>
              </a:spcBef>
              <a:buClrTx/>
              <a:buSzTx/>
              <a:buFontTx/>
              <a:buChar char="o"/>
            </a:pPr>
            <a:r>
              <a:rPr lang="fr-FR" b="1" dirty="0">
                <a:solidFill>
                  <a:srgbClr val="FF0000"/>
                </a:solidFill>
                <a:sym typeface="Wingdings" pitchFamily="2" charset="2"/>
              </a:rPr>
              <a:t>Médicaments</a:t>
            </a:r>
          </a:p>
          <a:p>
            <a:pPr>
              <a:spcBef>
                <a:spcPct val="0"/>
              </a:spcBef>
              <a:buClrTx/>
              <a:buSzTx/>
              <a:buFontTx/>
              <a:buChar char="o"/>
            </a:pPr>
            <a:r>
              <a:rPr lang="fr-FR" b="1" dirty="0">
                <a:solidFill>
                  <a:srgbClr val="FF0000"/>
                </a:solidFill>
                <a:sym typeface="Wingdings" pitchFamily="2" charset="2"/>
              </a:rPr>
              <a:t>Finances	 </a:t>
            </a:r>
          </a:p>
          <a:p>
            <a:pPr eaLnBrk="1" hangingPunct="1">
              <a:buSzTx/>
              <a:buFontTx/>
              <a:buChar char="o"/>
            </a:pP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1612790" y="1605585"/>
            <a:ext cx="6115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IADL </a:t>
            </a:r>
          </a:p>
        </p:txBody>
      </p:sp>
      <p:sp>
        <p:nvSpPr>
          <p:cNvPr id="4" name="Rectangle 3"/>
          <p:cNvSpPr/>
          <p:nvPr/>
        </p:nvSpPr>
        <p:spPr>
          <a:xfrm>
            <a:off x="3016890" y="1671005"/>
            <a:ext cx="4572000" cy="954107"/>
          </a:xfrm>
          <a:prstGeom prst="rect">
            <a:avLst/>
          </a:prstGeom>
          <a:solidFill>
            <a:schemeClr val="tx1"/>
          </a:solidFill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fr-FR" dirty="0">
                <a:solidFill>
                  <a:srgbClr val="FF0000"/>
                </a:solidFill>
              </a:rPr>
              <a:t>Habillage                      Déplacement</a:t>
            </a:r>
          </a:p>
          <a:p>
            <a:pPr eaLnBrk="1" hangingPunct="1">
              <a:spcBef>
                <a:spcPct val="50000"/>
              </a:spcBef>
            </a:pPr>
            <a:r>
              <a:rPr lang="fr-FR" dirty="0">
                <a:solidFill>
                  <a:srgbClr val="FF0000"/>
                </a:solidFill>
              </a:rPr>
              <a:t>Toilette                         Continence</a:t>
            </a:r>
          </a:p>
          <a:p>
            <a:pPr eaLnBrk="1" hangingPunct="1">
              <a:spcBef>
                <a:spcPct val="50000"/>
              </a:spcBef>
            </a:pPr>
            <a:r>
              <a:rPr lang="fr-FR" dirty="0">
                <a:solidFill>
                  <a:srgbClr val="FF0000"/>
                </a:solidFill>
              </a:rPr>
              <a:t>Utilisation des WC       Alimentation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6593065" y="1913362"/>
            <a:ext cx="6115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ADL </a:t>
            </a:r>
          </a:p>
        </p:txBody>
      </p:sp>
      <p:sp>
        <p:nvSpPr>
          <p:cNvPr id="8" name="Rectangle 17"/>
          <p:cNvSpPr>
            <a:spLocks noChangeArrowheads="1"/>
          </p:cNvSpPr>
          <p:nvPr/>
        </p:nvSpPr>
        <p:spPr bwMode="auto">
          <a:xfrm>
            <a:off x="152400" y="4436507"/>
            <a:ext cx="8991600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fr-FR" sz="800" dirty="0">
                <a:latin typeface="Verdana" pitchFamily="34" charset="0"/>
              </a:rPr>
              <a:t>(1) Lawton MP, </a:t>
            </a:r>
            <a:r>
              <a:rPr lang="fr-FR" sz="800" dirty="0" err="1">
                <a:latin typeface="Verdana" pitchFamily="34" charset="0"/>
              </a:rPr>
              <a:t>Brody</a:t>
            </a:r>
            <a:r>
              <a:rPr lang="fr-FR" sz="800" dirty="0">
                <a:latin typeface="Verdana" pitchFamily="34" charset="0"/>
              </a:rPr>
              <a:t> EM. </a:t>
            </a:r>
            <a:r>
              <a:rPr lang="fr-FR" sz="800" dirty="0" err="1">
                <a:latin typeface="Verdana" pitchFamily="34" charset="0"/>
              </a:rPr>
              <a:t>Assessment</a:t>
            </a:r>
            <a:r>
              <a:rPr lang="fr-FR" sz="800" dirty="0">
                <a:latin typeface="Verdana" pitchFamily="34" charset="0"/>
              </a:rPr>
              <a:t> of </a:t>
            </a:r>
            <a:r>
              <a:rPr lang="fr-FR" sz="800" dirty="0" err="1">
                <a:latin typeface="Verdana" pitchFamily="34" charset="0"/>
              </a:rPr>
              <a:t>older</a:t>
            </a:r>
            <a:r>
              <a:rPr lang="fr-FR" sz="800" dirty="0">
                <a:latin typeface="Verdana" pitchFamily="34" charset="0"/>
              </a:rPr>
              <a:t> people: self-</a:t>
            </a:r>
            <a:r>
              <a:rPr lang="fr-FR" sz="800" dirty="0" err="1">
                <a:latin typeface="Verdana" pitchFamily="34" charset="0"/>
              </a:rPr>
              <a:t>maintaining</a:t>
            </a:r>
            <a:r>
              <a:rPr lang="fr-FR" sz="800" dirty="0">
                <a:latin typeface="Verdana" pitchFamily="34" charset="0"/>
              </a:rPr>
              <a:t> and instrumental </a:t>
            </a:r>
            <a:r>
              <a:rPr lang="fr-FR" sz="800" dirty="0" err="1">
                <a:latin typeface="Verdana" pitchFamily="34" charset="0"/>
              </a:rPr>
              <a:t>activities</a:t>
            </a:r>
            <a:r>
              <a:rPr lang="fr-FR" sz="800" dirty="0">
                <a:latin typeface="Verdana" pitchFamily="34" charset="0"/>
              </a:rPr>
              <a:t> of </a:t>
            </a:r>
            <a:r>
              <a:rPr lang="fr-FR" sz="800" dirty="0" err="1">
                <a:latin typeface="Verdana" pitchFamily="34" charset="0"/>
              </a:rPr>
              <a:t>daily</a:t>
            </a:r>
            <a:r>
              <a:rPr lang="fr-FR" sz="800" dirty="0">
                <a:latin typeface="Verdana" pitchFamily="34" charset="0"/>
              </a:rPr>
              <a:t> living. </a:t>
            </a:r>
            <a:r>
              <a:rPr lang="fr-FR" sz="800" dirty="0" err="1">
                <a:latin typeface="Verdana" pitchFamily="34" charset="0"/>
              </a:rPr>
              <a:t>Gerontologist</a:t>
            </a:r>
            <a:r>
              <a:rPr lang="fr-FR" sz="800" dirty="0">
                <a:latin typeface="Verdana" pitchFamily="34" charset="0"/>
              </a:rPr>
              <a:t>. 1969 Autumn;9(3):179-86</a:t>
            </a:r>
            <a:r>
              <a:rPr lang="fr-FR" sz="1000" dirty="0"/>
              <a:t> </a:t>
            </a:r>
          </a:p>
          <a:p>
            <a:r>
              <a:rPr lang="fr-FR" sz="800" dirty="0">
                <a:latin typeface="Verdana" pitchFamily="34" charset="0"/>
              </a:rPr>
              <a:t>(2) </a:t>
            </a:r>
            <a:r>
              <a:rPr lang="fr-FR" sz="800" dirty="0" err="1">
                <a:latin typeface="Verdana" pitchFamily="34" charset="0"/>
              </a:rPr>
              <a:t>Barberger-Gateau</a:t>
            </a:r>
            <a:r>
              <a:rPr lang="fr-FR" sz="800" dirty="0">
                <a:latin typeface="Verdana" pitchFamily="34" charset="0"/>
              </a:rPr>
              <a:t> P, </a:t>
            </a:r>
            <a:r>
              <a:rPr lang="fr-FR" sz="800" dirty="0" err="1">
                <a:latin typeface="Verdana" pitchFamily="34" charset="0"/>
              </a:rPr>
              <a:t>Commenges</a:t>
            </a:r>
            <a:r>
              <a:rPr lang="fr-FR" sz="800" dirty="0">
                <a:latin typeface="Verdana" pitchFamily="34" charset="0"/>
              </a:rPr>
              <a:t> D, Gagnon M, </a:t>
            </a:r>
            <a:r>
              <a:rPr lang="fr-FR" sz="800" dirty="0" err="1">
                <a:latin typeface="Verdana" pitchFamily="34" charset="0"/>
              </a:rPr>
              <a:t>Letenneur</a:t>
            </a:r>
            <a:r>
              <a:rPr lang="fr-FR" sz="800" dirty="0">
                <a:latin typeface="Verdana" pitchFamily="34" charset="0"/>
              </a:rPr>
              <a:t> L, </a:t>
            </a:r>
            <a:r>
              <a:rPr lang="fr-FR" sz="800" dirty="0" err="1">
                <a:latin typeface="Verdana" pitchFamily="34" charset="0"/>
              </a:rPr>
              <a:t>Sauvel</a:t>
            </a:r>
            <a:r>
              <a:rPr lang="fr-FR" sz="800" dirty="0">
                <a:latin typeface="Verdana" pitchFamily="34" charset="0"/>
              </a:rPr>
              <a:t> C, </a:t>
            </a:r>
            <a:r>
              <a:rPr lang="fr-FR" sz="800" dirty="0" err="1">
                <a:latin typeface="Verdana" pitchFamily="34" charset="0"/>
              </a:rPr>
              <a:t>Dartigues</a:t>
            </a:r>
            <a:r>
              <a:rPr lang="fr-FR" sz="800" dirty="0">
                <a:latin typeface="Verdana" pitchFamily="34" charset="0"/>
              </a:rPr>
              <a:t> JF. Instrumental </a:t>
            </a:r>
            <a:r>
              <a:rPr lang="fr-FR" sz="800" dirty="0" err="1">
                <a:latin typeface="Verdana" pitchFamily="34" charset="0"/>
              </a:rPr>
              <a:t>activities</a:t>
            </a:r>
            <a:r>
              <a:rPr lang="fr-FR" sz="800" dirty="0">
                <a:latin typeface="Verdana" pitchFamily="34" charset="0"/>
              </a:rPr>
              <a:t> of </a:t>
            </a:r>
            <a:r>
              <a:rPr lang="fr-FR" sz="800" dirty="0" err="1">
                <a:latin typeface="Verdana" pitchFamily="34" charset="0"/>
              </a:rPr>
              <a:t>daily</a:t>
            </a:r>
            <a:r>
              <a:rPr lang="fr-FR" sz="800" dirty="0">
                <a:latin typeface="Verdana" pitchFamily="34" charset="0"/>
              </a:rPr>
              <a:t> living as a screening </a:t>
            </a:r>
            <a:r>
              <a:rPr lang="fr-FR" sz="800" dirty="0" err="1">
                <a:latin typeface="Verdana" pitchFamily="34" charset="0"/>
              </a:rPr>
              <a:t>tool</a:t>
            </a:r>
            <a:r>
              <a:rPr lang="fr-FR" sz="800" dirty="0">
                <a:latin typeface="Verdana" pitchFamily="34" charset="0"/>
              </a:rPr>
              <a:t> for cognitive </a:t>
            </a:r>
            <a:r>
              <a:rPr lang="fr-FR" sz="800" dirty="0" err="1">
                <a:latin typeface="Verdana" pitchFamily="34" charset="0"/>
              </a:rPr>
              <a:t>impairment</a:t>
            </a:r>
            <a:r>
              <a:rPr lang="fr-FR" sz="800" dirty="0">
                <a:latin typeface="Verdana" pitchFamily="34" charset="0"/>
              </a:rPr>
              <a:t> and </a:t>
            </a:r>
            <a:r>
              <a:rPr lang="fr-FR" sz="800" dirty="0" err="1">
                <a:latin typeface="Verdana" pitchFamily="34" charset="0"/>
              </a:rPr>
              <a:t>dementia</a:t>
            </a:r>
            <a:r>
              <a:rPr lang="fr-FR" sz="800" dirty="0">
                <a:latin typeface="Verdana" pitchFamily="34" charset="0"/>
              </a:rPr>
              <a:t> in </a:t>
            </a:r>
            <a:r>
              <a:rPr lang="fr-FR" sz="800" dirty="0" err="1">
                <a:latin typeface="Verdana" pitchFamily="34" charset="0"/>
              </a:rPr>
              <a:t>elderly</a:t>
            </a:r>
            <a:r>
              <a:rPr lang="fr-FR" sz="800" dirty="0">
                <a:latin typeface="Verdana" pitchFamily="34" charset="0"/>
              </a:rPr>
              <a:t> </a:t>
            </a:r>
            <a:r>
              <a:rPr lang="fr-FR" sz="800" dirty="0" err="1">
                <a:latin typeface="Verdana" pitchFamily="34" charset="0"/>
              </a:rPr>
              <a:t>community</a:t>
            </a:r>
            <a:r>
              <a:rPr lang="fr-FR" sz="800" dirty="0">
                <a:latin typeface="Verdana" pitchFamily="34" charset="0"/>
              </a:rPr>
              <a:t> </a:t>
            </a:r>
            <a:r>
              <a:rPr lang="fr-FR" sz="800" dirty="0" err="1">
                <a:latin typeface="Verdana" pitchFamily="34" charset="0"/>
              </a:rPr>
              <a:t>dwellers</a:t>
            </a:r>
            <a:r>
              <a:rPr lang="fr-FR" sz="800" dirty="0">
                <a:latin typeface="Verdana" pitchFamily="34" charset="0"/>
              </a:rPr>
              <a:t>. J Am </a:t>
            </a:r>
            <a:r>
              <a:rPr lang="fr-FR" sz="800" dirty="0" err="1">
                <a:latin typeface="Verdana" pitchFamily="34" charset="0"/>
              </a:rPr>
              <a:t>Geriatr</a:t>
            </a:r>
            <a:r>
              <a:rPr lang="fr-FR" sz="800" dirty="0">
                <a:latin typeface="Verdana" pitchFamily="34" charset="0"/>
              </a:rPr>
              <a:t> Soc. 1992 Nov;40(11):1129-34</a:t>
            </a:r>
            <a:r>
              <a:rPr lang="fr-FR" sz="800" dirty="0"/>
              <a:t> </a:t>
            </a:r>
          </a:p>
          <a:p>
            <a:r>
              <a:rPr lang="fr-FR" sz="800" dirty="0"/>
              <a:t>(3) Katz J ADL </a:t>
            </a:r>
            <a:r>
              <a:rPr lang="fr-FR" sz="800" dirty="0" err="1"/>
              <a:t>gerontol</a:t>
            </a:r>
            <a:r>
              <a:rPr lang="fr-FR" sz="800" dirty="0"/>
              <a:t> 1970;10(1):20-30</a:t>
            </a:r>
          </a:p>
        </p:txBody>
      </p:sp>
    </p:spTree>
    <p:extLst>
      <p:ext uri="{BB962C8B-B14F-4D97-AF65-F5344CB8AC3E}">
        <p14:creationId xmlns:p14="http://schemas.microsoft.com/office/powerpoint/2010/main" val="73598248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90763" y="164021"/>
            <a:ext cx="9156000" cy="857400"/>
          </a:xfrm>
        </p:spPr>
        <p:txBody>
          <a:bodyPr/>
          <a:lstStyle/>
          <a:p>
            <a:r>
              <a:rPr lang="fr-FR" sz="3200" dirty="0">
                <a:solidFill>
                  <a:schemeClr val="tx1"/>
                </a:solidFill>
              </a:rPr>
              <a:t>Evaluer les maladies competitives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fr-FR" dirty="0"/>
              <a:t>Les comorbidités</a:t>
            </a:r>
          </a:p>
          <a:p>
            <a:r>
              <a:rPr lang="fr-FR" dirty="0"/>
              <a:t>CIRSg ,Charlson</a:t>
            </a:r>
          </a:p>
          <a:p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fr-FR" dirty="0"/>
              <a:t>Les médicaments</a:t>
            </a:r>
          </a:p>
        </p:txBody>
      </p:sp>
      <p:pic>
        <p:nvPicPr>
          <p:cNvPr id="5" name="Picture 2" descr="maladie-chroniq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778" y="2427734"/>
            <a:ext cx="6840760" cy="2345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3643258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Google Shape;609;p41"/>
          <p:cNvSpPr txBox="1">
            <a:spLocks noGrp="1"/>
          </p:cNvSpPr>
          <p:nvPr>
            <p:ph type="body" idx="1"/>
          </p:nvPr>
        </p:nvSpPr>
        <p:spPr>
          <a:xfrm>
            <a:off x="275487" y="2257183"/>
            <a:ext cx="3029154" cy="157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fr-FR" dirty="0" err="1">
                <a:solidFill>
                  <a:schemeClr val="accent3"/>
                </a:solidFill>
              </a:rPr>
              <a:t>Prediction</a:t>
            </a:r>
            <a:endParaRPr lang="fr-FR" dirty="0">
              <a:solidFill>
                <a:schemeClr val="accent3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fr-FR" dirty="0">
                <a:solidFill>
                  <a:schemeClr val="accent3"/>
                </a:solidFill>
              </a:rPr>
              <a:t>« Patient at </a:t>
            </a:r>
            <a:r>
              <a:rPr lang="fr-FR" dirty="0" err="1">
                <a:solidFill>
                  <a:schemeClr val="accent3"/>
                </a:solidFill>
              </a:rPr>
              <a:t>risk</a:t>
            </a:r>
            <a:r>
              <a:rPr lang="fr-FR" dirty="0">
                <a:solidFill>
                  <a:schemeClr val="accent3"/>
                </a:solidFill>
              </a:rPr>
              <a:t> »</a:t>
            </a:r>
          </a:p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fr-FR" sz="1050" i="1" dirty="0">
                <a:solidFill>
                  <a:schemeClr val="accent3"/>
                </a:solidFill>
              </a:rPr>
              <a:t>Hamaker et al </a:t>
            </a:r>
            <a:r>
              <a:rPr lang="fr-FR" sz="1050" i="1" dirty="0" err="1">
                <a:solidFill>
                  <a:schemeClr val="accent3"/>
                </a:solidFill>
              </a:rPr>
              <a:t>lancet</a:t>
            </a:r>
            <a:r>
              <a:rPr lang="fr-FR" sz="1050" i="1" dirty="0">
                <a:solidFill>
                  <a:schemeClr val="accent3"/>
                </a:solidFill>
              </a:rPr>
              <a:t> </a:t>
            </a:r>
            <a:r>
              <a:rPr lang="fr-FR" sz="1050" i="1" dirty="0" err="1">
                <a:solidFill>
                  <a:schemeClr val="accent3"/>
                </a:solidFill>
              </a:rPr>
              <a:t>Oncol</a:t>
            </a:r>
            <a:r>
              <a:rPr lang="fr-FR" sz="1050" i="1" dirty="0">
                <a:solidFill>
                  <a:schemeClr val="accent3"/>
                </a:solidFill>
              </a:rPr>
              <a:t> 2012</a:t>
            </a:r>
          </a:p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fr-FR" sz="1050" i="1" dirty="0">
                <a:solidFill>
                  <a:schemeClr val="accent3"/>
                </a:solidFill>
              </a:rPr>
              <a:t>Boersma et al </a:t>
            </a:r>
            <a:r>
              <a:rPr lang="fr-FR" sz="1050" i="1" dirty="0" err="1">
                <a:solidFill>
                  <a:schemeClr val="accent3"/>
                </a:solidFill>
              </a:rPr>
              <a:t>Supportive</a:t>
            </a:r>
            <a:r>
              <a:rPr lang="fr-FR" sz="1050" i="1" dirty="0">
                <a:solidFill>
                  <a:schemeClr val="accent3"/>
                </a:solidFill>
              </a:rPr>
              <a:t> care in cancer 2016</a:t>
            </a:r>
          </a:p>
        </p:txBody>
      </p:sp>
      <p:sp>
        <p:nvSpPr>
          <p:cNvPr id="610" name="Google Shape;610;p41"/>
          <p:cNvSpPr txBox="1">
            <a:spLocks noGrp="1"/>
          </p:cNvSpPr>
          <p:nvPr>
            <p:ph type="title"/>
          </p:nvPr>
        </p:nvSpPr>
        <p:spPr>
          <a:xfrm>
            <a:off x="464494" y="884145"/>
            <a:ext cx="7704000" cy="3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" sz="1400" dirty="0"/>
              <a:t>A mini dataset pour the research but could help in places with poor/no geriatric  support </a:t>
            </a:r>
            <a:br>
              <a:rPr lang="en" sz="1800" dirty="0"/>
            </a:br>
            <a:endParaRPr lang="en" sz="1800" dirty="0"/>
          </a:p>
        </p:txBody>
      </p:sp>
      <p:sp>
        <p:nvSpPr>
          <p:cNvPr id="612" name="Google Shape;612;p41"/>
          <p:cNvSpPr txBox="1">
            <a:spLocks noGrp="1"/>
          </p:cNvSpPr>
          <p:nvPr>
            <p:ph type="subTitle" idx="3"/>
          </p:nvPr>
        </p:nvSpPr>
        <p:spPr>
          <a:xfrm>
            <a:off x="720000" y="1894000"/>
            <a:ext cx="2763000" cy="33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dirty="0"/>
              <a:t>G8</a:t>
            </a:r>
            <a:endParaRPr dirty="0"/>
          </a:p>
        </p:txBody>
      </p:sp>
      <p:grpSp>
        <p:nvGrpSpPr>
          <p:cNvPr id="614" name="Google Shape;614;p41"/>
          <p:cNvGrpSpPr/>
          <p:nvPr/>
        </p:nvGrpSpPr>
        <p:grpSpPr>
          <a:xfrm>
            <a:off x="3517752" y="1389516"/>
            <a:ext cx="2106424" cy="5400169"/>
            <a:chOff x="2778525" y="238100"/>
            <a:chExt cx="2039725" cy="5229175"/>
          </a:xfrm>
        </p:grpSpPr>
        <p:sp>
          <p:nvSpPr>
            <p:cNvPr id="615" name="Google Shape;615;p41"/>
            <p:cNvSpPr/>
            <p:nvPr/>
          </p:nvSpPr>
          <p:spPr>
            <a:xfrm>
              <a:off x="2778525" y="1206200"/>
              <a:ext cx="748575" cy="1186050"/>
            </a:xfrm>
            <a:custGeom>
              <a:avLst/>
              <a:gdLst/>
              <a:ahLst/>
              <a:cxnLst/>
              <a:rect l="l" t="t" r="r" b="b"/>
              <a:pathLst>
                <a:path w="29943" h="47442" extrusionOk="0">
                  <a:moveTo>
                    <a:pt x="22746" y="0"/>
                  </a:moveTo>
                  <a:cubicBezTo>
                    <a:pt x="21410" y="0"/>
                    <a:pt x="19713" y="1019"/>
                    <a:pt x="19079" y="2173"/>
                  </a:cubicBezTo>
                  <a:cubicBezTo>
                    <a:pt x="15232" y="9234"/>
                    <a:pt x="0" y="37502"/>
                    <a:pt x="657" y="40534"/>
                  </a:cubicBezTo>
                  <a:cubicBezTo>
                    <a:pt x="1326" y="43616"/>
                    <a:pt x="3447" y="47442"/>
                    <a:pt x="8518" y="47442"/>
                  </a:cubicBezTo>
                  <a:cubicBezTo>
                    <a:pt x="9108" y="47442"/>
                    <a:pt x="9738" y="47390"/>
                    <a:pt x="10411" y="47279"/>
                  </a:cubicBezTo>
                  <a:cubicBezTo>
                    <a:pt x="16884" y="46238"/>
                    <a:pt x="24375" y="24013"/>
                    <a:pt x="25891" y="20709"/>
                  </a:cubicBezTo>
                  <a:cubicBezTo>
                    <a:pt x="27385" y="17404"/>
                    <a:pt x="29942" y="8080"/>
                    <a:pt x="27838" y="2829"/>
                  </a:cubicBezTo>
                  <a:cubicBezTo>
                    <a:pt x="26715" y="54"/>
                    <a:pt x="24986" y="2"/>
                    <a:pt x="23296" y="2"/>
                  </a:cubicBezTo>
                  <a:cubicBezTo>
                    <a:pt x="23230" y="2"/>
                    <a:pt x="23164" y="2"/>
                    <a:pt x="23099" y="2"/>
                  </a:cubicBezTo>
                  <a:cubicBezTo>
                    <a:pt x="22981" y="2"/>
                    <a:pt x="22863" y="2"/>
                    <a:pt x="22746" y="0"/>
                  </a:cubicBezTo>
                  <a:close/>
                </a:path>
              </a:pathLst>
            </a:custGeom>
            <a:solidFill>
              <a:srgbClr val="4A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41"/>
            <p:cNvSpPr/>
            <p:nvPr/>
          </p:nvSpPr>
          <p:spPr>
            <a:xfrm>
              <a:off x="4375975" y="2751400"/>
              <a:ext cx="247075" cy="455400"/>
            </a:xfrm>
            <a:custGeom>
              <a:avLst/>
              <a:gdLst/>
              <a:ahLst/>
              <a:cxnLst/>
              <a:rect l="l" t="t" r="r" b="b"/>
              <a:pathLst>
                <a:path w="9883" h="18216" extrusionOk="0">
                  <a:moveTo>
                    <a:pt x="2075" y="0"/>
                  </a:moveTo>
                  <a:lnTo>
                    <a:pt x="2867" y="6179"/>
                  </a:lnTo>
                  <a:cubicBezTo>
                    <a:pt x="988" y="7243"/>
                    <a:pt x="423" y="9529"/>
                    <a:pt x="196" y="10298"/>
                  </a:cubicBezTo>
                  <a:cubicBezTo>
                    <a:pt x="0" y="11038"/>
                    <a:pt x="181" y="13978"/>
                    <a:pt x="861" y="13978"/>
                  </a:cubicBezTo>
                  <a:cubicBezTo>
                    <a:pt x="887" y="13978"/>
                    <a:pt x="915" y="13974"/>
                    <a:pt x="943" y="13964"/>
                  </a:cubicBezTo>
                  <a:cubicBezTo>
                    <a:pt x="1690" y="13716"/>
                    <a:pt x="1871" y="10683"/>
                    <a:pt x="1871" y="10683"/>
                  </a:cubicBezTo>
                  <a:lnTo>
                    <a:pt x="2527" y="9325"/>
                  </a:lnTo>
                  <a:cubicBezTo>
                    <a:pt x="2527" y="9325"/>
                    <a:pt x="2573" y="16816"/>
                    <a:pt x="3387" y="17291"/>
                  </a:cubicBezTo>
                  <a:cubicBezTo>
                    <a:pt x="3435" y="17319"/>
                    <a:pt x="3479" y="17333"/>
                    <a:pt x="3521" y="17333"/>
                  </a:cubicBezTo>
                  <a:cubicBezTo>
                    <a:pt x="4383" y="17333"/>
                    <a:pt x="4024" y="11632"/>
                    <a:pt x="4395" y="11632"/>
                  </a:cubicBezTo>
                  <a:cubicBezTo>
                    <a:pt x="4399" y="11632"/>
                    <a:pt x="4402" y="11632"/>
                    <a:pt x="4406" y="11633"/>
                  </a:cubicBezTo>
                  <a:cubicBezTo>
                    <a:pt x="4791" y="11769"/>
                    <a:pt x="4179" y="17110"/>
                    <a:pt x="4655" y="17857"/>
                  </a:cubicBezTo>
                  <a:cubicBezTo>
                    <a:pt x="4820" y="18109"/>
                    <a:pt x="4966" y="18216"/>
                    <a:pt x="5095" y="18216"/>
                  </a:cubicBezTo>
                  <a:cubicBezTo>
                    <a:pt x="5337" y="18216"/>
                    <a:pt x="5518" y="17839"/>
                    <a:pt x="5651" y="17337"/>
                  </a:cubicBezTo>
                  <a:cubicBezTo>
                    <a:pt x="5877" y="16590"/>
                    <a:pt x="5786" y="11656"/>
                    <a:pt x="6148" y="11543"/>
                  </a:cubicBezTo>
                  <a:cubicBezTo>
                    <a:pt x="6153" y="11541"/>
                    <a:pt x="6157" y="11541"/>
                    <a:pt x="6161" y="11541"/>
                  </a:cubicBezTo>
                  <a:cubicBezTo>
                    <a:pt x="6519" y="11541"/>
                    <a:pt x="5886" y="17565"/>
                    <a:pt x="6737" y="17744"/>
                  </a:cubicBezTo>
                  <a:cubicBezTo>
                    <a:pt x="6748" y="17747"/>
                    <a:pt x="6760" y="17748"/>
                    <a:pt x="6771" y="17748"/>
                  </a:cubicBezTo>
                  <a:cubicBezTo>
                    <a:pt x="7571" y="17748"/>
                    <a:pt x="7444" y="11473"/>
                    <a:pt x="7868" y="11362"/>
                  </a:cubicBezTo>
                  <a:cubicBezTo>
                    <a:pt x="7872" y="11361"/>
                    <a:pt x="7876" y="11360"/>
                    <a:pt x="7879" y="11360"/>
                  </a:cubicBezTo>
                  <a:cubicBezTo>
                    <a:pt x="8263" y="11360"/>
                    <a:pt x="7437" y="17084"/>
                    <a:pt x="8062" y="17084"/>
                  </a:cubicBezTo>
                  <a:cubicBezTo>
                    <a:pt x="8092" y="17084"/>
                    <a:pt x="8126" y="17070"/>
                    <a:pt x="8163" y="17042"/>
                  </a:cubicBezTo>
                  <a:cubicBezTo>
                    <a:pt x="8593" y="16726"/>
                    <a:pt x="9883" y="11181"/>
                    <a:pt x="9204" y="8918"/>
                  </a:cubicBezTo>
                  <a:lnTo>
                    <a:pt x="9249" y="476"/>
                  </a:lnTo>
                  <a:lnTo>
                    <a:pt x="2075" y="0"/>
                  </a:lnTo>
                  <a:close/>
                </a:path>
              </a:pathLst>
            </a:custGeom>
            <a:solidFill>
              <a:srgbClr val="7349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41"/>
            <p:cNvSpPr/>
            <p:nvPr/>
          </p:nvSpPr>
          <p:spPr>
            <a:xfrm>
              <a:off x="4018750" y="1178950"/>
              <a:ext cx="688050" cy="1669225"/>
            </a:xfrm>
            <a:custGeom>
              <a:avLst/>
              <a:gdLst/>
              <a:ahLst/>
              <a:cxnLst/>
              <a:rect l="l" t="t" r="r" b="b"/>
              <a:pathLst>
                <a:path w="27522" h="66769" extrusionOk="0">
                  <a:moveTo>
                    <a:pt x="7442" y="0"/>
                  </a:moveTo>
                  <a:cubicBezTo>
                    <a:pt x="7279" y="0"/>
                    <a:pt x="7122" y="24"/>
                    <a:pt x="6971" y="72"/>
                  </a:cubicBezTo>
                  <a:cubicBezTo>
                    <a:pt x="2377" y="1543"/>
                    <a:pt x="1" y="5255"/>
                    <a:pt x="1268" y="11795"/>
                  </a:cubicBezTo>
                  <a:cubicBezTo>
                    <a:pt x="2536" y="18336"/>
                    <a:pt x="11294" y="35808"/>
                    <a:pt x="11294" y="35808"/>
                  </a:cubicBezTo>
                  <a:lnTo>
                    <a:pt x="13897" y="65976"/>
                  </a:lnTo>
                  <a:lnTo>
                    <a:pt x="25847" y="66769"/>
                  </a:lnTo>
                  <a:cubicBezTo>
                    <a:pt x="25847" y="66769"/>
                    <a:pt x="27521" y="41602"/>
                    <a:pt x="26322" y="34043"/>
                  </a:cubicBezTo>
                  <a:cubicBezTo>
                    <a:pt x="25157" y="26723"/>
                    <a:pt x="12934" y="0"/>
                    <a:pt x="7442" y="0"/>
                  </a:cubicBezTo>
                  <a:close/>
                </a:path>
              </a:pathLst>
            </a:custGeom>
            <a:solidFill>
              <a:srgbClr val="4A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41"/>
            <p:cNvSpPr/>
            <p:nvPr/>
          </p:nvSpPr>
          <p:spPr>
            <a:xfrm>
              <a:off x="4071950" y="5173025"/>
              <a:ext cx="746300" cy="294250"/>
            </a:xfrm>
            <a:custGeom>
              <a:avLst/>
              <a:gdLst/>
              <a:ahLst/>
              <a:cxnLst/>
              <a:rect l="l" t="t" r="r" b="b"/>
              <a:pathLst>
                <a:path w="29852" h="11770" extrusionOk="0">
                  <a:moveTo>
                    <a:pt x="11248" y="1"/>
                  </a:moveTo>
                  <a:lnTo>
                    <a:pt x="0" y="861"/>
                  </a:lnTo>
                  <a:lnTo>
                    <a:pt x="815" y="6473"/>
                  </a:lnTo>
                  <a:lnTo>
                    <a:pt x="1607" y="11769"/>
                  </a:lnTo>
                  <a:lnTo>
                    <a:pt x="29852" y="11769"/>
                  </a:lnTo>
                  <a:cubicBezTo>
                    <a:pt x="28290" y="9438"/>
                    <a:pt x="25869" y="7809"/>
                    <a:pt x="23130" y="7265"/>
                  </a:cubicBezTo>
                  <a:cubicBezTo>
                    <a:pt x="21093" y="6835"/>
                    <a:pt x="19102" y="6224"/>
                    <a:pt x="17200" y="5432"/>
                  </a:cubicBezTo>
                  <a:cubicBezTo>
                    <a:pt x="11429" y="2943"/>
                    <a:pt x="11248" y="1"/>
                    <a:pt x="11248" y="1"/>
                  </a:cubicBezTo>
                  <a:close/>
                </a:path>
              </a:pathLst>
            </a:custGeom>
            <a:solidFill>
              <a:srgbClr val="7349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41"/>
            <p:cNvSpPr/>
            <p:nvPr/>
          </p:nvSpPr>
          <p:spPr>
            <a:xfrm>
              <a:off x="4092300" y="5308825"/>
              <a:ext cx="725950" cy="157875"/>
            </a:xfrm>
            <a:custGeom>
              <a:avLst/>
              <a:gdLst/>
              <a:ahLst/>
              <a:cxnLst/>
              <a:rect l="l" t="t" r="r" b="b"/>
              <a:pathLst>
                <a:path w="29038" h="6315" extrusionOk="0">
                  <a:moveTo>
                    <a:pt x="16386" y="0"/>
                  </a:moveTo>
                  <a:cubicBezTo>
                    <a:pt x="15278" y="1200"/>
                    <a:pt x="14146" y="2694"/>
                    <a:pt x="13625" y="4165"/>
                  </a:cubicBezTo>
                  <a:cubicBezTo>
                    <a:pt x="6836" y="3576"/>
                    <a:pt x="2694" y="1811"/>
                    <a:pt x="1" y="1041"/>
                  </a:cubicBezTo>
                  <a:lnTo>
                    <a:pt x="1" y="1041"/>
                  </a:lnTo>
                  <a:lnTo>
                    <a:pt x="793" y="6315"/>
                  </a:lnTo>
                  <a:lnTo>
                    <a:pt x="29038" y="6315"/>
                  </a:lnTo>
                  <a:cubicBezTo>
                    <a:pt x="27476" y="4006"/>
                    <a:pt x="25055" y="2377"/>
                    <a:pt x="22316" y="1833"/>
                  </a:cubicBezTo>
                  <a:cubicBezTo>
                    <a:pt x="20279" y="1403"/>
                    <a:pt x="18288" y="792"/>
                    <a:pt x="16386" y="0"/>
                  </a:cubicBezTo>
                  <a:close/>
                </a:path>
              </a:pathLst>
            </a:custGeom>
            <a:solidFill>
              <a:srgbClr val="0A2E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41"/>
            <p:cNvSpPr/>
            <p:nvPr/>
          </p:nvSpPr>
          <p:spPr>
            <a:xfrm>
              <a:off x="3777725" y="2730475"/>
              <a:ext cx="674450" cy="2621925"/>
            </a:xfrm>
            <a:custGeom>
              <a:avLst/>
              <a:gdLst/>
              <a:ahLst/>
              <a:cxnLst/>
              <a:rect l="l" t="t" r="r" b="b"/>
              <a:pathLst>
                <a:path w="26978" h="104877" extrusionOk="0">
                  <a:moveTo>
                    <a:pt x="18378" y="0"/>
                  </a:moveTo>
                  <a:lnTo>
                    <a:pt x="0" y="204"/>
                  </a:lnTo>
                  <a:lnTo>
                    <a:pt x="612" y="7039"/>
                  </a:lnTo>
                  <a:lnTo>
                    <a:pt x="9257" y="104877"/>
                  </a:lnTo>
                  <a:lnTo>
                    <a:pt x="26978" y="98721"/>
                  </a:lnTo>
                  <a:lnTo>
                    <a:pt x="18989" y="7039"/>
                  </a:lnTo>
                  <a:lnTo>
                    <a:pt x="18378" y="0"/>
                  </a:lnTo>
                  <a:close/>
                </a:path>
              </a:pathLst>
            </a:custGeom>
            <a:solidFill>
              <a:srgbClr val="62C0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41"/>
            <p:cNvSpPr/>
            <p:nvPr/>
          </p:nvSpPr>
          <p:spPr>
            <a:xfrm>
              <a:off x="3007675" y="5173025"/>
              <a:ext cx="716325" cy="294250"/>
            </a:xfrm>
            <a:custGeom>
              <a:avLst/>
              <a:gdLst/>
              <a:ahLst/>
              <a:cxnLst/>
              <a:rect l="l" t="t" r="r" b="b"/>
              <a:pathLst>
                <a:path w="28653" h="11770" extrusionOk="0">
                  <a:moveTo>
                    <a:pt x="17291" y="1"/>
                  </a:moveTo>
                  <a:lnTo>
                    <a:pt x="17291" y="1"/>
                  </a:lnTo>
                  <a:cubicBezTo>
                    <a:pt x="17291" y="1"/>
                    <a:pt x="17427" y="2943"/>
                    <a:pt x="11950" y="5432"/>
                  </a:cubicBezTo>
                  <a:cubicBezTo>
                    <a:pt x="10094" y="6224"/>
                    <a:pt x="8170" y="6835"/>
                    <a:pt x="6201" y="7265"/>
                  </a:cubicBezTo>
                  <a:cubicBezTo>
                    <a:pt x="1607" y="8261"/>
                    <a:pt x="0" y="11769"/>
                    <a:pt x="0" y="11769"/>
                  </a:cubicBezTo>
                  <a:lnTo>
                    <a:pt x="28245" y="11769"/>
                  </a:lnTo>
                  <a:lnTo>
                    <a:pt x="28426" y="6473"/>
                  </a:lnTo>
                  <a:lnTo>
                    <a:pt x="28652" y="861"/>
                  </a:lnTo>
                  <a:lnTo>
                    <a:pt x="17291" y="1"/>
                  </a:lnTo>
                  <a:close/>
                </a:path>
              </a:pathLst>
            </a:custGeom>
            <a:solidFill>
              <a:srgbClr val="7349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41"/>
            <p:cNvSpPr/>
            <p:nvPr/>
          </p:nvSpPr>
          <p:spPr>
            <a:xfrm>
              <a:off x="3007675" y="5308825"/>
              <a:ext cx="710675" cy="157875"/>
            </a:xfrm>
            <a:custGeom>
              <a:avLst/>
              <a:gdLst/>
              <a:ahLst/>
              <a:cxnLst/>
              <a:rect l="l" t="t" r="r" b="b"/>
              <a:pathLst>
                <a:path w="28427" h="6315" extrusionOk="0">
                  <a:moveTo>
                    <a:pt x="11950" y="0"/>
                  </a:moveTo>
                  <a:cubicBezTo>
                    <a:pt x="10094" y="792"/>
                    <a:pt x="8170" y="1403"/>
                    <a:pt x="6201" y="1833"/>
                  </a:cubicBezTo>
                  <a:cubicBezTo>
                    <a:pt x="1607" y="2829"/>
                    <a:pt x="0" y="6315"/>
                    <a:pt x="0" y="6315"/>
                  </a:cubicBezTo>
                  <a:lnTo>
                    <a:pt x="28245" y="6315"/>
                  </a:lnTo>
                  <a:lnTo>
                    <a:pt x="28426" y="1041"/>
                  </a:lnTo>
                  <a:lnTo>
                    <a:pt x="28426" y="1041"/>
                  </a:lnTo>
                  <a:cubicBezTo>
                    <a:pt x="25846" y="1811"/>
                    <a:pt x="21863" y="3576"/>
                    <a:pt x="15164" y="4165"/>
                  </a:cubicBezTo>
                  <a:cubicBezTo>
                    <a:pt x="14462" y="2694"/>
                    <a:pt x="13172" y="1200"/>
                    <a:pt x="11950" y="0"/>
                  </a:cubicBezTo>
                  <a:close/>
                </a:path>
              </a:pathLst>
            </a:custGeom>
            <a:solidFill>
              <a:srgbClr val="0A2E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41"/>
            <p:cNvSpPr/>
            <p:nvPr/>
          </p:nvSpPr>
          <p:spPr>
            <a:xfrm>
              <a:off x="3284900" y="2730475"/>
              <a:ext cx="518875" cy="2621925"/>
            </a:xfrm>
            <a:custGeom>
              <a:avLst/>
              <a:gdLst/>
              <a:ahLst/>
              <a:cxnLst/>
              <a:rect l="l" t="t" r="r" b="b"/>
              <a:pathLst>
                <a:path w="20755" h="104877" extrusionOk="0">
                  <a:moveTo>
                    <a:pt x="1" y="0"/>
                  </a:moveTo>
                  <a:lnTo>
                    <a:pt x="159" y="7039"/>
                  </a:lnTo>
                  <a:lnTo>
                    <a:pt x="2332" y="98721"/>
                  </a:lnTo>
                  <a:lnTo>
                    <a:pt x="20755" y="104877"/>
                  </a:lnTo>
                  <a:lnTo>
                    <a:pt x="18559" y="7039"/>
                  </a:lnTo>
                  <a:lnTo>
                    <a:pt x="18401" y="20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2C0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41"/>
            <p:cNvSpPr/>
            <p:nvPr/>
          </p:nvSpPr>
          <p:spPr>
            <a:xfrm>
              <a:off x="3515200" y="365400"/>
              <a:ext cx="574875" cy="1005600"/>
            </a:xfrm>
            <a:custGeom>
              <a:avLst/>
              <a:gdLst/>
              <a:ahLst/>
              <a:cxnLst/>
              <a:rect l="l" t="t" r="r" b="b"/>
              <a:pathLst>
                <a:path w="22995" h="40224" extrusionOk="0">
                  <a:moveTo>
                    <a:pt x="12950" y="0"/>
                  </a:moveTo>
                  <a:cubicBezTo>
                    <a:pt x="12336" y="0"/>
                    <a:pt x="11720" y="61"/>
                    <a:pt x="11113" y="182"/>
                  </a:cubicBezTo>
                  <a:cubicBezTo>
                    <a:pt x="10592" y="295"/>
                    <a:pt x="10071" y="409"/>
                    <a:pt x="9551" y="544"/>
                  </a:cubicBezTo>
                  <a:cubicBezTo>
                    <a:pt x="6654" y="1291"/>
                    <a:pt x="4685" y="3079"/>
                    <a:pt x="3508" y="5818"/>
                  </a:cubicBezTo>
                  <a:cubicBezTo>
                    <a:pt x="2829" y="7470"/>
                    <a:pt x="2444" y="9235"/>
                    <a:pt x="2354" y="11023"/>
                  </a:cubicBezTo>
                  <a:cubicBezTo>
                    <a:pt x="2309" y="11747"/>
                    <a:pt x="2196" y="12358"/>
                    <a:pt x="1336" y="12517"/>
                  </a:cubicBezTo>
                  <a:cubicBezTo>
                    <a:pt x="1222" y="12562"/>
                    <a:pt x="1109" y="12653"/>
                    <a:pt x="1019" y="12743"/>
                  </a:cubicBezTo>
                  <a:cubicBezTo>
                    <a:pt x="91" y="13513"/>
                    <a:pt x="0" y="15663"/>
                    <a:pt x="1403" y="15957"/>
                  </a:cubicBezTo>
                  <a:cubicBezTo>
                    <a:pt x="2331" y="16138"/>
                    <a:pt x="2377" y="16704"/>
                    <a:pt x="2444" y="17360"/>
                  </a:cubicBezTo>
                  <a:cubicBezTo>
                    <a:pt x="2467" y="17586"/>
                    <a:pt x="2490" y="17813"/>
                    <a:pt x="2512" y="18039"/>
                  </a:cubicBezTo>
                  <a:cubicBezTo>
                    <a:pt x="2626" y="18831"/>
                    <a:pt x="2807" y="19623"/>
                    <a:pt x="3078" y="20393"/>
                  </a:cubicBezTo>
                  <a:cubicBezTo>
                    <a:pt x="3372" y="21207"/>
                    <a:pt x="4300" y="22045"/>
                    <a:pt x="5296" y="22520"/>
                  </a:cubicBezTo>
                  <a:cubicBezTo>
                    <a:pt x="5703" y="22724"/>
                    <a:pt x="5794" y="23244"/>
                    <a:pt x="5771" y="23720"/>
                  </a:cubicBezTo>
                  <a:cubicBezTo>
                    <a:pt x="5749" y="25055"/>
                    <a:pt x="5771" y="28110"/>
                    <a:pt x="5771" y="29445"/>
                  </a:cubicBezTo>
                  <a:cubicBezTo>
                    <a:pt x="5749" y="30124"/>
                    <a:pt x="5658" y="30192"/>
                    <a:pt x="5047" y="30396"/>
                  </a:cubicBezTo>
                  <a:cubicBezTo>
                    <a:pt x="4323" y="30622"/>
                    <a:pt x="2739" y="30803"/>
                    <a:pt x="2014" y="31075"/>
                  </a:cubicBezTo>
                  <a:cubicBezTo>
                    <a:pt x="1471" y="31256"/>
                    <a:pt x="1426" y="31709"/>
                    <a:pt x="1856" y="32116"/>
                  </a:cubicBezTo>
                  <a:cubicBezTo>
                    <a:pt x="1992" y="32229"/>
                    <a:pt x="2128" y="32342"/>
                    <a:pt x="2286" y="32433"/>
                  </a:cubicBezTo>
                  <a:cubicBezTo>
                    <a:pt x="5477" y="34809"/>
                    <a:pt x="8668" y="37186"/>
                    <a:pt x="11859" y="39562"/>
                  </a:cubicBezTo>
                  <a:cubicBezTo>
                    <a:pt x="12086" y="39720"/>
                    <a:pt x="12289" y="39901"/>
                    <a:pt x="12538" y="40037"/>
                  </a:cubicBezTo>
                  <a:cubicBezTo>
                    <a:pt x="12733" y="40160"/>
                    <a:pt x="12896" y="40223"/>
                    <a:pt x="13051" y="40223"/>
                  </a:cubicBezTo>
                  <a:cubicBezTo>
                    <a:pt x="13238" y="40223"/>
                    <a:pt x="13414" y="40132"/>
                    <a:pt x="13625" y="39947"/>
                  </a:cubicBezTo>
                  <a:cubicBezTo>
                    <a:pt x="13738" y="39811"/>
                    <a:pt x="13874" y="39698"/>
                    <a:pt x="13987" y="39562"/>
                  </a:cubicBezTo>
                  <a:cubicBezTo>
                    <a:pt x="16137" y="37072"/>
                    <a:pt x="18468" y="34787"/>
                    <a:pt x="20731" y="32433"/>
                  </a:cubicBezTo>
                  <a:cubicBezTo>
                    <a:pt x="21139" y="32026"/>
                    <a:pt x="21523" y="31573"/>
                    <a:pt x="21885" y="31120"/>
                  </a:cubicBezTo>
                  <a:cubicBezTo>
                    <a:pt x="22248" y="30690"/>
                    <a:pt x="22134" y="30419"/>
                    <a:pt x="21569" y="30283"/>
                  </a:cubicBezTo>
                  <a:cubicBezTo>
                    <a:pt x="19829" y="29911"/>
                    <a:pt x="18832" y="29726"/>
                    <a:pt x="18768" y="29726"/>
                  </a:cubicBezTo>
                  <a:cubicBezTo>
                    <a:pt x="18757" y="29726"/>
                    <a:pt x="18770" y="29730"/>
                    <a:pt x="18807" y="29740"/>
                  </a:cubicBezTo>
                  <a:cubicBezTo>
                    <a:pt x="18151" y="29604"/>
                    <a:pt x="16974" y="29581"/>
                    <a:pt x="16997" y="28970"/>
                  </a:cubicBezTo>
                  <a:cubicBezTo>
                    <a:pt x="17042" y="27590"/>
                    <a:pt x="17133" y="24512"/>
                    <a:pt x="17201" y="23131"/>
                  </a:cubicBezTo>
                  <a:cubicBezTo>
                    <a:pt x="17201" y="22814"/>
                    <a:pt x="17223" y="22452"/>
                    <a:pt x="17472" y="22248"/>
                  </a:cubicBezTo>
                  <a:cubicBezTo>
                    <a:pt x="18445" y="21479"/>
                    <a:pt x="19690" y="20008"/>
                    <a:pt x="19984" y="18786"/>
                  </a:cubicBezTo>
                  <a:cubicBezTo>
                    <a:pt x="20233" y="17722"/>
                    <a:pt x="20460" y="16681"/>
                    <a:pt x="20663" y="15640"/>
                  </a:cubicBezTo>
                  <a:cubicBezTo>
                    <a:pt x="20731" y="15233"/>
                    <a:pt x="20890" y="14961"/>
                    <a:pt x="21320" y="14893"/>
                  </a:cubicBezTo>
                  <a:cubicBezTo>
                    <a:pt x="21410" y="14870"/>
                    <a:pt x="21478" y="14848"/>
                    <a:pt x="21569" y="14803"/>
                  </a:cubicBezTo>
                  <a:cubicBezTo>
                    <a:pt x="22859" y="14191"/>
                    <a:pt x="22994" y="12404"/>
                    <a:pt x="21817" y="11611"/>
                  </a:cubicBezTo>
                  <a:cubicBezTo>
                    <a:pt x="21591" y="11453"/>
                    <a:pt x="21342" y="11317"/>
                    <a:pt x="21116" y="11204"/>
                  </a:cubicBezTo>
                  <a:cubicBezTo>
                    <a:pt x="21093" y="10955"/>
                    <a:pt x="21071" y="10751"/>
                    <a:pt x="21071" y="10525"/>
                  </a:cubicBezTo>
                  <a:cubicBezTo>
                    <a:pt x="21093" y="9212"/>
                    <a:pt x="20980" y="7922"/>
                    <a:pt x="20776" y="6632"/>
                  </a:cubicBezTo>
                  <a:cubicBezTo>
                    <a:pt x="20573" y="5320"/>
                    <a:pt x="20075" y="4052"/>
                    <a:pt x="19305" y="2921"/>
                  </a:cubicBezTo>
                  <a:cubicBezTo>
                    <a:pt x="18626" y="1902"/>
                    <a:pt x="17653" y="1133"/>
                    <a:pt x="16522" y="703"/>
                  </a:cubicBezTo>
                  <a:cubicBezTo>
                    <a:pt x="15379" y="237"/>
                    <a:pt x="14166" y="0"/>
                    <a:pt x="12950" y="0"/>
                  </a:cubicBezTo>
                  <a:close/>
                </a:path>
              </a:pathLst>
            </a:custGeom>
            <a:solidFill>
              <a:srgbClr val="7349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41"/>
            <p:cNvSpPr/>
            <p:nvPr/>
          </p:nvSpPr>
          <p:spPr>
            <a:xfrm>
              <a:off x="3478425" y="238100"/>
              <a:ext cx="574300" cy="420175"/>
            </a:xfrm>
            <a:custGeom>
              <a:avLst/>
              <a:gdLst/>
              <a:ahLst/>
              <a:cxnLst/>
              <a:rect l="l" t="t" r="r" b="b"/>
              <a:pathLst>
                <a:path w="22972" h="16807" extrusionOk="0">
                  <a:moveTo>
                    <a:pt x="6971" y="0"/>
                  </a:moveTo>
                  <a:cubicBezTo>
                    <a:pt x="6619" y="0"/>
                    <a:pt x="6265" y="56"/>
                    <a:pt x="5907" y="182"/>
                  </a:cubicBezTo>
                  <a:cubicBezTo>
                    <a:pt x="5228" y="408"/>
                    <a:pt x="4594" y="770"/>
                    <a:pt x="4051" y="1246"/>
                  </a:cubicBezTo>
                  <a:cubicBezTo>
                    <a:pt x="2648" y="2491"/>
                    <a:pt x="2309" y="3848"/>
                    <a:pt x="2739" y="5659"/>
                  </a:cubicBezTo>
                  <a:cubicBezTo>
                    <a:pt x="2784" y="5750"/>
                    <a:pt x="2807" y="5840"/>
                    <a:pt x="2829" y="5931"/>
                  </a:cubicBezTo>
                  <a:cubicBezTo>
                    <a:pt x="2852" y="6112"/>
                    <a:pt x="2761" y="6270"/>
                    <a:pt x="2603" y="6338"/>
                  </a:cubicBezTo>
                  <a:cubicBezTo>
                    <a:pt x="2399" y="6428"/>
                    <a:pt x="2195" y="6519"/>
                    <a:pt x="2014" y="6632"/>
                  </a:cubicBezTo>
                  <a:cubicBezTo>
                    <a:pt x="226" y="7854"/>
                    <a:pt x="0" y="9778"/>
                    <a:pt x="1403" y="11362"/>
                  </a:cubicBezTo>
                  <a:cubicBezTo>
                    <a:pt x="1765" y="11770"/>
                    <a:pt x="2218" y="12109"/>
                    <a:pt x="2716" y="12335"/>
                  </a:cubicBezTo>
                  <a:cubicBezTo>
                    <a:pt x="3214" y="12584"/>
                    <a:pt x="3508" y="13105"/>
                    <a:pt x="3440" y="13625"/>
                  </a:cubicBezTo>
                  <a:cubicBezTo>
                    <a:pt x="3440" y="14259"/>
                    <a:pt x="3440" y="14870"/>
                    <a:pt x="3485" y="15504"/>
                  </a:cubicBezTo>
                  <a:cubicBezTo>
                    <a:pt x="3463" y="15776"/>
                    <a:pt x="3485" y="16047"/>
                    <a:pt x="3508" y="16319"/>
                  </a:cubicBezTo>
                  <a:cubicBezTo>
                    <a:pt x="3548" y="16597"/>
                    <a:pt x="3780" y="16806"/>
                    <a:pt x="4051" y="16806"/>
                  </a:cubicBezTo>
                  <a:cubicBezTo>
                    <a:pt x="4088" y="16806"/>
                    <a:pt x="4126" y="16802"/>
                    <a:pt x="4164" y="16794"/>
                  </a:cubicBezTo>
                  <a:cubicBezTo>
                    <a:pt x="4527" y="16794"/>
                    <a:pt x="4843" y="16545"/>
                    <a:pt x="4957" y="16206"/>
                  </a:cubicBezTo>
                  <a:cubicBezTo>
                    <a:pt x="5070" y="15776"/>
                    <a:pt x="5138" y="15346"/>
                    <a:pt x="5138" y="14893"/>
                  </a:cubicBezTo>
                  <a:cubicBezTo>
                    <a:pt x="5183" y="14463"/>
                    <a:pt x="5183" y="14010"/>
                    <a:pt x="5251" y="13580"/>
                  </a:cubicBezTo>
                  <a:cubicBezTo>
                    <a:pt x="5271" y="13380"/>
                    <a:pt x="5432" y="13233"/>
                    <a:pt x="5626" y="13233"/>
                  </a:cubicBezTo>
                  <a:cubicBezTo>
                    <a:pt x="5651" y="13233"/>
                    <a:pt x="5677" y="13236"/>
                    <a:pt x="5703" y="13241"/>
                  </a:cubicBezTo>
                  <a:cubicBezTo>
                    <a:pt x="5794" y="13241"/>
                    <a:pt x="5884" y="13241"/>
                    <a:pt x="5975" y="13263"/>
                  </a:cubicBezTo>
                  <a:cubicBezTo>
                    <a:pt x="6390" y="13297"/>
                    <a:pt x="6806" y="13313"/>
                    <a:pt x="7221" y="13313"/>
                  </a:cubicBezTo>
                  <a:cubicBezTo>
                    <a:pt x="9071" y="13313"/>
                    <a:pt x="10914" y="12986"/>
                    <a:pt x="12651" y="12358"/>
                  </a:cubicBezTo>
                  <a:cubicBezTo>
                    <a:pt x="13851" y="11951"/>
                    <a:pt x="14937" y="11385"/>
                    <a:pt x="16092" y="10887"/>
                  </a:cubicBezTo>
                  <a:cubicBezTo>
                    <a:pt x="16612" y="10638"/>
                    <a:pt x="17110" y="10366"/>
                    <a:pt x="17653" y="10140"/>
                  </a:cubicBezTo>
                  <a:cubicBezTo>
                    <a:pt x="17732" y="10100"/>
                    <a:pt x="17816" y="10082"/>
                    <a:pt x="17897" y="10082"/>
                  </a:cubicBezTo>
                  <a:cubicBezTo>
                    <a:pt x="18092" y="10082"/>
                    <a:pt x="18275" y="10190"/>
                    <a:pt x="18355" y="10366"/>
                  </a:cubicBezTo>
                  <a:cubicBezTo>
                    <a:pt x="18785" y="10955"/>
                    <a:pt x="19283" y="11453"/>
                    <a:pt x="19871" y="11860"/>
                  </a:cubicBezTo>
                  <a:cubicBezTo>
                    <a:pt x="20527" y="12358"/>
                    <a:pt x="20957" y="13082"/>
                    <a:pt x="21093" y="13897"/>
                  </a:cubicBezTo>
                  <a:cubicBezTo>
                    <a:pt x="21161" y="14327"/>
                    <a:pt x="21206" y="14734"/>
                    <a:pt x="21297" y="15164"/>
                  </a:cubicBezTo>
                  <a:cubicBezTo>
                    <a:pt x="21297" y="15523"/>
                    <a:pt x="21592" y="15803"/>
                    <a:pt x="21925" y="15803"/>
                  </a:cubicBezTo>
                  <a:cubicBezTo>
                    <a:pt x="21949" y="15803"/>
                    <a:pt x="21974" y="15801"/>
                    <a:pt x="21998" y="15798"/>
                  </a:cubicBezTo>
                  <a:cubicBezTo>
                    <a:pt x="22089" y="15798"/>
                    <a:pt x="22180" y="15798"/>
                    <a:pt x="22270" y="15776"/>
                  </a:cubicBezTo>
                  <a:cubicBezTo>
                    <a:pt x="22655" y="15776"/>
                    <a:pt x="22949" y="15481"/>
                    <a:pt x="22949" y="15097"/>
                  </a:cubicBezTo>
                  <a:cubicBezTo>
                    <a:pt x="22972" y="14780"/>
                    <a:pt x="22972" y="14440"/>
                    <a:pt x="22949" y="14101"/>
                  </a:cubicBezTo>
                  <a:cubicBezTo>
                    <a:pt x="22926" y="13082"/>
                    <a:pt x="22858" y="12064"/>
                    <a:pt x="22813" y="11023"/>
                  </a:cubicBezTo>
                  <a:lnTo>
                    <a:pt x="22813" y="11023"/>
                  </a:lnTo>
                  <a:cubicBezTo>
                    <a:pt x="22813" y="11023"/>
                    <a:pt x="22823" y="11033"/>
                    <a:pt x="22830" y="11033"/>
                  </a:cubicBezTo>
                  <a:cubicBezTo>
                    <a:pt x="22833" y="11033"/>
                    <a:pt x="22836" y="11030"/>
                    <a:pt x="22836" y="11023"/>
                  </a:cubicBezTo>
                  <a:cubicBezTo>
                    <a:pt x="22813" y="9936"/>
                    <a:pt x="22858" y="8760"/>
                    <a:pt x="22791" y="7696"/>
                  </a:cubicBezTo>
                  <a:cubicBezTo>
                    <a:pt x="22700" y="6202"/>
                    <a:pt x="22496" y="4912"/>
                    <a:pt x="21863" y="3554"/>
                  </a:cubicBezTo>
                  <a:cubicBezTo>
                    <a:pt x="21268" y="2293"/>
                    <a:pt x="20330" y="1606"/>
                    <a:pt x="19093" y="1606"/>
                  </a:cubicBezTo>
                  <a:cubicBezTo>
                    <a:pt x="18776" y="1606"/>
                    <a:pt x="18439" y="1651"/>
                    <a:pt x="18083" y="1744"/>
                  </a:cubicBezTo>
                  <a:cubicBezTo>
                    <a:pt x="17936" y="1787"/>
                    <a:pt x="17808" y="1814"/>
                    <a:pt x="17691" y="1814"/>
                  </a:cubicBezTo>
                  <a:cubicBezTo>
                    <a:pt x="17501" y="1814"/>
                    <a:pt x="17337" y="1744"/>
                    <a:pt x="17155" y="1563"/>
                  </a:cubicBezTo>
                  <a:cubicBezTo>
                    <a:pt x="17033" y="1441"/>
                    <a:pt x="16910" y="1389"/>
                    <a:pt x="16783" y="1389"/>
                  </a:cubicBezTo>
                  <a:cubicBezTo>
                    <a:pt x="16043" y="1389"/>
                    <a:pt x="15219" y="3172"/>
                    <a:pt x="14252" y="3172"/>
                  </a:cubicBezTo>
                  <a:cubicBezTo>
                    <a:pt x="14187" y="3172"/>
                    <a:pt x="14121" y="3164"/>
                    <a:pt x="14055" y="3147"/>
                  </a:cubicBezTo>
                  <a:cubicBezTo>
                    <a:pt x="11592" y="2516"/>
                    <a:pt x="9336" y="0"/>
                    <a:pt x="6971" y="0"/>
                  </a:cubicBezTo>
                  <a:close/>
                </a:path>
              </a:pathLst>
            </a:custGeom>
            <a:solidFill>
              <a:srgbClr val="AD42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41"/>
            <p:cNvSpPr/>
            <p:nvPr/>
          </p:nvSpPr>
          <p:spPr>
            <a:xfrm>
              <a:off x="3021250" y="2089800"/>
              <a:ext cx="226900" cy="92400"/>
            </a:xfrm>
            <a:custGeom>
              <a:avLst/>
              <a:gdLst/>
              <a:ahLst/>
              <a:cxnLst/>
              <a:rect l="l" t="t" r="r" b="b"/>
              <a:pathLst>
                <a:path w="9076" h="3696" extrusionOk="0">
                  <a:moveTo>
                    <a:pt x="2676" y="0"/>
                  </a:moveTo>
                  <a:cubicBezTo>
                    <a:pt x="2628" y="0"/>
                    <a:pt x="2581" y="3"/>
                    <a:pt x="2535" y="8"/>
                  </a:cubicBezTo>
                  <a:cubicBezTo>
                    <a:pt x="1336" y="143"/>
                    <a:pt x="46" y="3289"/>
                    <a:pt x="0" y="3629"/>
                  </a:cubicBezTo>
                  <a:cubicBezTo>
                    <a:pt x="0" y="3629"/>
                    <a:pt x="3000" y="3696"/>
                    <a:pt x="4972" y="3696"/>
                  </a:cubicBezTo>
                  <a:cubicBezTo>
                    <a:pt x="5563" y="3696"/>
                    <a:pt x="6062" y="3690"/>
                    <a:pt x="6360" y="3674"/>
                  </a:cubicBezTo>
                  <a:cubicBezTo>
                    <a:pt x="7650" y="3584"/>
                    <a:pt x="9076" y="2271"/>
                    <a:pt x="8646" y="1569"/>
                  </a:cubicBezTo>
                  <a:cubicBezTo>
                    <a:pt x="8518" y="1350"/>
                    <a:pt x="8238" y="1274"/>
                    <a:pt x="7912" y="1274"/>
                  </a:cubicBezTo>
                  <a:cubicBezTo>
                    <a:pt x="7198" y="1274"/>
                    <a:pt x="6270" y="1637"/>
                    <a:pt x="6270" y="1637"/>
                  </a:cubicBezTo>
                  <a:cubicBezTo>
                    <a:pt x="6270" y="1637"/>
                    <a:pt x="3940" y="0"/>
                    <a:pt x="2676" y="0"/>
                  </a:cubicBezTo>
                  <a:close/>
                </a:path>
              </a:pathLst>
            </a:custGeom>
            <a:solidFill>
              <a:srgbClr val="482C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41"/>
            <p:cNvSpPr/>
            <p:nvPr/>
          </p:nvSpPr>
          <p:spPr>
            <a:xfrm>
              <a:off x="3196650" y="1118675"/>
              <a:ext cx="1122575" cy="2087300"/>
            </a:xfrm>
            <a:custGeom>
              <a:avLst/>
              <a:gdLst/>
              <a:ahLst/>
              <a:cxnLst/>
              <a:rect l="l" t="t" r="r" b="b"/>
              <a:pathLst>
                <a:path w="44903" h="83492" extrusionOk="0">
                  <a:moveTo>
                    <a:pt x="35049" y="1"/>
                  </a:moveTo>
                  <a:cubicBezTo>
                    <a:pt x="34640" y="1"/>
                    <a:pt x="34318" y="182"/>
                    <a:pt x="34016" y="605"/>
                  </a:cubicBezTo>
                  <a:cubicBezTo>
                    <a:pt x="33881" y="786"/>
                    <a:pt x="33699" y="944"/>
                    <a:pt x="33564" y="1102"/>
                  </a:cubicBezTo>
                  <a:cubicBezTo>
                    <a:pt x="31278" y="3773"/>
                    <a:pt x="28675" y="6104"/>
                    <a:pt x="26299" y="8662"/>
                  </a:cubicBezTo>
                  <a:cubicBezTo>
                    <a:pt x="26089" y="8882"/>
                    <a:pt x="25958" y="8990"/>
                    <a:pt x="25809" y="8990"/>
                  </a:cubicBezTo>
                  <a:cubicBezTo>
                    <a:pt x="25668" y="8990"/>
                    <a:pt x="25511" y="8894"/>
                    <a:pt x="25258" y="8707"/>
                  </a:cubicBezTo>
                  <a:cubicBezTo>
                    <a:pt x="23900" y="7711"/>
                    <a:pt x="22519" y="6693"/>
                    <a:pt x="21161" y="5651"/>
                  </a:cubicBezTo>
                  <a:cubicBezTo>
                    <a:pt x="19328" y="4248"/>
                    <a:pt x="17495" y="2800"/>
                    <a:pt x="15684" y="1329"/>
                  </a:cubicBezTo>
                  <a:cubicBezTo>
                    <a:pt x="15347" y="1008"/>
                    <a:pt x="14884" y="839"/>
                    <a:pt x="14417" y="839"/>
                  </a:cubicBezTo>
                  <a:cubicBezTo>
                    <a:pt x="14257" y="839"/>
                    <a:pt x="14097" y="858"/>
                    <a:pt x="13942" y="899"/>
                  </a:cubicBezTo>
                  <a:cubicBezTo>
                    <a:pt x="12086" y="1419"/>
                    <a:pt x="10366" y="1691"/>
                    <a:pt x="8555" y="2370"/>
                  </a:cubicBezTo>
                  <a:cubicBezTo>
                    <a:pt x="8012" y="2573"/>
                    <a:pt x="4889" y="3230"/>
                    <a:pt x="4889" y="4927"/>
                  </a:cubicBezTo>
                  <a:cubicBezTo>
                    <a:pt x="4889" y="9182"/>
                    <a:pt x="4844" y="13957"/>
                    <a:pt x="4595" y="18212"/>
                  </a:cubicBezTo>
                  <a:cubicBezTo>
                    <a:pt x="4300" y="23599"/>
                    <a:pt x="4730" y="29325"/>
                    <a:pt x="4300" y="34688"/>
                  </a:cubicBezTo>
                  <a:cubicBezTo>
                    <a:pt x="4165" y="36159"/>
                    <a:pt x="3984" y="37631"/>
                    <a:pt x="3735" y="39079"/>
                  </a:cubicBezTo>
                  <a:cubicBezTo>
                    <a:pt x="3214" y="42044"/>
                    <a:pt x="3146" y="44692"/>
                    <a:pt x="2626" y="47634"/>
                  </a:cubicBezTo>
                  <a:cubicBezTo>
                    <a:pt x="2083" y="50553"/>
                    <a:pt x="3282" y="54016"/>
                    <a:pt x="2784" y="56936"/>
                  </a:cubicBezTo>
                  <a:cubicBezTo>
                    <a:pt x="2490" y="58791"/>
                    <a:pt x="2286" y="60670"/>
                    <a:pt x="1969" y="62526"/>
                  </a:cubicBezTo>
                  <a:cubicBezTo>
                    <a:pt x="1155" y="67256"/>
                    <a:pt x="589" y="72009"/>
                    <a:pt x="227" y="76784"/>
                  </a:cubicBezTo>
                  <a:cubicBezTo>
                    <a:pt x="136" y="77780"/>
                    <a:pt x="136" y="78753"/>
                    <a:pt x="68" y="79749"/>
                  </a:cubicBezTo>
                  <a:cubicBezTo>
                    <a:pt x="0" y="80405"/>
                    <a:pt x="385" y="81016"/>
                    <a:pt x="996" y="81220"/>
                  </a:cubicBezTo>
                  <a:cubicBezTo>
                    <a:pt x="1381" y="81378"/>
                    <a:pt x="1766" y="81491"/>
                    <a:pt x="2150" y="81582"/>
                  </a:cubicBezTo>
                  <a:cubicBezTo>
                    <a:pt x="4685" y="82148"/>
                    <a:pt x="7265" y="82487"/>
                    <a:pt x="9868" y="82668"/>
                  </a:cubicBezTo>
                  <a:cubicBezTo>
                    <a:pt x="11973" y="82804"/>
                    <a:pt x="14055" y="82962"/>
                    <a:pt x="16160" y="83053"/>
                  </a:cubicBezTo>
                  <a:cubicBezTo>
                    <a:pt x="17744" y="83144"/>
                    <a:pt x="19306" y="83166"/>
                    <a:pt x="20867" y="83211"/>
                  </a:cubicBezTo>
                  <a:cubicBezTo>
                    <a:pt x="21478" y="83234"/>
                    <a:pt x="25077" y="83438"/>
                    <a:pt x="26140" y="83460"/>
                  </a:cubicBezTo>
                  <a:cubicBezTo>
                    <a:pt x="26638" y="83481"/>
                    <a:pt x="27137" y="83492"/>
                    <a:pt x="27638" y="83492"/>
                  </a:cubicBezTo>
                  <a:cubicBezTo>
                    <a:pt x="28754" y="83492"/>
                    <a:pt x="29874" y="83441"/>
                    <a:pt x="30984" y="83347"/>
                  </a:cubicBezTo>
                  <a:cubicBezTo>
                    <a:pt x="32749" y="83189"/>
                    <a:pt x="34537" y="83030"/>
                    <a:pt x="36325" y="82895"/>
                  </a:cubicBezTo>
                  <a:cubicBezTo>
                    <a:pt x="38520" y="82736"/>
                    <a:pt x="40715" y="82578"/>
                    <a:pt x="42911" y="82397"/>
                  </a:cubicBezTo>
                  <a:cubicBezTo>
                    <a:pt x="43295" y="82397"/>
                    <a:pt x="43703" y="82329"/>
                    <a:pt x="44088" y="82193"/>
                  </a:cubicBezTo>
                  <a:cubicBezTo>
                    <a:pt x="44540" y="82057"/>
                    <a:pt x="44857" y="81672"/>
                    <a:pt x="44880" y="81197"/>
                  </a:cubicBezTo>
                  <a:cubicBezTo>
                    <a:pt x="44902" y="80767"/>
                    <a:pt x="44902" y="80315"/>
                    <a:pt x="44902" y="79862"/>
                  </a:cubicBezTo>
                  <a:cubicBezTo>
                    <a:pt x="44857" y="76196"/>
                    <a:pt x="44608" y="72529"/>
                    <a:pt x="44269" y="68863"/>
                  </a:cubicBezTo>
                  <a:cubicBezTo>
                    <a:pt x="44133" y="67392"/>
                    <a:pt x="44088" y="65898"/>
                    <a:pt x="43907" y="64449"/>
                  </a:cubicBezTo>
                  <a:cubicBezTo>
                    <a:pt x="43386" y="60217"/>
                    <a:pt x="42820" y="56008"/>
                    <a:pt x="42322" y="51776"/>
                  </a:cubicBezTo>
                  <a:cubicBezTo>
                    <a:pt x="41892" y="48177"/>
                    <a:pt x="41711" y="44533"/>
                    <a:pt x="41779" y="40912"/>
                  </a:cubicBezTo>
                  <a:cubicBezTo>
                    <a:pt x="41824" y="37404"/>
                    <a:pt x="41938" y="33919"/>
                    <a:pt x="42164" y="30434"/>
                  </a:cubicBezTo>
                  <a:cubicBezTo>
                    <a:pt x="42254" y="28827"/>
                    <a:pt x="42368" y="27242"/>
                    <a:pt x="42458" y="25636"/>
                  </a:cubicBezTo>
                  <a:lnTo>
                    <a:pt x="43069" y="2777"/>
                  </a:lnTo>
                  <a:cubicBezTo>
                    <a:pt x="40693" y="1713"/>
                    <a:pt x="38203" y="967"/>
                    <a:pt x="35736" y="129"/>
                  </a:cubicBezTo>
                  <a:cubicBezTo>
                    <a:pt x="35480" y="46"/>
                    <a:pt x="35254" y="1"/>
                    <a:pt x="35049" y="1"/>
                  </a:cubicBezTo>
                  <a:close/>
                </a:path>
              </a:pathLst>
            </a:custGeom>
            <a:solidFill>
              <a:srgbClr val="62C0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41"/>
            <p:cNvSpPr/>
            <p:nvPr/>
          </p:nvSpPr>
          <p:spPr>
            <a:xfrm>
              <a:off x="3519725" y="1114025"/>
              <a:ext cx="611075" cy="297075"/>
            </a:xfrm>
            <a:custGeom>
              <a:avLst/>
              <a:gdLst/>
              <a:ahLst/>
              <a:cxnLst/>
              <a:rect l="l" t="t" r="r" b="b"/>
              <a:pathLst>
                <a:path w="24443" h="11883" extrusionOk="0">
                  <a:moveTo>
                    <a:pt x="22064" y="0"/>
                  </a:moveTo>
                  <a:cubicBezTo>
                    <a:pt x="21673" y="0"/>
                    <a:pt x="21319" y="185"/>
                    <a:pt x="20980" y="564"/>
                  </a:cubicBezTo>
                  <a:cubicBezTo>
                    <a:pt x="20052" y="1605"/>
                    <a:pt x="19079" y="2578"/>
                    <a:pt x="18174" y="3642"/>
                  </a:cubicBezTo>
                  <a:cubicBezTo>
                    <a:pt x="16680" y="5407"/>
                    <a:pt x="15028" y="7060"/>
                    <a:pt x="13398" y="8712"/>
                  </a:cubicBezTo>
                  <a:cubicBezTo>
                    <a:pt x="13240" y="8938"/>
                    <a:pt x="12991" y="9096"/>
                    <a:pt x="12742" y="9187"/>
                  </a:cubicBezTo>
                  <a:cubicBezTo>
                    <a:pt x="12629" y="9142"/>
                    <a:pt x="12516" y="9096"/>
                    <a:pt x="12403" y="9029"/>
                  </a:cubicBezTo>
                  <a:cubicBezTo>
                    <a:pt x="9212" y="6562"/>
                    <a:pt x="5975" y="4163"/>
                    <a:pt x="2897" y="1515"/>
                  </a:cubicBezTo>
                  <a:cubicBezTo>
                    <a:pt x="2603" y="1266"/>
                    <a:pt x="2286" y="1017"/>
                    <a:pt x="1969" y="768"/>
                  </a:cubicBezTo>
                  <a:cubicBezTo>
                    <a:pt x="1850" y="664"/>
                    <a:pt x="1702" y="609"/>
                    <a:pt x="1557" y="609"/>
                  </a:cubicBezTo>
                  <a:cubicBezTo>
                    <a:pt x="1481" y="609"/>
                    <a:pt x="1405" y="624"/>
                    <a:pt x="1336" y="655"/>
                  </a:cubicBezTo>
                  <a:cubicBezTo>
                    <a:pt x="906" y="791"/>
                    <a:pt x="498" y="1017"/>
                    <a:pt x="159" y="1311"/>
                  </a:cubicBezTo>
                  <a:cubicBezTo>
                    <a:pt x="23" y="1424"/>
                    <a:pt x="0" y="1628"/>
                    <a:pt x="113" y="1786"/>
                  </a:cubicBezTo>
                  <a:cubicBezTo>
                    <a:pt x="204" y="1945"/>
                    <a:pt x="294" y="2081"/>
                    <a:pt x="408" y="2216"/>
                  </a:cubicBezTo>
                  <a:cubicBezTo>
                    <a:pt x="1947" y="4117"/>
                    <a:pt x="8035" y="8870"/>
                    <a:pt x="11226" y="11314"/>
                  </a:cubicBezTo>
                  <a:cubicBezTo>
                    <a:pt x="11720" y="11697"/>
                    <a:pt x="12303" y="11883"/>
                    <a:pt x="12885" y="11883"/>
                  </a:cubicBezTo>
                  <a:cubicBezTo>
                    <a:pt x="13609" y="11883"/>
                    <a:pt x="14330" y="11595"/>
                    <a:pt x="14870" y="11043"/>
                  </a:cubicBezTo>
                  <a:cubicBezTo>
                    <a:pt x="17902" y="7829"/>
                    <a:pt x="23990" y="1379"/>
                    <a:pt x="24194" y="994"/>
                  </a:cubicBezTo>
                  <a:cubicBezTo>
                    <a:pt x="24443" y="564"/>
                    <a:pt x="23787" y="677"/>
                    <a:pt x="23402" y="474"/>
                  </a:cubicBezTo>
                  <a:cubicBezTo>
                    <a:pt x="23243" y="383"/>
                    <a:pt x="23062" y="315"/>
                    <a:pt x="22904" y="247"/>
                  </a:cubicBezTo>
                  <a:cubicBezTo>
                    <a:pt x="22604" y="84"/>
                    <a:pt x="22326" y="0"/>
                    <a:pt x="22064" y="0"/>
                  </a:cubicBezTo>
                  <a:close/>
                </a:path>
              </a:pathLst>
            </a:custGeom>
            <a:solidFill>
              <a:srgbClr val="4A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41"/>
            <p:cNvSpPr/>
            <p:nvPr/>
          </p:nvSpPr>
          <p:spPr>
            <a:xfrm>
              <a:off x="3124225" y="1912550"/>
              <a:ext cx="922275" cy="667500"/>
            </a:xfrm>
            <a:custGeom>
              <a:avLst/>
              <a:gdLst/>
              <a:ahLst/>
              <a:cxnLst/>
              <a:rect l="l" t="t" r="r" b="b"/>
              <a:pathLst>
                <a:path w="36891" h="26700" extrusionOk="0">
                  <a:moveTo>
                    <a:pt x="35096" y="0"/>
                  </a:moveTo>
                  <a:cubicBezTo>
                    <a:pt x="34960" y="0"/>
                    <a:pt x="34798" y="6"/>
                    <a:pt x="34605" y="14"/>
                  </a:cubicBezTo>
                  <a:cubicBezTo>
                    <a:pt x="32183" y="104"/>
                    <a:pt x="29762" y="218"/>
                    <a:pt x="27363" y="308"/>
                  </a:cubicBezTo>
                  <a:lnTo>
                    <a:pt x="17970" y="715"/>
                  </a:lnTo>
                  <a:lnTo>
                    <a:pt x="17970" y="738"/>
                  </a:lnTo>
                  <a:cubicBezTo>
                    <a:pt x="15187" y="874"/>
                    <a:pt x="12425" y="987"/>
                    <a:pt x="9642" y="1123"/>
                  </a:cubicBezTo>
                  <a:cubicBezTo>
                    <a:pt x="6700" y="1236"/>
                    <a:pt x="3735" y="1349"/>
                    <a:pt x="793" y="1485"/>
                  </a:cubicBezTo>
                  <a:cubicBezTo>
                    <a:pt x="136" y="1508"/>
                    <a:pt x="0" y="1643"/>
                    <a:pt x="23" y="2300"/>
                  </a:cubicBezTo>
                  <a:cubicBezTo>
                    <a:pt x="68" y="3884"/>
                    <a:pt x="159" y="5446"/>
                    <a:pt x="227" y="7007"/>
                  </a:cubicBezTo>
                  <a:cubicBezTo>
                    <a:pt x="453" y="12416"/>
                    <a:pt x="679" y="17825"/>
                    <a:pt x="928" y="23234"/>
                  </a:cubicBezTo>
                  <a:cubicBezTo>
                    <a:pt x="974" y="24140"/>
                    <a:pt x="1019" y="25022"/>
                    <a:pt x="1087" y="25928"/>
                  </a:cubicBezTo>
                  <a:cubicBezTo>
                    <a:pt x="1128" y="26570"/>
                    <a:pt x="1208" y="26700"/>
                    <a:pt x="1725" y="26700"/>
                  </a:cubicBezTo>
                  <a:cubicBezTo>
                    <a:pt x="1772" y="26700"/>
                    <a:pt x="1824" y="26699"/>
                    <a:pt x="1879" y="26697"/>
                  </a:cubicBezTo>
                  <a:cubicBezTo>
                    <a:pt x="3237" y="26652"/>
                    <a:pt x="4572" y="26584"/>
                    <a:pt x="5907" y="26516"/>
                  </a:cubicBezTo>
                  <a:cubicBezTo>
                    <a:pt x="9981" y="26335"/>
                    <a:pt x="14055" y="26154"/>
                    <a:pt x="18129" y="25973"/>
                  </a:cubicBezTo>
                  <a:cubicBezTo>
                    <a:pt x="23447" y="25746"/>
                    <a:pt x="28766" y="25520"/>
                    <a:pt x="34084" y="25294"/>
                  </a:cubicBezTo>
                  <a:cubicBezTo>
                    <a:pt x="34763" y="25249"/>
                    <a:pt x="35442" y="25226"/>
                    <a:pt x="36099" y="25158"/>
                  </a:cubicBezTo>
                  <a:cubicBezTo>
                    <a:pt x="36800" y="25113"/>
                    <a:pt x="36891" y="25022"/>
                    <a:pt x="36891" y="24366"/>
                  </a:cubicBezTo>
                  <a:cubicBezTo>
                    <a:pt x="36891" y="23868"/>
                    <a:pt x="36868" y="23370"/>
                    <a:pt x="36845" y="22895"/>
                  </a:cubicBezTo>
                  <a:cubicBezTo>
                    <a:pt x="36710" y="19749"/>
                    <a:pt x="36551" y="16626"/>
                    <a:pt x="36393" y="13503"/>
                  </a:cubicBezTo>
                  <a:cubicBezTo>
                    <a:pt x="36212" y="9383"/>
                    <a:pt x="36031" y="5264"/>
                    <a:pt x="35850" y="1145"/>
                  </a:cubicBezTo>
                  <a:cubicBezTo>
                    <a:pt x="35812" y="162"/>
                    <a:pt x="35790" y="0"/>
                    <a:pt x="35096" y="0"/>
                  </a:cubicBezTo>
                  <a:close/>
                </a:path>
              </a:pathLst>
            </a:custGeom>
            <a:solidFill>
              <a:srgbClr val="0A2E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41"/>
            <p:cNvSpPr/>
            <p:nvPr/>
          </p:nvSpPr>
          <p:spPr>
            <a:xfrm>
              <a:off x="3232850" y="2034775"/>
              <a:ext cx="277275" cy="430525"/>
            </a:xfrm>
            <a:custGeom>
              <a:avLst/>
              <a:gdLst/>
              <a:ahLst/>
              <a:cxnLst/>
              <a:rect l="l" t="t" r="r" b="b"/>
              <a:pathLst>
                <a:path w="11091" h="17221" extrusionOk="0">
                  <a:moveTo>
                    <a:pt x="7874" y="0"/>
                  </a:moveTo>
                  <a:cubicBezTo>
                    <a:pt x="7784" y="0"/>
                    <a:pt x="7695" y="5"/>
                    <a:pt x="7605" y="13"/>
                  </a:cubicBezTo>
                  <a:cubicBezTo>
                    <a:pt x="5772" y="59"/>
                    <a:pt x="4550" y="466"/>
                    <a:pt x="3373" y="1620"/>
                  </a:cubicBezTo>
                  <a:cubicBezTo>
                    <a:pt x="2196" y="2797"/>
                    <a:pt x="1313" y="4246"/>
                    <a:pt x="816" y="5830"/>
                  </a:cubicBezTo>
                  <a:cubicBezTo>
                    <a:pt x="137" y="8002"/>
                    <a:pt x="69" y="10266"/>
                    <a:pt x="23" y="12506"/>
                  </a:cubicBezTo>
                  <a:cubicBezTo>
                    <a:pt x="23" y="13525"/>
                    <a:pt x="1" y="14543"/>
                    <a:pt x="272" y="15516"/>
                  </a:cubicBezTo>
                  <a:cubicBezTo>
                    <a:pt x="363" y="15833"/>
                    <a:pt x="476" y="16127"/>
                    <a:pt x="635" y="16422"/>
                  </a:cubicBezTo>
                  <a:cubicBezTo>
                    <a:pt x="913" y="16937"/>
                    <a:pt x="1525" y="17221"/>
                    <a:pt x="2166" y="17221"/>
                  </a:cubicBezTo>
                  <a:cubicBezTo>
                    <a:pt x="2567" y="17221"/>
                    <a:pt x="2979" y="17109"/>
                    <a:pt x="3328" y="16874"/>
                  </a:cubicBezTo>
                  <a:cubicBezTo>
                    <a:pt x="4247" y="16284"/>
                    <a:pt x="5334" y="15968"/>
                    <a:pt x="6449" y="15968"/>
                  </a:cubicBezTo>
                  <a:cubicBezTo>
                    <a:pt x="6487" y="15968"/>
                    <a:pt x="6526" y="15968"/>
                    <a:pt x="6564" y="15969"/>
                  </a:cubicBezTo>
                  <a:cubicBezTo>
                    <a:pt x="7105" y="15989"/>
                    <a:pt x="7673" y="16084"/>
                    <a:pt x="8218" y="16084"/>
                  </a:cubicBezTo>
                  <a:cubicBezTo>
                    <a:pt x="8904" y="16084"/>
                    <a:pt x="9555" y="15933"/>
                    <a:pt x="10072" y="15290"/>
                  </a:cubicBezTo>
                  <a:cubicBezTo>
                    <a:pt x="10321" y="14973"/>
                    <a:pt x="10502" y="14588"/>
                    <a:pt x="10547" y="14181"/>
                  </a:cubicBezTo>
                  <a:cubicBezTo>
                    <a:pt x="11091" y="10288"/>
                    <a:pt x="11045" y="6350"/>
                    <a:pt x="10457" y="2480"/>
                  </a:cubicBezTo>
                  <a:cubicBezTo>
                    <a:pt x="10366" y="1779"/>
                    <a:pt x="10208" y="1032"/>
                    <a:pt x="9597" y="534"/>
                  </a:cubicBezTo>
                  <a:cubicBezTo>
                    <a:pt x="9084" y="198"/>
                    <a:pt x="8484" y="0"/>
                    <a:pt x="7874" y="0"/>
                  </a:cubicBezTo>
                  <a:close/>
                </a:path>
              </a:pathLst>
            </a:custGeom>
            <a:solidFill>
              <a:srgbClr val="FFFFFF">
                <a:alpha val="16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41"/>
            <p:cNvSpPr/>
            <p:nvPr/>
          </p:nvSpPr>
          <p:spPr>
            <a:xfrm rot="-1640950">
              <a:off x="3498658" y="2140552"/>
              <a:ext cx="88848" cy="72448"/>
            </a:xfrm>
            <a:custGeom>
              <a:avLst/>
              <a:gdLst/>
              <a:ahLst/>
              <a:cxnLst/>
              <a:rect l="l" t="t" r="r" b="b"/>
              <a:pathLst>
                <a:path w="3554" h="2898" extrusionOk="0">
                  <a:moveTo>
                    <a:pt x="3056" y="1"/>
                  </a:moveTo>
                  <a:lnTo>
                    <a:pt x="0" y="2490"/>
                  </a:lnTo>
                  <a:lnTo>
                    <a:pt x="521" y="2898"/>
                  </a:lnTo>
                  <a:lnTo>
                    <a:pt x="3554" y="431"/>
                  </a:lnTo>
                  <a:lnTo>
                    <a:pt x="3056" y="1"/>
                  </a:lnTo>
                  <a:close/>
                </a:path>
              </a:pathLst>
            </a:custGeom>
            <a:solidFill>
              <a:srgbClr val="FFFFFF">
                <a:alpha val="16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41"/>
            <p:cNvSpPr/>
            <p:nvPr/>
          </p:nvSpPr>
          <p:spPr>
            <a:xfrm>
              <a:off x="3651550" y="2012450"/>
              <a:ext cx="302725" cy="409600"/>
            </a:xfrm>
            <a:custGeom>
              <a:avLst/>
              <a:gdLst/>
              <a:ahLst/>
              <a:cxnLst/>
              <a:rect l="l" t="t" r="r" b="b"/>
              <a:pathLst>
                <a:path w="12109" h="16384" extrusionOk="0">
                  <a:moveTo>
                    <a:pt x="3651" y="1"/>
                  </a:moveTo>
                  <a:cubicBezTo>
                    <a:pt x="3300" y="1"/>
                    <a:pt x="2930" y="25"/>
                    <a:pt x="2535" y="69"/>
                  </a:cubicBezTo>
                  <a:cubicBezTo>
                    <a:pt x="1834" y="114"/>
                    <a:pt x="1177" y="408"/>
                    <a:pt x="657" y="884"/>
                  </a:cubicBezTo>
                  <a:cubicBezTo>
                    <a:pt x="114" y="1450"/>
                    <a:pt x="68" y="2219"/>
                    <a:pt x="46" y="2921"/>
                  </a:cubicBezTo>
                  <a:cubicBezTo>
                    <a:pt x="1" y="6836"/>
                    <a:pt x="544" y="10751"/>
                    <a:pt x="1607" y="14531"/>
                  </a:cubicBezTo>
                  <a:cubicBezTo>
                    <a:pt x="1721" y="14916"/>
                    <a:pt x="1947" y="15278"/>
                    <a:pt x="2241" y="15549"/>
                  </a:cubicBezTo>
                  <a:cubicBezTo>
                    <a:pt x="2703" y="15973"/>
                    <a:pt x="3198" y="16110"/>
                    <a:pt x="3709" y="16110"/>
                  </a:cubicBezTo>
                  <a:cubicBezTo>
                    <a:pt x="4398" y="16110"/>
                    <a:pt x="5115" y="15860"/>
                    <a:pt x="5817" y="15730"/>
                  </a:cubicBezTo>
                  <a:cubicBezTo>
                    <a:pt x="6121" y="15682"/>
                    <a:pt x="6428" y="15657"/>
                    <a:pt x="6733" y="15657"/>
                  </a:cubicBezTo>
                  <a:cubicBezTo>
                    <a:pt x="7562" y="15657"/>
                    <a:pt x="8383" y="15836"/>
                    <a:pt x="9144" y="16183"/>
                  </a:cubicBezTo>
                  <a:cubicBezTo>
                    <a:pt x="9423" y="16319"/>
                    <a:pt x="9731" y="16383"/>
                    <a:pt x="10035" y="16383"/>
                  </a:cubicBezTo>
                  <a:cubicBezTo>
                    <a:pt x="10789" y="16383"/>
                    <a:pt x="11521" y="15991"/>
                    <a:pt x="11747" y="15346"/>
                  </a:cubicBezTo>
                  <a:cubicBezTo>
                    <a:pt x="11860" y="15029"/>
                    <a:pt x="11928" y="14735"/>
                    <a:pt x="11973" y="14418"/>
                  </a:cubicBezTo>
                  <a:cubicBezTo>
                    <a:pt x="12109" y="13399"/>
                    <a:pt x="11950" y="12381"/>
                    <a:pt x="11792" y="11385"/>
                  </a:cubicBezTo>
                  <a:cubicBezTo>
                    <a:pt x="11430" y="9190"/>
                    <a:pt x="11068" y="6949"/>
                    <a:pt x="10072" y="4890"/>
                  </a:cubicBezTo>
                  <a:cubicBezTo>
                    <a:pt x="9348" y="3373"/>
                    <a:pt x="8284" y="2083"/>
                    <a:pt x="6971" y="1087"/>
                  </a:cubicBezTo>
                  <a:cubicBezTo>
                    <a:pt x="5927" y="309"/>
                    <a:pt x="4911" y="1"/>
                    <a:pt x="3651" y="1"/>
                  </a:cubicBezTo>
                  <a:close/>
                </a:path>
              </a:pathLst>
            </a:custGeom>
            <a:solidFill>
              <a:srgbClr val="FFFFFF">
                <a:alpha val="16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41"/>
            <p:cNvSpPr/>
            <p:nvPr/>
          </p:nvSpPr>
          <p:spPr>
            <a:xfrm rot="1277825">
              <a:off x="3568973" y="2138476"/>
              <a:ext cx="95099" cy="62824"/>
            </a:xfrm>
            <a:custGeom>
              <a:avLst/>
              <a:gdLst/>
              <a:ahLst/>
              <a:cxnLst/>
              <a:rect l="l" t="t" r="r" b="b"/>
              <a:pathLst>
                <a:path w="3804" h="2513" extrusionOk="0">
                  <a:moveTo>
                    <a:pt x="454" y="0"/>
                  </a:moveTo>
                  <a:lnTo>
                    <a:pt x="1" y="475"/>
                  </a:lnTo>
                  <a:lnTo>
                    <a:pt x="3350" y="2512"/>
                  </a:lnTo>
                  <a:lnTo>
                    <a:pt x="3803" y="2014"/>
                  </a:lnTo>
                  <a:lnTo>
                    <a:pt x="454" y="0"/>
                  </a:lnTo>
                  <a:close/>
                </a:path>
              </a:pathLst>
            </a:custGeom>
            <a:solidFill>
              <a:srgbClr val="FFFFFF">
                <a:alpha val="16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41"/>
            <p:cNvSpPr/>
            <p:nvPr/>
          </p:nvSpPr>
          <p:spPr>
            <a:xfrm>
              <a:off x="3551975" y="2086575"/>
              <a:ext cx="44725" cy="26050"/>
            </a:xfrm>
            <a:custGeom>
              <a:avLst/>
              <a:gdLst/>
              <a:ahLst/>
              <a:cxnLst/>
              <a:rect l="l" t="t" r="r" b="b"/>
              <a:pathLst>
                <a:path w="1789" h="1042" extrusionOk="0">
                  <a:moveTo>
                    <a:pt x="1743" y="1"/>
                  </a:moveTo>
                  <a:lnTo>
                    <a:pt x="0" y="114"/>
                  </a:lnTo>
                  <a:lnTo>
                    <a:pt x="68" y="1042"/>
                  </a:lnTo>
                  <a:lnTo>
                    <a:pt x="1788" y="906"/>
                  </a:lnTo>
                  <a:lnTo>
                    <a:pt x="1743" y="1"/>
                  </a:lnTo>
                  <a:close/>
                </a:path>
              </a:pathLst>
            </a:custGeom>
            <a:solidFill>
              <a:srgbClr val="FFFFFF">
                <a:alpha val="16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41"/>
            <p:cNvSpPr/>
            <p:nvPr/>
          </p:nvSpPr>
          <p:spPr>
            <a:xfrm>
              <a:off x="3548575" y="2040750"/>
              <a:ext cx="45300" cy="25500"/>
            </a:xfrm>
            <a:custGeom>
              <a:avLst/>
              <a:gdLst/>
              <a:ahLst/>
              <a:cxnLst/>
              <a:rect l="l" t="t" r="r" b="b"/>
              <a:pathLst>
                <a:path w="1812" h="1020" extrusionOk="0">
                  <a:moveTo>
                    <a:pt x="1743" y="1"/>
                  </a:moveTo>
                  <a:lnTo>
                    <a:pt x="1" y="114"/>
                  </a:lnTo>
                  <a:lnTo>
                    <a:pt x="68" y="1019"/>
                  </a:lnTo>
                  <a:lnTo>
                    <a:pt x="1811" y="906"/>
                  </a:lnTo>
                  <a:lnTo>
                    <a:pt x="1743" y="1"/>
                  </a:lnTo>
                  <a:close/>
                </a:path>
              </a:pathLst>
            </a:custGeom>
            <a:solidFill>
              <a:srgbClr val="FFFFFF">
                <a:alpha val="16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41"/>
            <p:cNvSpPr/>
            <p:nvPr/>
          </p:nvSpPr>
          <p:spPr>
            <a:xfrm>
              <a:off x="3545750" y="1998875"/>
              <a:ext cx="44725" cy="25500"/>
            </a:xfrm>
            <a:custGeom>
              <a:avLst/>
              <a:gdLst/>
              <a:ahLst/>
              <a:cxnLst/>
              <a:rect l="l" t="t" r="r" b="b"/>
              <a:pathLst>
                <a:path w="1789" h="1020" extrusionOk="0">
                  <a:moveTo>
                    <a:pt x="1743" y="1"/>
                  </a:moveTo>
                  <a:lnTo>
                    <a:pt x="0" y="114"/>
                  </a:lnTo>
                  <a:lnTo>
                    <a:pt x="68" y="1019"/>
                  </a:lnTo>
                  <a:lnTo>
                    <a:pt x="1788" y="906"/>
                  </a:lnTo>
                  <a:lnTo>
                    <a:pt x="1743" y="1"/>
                  </a:lnTo>
                  <a:close/>
                </a:path>
              </a:pathLst>
            </a:custGeom>
            <a:solidFill>
              <a:srgbClr val="FFFFFF">
                <a:alpha val="16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41"/>
            <p:cNvSpPr/>
            <p:nvPr/>
          </p:nvSpPr>
          <p:spPr>
            <a:xfrm>
              <a:off x="3708700" y="673225"/>
              <a:ext cx="39625" cy="39050"/>
            </a:xfrm>
            <a:custGeom>
              <a:avLst/>
              <a:gdLst/>
              <a:ahLst/>
              <a:cxnLst/>
              <a:rect l="l" t="t" r="r" b="b"/>
              <a:pathLst>
                <a:path w="1585" h="1562" extrusionOk="0">
                  <a:moveTo>
                    <a:pt x="770" y="0"/>
                  </a:moveTo>
                  <a:cubicBezTo>
                    <a:pt x="566" y="23"/>
                    <a:pt x="385" y="91"/>
                    <a:pt x="227" y="249"/>
                  </a:cubicBezTo>
                  <a:cubicBezTo>
                    <a:pt x="159" y="317"/>
                    <a:pt x="91" y="407"/>
                    <a:pt x="68" y="498"/>
                  </a:cubicBezTo>
                  <a:cubicBezTo>
                    <a:pt x="23" y="588"/>
                    <a:pt x="0" y="702"/>
                    <a:pt x="23" y="792"/>
                  </a:cubicBezTo>
                  <a:cubicBezTo>
                    <a:pt x="23" y="860"/>
                    <a:pt x="23" y="928"/>
                    <a:pt x="46" y="996"/>
                  </a:cubicBezTo>
                  <a:cubicBezTo>
                    <a:pt x="91" y="1132"/>
                    <a:pt x="159" y="1245"/>
                    <a:pt x="249" y="1358"/>
                  </a:cubicBezTo>
                  <a:cubicBezTo>
                    <a:pt x="317" y="1403"/>
                    <a:pt x="362" y="1426"/>
                    <a:pt x="430" y="1471"/>
                  </a:cubicBezTo>
                  <a:cubicBezTo>
                    <a:pt x="544" y="1539"/>
                    <a:pt x="679" y="1562"/>
                    <a:pt x="815" y="1562"/>
                  </a:cubicBezTo>
                  <a:cubicBezTo>
                    <a:pt x="1245" y="1539"/>
                    <a:pt x="1585" y="1200"/>
                    <a:pt x="1585" y="770"/>
                  </a:cubicBezTo>
                  <a:lnTo>
                    <a:pt x="1562" y="566"/>
                  </a:lnTo>
                  <a:cubicBezTo>
                    <a:pt x="1517" y="430"/>
                    <a:pt x="1449" y="317"/>
                    <a:pt x="1336" y="226"/>
                  </a:cubicBezTo>
                  <a:lnTo>
                    <a:pt x="1177" y="91"/>
                  </a:lnTo>
                  <a:cubicBezTo>
                    <a:pt x="1041" y="23"/>
                    <a:pt x="906" y="0"/>
                    <a:pt x="770" y="0"/>
                  </a:cubicBezTo>
                  <a:close/>
                </a:path>
              </a:pathLst>
            </a:custGeom>
            <a:solidFill>
              <a:srgbClr val="0A2E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41"/>
            <p:cNvSpPr/>
            <p:nvPr/>
          </p:nvSpPr>
          <p:spPr>
            <a:xfrm>
              <a:off x="3873350" y="667550"/>
              <a:ext cx="39625" cy="39075"/>
            </a:xfrm>
            <a:custGeom>
              <a:avLst/>
              <a:gdLst/>
              <a:ahLst/>
              <a:cxnLst/>
              <a:rect l="l" t="t" r="r" b="b"/>
              <a:pathLst>
                <a:path w="1585" h="1563" extrusionOk="0">
                  <a:moveTo>
                    <a:pt x="770" y="1"/>
                  </a:moveTo>
                  <a:cubicBezTo>
                    <a:pt x="657" y="1"/>
                    <a:pt x="566" y="23"/>
                    <a:pt x="476" y="69"/>
                  </a:cubicBezTo>
                  <a:cubicBezTo>
                    <a:pt x="385" y="114"/>
                    <a:pt x="295" y="159"/>
                    <a:pt x="227" y="250"/>
                  </a:cubicBezTo>
                  <a:cubicBezTo>
                    <a:pt x="136" y="318"/>
                    <a:pt x="91" y="408"/>
                    <a:pt x="46" y="499"/>
                  </a:cubicBezTo>
                  <a:cubicBezTo>
                    <a:pt x="0" y="589"/>
                    <a:pt x="0" y="702"/>
                    <a:pt x="0" y="793"/>
                  </a:cubicBezTo>
                  <a:cubicBezTo>
                    <a:pt x="0" y="861"/>
                    <a:pt x="23" y="929"/>
                    <a:pt x="23" y="997"/>
                  </a:cubicBezTo>
                  <a:cubicBezTo>
                    <a:pt x="68" y="1132"/>
                    <a:pt x="136" y="1245"/>
                    <a:pt x="249" y="1359"/>
                  </a:cubicBezTo>
                  <a:lnTo>
                    <a:pt x="408" y="1472"/>
                  </a:lnTo>
                  <a:cubicBezTo>
                    <a:pt x="521" y="1540"/>
                    <a:pt x="657" y="1562"/>
                    <a:pt x="792" y="1562"/>
                  </a:cubicBezTo>
                  <a:cubicBezTo>
                    <a:pt x="906" y="1562"/>
                    <a:pt x="996" y="1540"/>
                    <a:pt x="1087" y="1494"/>
                  </a:cubicBezTo>
                  <a:cubicBezTo>
                    <a:pt x="1290" y="1427"/>
                    <a:pt x="1449" y="1268"/>
                    <a:pt x="1517" y="1064"/>
                  </a:cubicBezTo>
                  <a:cubicBezTo>
                    <a:pt x="1562" y="974"/>
                    <a:pt x="1585" y="861"/>
                    <a:pt x="1562" y="770"/>
                  </a:cubicBezTo>
                  <a:cubicBezTo>
                    <a:pt x="1562" y="702"/>
                    <a:pt x="1539" y="634"/>
                    <a:pt x="1539" y="567"/>
                  </a:cubicBezTo>
                  <a:cubicBezTo>
                    <a:pt x="1494" y="431"/>
                    <a:pt x="1426" y="318"/>
                    <a:pt x="1336" y="227"/>
                  </a:cubicBezTo>
                  <a:lnTo>
                    <a:pt x="1155" y="91"/>
                  </a:lnTo>
                  <a:cubicBezTo>
                    <a:pt x="1041" y="23"/>
                    <a:pt x="906" y="1"/>
                    <a:pt x="770" y="1"/>
                  </a:cubicBezTo>
                  <a:close/>
                </a:path>
              </a:pathLst>
            </a:custGeom>
            <a:solidFill>
              <a:srgbClr val="0A2E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41"/>
            <p:cNvSpPr/>
            <p:nvPr/>
          </p:nvSpPr>
          <p:spPr>
            <a:xfrm>
              <a:off x="3760750" y="798825"/>
              <a:ext cx="113750" cy="55575"/>
            </a:xfrm>
            <a:custGeom>
              <a:avLst/>
              <a:gdLst/>
              <a:ahLst/>
              <a:cxnLst/>
              <a:rect l="l" t="t" r="r" b="b"/>
              <a:pathLst>
                <a:path w="4550" h="2223" extrusionOk="0">
                  <a:moveTo>
                    <a:pt x="4550" y="0"/>
                  </a:moveTo>
                  <a:cubicBezTo>
                    <a:pt x="4549" y="0"/>
                    <a:pt x="3237" y="792"/>
                    <a:pt x="1924" y="792"/>
                  </a:cubicBezTo>
                  <a:cubicBezTo>
                    <a:pt x="1851" y="798"/>
                    <a:pt x="1777" y="800"/>
                    <a:pt x="1703" y="800"/>
                  </a:cubicBezTo>
                  <a:cubicBezTo>
                    <a:pt x="1117" y="800"/>
                    <a:pt x="523" y="641"/>
                    <a:pt x="1" y="340"/>
                  </a:cubicBezTo>
                  <a:lnTo>
                    <a:pt x="1" y="340"/>
                  </a:lnTo>
                  <a:cubicBezTo>
                    <a:pt x="109" y="1427"/>
                    <a:pt x="1012" y="2222"/>
                    <a:pt x="2087" y="2222"/>
                  </a:cubicBezTo>
                  <a:cubicBezTo>
                    <a:pt x="2131" y="2222"/>
                    <a:pt x="2174" y="2221"/>
                    <a:pt x="2218" y="2218"/>
                  </a:cubicBezTo>
                  <a:cubicBezTo>
                    <a:pt x="2229" y="2218"/>
                    <a:pt x="2239" y="2218"/>
                    <a:pt x="2249" y="2218"/>
                  </a:cubicBezTo>
                  <a:cubicBezTo>
                    <a:pt x="4258" y="2218"/>
                    <a:pt x="4550" y="1"/>
                    <a:pt x="455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41"/>
            <p:cNvSpPr/>
            <p:nvPr/>
          </p:nvSpPr>
          <p:spPr>
            <a:xfrm>
              <a:off x="3771500" y="625175"/>
              <a:ext cx="43600" cy="146300"/>
            </a:xfrm>
            <a:custGeom>
              <a:avLst/>
              <a:gdLst/>
              <a:ahLst/>
              <a:cxnLst/>
              <a:rect l="l" t="t" r="r" b="b"/>
              <a:pathLst>
                <a:path w="1744" h="5852" extrusionOk="0">
                  <a:moveTo>
                    <a:pt x="980" y="1"/>
                  </a:moveTo>
                  <a:cubicBezTo>
                    <a:pt x="931" y="1"/>
                    <a:pt x="883" y="44"/>
                    <a:pt x="883" y="111"/>
                  </a:cubicBezTo>
                  <a:cubicBezTo>
                    <a:pt x="883" y="813"/>
                    <a:pt x="1064" y="1537"/>
                    <a:pt x="1042" y="2262"/>
                  </a:cubicBezTo>
                  <a:cubicBezTo>
                    <a:pt x="1042" y="2873"/>
                    <a:pt x="906" y="3484"/>
                    <a:pt x="634" y="4049"/>
                  </a:cubicBezTo>
                  <a:cubicBezTo>
                    <a:pt x="453" y="4457"/>
                    <a:pt x="1" y="4842"/>
                    <a:pt x="204" y="5317"/>
                  </a:cubicBezTo>
                  <a:cubicBezTo>
                    <a:pt x="374" y="5724"/>
                    <a:pt x="786" y="5852"/>
                    <a:pt x="1191" y="5852"/>
                  </a:cubicBezTo>
                  <a:cubicBezTo>
                    <a:pt x="1326" y="5852"/>
                    <a:pt x="1460" y="5837"/>
                    <a:pt x="1585" y="5815"/>
                  </a:cubicBezTo>
                  <a:cubicBezTo>
                    <a:pt x="1743" y="5792"/>
                    <a:pt x="1721" y="5588"/>
                    <a:pt x="1585" y="5566"/>
                  </a:cubicBezTo>
                  <a:cubicBezTo>
                    <a:pt x="1245" y="5543"/>
                    <a:pt x="861" y="5588"/>
                    <a:pt x="612" y="5339"/>
                  </a:cubicBezTo>
                  <a:cubicBezTo>
                    <a:pt x="385" y="5091"/>
                    <a:pt x="521" y="4864"/>
                    <a:pt x="679" y="4615"/>
                  </a:cubicBezTo>
                  <a:cubicBezTo>
                    <a:pt x="951" y="4208"/>
                    <a:pt x="1132" y="3778"/>
                    <a:pt x="1245" y="3303"/>
                  </a:cubicBezTo>
                  <a:cubicBezTo>
                    <a:pt x="1336" y="2805"/>
                    <a:pt x="1381" y="2307"/>
                    <a:pt x="1336" y="1786"/>
                  </a:cubicBezTo>
                  <a:cubicBezTo>
                    <a:pt x="1313" y="1198"/>
                    <a:pt x="1223" y="632"/>
                    <a:pt x="1064" y="66"/>
                  </a:cubicBezTo>
                  <a:cubicBezTo>
                    <a:pt x="1046" y="21"/>
                    <a:pt x="1013" y="1"/>
                    <a:pt x="980" y="1"/>
                  </a:cubicBezTo>
                  <a:close/>
                </a:path>
              </a:pathLst>
            </a:custGeom>
            <a:solidFill>
              <a:srgbClr val="482C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41"/>
            <p:cNvSpPr/>
            <p:nvPr/>
          </p:nvSpPr>
          <p:spPr>
            <a:xfrm>
              <a:off x="3553675" y="628525"/>
              <a:ext cx="499050" cy="119975"/>
            </a:xfrm>
            <a:custGeom>
              <a:avLst/>
              <a:gdLst/>
              <a:ahLst/>
              <a:cxnLst/>
              <a:rect l="l" t="t" r="r" b="b"/>
              <a:pathLst>
                <a:path w="19962" h="4799" extrusionOk="0">
                  <a:moveTo>
                    <a:pt x="15164" y="837"/>
                  </a:moveTo>
                  <a:lnTo>
                    <a:pt x="15164" y="860"/>
                  </a:lnTo>
                  <a:lnTo>
                    <a:pt x="17201" y="860"/>
                  </a:lnTo>
                  <a:cubicBezTo>
                    <a:pt x="17449" y="860"/>
                    <a:pt x="17631" y="1041"/>
                    <a:pt x="17653" y="1290"/>
                  </a:cubicBezTo>
                  <a:cubicBezTo>
                    <a:pt x="17653" y="1426"/>
                    <a:pt x="17676" y="1562"/>
                    <a:pt x="17676" y="1675"/>
                  </a:cubicBezTo>
                  <a:cubicBezTo>
                    <a:pt x="17721" y="3463"/>
                    <a:pt x="17721" y="3463"/>
                    <a:pt x="15933" y="3508"/>
                  </a:cubicBezTo>
                  <a:cubicBezTo>
                    <a:pt x="15182" y="3526"/>
                    <a:pt x="14447" y="3560"/>
                    <a:pt x="13714" y="3560"/>
                  </a:cubicBezTo>
                  <a:cubicBezTo>
                    <a:pt x="13540" y="3560"/>
                    <a:pt x="13368" y="3558"/>
                    <a:pt x="13195" y="3553"/>
                  </a:cubicBezTo>
                  <a:cubicBezTo>
                    <a:pt x="12470" y="3531"/>
                    <a:pt x="12357" y="3395"/>
                    <a:pt x="12335" y="2648"/>
                  </a:cubicBezTo>
                  <a:cubicBezTo>
                    <a:pt x="12312" y="815"/>
                    <a:pt x="12199" y="860"/>
                    <a:pt x="14077" y="837"/>
                  </a:cubicBezTo>
                  <a:close/>
                  <a:moveTo>
                    <a:pt x="6212" y="1275"/>
                  </a:moveTo>
                  <a:cubicBezTo>
                    <a:pt x="6648" y="1275"/>
                    <a:pt x="7083" y="1281"/>
                    <a:pt x="7514" y="1290"/>
                  </a:cubicBezTo>
                  <a:cubicBezTo>
                    <a:pt x="7944" y="1290"/>
                    <a:pt x="8080" y="1426"/>
                    <a:pt x="8148" y="1811"/>
                  </a:cubicBezTo>
                  <a:cubicBezTo>
                    <a:pt x="8193" y="1992"/>
                    <a:pt x="8216" y="2173"/>
                    <a:pt x="8238" y="2354"/>
                  </a:cubicBezTo>
                  <a:cubicBezTo>
                    <a:pt x="8374" y="3712"/>
                    <a:pt x="8216" y="3870"/>
                    <a:pt x="6790" y="3938"/>
                  </a:cubicBezTo>
                  <a:cubicBezTo>
                    <a:pt x="6609" y="3946"/>
                    <a:pt x="6428" y="3948"/>
                    <a:pt x="6247" y="3948"/>
                  </a:cubicBezTo>
                  <a:cubicBezTo>
                    <a:pt x="5885" y="3948"/>
                    <a:pt x="5522" y="3938"/>
                    <a:pt x="5160" y="3938"/>
                  </a:cubicBezTo>
                  <a:cubicBezTo>
                    <a:pt x="4768" y="3938"/>
                    <a:pt x="4376" y="3948"/>
                    <a:pt x="3983" y="3948"/>
                  </a:cubicBezTo>
                  <a:cubicBezTo>
                    <a:pt x="3787" y="3948"/>
                    <a:pt x="3591" y="3946"/>
                    <a:pt x="3395" y="3938"/>
                  </a:cubicBezTo>
                  <a:cubicBezTo>
                    <a:pt x="2897" y="3915"/>
                    <a:pt x="2693" y="3757"/>
                    <a:pt x="2671" y="3304"/>
                  </a:cubicBezTo>
                  <a:cubicBezTo>
                    <a:pt x="2603" y="1494"/>
                    <a:pt x="2422" y="1358"/>
                    <a:pt x="4368" y="1313"/>
                  </a:cubicBezTo>
                  <a:cubicBezTo>
                    <a:pt x="4978" y="1286"/>
                    <a:pt x="5596" y="1275"/>
                    <a:pt x="6212" y="1275"/>
                  </a:cubicBezTo>
                  <a:close/>
                  <a:moveTo>
                    <a:pt x="13376" y="0"/>
                  </a:moveTo>
                  <a:cubicBezTo>
                    <a:pt x="13014" y="0"/>
                    <a:pt x="12652" y="45"/>
                    <a:pt x="12289" y="91"/>
                  </a:cubicBezTo>
                  <a:cubicBezTo>
                    <a:pt x="11905" y="136"/>
                    <a:pt x="11588" y="294"/>
                    <a:pt x="11497" y="702"/>
                  </a:cubicBezTo>
                  <a:cubicBezTo>
                    <a:pt x="11457" y="1044"/>
                    <a:pt x="11184" y="1279"/>
                    <a:pt x="10853" y="1279"/>
                  </a:cubicBezTo>
                  <a:cubicBezTo>
                    <a:pt x="10812" y="1279"/>
                    <a:pt x="10770" y="1275"/>
                    <a:pt x="10728" y="1267"/>
                  </a:cubicBezTo>
                  <a:cubicBezTo>
                    <a:pt x="10411" y="1267"/>
                    <a:pt x="10094" y="1290"/>
                    <a:pt x="9777" y="1290"/>
                  </a:cubicBezTo>
                  <a:cubicBezTo>
                    <a:pt x="9712" y="1294"/>
                    <a:pt x="9648" y="1296"/>
                    <a:pt x="9586" y="1296"/>
                  </a:cubicBezTo>
                  <a:cubicBezTo>
                    <a:pt x="9240" y="1296"/>
                    <a:pt x="8947" y="1221"/>
                    <a:pt x="8736" y="837"/>
                  </a:cubicBezTo>
                  <a:cubicBezTo>
                    <a:pt x="8568" y="585"/>
                    <a:pt x="8283" y="450"/>
                    <a:pt x="7990" y="450"/>
                  </a:cubicBezTo>
                  <a:cubicBezTo>
                    <a:pt x="7967" y="450"/>
                    <a:pt x="7944" y="451"/>
                    <a:pt x="7921" y="453"/>
                  </a:cubicBezTo>
                  <a:cubicBezTo>
                    <a:pt x="7420" y="438"/>
                    <a:pt x="6918" y="431"/>
                    <a:pt x="6417" y="431"/>
                  </a:cubicBezTo>
                  <a:cubicBezTo>
                    <a:pt x="5334" y="431"/>
                    <a:pt x="4251" y="466"/>
                    <a:pt x="3169" y="543"/>
                  </a:cubicBezTo>
                  <a:cubicBezTo>
                    <a:pt x="2716" y="589"/>
                    <a:pt x="2241" y="656"/>
                    <a:pt x="1969" y="1064"/>
                  </a:cubicBezTo>
                  <a:cubicBezTo>
                    <a:pt x="1780" y="1317"/>
                    <a:pt x="1568" y="1393"/>
                    <a:pt x="1327" y="1393"/>
                  </a:cubicBezTo>
                  <a:cubicBezTo>
                    <a:pt x="1222" y="1393"/>
                    <a:pt x="1112" y="1379"/>
                    <a:pt x="996" y="1358"/>
                  </a:cubicBezTo>
                  <a:cubicBezTo>
                    <a:pt x="892" y="1320"/>
                    <a:pt x="780" y="1302"/>
                    <a:pt x="667" y="1302"/>
                  </a:cubicBezTo>
                  <a:cubicBezTo>
                    <a:pt x="509" y="1302"/>
                    <a:pt x="349" y="1337"/>
                    <a:pt x="204" y="1403"/>
                  </a:cubicBezTo>
                  <a:cubicBezTo>
                    <a:pt x="113" y="1494"/>
                    <a:pt x="45" y="1607"/>
                    <a:pt x="0" y="1720"/>
                  </a:cubicBezTo>
                  <a:cubicBezTo>
                    <a:pt x="0" y="1788"/>
                    <a:pt x="68" y="1901"/>
                    <a:pt x="136" y="1946"/>
                  </a:cubicBezTo>
                  <a:cubicBezTo>
                    <a:pt x="227" y="2037"/>
                    <a:pt x="340" y="2105"/>
                    <a:pt x="475" y="2128"/>
                  </a:cubicBezTo>
                  <a:cubicBezTo>
                    <a:pt x="1403" y="2173"/>
                    <a:pt x="1833" y="2512"/>
                    <a:pt x="1833" y="3531"/>
                  </a:cubicBezTo>
                  <a:cubicBezTo>
                    <a:pt x="1811" y="4368"/>
                    <a:pt x="2263" y="4708"/>
                    <a:pt x="3123" y="4775"/>
                  </a:cubicBezTo>
                  <a:cubicBezTo>
                    <a:pt x="3365" y="4783"/>
                    <a:pt x="3606" y="4786"/>
                    <a:pt x="3848" y="4786"/>
                  </a:cubicBezTo>
                  <a:cubicBezTo>
                    <a:pt x="4330" y="4786"/>
                    <a:pt x="4813" y="4775"/>
                    <a:pt x="5296" y="4775"/>
                  </a:cubicBezTo>
                  <a:lnTo>
                    <a:pt x="5296" y="4798"/>
                  </a:lnTo>
                  <a:lnTo>
                    <a:pt x="6111" y="4798"/>
                  </a:lnTo>
                  <a:cubicBezTo>
                    <a:pt x="6745" y="4753"/>
                    <a:pt x="7378" y="4753"/>
                    <a:pt x="8012" y="4662"/>
                  </a:cubicBezTo>
                  <a:cubicBezTo>
                    <a:pt x="8578" y="4640"/>
                    <a:pt x="9030" y="4187"/>
                    <a:pt x="9076" y="3621"/>
                  </a:cubicBezTo>
                  <a:cubicBezTo>
                    <a:pt x="9098" y="3485"/>
                    <a:pt x="9121" y="3372"/>
                    <a:pt x="9121" y="3236"/>
                  </a:cubicBezTo>
                  <a:cubicBezTo>
                    <a:pt x="9121" y="2467"/>
                    <a:pt x="9098" y="2376"/>
                    <a:pt x="10094" y="2354"/>
                  </a:cubicBezTo>
                  <a:cubicBezTo>
                    <a:pt x="10411" y="2354"/>
                    <a:pt x="10728" y="2354"/>
                    <a:pt x="11045" y="2376"/>
                  </a:cubicBezTo>
                  <a:cubicBezTo>
                    <a:pt x="11226" y="2376"/>
                    <a:pt x="11384" y="2512"/>
                    <a:pt x="11407" y="2693"/>
                  </a:cubicBezTo>
                  <a:cubicBezTo>
                    <a:pt x="11475" y="2920"/>
                    <a:pt x="11497" y="3146"/>
                    <a:pt x="11520" y="3350"/>
                  </a:cubicBezTo>
                  <a:cubicBezTo>
                    <a:pt x="11610" y="3983"/>
                    <a:pt x="11973" y="4278"/>
                    <a:pt x="12606" y="4368"/>
                  </a:cubicBezTo>
                  <a:cubicBezTo>
                    <a:pt x="13085" y="4428"/>
                    <a:pt x="13563" y="4451"/>
                    <a:pt x="14041" y="4451"/>
                  </a:cubicBezTo>
                  <a:cubicBezTo>
                    <a:pt x="15192" y="4451"/>
                    <a:pt x="16344" y="4319"/>
                    <a:pt x="17495" y="4255"/>
                  </a:cubicBezTo>
                  <a:cubicBezTo>
                    <a:pt x="18015" y="4232"/>
                    <a:pt x="18445" y="3825"/>
                    <a:pt x="18468" y="3304"/>
                  </a:cubicBezTo>
                  <a:cubicBezTo>
                    <a:pt x="18513" y="2942"/>
                    <a:pt x="18536" y="2580"/>
                    <a:pt x="18536" y="2241"/>
                  </a:cubicBezTo>
                  <a:cubicBezTo>
                    <a:pt x="18513" y="1856"/>
                    <a:pt x="18717" y="1516"/>
                    <a:pt x="19056" y="1358"/>
                  </a:cubicBezTo>
                  <a:cubicBezTo>
                    <a:pt x="19373" y="1200"/>
                    <a:pt x="19735" y="1086"/>
                    <a:pt x="19916" y="747"/>
                  </a:cubicBezTo>
                  <a:cubicBezTo>
                    <a:pt x="19962" y="634"/>
                    <a:pt x="19962" y="498"/>
                    <a:pt x="19916" y="385"/>
                  </a:cubicBezTo>
                  <a:cubicBezTo>
                    <a:pt x="19894" y="317"/>
                    <a:pt x="19781" y="272"/>
                    <a:pt x="19690" y="249"/>
                  </a:cubicBezTo>
                  <a:cubicBezTo>
                    <a:pt x="19643" y="235"/>
                    <a:pt x="19597" y="229"/>
                    <a:pt x="19553" y="229"/>
                  </a:cubicBezTo>
                  <a:cubicBezTo>
                    <a:pt x="19265" y="229"/>
                    <a:pt x="19034" y="483"/>
                    <a:pt x="18755" y="483"/>
                  </a:cubicBezTo>
                  <a:cubicBezTo>
                    <a:pt x="18727" y="483"/>
                    <a:pt x="18700" y="481"/>
                    <a:pt x="18672" y="475"/>
                  </a:cubicBezTo>
                  <a:cubicBezTo>
                    <a:pt x="18341" y="409"/>
                    <a:pt x="18140" y="22"/>
                    <a:pt x="17754" y="22"/>
                  </a:cubicBezTo>
                  <a:cubicBezTo>
                    <a:pt x="17743" y="22"/>
                    <a:pt x="17732" y="22"/>
                    <a:pt x="17721" y="23"/>
                  </a:cubicBezTo>
                  <a:cubicBezTo>
                    <a:pt x="17685" y="27"/>
                    <a:pt x="17649" y="29"/>
                    <a:pt x="17612" y="29"/>
                  </a:cubicBezTo>
                  <a:cubicBezTo>
                    <a:pt x="17468" y="29"/>
                    <a:pt x="17323" y="0"/>
                    <a:pt x="17178" y="0"/>
                  </a:cubicBezTo>
                  <a:close/>
                </a:path>
              </a:pathLst>
            </a:custGeom>
            <a:solidFill>
              <a:srgbClr val="0A2E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41"/>
            <p:cNvSpPr/>
            <p:nvPr/>
          </p:nvSpPr>
          <p:spPr>
            <a:xfrm>
              <a:off x="2957325" y="2137650"/>
              <a:ext cx="286300" cy="262050"/>
            </a:xfrm>
            <a:custGeom>
              <a:avLst/>
              <a:gdLst/>
              <a:ahLst/>
              <a:cxnLst/>
              <a:rect l="l" t="t" r="r" b="b"/>
              <a:pathLst>
                <a:path w="11452" h="10482" extrusionOk="0">
                  <a:moveTo>
                    <a:pt x="3915" y="1"/>
                  </a:moveTo>
                  <a:cubicBezTo>
                    <a:pt x="3285" y="1"/>
                    <a:pt x="2782" y="67"/>
                    <a:pt x="2512" y="221"/>
                  </a:cubicBezTo>
                  <a:cubicBezTo>
                    <a:pt x="1018" y="1081"/>
                    <a:pt x="0" y="9817"/>
                    <a:pt x="837" y="10224"/>
                  </a:cubicBezTo>
                  <a:cubicBezTo>
                    <a:pt x="1189" y="10405"/>
                    <a:pt x="2269" y="10482"/>
                    <a:pt x="3447" y="10482"/>
                  </a:cubicBezTo>
                  <a:cubicBezTo>
                    <a:pt x="5076" y="10482"/>
                    <a:pt x="6891" y="10335"/>
                    <a:pt x="7220" y="10111"/>
                  </a:cubicBezTo>
                  <a:cubicBezTo>
                    <a:pt x="7604" y="9885"/>
                    <a:pt x="7899" y="9545"/>
                    <a:pt x="8057" y="9138"/>
                  </a:cubicBezTo>
                  <a:cubicBezTo>
                    <a:pt x="8193" y="8821"/>
                    <a:pt x="8261" y="8459"/>
                    <a:pt x="8261" y="8097"/>
                  </a:cubicBezTo>
                  <a:cubicBezTo>
                    <a:pt x="9098" y="7780"/>
                    <a:pt x="9596" y="7350"/>
                    <a:pt x="9460" y="6037"/>
                  </a:cubicBezTo>
                  <a:cubicBezTo>
                    <a:pt x="9732" y="5992"/>
                    <a:pt x="10003" y="5879"/>
                    <a:pt x="10252" y="5721"/>
                  </a:cubicBezTo>
                  <a:cubicBezTo>
                    <a:pt x="11339" y="5019"/>
                    <a:pt x="10569" y="3887"/>
                    <a:pt x="10569" y="3887"/>
                  </a:cubicBezTo>
                  <a:cubicBezTo>
                    <a:pt x="10728" y="3729"/>
                    <a:pt x="10863" y="3548"/>
                    <a:pt x="10954" y="3344"/>
                  </a:cubicBezTo>
                  <a:cubicBezTo>
                    <a:pt x="11248" y="2824"/>
                    <a:pt x="11452" y="2032"/>
                    <a:pt x="10524" y="1443"/>
                  </a:cubicBezTo>
                  <a:cubicBezTo>
                    <a:pt x="9397" y="715"/>
                    <a:pt x="5974" y="1"/>
                    <a:pt x="3915" y="1"/>
                  </a:cubicBezTo>
                  <a:close/>
                </a:path>
              </a:pathLst>
            </a:custGeom>
            <a:solidFill>
              <a:srgbClr val="7349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41"/>
            <p:cNvSpPr/>
            <p:nvPr/>
          </p:nvSpPr>
          <p:spPr>
            <a:xfrm>
              <a:off x="3031425" y="2191075"/>
              <a:ext cx="199750" cy="43775"/>
            </a:xfrm>
            <a:custGeom>
              <a:avLst/>
              <a:gdLst/>
              <a:ahLst/>
              <a:cxnLst/>
              <a:rect l="l" t="t" r="r" b="b"/>
              <a:pathLst>
                <a:path w="7990" h="1751" extrusionOk="0">
                  <a:moveTo>
                    <a:pt x="4133" y="1"/>
                  </a:moveTo>
                  <a:cubicBezTo>
                    <a:pt x="4030" y="1"/>
                    <a:pt x="3928" y="3"/>
                    <a:pt x="3826" y="8"/>
                  </a:cubicBezTo>
                  <a:cubicBezTo>
                    <a:pt x="2739" y="121"/>
                    <a:pt x="91" y="755"/>
                    <a:pt x="1" y="755"/>
                  </a:cubicBezTo>
                  <a:cubicBezTo>
                    <a:pt x="114" y="755"/>
                    <a:pt x="4391" y="823"/>
                    <a:pt x="5297" y="981"/>
                  </a:cubicBezTo>
                  <a:cubicBezTo>
                    <a:pt x="6225" y="1162"/>
                    <a:pt x="7266" y="1434"/>
                    <a:pt x="7605" y="1750"/>
                  </a:cubicBezTo>
                  <a:cubicBezTo>
                    <a:pt x="7764" y="1592"/>
                    <a:pt x="7899" y="1411"/>
                    <a:pt x="7990" y="1207"/>
                  </a:cubicBezTo>
                  <a:cubicBezTo>
                    <a:pt x="6873" y="427"/>
                    <a:pt x="5520" y="1"/>
                    <a:pt x="4133" y="1"/>
                  </a:cubicBezTo>
                  <a:close/>
                </a:path>
              </a:pathLst>
            </a:custGeom>
            <a:solidFill>
              <a:srgbClr val="482C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41"/>
            <p:cNvSpPr/>
            <p:nvPr/>
          </p:nvSpPr>
          <p:spPr>
            <a:xfrm>
              <a:off x="3043325" y="2262025"/>
              <a:ext cx="170325" cy="26575"/>
            </a:xfrm>
            <a:custGeom>
              <a:avLst/>
              <a:gdLst/>
              <a:ahLst/>
              <a:cxnLst/>
              <a:rect l="l" t="t" r="r" b="b"/>
              <a:pathLst>
                <a:path w="6813" h="1063" extrusionOk="0">
                  <a:moveTo>
                    <a:pt x="3980" y="1"/>
                  </a:moveTo>
                  <a:cubicBezTo>
                    <a:pt x="2336" y="1"/>
                    <a:pt x="77" y="681"/>
                    <a:pt x="0" y="700"/>
                  </a:cubicBezTo>
                  <a:lnTo>
                    <a:pt x="6020" y="1062"/>
                  </a:lnTo>
                  <a:cubicBezTo>
                    <a:pt x="6292" y="1017"/>
                    <a:pt x="6563" y="904"/>
                    <a:pt x="6812" y="746"/>
                  </a:cubicBezTo>
                  <a:cubicBezTo>
                    <a:pt x="6156" y="429"/>
                    <a:pt x="5454" y="202"/>
                    <a:pt x="4753" y="67"/>
                  </a:cubicBezTo>
                  <a:cubicBezTo>
                    <a:pt x="4522" y="21"/>
                    <a:pt x="4260" y="1"/>
                    <a:pt x="3980" y="1"/>
                  </a:cubicBezTo>
                  <a:close/>
                </a:path>
              </a:pathLst>
            </a:custGeom>
            <a:solidFill>
              <a:srgbClr val="482C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41"/>
            <p:cNvSpPr/>
            <p:nvPr/>
          </p:nvSpPr>
          <p:spPr>
            <a:xfrm>
              <a:off x="3056325" y="2340075"/>
              <a:ext cx="107525" cy="26100"/>
            </a:xfrm>
            <a:custGeom>
              <a:avLst/>
              <a:gdLst/>
              <a:ahLst/>
              <a:cxnLst/>
              <a:rect l="l" t="t" r="r" b="b"/>
              <a:pathLst>
                <a:path w="4301" h="1044" extrusionOk="0">
                  <a:moveTo>
                    <a:pt x="4301" y="0"/>
                  </a:moveTo>
                  <a:lnTo>
                    <a:pt x="1" y="407"/>
                  </a:lnTo>
                  <a:cubicBezTo>
                    <a:pt x="1" y="407"/>
                    <a:pt x="2375" y="1043"/>
                    <a:pt x="3964" y="1043"/>
                  </a:cubicBezTo>
                  <a:cubicBezTo>
                    <a:pt x="4016" y="1043"/>
                    <a:pt x="4069" y="1043"/>
                    <a:pt x="4120" y="1041"/>
                  </a:cubicBezTo>
                  <a:cubicBezTo>
                    <a:pt x="4233" y="702"/>
                    <a:pt x="4301" y="362"/>
                    <a:pt x="4301" y="0"/>
                  </a:cubicBezTo>
                  <a:close/>
                </a:path>
              </a:pathLst>
            </a:custGeom>
            <a:solidFill>
              <a:srgbClr val="482C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41"/>
            <p:cNvSpPr/>
            <p:nvPr/>
          </p:nvSpPr>
          <p:spPr>
            <a:xfrm>
              <a:off x="3927100" y="1510600"/>
              <a:ext cx="200325" cy="229950"/>
            </a:xfrm>
            <a:custGeom>
              <a:avLst/>
              <a:gdLst/>
              <a:ahLst/>
              <a:cxnLst/>
              <a:rect l="l" t="t" r="r" b="b"/>
              <a:pathLst>
                <a:path w="8013" h="9198" extrusionOk="0">
                  <a:moveTo>
                    <a:pt x="0" y="0"/>
                  </a:moveTo>
                  <a:lnTo>
                    <a:pt x="0" y="6405"/>
                  </a:lnTo>
                  <a:cubicBezTo>
                    <a:pt x="0" y="6405"/>
                    <a:pt x="181" y="8284"/>
                    <a:pt x="2671" y="8985"/>
                  </a:cubicBezTo>
                  <a:cubicBezTo>
                    <a:pt x="3176" y="9132"/>
                    <a:pt x="3674" y="9197"/>
                    <a:pt x="4150" y="9197"/>
                  </a:cubicBezTo>
                  <a:cubicBezTo>
                    <a:pt x="6021" y="9197"/>
                    <a:pt x="7542" y="8194"/>
                    <a:pt x="7740" y="7220"/>
                  </a:cubicBezTo>
                  <a:cubicBezTo>
                    <a:pt x="8012" y="5885"/>
                    <a:pt x="7854" y="295"/>
                    <a:pt x="7831" y="18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4A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41"/>
            <p:cNvSpPr/>
            <p:nvPr/>
          </p:nvSpPr>
          <p:spPr>
            <a:xfrm>
              <a:off x="3819025" y="3178025"/>
              <a:ext cx="475875" cy="213875"/>
            </a:xfrm>
            <a:custGeom>
              <a:avLst/>
              <a:gdLst/>
              <a:ahLst/>
              <a:cxnLst/>
              <a:rect l="l" t="t" r="r" b="b"/>
              <a:pathLst>
                <a:path w="19035" h="8555" extrusionOk="0">
                  <a:moveTo>
                    <a:pt x="18287" y="0"/>
                  </a:moveTo>
                  <a:cubicBezTo>
                    <a:pt x="18197" y="23"/>
                    <a:pt x="18106" y="23"/>
                    <a:pt x="18016" y="23"/>
                  </a:cubicBezTo>
                  <a:cubicBezTo>
                    <a:pt x="15820" y="204"/>
                    <a:pt x="13625" y="362"/>
                    <a:pt x="11430" y="521"/>
                  </a:cubicBezTo>
                  <a:cubicBezTo>
                    <a:pt x="9642" y="656"/>
                    <a:pt x="7854" y="815"/>
                    <a:pt x="6089" y="973"/>
                  </a:cubicBezTo>
                  <a:cubicBezTo>
                    <a:pt x="4979" y="1067"/>
                    <a:pt x="3859" y="1118"/>
                    <a:pt x="2743" y="1118"/>
                  </a:cubicBezTo>
                  <a:cubicBezTo>
                    <a:pt x="2242" y="1118"/>
                    <a:pt x="1743" y="1107"/>
                    <a:pt x="1245" y="1086"/>
                  </a:cubicBezTo>
                  <a:cubicBezTo>
                    <a:pt x="974" y="1086"/>
                    <a:pt x="521" y="1064"/>
                    <a:pt x="1" y="1041"/>
                  </a:cubicBezTo>
                  <a:lnTo>
                    <a:pt x="1" y="1041"/>
                  </a:lnTo>
                  <a:lnTo>
                    <a:pt x="680" y="8555"/>
                  </a:lnTo>
                  <a:lnTo>
                    <a:pt x="19034" y="8555"/>
                  </a:lnTo>
                  <a:lnTo>
                    <a:pt x="18287" y="0"/>
                  </a:lnTo>
                  <a:close/>
                </a:path>
              </a:pathLst>
            </a:custGeom>
            <a:solidFill>
              <a:srgbClr val="4A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41"/>
            <p:cNvSpPr/>
            <p:nvPr/>
          </p:nvSpPr>
          <p:spPr>
            <a:xfrm>
              <a:off x="3295100" y="3167275"/>
              <a:ext cx="464550" cy="224625"/>
            </a:xfrm>
            <a:custGeom>
              <a:avLst/>
              <a:gdLst/>
              <a:ahLst/>
              <a:cxnLst/>
              <a:rect l="l" t="t" r="r" b="b"/>
              <a:pathLst>
                <a:path w="18582" h="8985" extrusionOk="0">
                  <a:moveTo>
                    <a:pt x="0" y="0"/>
                  </a:moveTo>
                  <a:lnTo>
                    <a:pt x="204" y="8985"/>
                  </a:lnTo>
                  <a:lnTo>
                    <a:pt x="18581" y="8985"/>
                  </a:lnTo>
                  <a:lnTo>
                    <a:pt x="18400" y="1335"/>
                  </a:lnTo>
                  <a:cubicBezTo>
                    <a:pt x="17721" y="1313"/>
                    <a:pt x="17155" y="1290"/>
                    <a:pt x="16929" y="1267"/>
                  </a:cubicBezTo>
                  <a:cubicBezTo>
                    <a:pt x="15368" y="1222"/>
                    <a:pt x="13806" y="1200"/>
                    <a:pt x="12222" y="1109"/>
                  </a:cubicBezTo>
                  <a:cubicBezTo>
                    <a:pt x="10117" y="1018"/>
                    <a:pt x="8035" y="860"/>
                    <a:pt x="5930" y="724"/>
                  </a:cubicBezTo>
                  <a:cubicBezTo>
                    <a:pt x="3938" y="588"/>
                    <a:pt x="1969" y="340"/>
                    <a:pt x="0" y="0"/>
                  </a:cubicBezTo>
                  <a:close/>
                </a:path>
              </a:pathLst>
            </a:custGeom>
            <a:solidFill>
              <a:srgbClr val="4A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5" name="Image 1">
            <a:extLst>
              <a:ext uri="{FF2B5EF4-FFF2-40B4-BE49-F238E27FC236}">
                <a16:creationId xmlns:a16="http://schemas.microsoft.com/office/drawing/2014/main" id="{594AF1FC-9619-4154-8E08-B451AD25D7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1913" y="1261771"/>
            <a:ext cx="4020337" cy="2588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62516" y="465785"/>
            <a:ext cx="851361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3"/>
                </a:solidFill>
              </a:rPr>
              <a:t>Challenges in conducting a GA in the clinic ( in places with no / poor geriatric support)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6941127" y="3833083"/>
            <a:ext cx="2133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" sz="1050" dirty="0"/>
              <a:t>Paillaud EJC 2018</a:t>
            </a:r>
          </a:p>
        </p:txBody>
      </p:sp>
      <p:pic>
        <p:nvPicPr>
          <p:cNvPr id="43" name="Image 42"/>
          <p:cNvPicPr/>
          <p:nvPr/>
        </p:nvPicPr>
        <p:blipFill rotWithShape="1">
          <a:blip r:embed="rId4"/>
          <a:srcRect t="88116"/>
          <a:stretch/>
        </p:blipFill>
        <p:spPr>
          <a:xfrm>
            <a:off x="196922" y="4758478"/>
            <a:ext cx="5760720" cy="385022"/>
          </a:xfrm>
          <a:prstGeom prst="rect">
            <a:avLst/>
          </a:prstGeom>
        </p:spPr>
      </p:pic>
      <p:sp>
        <p:nvSpPr>
          <p:cNvPr id="44" name="Text Placeholder 1">
            <a:extLst>
              <a:ext uri="{FF2B5EF4-FFF2-40B4-BE49-F238E27FC236}">
                <a16:creationId xmlns:a16="http://schemas.microsoft.com/office/drawing/2014/main" id="{DA546A3C-7B48-A248-043B-85517DDED8AF}"/>
              </a:ext>
            </a:extLst>
          </p:cNvPr>
          <p:cNvSpPr txBox="1">
            <a:spLocks/>
          </p:cNvSpPr>
          <p:nvPr/>
        </p:nvSpPr>
        <p:spPr>
          <a:xfrm>
            <a:off x="1583615" y="4880453"/>
            <a:ext cx="3201037" cy="240833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SG" sz="700" dirty="0">
                <a:solidFill>
                  <a:srgbClr val="FF0000"/>
                </a:solidFill>
              </a:rPr>
              <a:t>Rabia Boulahssass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B6254C0B-E7EA-469E-B3D3-BEADBDB0DB71}"/>
              </a:ext>
            </a:extLst>
          </p:cNvPr>
          <p:cNvSpPr txBox="1"/>
          <p:nvPr/>
        </p:nvSpPr>
        <p:spPr>
          <a:xfrm>
            <a:off x="7560385" y="4716262"/>
            <a:ext cx="14097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ESMO 2024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On attend du geriatre, habituellement.... </a:t>
            </a:r>
          </a:p>
        </p:txBody>
      </p:sp>
      <p:pic>
        <p:nvPicPr>
          <p:cNvPr id="2050" name="Picture 2" descr="Résultat de recherche d'images pour &quot;evaluation complexe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20594"/>
            <a:ext cx="9144000" cy="4572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re 1"/>
          <p:cNvSpPr txBox="1">
            <a:spLocks/>
          </p:cNvSpPr>
          <p:nvPr/>
        </p:nvSpPr>
        <p:spPr>
          <a:xfrm>
            <a:off x="838200" y="4"/>
            <a:ext cx="10515600" cy="128693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rm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Walter Turncoat"/>
              <a:buNone/>
              <a:defRPr sz="2600" b="0" i="0" u="none" strike="noStrike" cap="none" baseline="0">
                <a:solidFill>
                  <a:srgbClr val="FFFFFF"/>
                </a:solidFill>
                <a:latin typeface="Walter Turncoat"/>
                <a:ea typeface="Walter Turncoat"/>
                <a:cs typeface="Walter Turncoat"/>
                <a:sym typeface="Walter Turncoat"/>
                <a:rtl val="0"/>
              </a:defRPr>
            </a:lvl1pPr>
            <a:lvl2pPr algn="ctr">
              <a:spcBef>
                <a:spcPts val="0"/>
              </a:spcBef>
              <a:buClr>
                <a:srgbClr val="FFFFFF"/>
              </a:buClr>
              <a:buSzPct val="100000"/>
              <a:buFont typeface="Walter Turncoat"/>
              <a:buNone/>
              <a:defRPr sz="2600">
                <a:solidFill>
                  <a:srgbClr val="FFFFFF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2pPr>
            <a:lvl3pPr algn="ctr">
              <a:spcBef>
                <a:spcPts val="0"/>
              </a:spcBef>
              <a:buClr>
                <a:srgbClr val="FFFFFF"/>
              </a:buClr>
              <a:buSzPct val="100000"/>
              <a:buFont typeface="Walter Turncoat"/>
              <a:buNone/>
              <a:defRPr sz="2600">
                <a:solidFill>
                  <a:srgbClr val="FFFFFF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3pPr>
            <a:lvl4pPr algn="ctr">
              <a:spcBef>
                <a:spcPts val="0"/>
              </a:spcBef>
              <a:buClr>
                <a:srgbClr val="FFFFFF"/>
              </a:buClr>
              <a:buSzPct val="100000"/>
              <a:buFont typeface="Walter Turncoat"/>
              <a:buNone/>
              <a:defRPr sz="2600">
                <a:solidFill>
                  <a:srgbClr val="FFFFFF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4pPr>
            <a:lvl5pPr algn="ctr">
              <a:spcBef>
                <a:spcPts val="0"/>
              </a:spcBef>
              <a:buClr>
                <a:srgbClr val="FFFFFF"/>
              </a:buClr>
              <a:buSzPct val="100000"/>
              <a:buFont typeface="Walter Turncoat"/>
              <a:buNone/>
              <a:defRPr sz="2600">
                <a:solidFill>
                  <a:srgbClr val="FFFFFF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5pPr>
            <a:lvl6pPr algn="ctr">
              <a:spcBef>
                <a:spcPts val="0"/>
              </a:spcBef>
              <a:buClr>
                <a:srgbClr val="FFFFFF"/>
              </a:buClr>
              <a:buSzPct val="100000"/>
              <a:buFont typeface="Walter Turncoat"/>
              <a:buNone/>
              <a:defRPr sz="2600">
                <a:solidFill>
                  <a:srgbClr val="FFFFFF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6pPr>
            <a:lvl7pPr algn="ctr">
              <a:spcBef>
                <a:spcPts val="0"/>
              </a:spcBef>
              <a:buClr>
                <a:srgbClr val="FFFFFF"/>
              </a:buClr>
              <a:buSzPct val="100000"/>
              <a:buFont typeface="Walter Turncoat"/>
              <a:buNone/>
              <a:defRPr sz="2600">
                <a:solidFill>
                  <a:srgbClr val="FFFFFF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7pPr>
            <a:lvl8pPr algn="ctr">
              <a:spcBef>
                <a:spcPts val="0"/>
              </a:spcBef>
              <a:buClr>
                <a:srgbClr val="FFFFFF"/>
              </a:buClr>
              <a:buSzPct val="100000"/>
              <a:buFont typeface="Walter Turncoat"/>
              <a:buNone/>
              <a:defRPr sz="2600">
                <a:solidFill>
                  <a:srgbClr val="FFFFFF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8pPr>
            <a:lvl9pPr algn="ctr">
              <a:spcBef>
                <a:spcPts val="0"/>
              </a:spcBef>
              <a:buClr>
                <a:srgbClr val="FFFFFF"/>
              </a:buClr>
              <a:buSzPct val="100000"/>
              <a:buFont typeface="Walter Turncoat"/>
              <a:buNone/>
              <a:defRPr sz="2600">
                <a:solidFill>
                  <a:srgbClr val="FFFFFF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9pPr>
          </a:lstStyle>
          <a:p>
            <a:r>
              <a:rPr lang="fr-FR" dirty="0">
                <a:solidFill>
                  <a:schemeClr val="tx1"/>
                </a:solidFill>
              </a:rPr>
              <a:t>On attend du </a:t>
            </a:r>
            <a:r>
              <a:rPr lang="fr-FR" dirty="0" err="1">
                <a:solidFill>
                  <a:schemeClr val="tx1"/>
                </a:solidFill>
              </a:rPr>
              <a:t>geriatre</a:t>
            </a:r>
            <a:r>
              <a:rPr lang="fr-FR" dirty="0">
                <a:solidFill>
                  <a:schemeClr val="tx1"/>
                </a:solidFill>
              </a:rPr>
              <a:t>, habituellement.... </a:t>
            </a:r>
          </a:p>
        </p:txBody>
      </p:sp>
      <p:pic>
        <p:nvPicPr>
          <p:cNvPr id="2052" name="Picture 4" descr="Résultats de recherche d'images pour « vieux beau »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131590"/>
            <a:ext cx="2520280" cy="3357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276697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67D5384-8142-4095-AC7E-253969B923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15EFCD7-E833-45F0-8CCC-8B06FE0819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84938"/>
            <a:ext cx="9144000" cy="6096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0DC1E74-7EBA-4E62-A78E-595272FE2DD7}"/>
              </a:ext>
            </a:extLst>
          </p:cNvPr>
          <p:cNvSpPr/>
          <p:nvPr/>
        </p:nvSpPr>
        <p:spPr>
          <a:xfrm>
            <a:off x="311503" y="1729029"/>
            <a:ext cx="869533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3200" b="1" dirty="0">
              <a:solidFill>
                <a:schemeClr val="bg1"/>
              </a:solidFill>
            </a:endParaRPr>
          </a:p>
          <a:p>
            <a:endParaRPr lang="en-US" sz="2000" b="1" dirty="0">
              <a:solidFill>
                <a:schemeClr val="bg1"/>
              </a:solidFill>
            </a:endParaRPr>
          </a:p>
          <a:p>
            <a:endParaRPr lang="en-US" sz="2000" b="1" dirty="0">
              <a:solidFill>
                <a:schemeClr val="bg1"/>
              </a:solidFill>
            </a:endParaRPr>
          </a:p>
          <a:p>
            <a:endParaRPr lang="en-US" sz="2000" b="1" dirty="0">
              <a:solidFill>
                <a:schemeClr val="bg1"/>
              </a:solidFill>
            </a:endParaRPr>
          </a:p>
          <a:p>
            <a:endParaRPr lang="en-US" sz="2000" b="1" dirty="0">
              <a:solidFill>
                <a:schemeClr val="bg1"/>
              </a:solidFill>
            </a:endParaRPr>
          </a:p>
          <a:p>
            <a:endParaRPr lang="en-US" sz="2000" b="1" dirty="0">
              <a:solidFill>
                <a:schemeClr val="bg1"/>
              </a:solidFill>
            </a:endParaRPr>
          </a:p>
          <a:p>
            <a:endParaRPr lang="en-US" sz="2000" b="1" dirty="0">
              <a:solidFill>
                <a:schemeClr val="bg1"/>
              </a:solidFill>
            </a:endParaRPr>
          </a:p>
          <a:p>
            <a:endParaRPr lang="en-US" sz="2000" b="1" dirty="0">
              <a:solidFill>
                <a:schemeClr val="bg1"/>
              </a:solidFill>
            </a:endParaRPr>
          </a:p>
          <a:p>
            <a:r>
              <a:rPr lang="en-US" sz="2000" b="1" dirty="0">
                <a:solidFill>
                  <a:schemeClr val="bg1"/>
                </a:solidFill>
              </a:rPr>
              <a:t>              </a:t>
            </a:r>
            <a:r>
              <a:rPr lang="fr-FR" sz="2000" b="1" dirty="0">
                <a:solidFill>
                  <a:schemeClr val="bg1"/>
                </a:solidFill>
              </a:rPr>
              <a:t>Mais..... Un gériatre n’est pas un « pauvre cow-boy solitaire »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6C099E6A-15B3-4FB8-A9C3-AEE8BF7FEA82}"/>
              </a:ext>
            </a:extLst>
          </p:cNvPr>
          <p:cNvSpPr txBox="1"/>
          <p:nvPr/>
        </p:nvSpPr>
        <p:spPr>
          <a:xfrm>
            <a:off x="311502" y="594491"/>
            <a:ext cx="3177131" cy="1569660"/>
          </a:xfrm>
          <a:prstGeom prst="rect">
            <a:avLst/>
          </a:prstGeom>
          <a:solidFill>
            <a:schemeClr val="accent1">
              <a:alpha val="16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bg1"/>
                </a:solidFill>
              </a:rPr>
              <a:t>Le Premier conseil !
Recruter un gériatre et un IPA spécialisée !!!!!</a:t>
            </a:r>
            <a:endParaRPr lang="en-US" sz="1800" b="1" dirty="0">
              <a:solidFill>
                <a:schemeClr val="bg1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7737764" y="4776017"/>
            <a:ext cx="204354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>
                <a:solidFill>
                  <a:schemeClr val="bg1"/>
                </a:solidFill>
              </a:rPr>
              <a:t>Image : R</a:t>
            </a:r>
            <a:r>
              <a:rPr lang="en" sz="1000" dirty="0">
                <a:solidFill>
                  <a:schemeClr val="bg1"/>
                </a:solidFill>
              </a:rPr>
              <a:t>oyalty-free </a:t>
            </a:r>
          </a:p>
        </p:txBody>
      </p:sp>
    </p:spTree>
    <p:extLst>
      <p:ext uri="{BB962C8B-B14F-4D97-AF65-F5344CB8AC3E}">
        <p14:creationId xmlns:p14="http://schemas.microsoft.com/office/powerpoint/2010/main" val="233826316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A560A782-3F4C-40CD-B74B-8DF56F67AD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402153"/>
            <a:ext cx="9144000" cy="5947806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A1445D1D-7B1B-4424-9778-76DA9097A314}"/>
              </a:ext>
            </a:extLst>
          </p:cNvPr>
          <p:cNvSpPr txBox="1"/>
          <p:nvPr/>
        </p:nvSpPr>
        <p:spPr>
          <a:xfrm>
            <a:off x="7826851" y="467993"/>
            <a:ext cx="161614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" dirty="0">
                <a:solidFill>
                  <a:schemeClr val="bg1"/>
                </a:solidFill>
              </a:rPr>
              <a:t>Physiotherapist</a:t>
            </a:r>
          </a:p>
          <a:p>
            <a:r>
              <a:rPr lang="en" dirty="0">
                <a:solidFill>
                  <a:schemeClr val="bg1"/>
                </a:solidFill>
              </a:rPr>
              <a:t>Dietetician</a:t>
            </a:r>
          </a:p>
          <a:p>
            <a:r>
              <a:rPr lang="en" dirty="0">
                <a:solidFill>
                  <a:schemeClr val="bg1"/>
                </a:solidFill>
              </a:rPr>
              <a:t>Psychologist</a:t>
            </a:r>
          </a:p>
          <a:p>
            <a:r>
              <a:rPr lang="en" dirty="0">
                <a:solidFill>
                  <a:schemeClr val="bg1"/>
                </a:solidFill>
              </a:rPr>
              <a:t>Ergotherapist</a:t>
            </a:r>
          </a:p>
          <a:p>
            <a:r>
              <a:rPr lang="en" dirty="0">
                <a:solidFill>
                  <a:schemeClr val="bg1"/>
                </a:solidFill>
              </a:rPr>
              <a:t>APN</a:t>
            </a:r>
          </a:p>
          <a:p>
            <a:r>
              <a:rPr lang="en" dirty="0">
                <a:solidFill>
                  <a:schemeClr val="bg1"/>
                </a:solidFill>
              </a:rPr>
              <a:t>Psychiatrist</a:t>
            </a:r>
          </a:p>
          <a:p>
            <a:r>
              <a:rPr lang="en" dirty="0">
                <a:solidFill>
                  <a:schemeClr val="bg1"/>
                </a:solidFill>
              </a:rPr>
              <a:t>Social worker</a:t>
            </a:r>
          </a:p>
          <a:p>
            <a:r>
              <a:rPr lang="en" dirty="0">
                <a:solidFill>
                  <a:schemeClr val="bg1"/>
                </a:solidFill>
              </a:rPr>
              <a:t>…….</a:t>
            </a:r>
          </a:p>
        </p:txBody>
      </p:sp>
      <p:sp>
        <p:nvSpPr>
          <p:cNvPr id="5" name="Google Shape;1979;p67">
            <a:extLst>
              <a:ext uri="{FF2B5EF4-FFF2-40B4-BE49-F238E27FC236}">
                <a16:creationId xmlns:a16="http://schemas.microsoft.com/office/drawing/2014/main" id="{A5CB9D2E-2099-41DD-8FEF-09D12D35797F}"/>
              </a:ext>
            </a:extLst>
          </p:cNvPr>
          <p:cNvSpPr txBox="1">
            <a:spLocks/>
          </p:cNvSpPr>
          <p:nvPr/>
        </p:nvSpPr>
        <p:spPr>
          <a:xfrm>
            <a:off x="289563" y="4427657"/>
            <a:ext cx="8198017" cy="3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fr-FR" sz="1800" b="1" dirty="0">
                <a:solidFill>
                  <a:schemeClr val="bg1"/>
                </a:solidFill>
              </a:rPr>
              <a:t>P</a:t>
            </a:r>
            <a:r>
              <a:rPr lang="fr-FR" b="1" dirty="0">
                <a:solidFill>
                  <a:schemeClr val="bg1"/>
                </a:solidFill>
              </a:rPr>
              <a:t>ropose a management </a:t>
            </a:r>
            <a:r>
              <a:rPr lang="fr-FR" b="1" dirty="0" err="1">
                <a:solidFill>
                  <a:schemeClr val="bg1"/>
                </a:solidFill>
              </a:rPr>
              <a:t>based</a:t>
            </a:r>
            <a:r>
              <a:rPr lang="fr-FR" b="1" dirty="0">
                <a:solidFill>
                  <a:schemeClr val="bg1"/>
                </a:solidFill>
              </a:rPr>
              <a:t> on local ressources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7704000" y="4760524"/>
            <a:ext cx="204354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>
                <a:solidFill>
                  <a:schemeClr val="bg1"/>
                </a:solidFill>
              </a:rPr>
              <a:t>Image : R</a:t>
            </a:r>
            <a:r>
              <a:rPr lang="en" sz="1000" dirty="0">
                <a:solidFill>
                  <a:schemeClr val="bg1"/>
                </a:solidFill>
              </a:rPr>
              <a:t>oyalty-free 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6D6207C5-3237-4C53-9EC1-893F2412A364}"/>
              </a:ext>
            </a:extLst>
          </p:cNvPr>
          <p:cNvSpPr txBox="1"/>
          <p:nvPr/>
        </p:nvSpPr>
        <p:spPr>
          <a:xfrm>
            <a:off x="4479851" y="4760524"/>
            <a:ext cx="3111796" cy="6124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EE907979-7D5D-4FB4-B7ED-8B368F88325B}"/>
              </a:ext>
            </a:extLst>
          </p:cNvPr>
          <p:cNvSpPr txBox="1"/>
          <p:nvPr/>
        </p:nvSpPr>
        <p:spPr>
          <a:xfrm>
            <a:off x="289563" y="4210794"/>
            <a:ext cx="74144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ESMO/SIOG cancer elderly working group  Recommendations 2024 </a:t>
            </a:r>
          </a:p>
        </p:txBody>
      </p:sp>
    </p:spTree>
    <p:extLst>
      <p:ext uri="{BB962C8B-B14F-4D97-AF65-F5344CB8AC3E}">
        <p14:creationId xmlns:p14="http://schemas.microsoft.com/office/powerpoint/2010/main" val="66821545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24"/>
          <p:cNvSpPr txBox="1">
            <a:spLocks noGrp="1"/>
          </p:cNvSpPr>
          <p:nvPr>
            <p:ph type="title" idx="4294967295"/>
          </p:nvPr>
        </p:nvSpPr>
        <p:spPr>
          <a:xfrm>
            <a:off x="2141550" y="2297400"/>
            <a:ext cx="4556100" cy="548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 dirty="0">
                <a:solidFill>
                  <a:schemeClr val="lt1"/>
                </a:solidFill>
              </a:rPr>
              <a:t>e</a:t>
            </a:r>
            <a:r>
              <a:rPr lang="en" sz="1800" dirty="0">
                <a:solidFill>
                  <a:schemeClr val="lt1"/>
                </a:solidFill>
              </a:rPr>
              <a:t>P</a:t>
            </a:r>
            <a:r>
              <a:rPr lang="fr-FR" sz="1800" dirty="0">
                <a:solidFill>
                  <a:schemeClr val="lt1"/>
                </a:solidFill>
              </a:rPr>
              <a:t>RO</a:t>
            </a:r>
            <a:br>
              <a:rPr lang="fr-FR" sz="1800" dirty="0">
                <a:solidFill>
                  <a:schemeClr val="lt1"/>
                </a:solidFill>
              </a:rPr>
            </a:br>
            <a:r>
              <a:rPr lang="fr-FR" sz="1800" dirty="0">
                <a:solidFill>
                  <a:schemeClr val="lt1"/>
                </a:solidFill>
              </a:rPr>
              <a:t>Autres Outils ?</a:t>
            </a:r>
            <a:endParaRPr sz="1800" dirty="0">
              <a:solidFill>
                <a:schemeClr val="lt1"/>
              </a:solidFill>
            </a:endParaRPr>
          </a:p>
        </p:txBody>
      </p:sp>
      <p:sp>
        <p:nvSpPr>
          <p:cNvPr id="200" name="Google Shape;200;p24"/>
          <p:cNvSpPr txBox="1">
            <a:spLocks noGrp="1"/>
          </p:cNvSpPr>
          <p:nvPr>
            <p:ph type="sldNum" idx="12"/>
          </p:nvPr>
        </p:nvSpPr>
        <p:spPr>
          <a:xfrm>
            <a:off x="8603825" y="4730500"/>
            <a:ext cx="349200" cy="279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32</a:t>
            </a:fld>
            <a:endParaRPr>
              <a:solidFill>
                <a:schemeClr val="lt1"/>
              </a:solidFill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2A84A956-4AAA-45D5-A64F-D44E86F764B8}"/>
              </a:ext>
            </a:extLst>
          </p:cNvPr>
          <p:cNvSpPr txBox="1"/>
          <p:nvPr/>
        </p:nvSpPr>
        <p:spPr>
          <a:xfrm>
            <a:off x="0" y="4870450"/>
            <a:ext cx="1141672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i="1" dirty="0"/>
              <a:t>Bash 2017 JAMA, Mir 2020 </a:t>
            </a:r>
            <a:r>
              <a:rPr lang="fr-FR" sz="1100" i="1" dirty="0" err="1"/>
              <a:t>ASCO,Bash</a:t>
            </a:r>
            <a:r>
              <a:rPr lang="fr-FR" sz="1100" i="1" dirty="0"/>
              <a:t> 2021 AMIA, </a:t>
            </a:r>
            <a:r>
              <a:rPr lang="fr-FR" sz="1100" i="1" dirty="0" err="1"/>
              <a:t>Absolom</a:t>
            </a:r>
            <a:r>
              <a:rPr lang="fr-FR" sz="1100" i="1" dirty="0"/>
              <a:t> 2021 JCO, Denis 2019 JAMA, Berry 2014 JCO, Strasser F 2016 Ann </a:t>
            </a:r>
            <a:r>
              <a:rPr lang="fr-FR" sz="1100" i="1" dirty="0" err="1"/>
              <a:t>Oncol</a:t>
            </a:r>
            <a:endParaRPr lang="fr-FR" sz="1100" i="1" dirty="0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72C1C1C6-E354-4882-ADE4-1AAE3F068D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160" y="1712377"/>
            <a:ext cx="2134611" cy="1430599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5"/>
          <p:cNvSpPr txBox="1">
            <a:spLocks noGrp="1"/>
          </p:cNvSpPr>
          <p:nvPr>
            <p:ph type="title"/>
          </p:nvPr>
        </p:nvSpPr>
        <p:spPr>
          <a:xfrm>
            <a:off x="855300" y="659450"/>
            <a:ext cx="6602100" cy="749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dirty="0"/>
              <a:t>Décision/Suivis</a:t>
            </a:r>
            <a:endParaRPr dirty="0"/>
          </a:p>
        </p:txBody>
      </p:sp>
      <p:sp>
        <p:nvSpPr>
          <p:cNvPr id="119" name="Google Shape;119;p15"/>
          <p:cNvSpPr txBox="1">
            <a:spLocks noGrp="1"/>
          </p:cNvSpPr>
          <p:nvPr>
            <p:ph type="sldNum" idx="12"/>
          </p:nvPr>
        </p:nvSpPr>
        <p:spPr>
          <a:xfrm>
            <a:off x="8603825" y="4730500"/>
            <a:ext cx="349200" cy="279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33</a:t>
            </a:fld>
            <a:endParaRPr/>
          </a:p>
        </p:txBody>
      </p:sp>
      <p:pic>
        <p:nvPicPr>
          <p:cNvPr id="7" name="48B53A06-AF17-44E7-AA9E-9CF43001DAE9" descr="C77E5C24-E313-41CA-B240-75A21251DF54.jpg">
            <a:extLst>
              <a:ext uri="{FF2B5EF4-FFF2-40B4-BE49-F238E27FC236}">
                <a16:creationId xmlns:a16="http://schemas.microsoft.com/office/drawing/2014/main" id="{E8345E3D-F5D8-4492-9AC0-9B3A8049CD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2113" y="1203960"/>
            <a:ext cx="3639686" cy="3666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 descr="Afficher l'image d'origine">
            <a:extLst>
              <a:ext uri="{FF2B5EF4-FFF2-40B4-BE49-F238E27FC236}">
                <a16:creationId xmlns:a16="http://schemas.microsoft.com/office/drawing/2014/main" id="{E102BF60-2E6B-4DB2-9441-65AFF2D8EE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099" y="1441219"/>
            <a:ext cx="4968240" cy="3452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itre 1"/>
          <p:cNvSpPr>
            <a:spLocks noGrp="1"/>
          </p:cNvSpPr>
          <p:nvPr>
            <p:ph type="title"/>
          </p:nvPr>
        </p:nvSpPr>
        <p:spPr>
          <a:xfrm>
            <a:off x="374650" y="161497"/>
            <a:ext cx="9287509" cy="857250"/>
          </a:xfrm>
        </p:spPr>
        <p:txBody>
          <a:bodyPr/>
          <a:lstStyle/>
          <a:p>
            <a:r>
              <a:rPr lang="fr-FR" altLang="fr-FR" dirty="0">
                <a:solidFill>
                  <a:schemeClr val="tx1"/>
                </a:solidFill>
              </a:rPr>
              <a:t>Le groupe </a:t>
            </a:r>
            <a:r>
              <a:rPr lang="fr-FR" altLang="fr-FR" dirty="0" err="1">
                <a:solidFill>
                  <a:schemeClr val="tx1"/>
                </a:solidFill>
              </a:rPr>
              <a:t>balducci</a:t>
            </a:r>
            <a:r>
              <a:rPr lang="fr-FR" altLang="fr-FR" dirty="0">
                <a:solidFill>
                  <a:schemeClr val="tx1"/>
                </a:solidFill>
              </a:rPr>
              <a:t> 3 , Un groupe hétérogène?</a:t>
            </a:r>
          </a:p>
        </p:txBody>
      </p:sp>
      <p:graphicFrame>
        <p:nvGraphicFramePr>
          <p:cNvPr id="5" name="Espace réservé du contenu 4"/>
          <p:cNvGraphicFramePr>
            <a:graphicFrameLocks noGrp="1"/>
          </p:cNvGraphicFramePr>
          <p:nvPr>
            <p:ph idx="1"/>
            <p:extLst/>
          </p:nvPr>
        </p:nvGraphicFramePr>
        <p:xfrm>
          <a:off x="899592" y="1977685"/>
          <a:ext cx="7139136" cy="24549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2228" name="Shape 304"/>
          <p:cNvSpPr>
            <a:spLocks/>
          </p:cNvSpPr>
          <p:nvPr/>
        </p:nvSpPr>
        <p:spPr bwMode="auto">
          <a:xfrm>
            <a:off x="8604251" y="141684"/>
            <a:ext cx="365125" cy="252413"/>
          </a:xfrm>
          <a:custGeom>
            <a:avLst/>
            <a:gdLst>
              <a:gd name="T0" fmla="*/ 2147483647 w 16717"/>
              <a:gd name="T1" fmla="*/ 2147483647 h 15403"/>
              <a:gd name="T2" fmla="*/ 2147483647 w 16717"/>
              <a:gd name="T3" fmla="*/ 2147483647 h 15403"/>
              <a:gd name="T4" fmla="*/ 2147483647 w 16717"/>
              <a:gd name="T5" fmla="*/ 2147483647 h 15403"/>
              <a:gd name="T6" fmla="*/ 2147483647 w 16717"/>
              <a:gd name="T7" fmla="*/ 2147483647 h 15403"/>
              <a:gd name="T8" fmla="*/ 2147483647 w 16717"/>
              <a:gd name="T9" fmla="*/ 2147483647 h 15403"/>
              <a:gd name="T10" fmla="*/ 2147483647 w 16717"/>
              <a:gd name="T11" fmla="*/ 2147483647 h 15403"/>
              <a:gd name="T12" fmla="*/ 2147483647 w 16717"/>
              <a:gd name="T13" fmla="*/ 2147483647 h 15403"/>
              <a:gd name="T14" fmla="*/ 2147483647 w 16717"/>
              <a:gd name="T15" fmla="*/ 2147483647 h 15403"/>
              <a:gd name="T16" fmla="*/ 2147483647 w 16717"/>
              <a:gd name="T17" fmla="*/ 2147483647 h 15403"/>
              <a:gd name="T18" fmla="*/ 2147483647 w 16717"/>
              <a:gd name="T19" fmla="*/ 2147483647 h 15403"/>
              <a:gd name="T20" fmla="*/ 2147483647 w 16717"/>
              <a:gd name="T21" fmla="*/ 2147483647 h 15403"/>
              <a:gd name="T22" fmla="*/ 2147483647 w 16717"/>
              <a:gd name="T23" fmla="*/ 2147483647 h 15403"/>
              <a:gd name="T24" fmla="*/ 2147483647 w 16717"/>
              <a:gd name="T25" fmla="*/ 2147483647 h 15403"/>
              <a:gd name="T26" fmla="*/ 2147483647 w 16717"/>
              <a:gd name="T27" fmla="*/ 2147483647 h 15403"/>
              <a:gd name="T28" fmla="*/ 2147483647 w 16717"/>
              <a:gd name="T29" fmla="*/ 2147483647 h 15403"/>
              <a:gd name="T30" fmla="*/ 2147483647 w 16717"/>
              <a:gd name="T31" fmla="*/ 2147483647 h 15403"/>
              <a:gd name="T32" fmla="*/ 2147483647 w 16717"/>
              <a:gd name="T33" fmla="*/ 2147483647 h 15403"/>
              <a:gd name="T34" fmla="*/ 2147483647 w 16717"/>
              <a:gd name="T35" fmla="*/ 2147483647 h 15403"/>
              <a:gd name="T36" fmla="*/ 2147483647 w 16717"/>
              <a:gd name="T37" fmla="*/ 2147483647 h 15403"/>
              <a:gd name="T38" fmla="*/ 2147483647 w 16717"/>
              <a:gd name="T39" fmla="*/ 2147483647 h 15403"/>
              <a:gd name="T40" fmla="*/ 2147483647 w 16717"/>
              <a:gd name="T41" fmla="*/ 2147483647 h 15403"/>
              <a:gd name="T42" fmla="*/ 2147483647 w 16717"/>
              <a:gd name="T43" fmla="*/ 2147483647 h 15403"/>
              <a:gd name="T44" fmla="*/ 2147483647 w 16717"/>
              <a:gd name="T45" fmla="*/ 2147483647 h 15403"/>
              <a:gd name="T46" fmla="*/ 2147483647 w 16717"/>
              <a:gd name="T47" fmla="*/ 2147483647 h 15403"/>
              <a:gd name="T48" fmla="*/ 2147483647 w 16717"/>
              <a:gd name="T49" fmla="*/ 2147483647 h 15403"/>
              <a:gd name="T50" fmla="*/ 2147483647 w 16717"/>
              <a:gd name="T51" fmla="*/ 2147483647 h 15403"/>
              <a:gd name="T52" fmla="*/ 2147483647 w 16717"/>
              <a:gd name="T53" fmla="*/ 2147483647 h 15403"/>
              <a:gd name="T54" fmla="*/ 2147483647 w 16717"/>
              <a:gd name="T55" fmla="*/ 2147483647 h 15403"/>
              <a:gd name="T56" fmla="*/ 2147483647 w 16717"/>
              <a:gd name="T57" fmla="*/ 2147483647 h 15403"/>
              <a:gd name="T58" fmla="*/ 2147483647 w 16717"/>
              <a:gd name="T59" fmla="*/ 2147483647 h 15403"/>
              <a:gd name="T60" fmla="*/ 2147483647 w 16717"/>
              <a:gd name="T61" fmla="*/ 2147483647 h 15403"/>
              <a:gd name="T62" fmla="*/ 2147483647 w 16717"/>
              <a:gd name="T63" fmla="*/ 2147483647 h 15403"/>
              <a:gd name="T64" fmla="*/ 2147483647 w 16717"/>
              <a:gd name="T65" fmla="*/ 2147483647 h 15403"/>
              <a:gd name="T66" fmla="*/ 2147483647 w 16717"/>
              <a:gd name="T67" fmla="*/ 2147483647 h 15403"/>
              <a:gd name="T68" fmla="*/ 2147483647 w 16717"/>
              <a:gd name="T69" fmla="*/ 2147483647 h 15403"/>
              <a:gd name="T70" fmla="*/ 2147483647 w 16717"/>
              <a:gd name="T71" fmla="*/ 2147483647 h 15403"/>
              <a:gd name="T72" fmla="*/ 2147483647 w 16717"/>
              <a:gd name="T73" fmla="*/ 2147483647 h 15403"/>
              <a:gd name="T74" fmla="*/ 2147483647 w 16717"/>
              <a:gd name="T75" fmla="*/ 2147483647 h 15403"/>
              <a:gd name="T76" fmla="*/ 2147483647 w 16717"/>
              <a:gd name="T77" fmla="*/ 2147483647 h 15403"/>
              <a:gd name="T78" fmla="*/ 2147483647 w 16717"/>
              <a:gd name="T79" fmla="*/ 2147483647 h 15403"/>
              <a:gd name="T80" fmla="*/ 2147483647 w 16717"/>
              <a:gd name="T81" fmla="*/ 2147483647 h 15403"/>
              <a:gd name="T82" fmla="*/ 2147483647 w 16717"/>
              <a:gd name="T83" fmla="*/ 2147483647 h 15403"/>
              <a:gd name="T84" fmla="*/ 2147483647 w 16717"/>
              <a:gd name="T85" fmla="*/ 2147483647 h 15403"/>
              <a:gd name="T86" fmla="*/ 2147483647 w 16717"/>
              <a:gd name="T87" fmla="*/ 2147483647 h 15403"/>
              <a:gd name="T88" fmla="*/ 2147483647 w 16717"/>
              <a:gd name="T89" fmla="*/ 2147483647 h 15403"/>
              <a:gd name="T90" fmla="*/ 2147483647 w 16717"/>
              <a:gd name="T91" fmla="*/ 2147483647 h 15403"/>
              <a:gd name="T92" fmla="*/ 2147483647 w 16717"/>
              <a:gd name="T93" fmla="*/ 2147483647 h 15403"/>
              <a:gd name="T94" fmla="*/ 2147483647 w 16717"/>
              <a:gd name="T95" fmla="*/ 2147483647 h 15403"/>
              <a:gd name="T96" fmla="*/ 2147483647 w 16717"/>
              <a:gd name="T97" fmla="*/ 2147483647 h 15403"/>
              <a:gd name="T98" fmla="*/ 2147483647 w 16717"/>
              <a:gd name="T99" fmla="*/ 2147483647 h 15403"/>
              <a:gd name="T100" fmla="*/ 2147483647 w 16717"/>
              <a:gd name="T101" fmla="*/ 2147483647 h 15403"/>
              <a:gd name="T102" fmla="*/ 2147483647 w 16717"/>
              <a:gd name="T103" fmla="*/ 2147483647 h 15403"/>
              <a:gd name="T104" fmla="*/ 2147483647 w 16717"/>
              <a:gd name="T105" fmla="*/ 2147483647 h 15403"/>
              <a:gd name="T106" fmla="*/ 2147483647 w 16717"/>
              <a:gd name="T107" fmla="*/ 2147483647 h 15403"/>
              <a:gd name="T108" fmla="*/ 2147483647 w 16717"/>
              <a:gd name="T109" fmla="*/ 2147483647 h 15403"/>
              <a:gd name="T110" fmla="*/ 2147483647 w 16717"/>
              <a:gd name="T111" fmla="*/ 2147483647 h 15403"/>
              <a:gd name="T112" fmla="*/ 2147483647 w 16717"/>
              <a:gd name="T113" fmla="*/ 2147483647 h 15403"/>
              <a:gd name="T114" fmla="*/ 2147483647 w 16717"/>
              <a:gd name="T115" fmla="*/ 2147483647 h 15403"/>
              <a:gd name="T116" fmla="*/ 2147483647 w 16717"/>
              <a:gd name="T117" fmla="*/ 0 h 15403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16717"/>
              <a:gd name="T178" fmla="*/ 0 h 15403"/>
              <a:gd name="T179" fmla="*/ 16717 w 16717"/>
              <a:gd name="T180" fmla="*/ 15403 h 15403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16717" h="15403" extrusionOk="0">
                <a:moveTo>
                  <a:pt x="9149" y="511"/>
                </a:moveTo>
                <a:lnTo>
                  <a:pt x="9587" y="560"/>
                </a:lnTo>
                <a:lnTo>
                  <a:pt x="10025" y="608"/>
                </a:lnTo>
                <a:lnTo>
                  <a:pt x="10439" y="681"/>
                </a:lnTo>
                <a:lnTo>
                  <a:pt x="10877" y="779"/>
                </a:lnTo>
                <a:lnTo>
                  <a:pt x="11290" y="900"/>
                </a:lnTo>
                <a:lnTo>
                  <a:pt x="11704" y="1046"/>
                </a:lnTo>
                <a:lnTo>
                  <a:pt x="12093" y="1217"/>
                </a:lnTo>
                <a:lnTo>
                  <a:pt x="12483" y="1411"/>
                </a:lnTo>
                <a:lnTo>
                  <a:pt x="12994" y="1703"/>
                </a:lnTo>
                <a:lnTo>
                  <a:pt x="13505" y="2020"/>
                </a:lnTo>
                <a:lnTo>
                  <a:pt x="13967" y="2360"/>
                </a:lnTo>
                <a:lnTo>
                  <a:pt x="14210" y="2555"/>
                </a:lnTo>
                <a:lnTo>
                  <a:pt x="14405" y="2750"/>
                </a:lnTo>
                <a:lnTo>
                  <a:pt x="14332" y="2871"/>
                </a:lnTo>
                <a:lnTo>
                  <a:pt x="14308" y="3017"/>
                </a:lnTo>
                <a:lnTo>
                  <a:pt x="14308" y="3066"/>
                </a:lnTo>
                <a:lnTo>
                  <a:pt x="14332" y="3090"/>
                </a:lnTo>
                <a:lnTo>
                  <a:pt x="14405" y="3139"/>
                </a:lnTo>
                <a:lnTo>
                  <a:pt x="14478" y="3139"/>
                </a:lnTo>
                <a:lnTo>
                  <a:pt x="14551" y="3090"/>
                </a:lnTo>
                <a:lnTo>
                  <a:pt x="14624" y="2993"/>
                </a:lnTo>
                <a:lnTo>
                  <a:pt x="14867" y="3285"/>
                </a:lnTo>
                <a:lnTo>
                  <a:pt x="14770" y="3358"/>
                </a:lnTo>
                <a:lnTo>
                  <a:pt x="14697" y="3431"/>
                </a:lnTo>
                <a:lnTo>
                  <a:pt x="14600" y="3601"/>
                </a:lnTo>
                <a:lnTo>
                  <a:pt x="14575" y="3674"/>
                </a:lnTo>
                <a:lnTo>
                  <a:pt x="14575" y="3723"/>
                </a:lnTo>
                <a:lnTo>
                  <a:pt x="14575" y="3772"/>
                </a:lnTo>
                <a:lnTo>
                  <a:pt x="14600" y="3796"/>
                </a:lnTo>
                <a:lnTo>
                  <a:pt x="14648" y="3796"/>
                </a:lnTo>
                <a:lnTo>
                  <a:pt x="14721" y="3772"/>
                </a:lnTo>
                <a:lnTo>
                  <a:pt x="14867" y="3699"/>
                </a:lnTo>
                <a:lnTo>
                  <a:pt x="15086" y="3601"/>
                </a:lnTo>
                <a:lnTo>
                  <a:pt x="15208" y="3820"/>
                </a:lnTo>
                <a:lnTo>
                  <a:pt x="15305" y="4064"/>
                </a:lnTo>
                <a:lnTo>
                  <a:pt x="15111" y="4137"/>
                </a:lnTo>
                <a:lnTo>
                  <a:pt x="15013" y="4185"/>
                </a:lnTo>
                <a:lnTo>
                  <a:pt x="14916" y="4234"/>
                </a:lnTo>
                <a:lnTo>
                  <a:pt x="14892" y="4307"/>
                </a:lnTo>
                <a:lnTo>
                  <a:pt x="14892" y="4380"/>
                </a:lnTo>
                <a:lnTo>
                  <a:pt x="14940" y="4429"/>
                </a:lnTo>
                <a:lnTo>
                  <a:pt x="15013" y="4453"/>
                </a:lnTo>
                <a:lnTo>
                  <a:pt x="15135" y="4453"/>
                </a:lnTo>
                <a:lnTo>
                  <a:pt x="15232" y="4429"/>
                </a:lnTo>
                <a:lnTo>
                  <a:pt x="15427" y="4380"/>
                </a:lnTo>
                <a:lnTo>
                  <a:pt x="15573" y="4915"/>
                </a:lnTo>
                <a:lnTo>
                  <a:pt x="15403" y="4964"/>
                </a:lnTo>
                <a:lnTo>
                  <a:pt x="15232" y="5061"/>
                </a:lnTo>
                <a:lnTo>
                  <a:pt x="15086" y="5183"/>
                </a:lnTo>
                <a:lnTo>
                  <a:pt x="15038" y="5256"/>
                </a:lnTo>
                <a:lnTo>
                  <a:pt x="15013" y="5329"/>
                </a:lnTo>
                <a:lnTo>
                  <a:pt x="15013" y="5378"/>
                </a:lnTo>
                <a:lnTo>
                  <a:pt x="15038" y="5402"/>
                </a:lnTo>
                <a:lnTo>
                  <a:pt x="15062" y="5426"/>
                </a:lnTo>
                <a:lnTo>
                  <a:pt x="15111" y="5451"/>
                </a:lnTo>
                <a:lnTo>
                  <a:pt x="15208" y="5451"/>
                </a:lnTo>
                <a:lnTo>
                  <a:pt x="15305" y="5426"/>
                </a:lnTo>
                <a:lnTo>
                  <a:pt x="15476" y="5353"/>
                </a:lnTo>
                <a:lnTo>
                  <a:pt x="15695" y="5305"/>
                </a:lnTo>
                <a:lnTo>
                  <a:pt x="15792" y="5743"/>
                </a:lnTo>
                <a:lnTo>
                  <a:pt x="15622" y="5816"/>
                </a:lnTo>
                <a:lnTo>
                  <a:pt x="15451" y="5864"/>
                </a:lnTo>
                <a:lnTo>
                  <a:pt x="15305" y="5937"/>
                </a:lnTo>
                <a:lnTo>
                  <a:pt x="15159" y="6035"/>
                </a:lnTo>
                <a:lnTo>
                  <a:pt x="15013" y="6132"/>
                </a:lnTo>
                <a:lnTo>
                  <a:pt x="15013" y="6181"/>
                </a:lnTo>
                <a:lnTo>
                  <a:pt x="15013" y="6205"/>
                </a:lnTo>
                <a:lnTo>
                  <a:pt x="15038" y="6229"/>
                </a:lnTo>
                <a:lnTo>
                  <a:pt x="15403" y="6229"/>
                </a:lnTo>
                <a:lnTo>
                  <a:pt x="15719" y="6181"/>
                </a:lnTo>
                <a:lnTo>
                  <a:pt x="15914" y="6156"/>
                </a:lnTo>
                <a:lnTo>
                  <a:pt x="16035" y="6594"/>
                </a:lnTo>
                <a:lnTo>
                  <a:pt x="15768" y="6691"/>
                </a:lnTo>
                <a:lnTo>
                  <a:pt x="15549" y="6764"/>
                </a:lnTo>
                <a:lnTo>
                  <a:pt x="15184" y="6910"/>
                </a:lnTo>
                <a:lnTo>
                  <a:pt x="15135" y="6935"/>
                </a:lnTo>
                <a:lnTo>
                  <a:pt x="15062" y="6983"/>
                </a:lnTo>
                <a:lnTo>
                  <a:pt x="15038" y="7032"/>
                </a:lnTo>
                <a:lnTo>
                  <a:pt x="15013" y="7081"/>
                </a:lnTo>
                <a:lnTo>
                  <a:pt x="15038" y="7056"/>
                </a:lnTo>
                <a:lnTo>
                  <a:pt x="15013" y="7105"/>
                </a:lnTo>
                <a:lnTo>
                  <a:pt x="15013" y="7129"/>
                </a:lnTo>
                <a:lnTo>
                  <a:pt x="15038" y="7154"/>
                </a:lnTo>
                <a:lnTo>
                  <a:pt x="15086" y="7202"/>
                </a:lnTo>
                <a:lnTo>
                  <a:pt x="15208" y="7227"/>
                </a:lnTo>
                <a:lnTo>
                  <a:pt x="15403" y="7227"/>
                </a:lnTo>
                <a:lnTo>
                  <a:pt x="15622" y="7178"/>
                </a:lnTo>
                <a:lnTo>
                  <a:pt x="15841" y="7129"/>
                </a:lnTo>
                <a:lnTo>
                  <a:pt x="16108" y="7056"/>
                </a:lnTo>
                <a:lnTo>
                  <a:pt x="16108" y="7397"/>
                </a:lnTo>
                <a:lnTo>
                  <a:pt x="16108" y="7713"/>
                </a:lnTo>
                <a:lnTo>
                  <a:pt x="16035" y="7713"/>
                </a:lnTo>
                <a:lnTo>
                  <a:pt x="15670" y="7762"/>
                </a:lnTo>
                <a:lnTo>
                  <a:pt x="15330" y="7786"/>
                </a:lnTo>
                <a:lnTo>
                  <a:pt x="14965" y="7835"/>
                </a:lnTo>
                <a:lnTo>
                  <a:pt x="14600" y="7932"/>
                </a:lnTo>
                <a:lnTo>
                  <a:pt x="14575" y="7957"/>
                </a:lnTo>
                <a:lnTo>
                  <a:pt x="14575" y="7981"/>
                </a:lnTo>
                <a:lnTo>
                  <a:pt x="14575" y="8005"/>
                </a:lnTo>
                <a:lnTo>
                  <a:pt x="14600" y="8030"/>
                </a:lnTo>
                <a:lnTo>
                  <a:pt x="15330" y="8151"/>
                </a:lnTo>
                <a:lnTo>
                  <a:pt x="15500" y="8176"/>
                </a:lnTo>
                <a:lnTo>
                  <a:pt x="15695" y="8200"/>
                </a:lnTo>
                <a:lnTo>
                  <a:pt x="15865" y="8176"/>
                </a:lnTo>
                <a:lnTo>
                  <a:pt x="16035" y="8127"/>
                </a:lnTo>
                <a:lnTo>
                  <a:pt x="16035" y="8176"/>
                </a:lnTo>
                <a:lnTo>
                  <a:pt x="15938" y="8565"/>
                </a:lnTo>
                <a:lnTo>
                  <a:pt x="15816" y="8930"/>
                </a:lnTo>
                <a:lnTo>
                  <a:pt x="15524" y="8881"/>
                </a:lnTo>
                <a:lnTo>
                  <a:pt x="15232" y="8833"/>
                </a:lnTo>
                <a:lnTo>
                  <a:pt x="15013" y="8784"/>
                </a:lnTo>
                <a:lnTo>
                  <a:pt x="14794" y="8760"/>
                </a:lnTo>
                <a:lnTo>
                  <a:pt x="14332" y="8784"/>
                </a:lnTo>
                <a:lnTo>
                  <a:pt x="14308" y="8784"/>
                </a:lnTo>
                <a:lnTo>
                  <a:pt x="14308" y="8808"/>
                </a:lnTo>
                <a:lnTo>
                  <a:pt x="14308" y="8833"/>
                </a:lnTo>
                <a:lnTo>
                  <a:pt x="14332" y="8833"/>
                </a:lnTo>
                <a:lnTo>
                  <a:pt x="14478" y="8881"/>
                </a:lnTo>
                <a:lnTo>
                  <a:pt x="14624" y="8954"/>
                </a:lnTo>
                <a:lnTo>
                  <a:pt x="14965" y="9125"/>
                </a:lnTo>
                <a:lnTo>
                  <a:pt x="15281" y="9271"/>
                </a:lnTo>
                <a:lnTo>
                  <a:pt x="15451" y="9319"/>
                </a:lnTo>
                <a:lnTo>
                  <a:pt x="15622" y="9368"/>
                </a:lnTo>
                <a:lnTo>
                  <a:pt x="15500" y="9636"/>
                </a:lnTo>
                <a:lnTo>
                  <a:pt x="15354" y="9903"/>
                </a:lnTo>
                <a:lnTo>
                  <a:pt x="15135" y="9782"/>
                </a:lnTo>
                <a:lnTo>
                  <a:pt x="14916" y="9684"/>
                </a:lnTo>
                <a:lnTo>
                  <a:pt x="14429" y="9563"/>
                </a:lnTo>
                <a:lnTo>
                  <a:pt x="14210" y="9490"/>
                </a:lnTo>
                <a:lnTo>
                  <a:pt x="13943" y="9441"/>
                </a:lnTo>
                <a:lnTo>
                  <a:pt x="13699" y="9417"/>
                </a:lnTo>
                <a:lnTo>
                  <a:pt x="13553" y="9417"/>
                </a:lnTo>
                <a:lnTo>
                  <a:pt x="13456" y="9465"/>
                </a:lnTo>
                <a:lnTo>
                  <a:pt x="13432" y="9490"/>
                </a:lnTo>
                <a:lnTo>
                  <a:pt x="13432" y="9514"/>
                </a:lnTo>
                <a:lnTo>
                  <a:pt x="13578" y="9636"/>
                </a:lnTo>
                <a:lnTo>
                  <a:pt x="13772" y="9733"/>
                </a:lnTo>
                <a:lnTo>
                  <a:pt x="14137" y="9855"/>
                </a:lnTo>
                <a:lnTo>
                  <a:pt x="14648" y="10049"/>
                </a:lnTo>
                <a:lnTo>
                  <a:pt x="14892" y="10147"/>
                </a:lnTo>
                <a:lnTo>
                  <a:pt x="15135" y="10244"/>
                </a:lnTo>
                <a:lnTo>
                  <a:pt x="14794" y="10706"/>
                </a:lnTo>
                <a:lnTo>
                  <a:pt x="14721" y="10658"/>
                </a:lnTo>
                <a:lnTo>
                  <a:pt x="14624" y="10633"/>
                </a:lnTo>
                <a:lnTo>
                  <a:pt x="14405" y="10560"/>
                </a:lnTo>
                <a:lnTo>
                  <a:pt x="13991" y="10512"/>
                </a:lnTo>
                <a:lnTo>
                  <a:pt x="13772" y="10439"/>
                </a:lnTo>
                <a:lnTo>
                  <a:pt x="13505" y="10366"/>
                </a:lnTo>
                <a:lnTo>
                  <a:pt x="13359" y="10341"/>
                </a:lnTo>
                <a:lnTo>
                  <a:pt x="13213" y="10317"/>
                </a:lnTo>
                <a:lnTo>
                  <a:pt x="13115" y="10341"/>
                </a:lnTo>
                <a:lnTo>
                  <a:pt x="12994" y="10390"/>
                </a:lnTo>
                <a:lnTo>
                  <a:pt x="12994" y="10414"/>
                </a:lnTo>
                <a:lnTo>
                  <a:pt x="13018" y="10536"/>
                </a:lnTo>
                <a:lnTo>
                  <a:pt x="13091" y="10609"/>
                </a:lnTo>
                <a:lnTo>
                  <a:pt x="13188" y="10682"/>
                </a:lnTo>
                <a:lnTo>
                  <a:pt x="13310" y="10731"/>
                </a:lnTo>
                <a:lnTo>
                  <a:pt x="13553" y="10828"/>
                </a:lnTo>
                <a:lnTo>
                  <a:pt x="13772" y="10877"/>
                </a:lnTo>
                <a:lnTo>
                  <a:pt x="14113" y="10998"/>
                </a:lnTo>
                <a:lnTo>
                  <a:pt x="14308" y="11047"/>
                </a:lnTo>
                <a:lnTo>
                  <a:pt x="14502" y="11071"/>
                </a:lnTo>
                <a:lnTo>
                  <a:pt x="14089" y="11509"/>
                </a:lnTo>
                <a:lnTo>
                  <a:pt x="13943" y="11412"/>
                </a:lnTo>
                <a:lnTo>
                  <a:pt x="13772" y="11339"/>
                </a:lnTo>
                <a:lnTo>
                  <a:pt x="13432" y="11242"/>
                </a:lnTo>
                <a:lnTo>
                  <a:pt x="13067" y="11144"/>
                </a:lnTo>
                <a:lnTo>
                  <a:pt x="12702" y="11071"/>
                </a:lnTo>
                <a:lnTo>
                  <a:pt x="12337" y="11047"/>
                </a:lnTo>
                <a:lnTo>
                  <a:pt x="11972" y="11096"/>
                </a:lnTo>
                <a:lnTo>
                  <a:pt x="11947" y="11096"/>
                </a:lnTo>
                <a:lnTo>
                  <a:pt x="11899" y="11120"/>
                </a:lnTo>
                <a:lnTo>
                  <a:pt x="11874" y="11193"/>
                </a:lnTo>
                <a:lnTo>
                  <a:pt x="11850" y="11266"/>
                </a:lnTo>
                <a:lnTo>
                  <a:pt x="11874" y="11290"/>
                </a:lnTo>
                <a:lnTo>
                  <a:pt x="11899" y="11363"/>
                </a:lnTo>
                <a:lnTo>
                  <a:pt x="11972" y="11412"/>
                </a:lnTo>
                <a:lnTo>
                  <a:pt x="12580" y="11509"/>
                </a:lnTo>
                <a:lnTo>
                  <a:pt x="12872" y="11582"/>
                </a:lnTo>
                <a:lnTo>
                  <a:pt x="13164" y="11655"/>
                </a:lnTo>
                <a:lnTo>
                  <a:pt x="13432" y="11753"/>
                </a:lnTo>
                <a:lnTo>
                  <a:pt x="13675" y="11850"/>
                </a:lnTo>
                <a:lnTo>
                  <a:pt x="13359" y="12118"/>
                </a:lnTo>
                <a:lnTo>
                  <a:pt x="13018" y="12337"/>
                </a:lnTo>
                <a:lnTo>
                  <a:pt x="12994" y="12288"/>
                </a:lnTo>
                <a:lnTo>
                  <a:pt x="12945" y="12239"/>
                </a:lnTo>
                <a:lnTo>
                  <a:pt x="12775" y="12166"/>
                </a:lnTo>
                <a:lnTo>
                  <a:pt x="12604" y="12142"/>
                </a:lnTo>
                <a:lnTo>
                  <a:pt x="12410" y="12118"/>
                </a:lnTo>
                <a:lnTo>
                  <a:pt x="12215" y="12069"/>
                </a:lnTo>
                <a:lnTo>
                  <a:pt x="11850" y="11947"/>
                </a:lnTo>
                <a:lnTo>
                  <a:pt x="11558" y="11826"/>
                </a:lnTo>
                <a:lnTo>
                  <a:pt x="11242" y="11704"/>
                </a:lnTo>
                <a:lnTo>
                  <a:pt x="11096" y="11655"/>
                </a:lnTo>
                <a:lnTo>
                  <a:pt x="10950" y="11607"/>
                </a:lnTo>
                <a:lnTo>
                  <a:pt x="10779" y="11582"/>
                </a:lnTo>
                <a:lnTo>
                  <a:pt x="10633" y="11582"/>
                </a:lnTo>
                <a:lnTo>
                  <a:pt x="10609" y="11607"/>
                </a:lnTo>
                <a:lnTo>
                  <a:pt x="10609" y="11655"/>
                </a:lnTo>
                <a:lnTo>
                  <a:pt x="10682" y="11753"/>
                </a:lnTo>
                <a:lnTo>
                  <a:pt x="10804" y="11874"/>
                </a:lnTo>
                <a:lnTo>
                  <a:pt x="10925" y="11947"/>
                </a:lnTo>
                <a:lnTo>
                  <a:pt x="11047" y="12045"/>
                </a:lnTo>
                <a:lnTo>
                  <a:pt x="11315" y="12166"/>
                </a:lnTo>
                <a:lnTo>
                  <a:pt x="11582" y="12288"/>
                </a:lnTo>
                <a:lnTo>
                  <a:pt x="11826" y="12385"/>
                </a:lnTo>
                <a:lnTo>
                  <a:pt x="12093" y="12483"/>
                </a:lnTo>
                <a:lnTo>
                  <a:pt x="12361" y="12556"/>
                </a:lnTo>
                <a:lnTo>
                  <a:pt x="12507" y="12580"/>
                </a:lnTo>
                <a:lnTo>
                  <a:pt x="12629" y="12580"/>
                </a:lnTo>
                <a:lnTo>
                  <a:pt x="12239" y="12799"/>
                </a:lnTo>
                <a:lnTo>
                  <a:pt x="11850" y="12969"/>
                </a:lnTo>
                <a:lnTo>
                  <a:pt x="11801" y="12921"/>
                </a:lnTo>
                <a:lnTo>
                  <a:pt x="11680" y="12823"/>
                </a:lnTo>
                <a:lnTo>
                  <a:pt x="11558" y="12775"/>
                </a:lnTo>
                <a:lnTo>
                  <a:pt x="11266" y="12677"/>
                </a:lnTo>
                <a:lnTo>
                  <a:pt x="10998" y="12604"/>
                </a:lnTo>
                <a:lnTo>
                  <a:pt x="10731" y="12531"/>
                </a:lnTo>
                <a:lnTo>
                  <a:pt x="10585" y="12458"/>
                </a:lnTo>
                <a:lnTo>
                  <a:pt x="10439" y="12385"/>
                </a:lnTo>
                <a:lnTo>
                  <a:pt x="10171" y="12239"/>
                </a:lnTo>
                <a:lnTo>
                  <a:pt x="10025" y="12166"/>
                </a:lnTo>
                <a:lnTo>
                  <a:pt x="9879" y="12118"/>
                </a:lnTo>
                <a:lnTo>
                  <a:pt x="9733" y="12093"/>
                </a:lnTo>
                <a:lnTo>
                  <a:pt x="9563" y="12093"/>
                </a:lnTo>
                <a:lnTo>
                  <a:pt x="9514" y="12118"/>
                </a:lnTo>
                <a:lnTo>
                  <a:pt x="9490" y="12142"/>
                </a:lnTo>
                <a:lnTo>
                  <a:pt x="9490" y="12191"/>
                </a:lnTo>
                <a:lnTo>
                  <a:pt x="9514" y="12215"/>
                </a:lnTo>
                <a:lnTo>
                  <a:pt x="9733" y="12410"/>
                </a:lnTo>
                <a:lnTo>
                  <a:pt x="9952" y="12580"/>
                </a:lnTo>
                <a:lnTo>
                  <a:pt x="10220" y="12750"/>
                </a:lnTo>
                <a:lnTo>
                  <a:pt x="10463" y="12872"/>
                </a:lnTo>
                <a:lnTo>
                  <a:pt x="10682" y="12969"/>
                </a:lnTo>
                <a:lnTo>
                  <a:pt x="10901" y="13042"/>
                </a:lnTo>
                <a:lnTo>
                  <a:pt x="11363" y="13188"/>
                </a:lnTo>
                <a:lnTo>
                  <a:pt x="10852" y="13359"/>
                </a:lnTo>
                <a:lnTo>
                  <a:pt x="10317" y="13505"/>
                </a:lnTo>
                <a:lnTo>
                  <a:pt x="10317" y="13480"/>
                </a:lnTo>
                <a:lnTo>
                  <a:pt x="10366" y="13359"/>
                </a:lnTo>
                <a:lnTo>
                  <a:pt x="10366" y="13310"/>
                </a:lnTo>
                <a:lnTo>
                  <a:pt x="10342" y="13261"/>
                </a:lnTo>
                <a:lnTo>
                  <a:pt x="10293" y="13213"/>
                </a:lnTo>
                <a:lnTo>
                  <a:pt x="10244" y="13164"/>
                </a:lnTo>
                <a:lnTo>
                  <a:pt x="9198" y="12604"/>
                </a:lnTo>
                <a:lnTo>
                  <a:pt x="9028" y="12507"/>
                </a:lnTo>
                <a:lnTo>
                  <a:pt x="8809" y="12410"/>
                </a:lnTo>
                <a:lnTo>
                  <a:pt x="8711" y="12385"/>
                </a:lnTo>
                <a:lnTo>
                  <a:pt x="8590" y="12361"/>
                </a:lnTo>
                <a:lnTo>
                  <a:pt x="8492" y="12385"/>
                </a:lnTo>
                <a:lnTo>
                  <a:pt x="8419" y="12434"/>
                </a:lnTo>
                <a:lnTo>
                  <a:pt x="8419" y="12458"/>
                </a:lnTo>
                <a:lnTo>
                  <a:pt x="8444" y="12556"/>
                </a:lnTo>
                <a:lnTo>
                  <a:pt x="8517" y="12629"/>
                </a:lnTo>
                <a:lnTo>
                  <a:pt x="8687" y="12799"/>
                </a:lnTo>
                <a:lnTo>
                  <a:pt x="9028" y="13042"/>
                </a:lnTo>
                <a:lnTo>
                  <a:pt x="9490" y="13334"/>
                </a:lnTo>
                <a:lnTo>
                  <a:pt x="9733" y="13456"/>
                </a:lnTo>
                <a:lnTo>
                  <a:pt x="10001" y="13553"/>
                </a:lnTo>
                <a:lnTo>
                  <a:pt x="9539" y="13651"/>
                </a:lnTo>
                <a:lnTo>
                  <a:pt x="9076" y="13699"/>
                </a:lnTo>
                <a:lnTo>
                  <a:pt x="9052" y="13651"/>
                </a:lnTo>
                <a:lnTo>
                  <a:pt x="8857" y="13480"/>
                </a:lnTo>
                <a:lnTo>
                  <a:pt x="8638" y="13334"/>
                </a:lnTo>
                <a:lnTo>
                  <a:pt x="8176" y="13067"/>
                </a:lnTo>
                <a:lnTo>
                  <a:pt x="7762" y="12799"/>
                </a:lnTo>
                <a:lnTo>
                  <a:pt x="7568" y="12677"/>
                </a:lnTo>
                <a:lnTo>
                  <a:pt x="7349" y="12604"/>
                </a:lnTo>
                <a:lnTo>
                  <a:pt x="7300" y="12604"/>
                </a:lnTo>
                <a:lnTo>
                  <a:pt x="7276" y="12653"/>
                </a:lnTo>
                <a:lnTo>
                  <a:pt x="7276" y="12775"/>
                </a:lnTo>
                <a:lnTo>
                  <a:pt x="7300" y="12872"/>
                </a:lnTo>
                <a:lnTo>
                  <a:pt x="7373" y="12969"/>
                </a:lnTo>
                <a:lnTo>
                  <a:pt x="7446" y="13042"/>
                </a:lnTo>
                <a:lnTo>
                  <a:pt x="7616" y="13213"/>
                </a:lnTo>
                <a:lnTo>
                  <a:pt x="7787" y="13334"/>
                </a:lnTo>
                <a:lnTo>
                  <a:pt x="8103" y="13553"/>
                </a:lnTo>
                <a:lnTo>
                  <a:pt x="8444" y="13748"/>
                </a:lnTo>
                <a:lnTo>
                  <a:pt x="8346" y="13748"/>
                </a:lnTo>
                <a:lnTo>
                  <a:pt x="7835" y="13772"/>
                </a:lnTo>
                <a:lnTo>
                  <a:pt x="7349" y="13724"/>
                </a:lnTo>
                <a:lnTo>
                  <a:pt x="7373" y="13699"/>
                </a:lnTo>
                <a:lnTo>
                  <a:pt x="7397" y="13651"/>
                </a:lnTo>
                <a:lnTo>
                  <a:pt x="7422" y="13578"/>
                </a:lnTo>
                <a:lnTo>
                  <a:pt x="7397" y="13529"/>
                </a:lnTo>
                <a:lnTo>
                  <a:pt x="7373" y="13456"/>
                </a:lnTo>
                <a:lnTo>
                  <a:pt x="7324" y="13383"/>
                </a:lnTo>
                <a:lnTo>
                  <a:pt x="7203" y="13286"/>
                </a:lnTo>
                <a:lnTo>
                  <a:pt x="6911" y="13091"/>
                </a:lnTo>
                <a:lnTo>
                  <a:pt x="6643" y="12872"/>
                </a:lnTo>
                <a:lnTo>
                  <a:pt x="6521" y="12799"/>
                </a:lnTo>
                <a:lnTo>
                  <a:pt x="6448" y="12750"/>
                </a:lnTo>
                <a:lnTo>
                  <a:pt x="6424" y="12702"/>
                </a:lnTo>
                <a:lnTo>
                  <a:pt x="6424" y="12677"/>
                </a:lnTo>
                <a:lnTo>
                  <a:pt x="6400" y="12677"/>
                </a:lnTo>
                <a:lnTo>
                  <a:pt x="6375" y="12702"/>
                </a:lnTo>
                <a:lnTo>
                  <a:pt x="6351" y="12775"/>
                </a:lnTo>
                <a:lnTo>
                  <a:pt x="6327" y="12823"/>
                </a:lnTo>
                <a:lnTo>
                  <a:pt x="6351" y="12969"/>
                </a:lnTo>
                <a:lnTo>
                  <a:pt x="6400" y="13042"/>
                </a:lnTo>
                <a:lnTo>
                  <a:pt x="6448" y="13140"/>
                </a:lnTo>
                <a:lnTo>
                  <a:pt x="6570" y="13286"/>
                </a:lnTo>
                <a:lnTo>
                  <a:pt x="6716" y="13432"/>
                </a:lnTo>
                <a:lnTo>
                  <a:pt x="6862" y="13553"/>
                </a:lnTo>
                <a:lnTo>
                  <a:pt x="7032" y="13675"/>
                </a:lnTo>
                <a:lnTo>
                  <a:pt x="6619" y="13578"/>
                </a:lnTo>
                <a:lnTo>
                  <a:pt x="6229" y="13456"/>
                </a:lnTo>
                <a:lnTo>
                  <a:pt x="5864" y="13334"/>
                </a:lnTo>
                <a:lnTo>
                  <a:pt x="5670" y="13286"/>
                </a:lnTo>
                <a:lnTo>
                  <a:pt x="5475" y="13261"/>
                </a:lnTo>
                <a:lnTo>
                  <a:pt x="5280" y="13237"/>
                </a:lnTo>
                <a:lnTo>
                  <a:pt x="5086" y="13261"/>
                </a:lnTo>
                <a:lnTo>
                  <a:pt x="4988" y="13286"/>
                </a:lnTo>
                <a:lnTo>
                  <a:pt x="4915" y="13334"/>
                </a:lnTo>
                <a:lnTo>
                  <a:pt x="4842" y="13407"/>
                </a:lnTo>
                <a:lnTo>
                  <a:pt x="4818" y="13505"/>
                </a:lnTo>
                <a:lnTo>
                  <a:pt x="4672" y="13651"/>
                </a:lnTo>
                <a:lnTo>
                  <a:pt x="4502" y="13797"/>
                </a:lnTo>
                <a:lnTo>
                  <a:pt x="4331" y="13943"/>
                </a:lnTo>
                <a:lnTo>
                  <a:pt x="4161" y="14064"/>
                </a:lnTo>
                <a:lnTo>
                  <a:pt x="3869" y="14259"/>
                </a:lnTo>
                <a:lnTo>
                  <a:pt x="3553" y="14405"/>
                </a:lnTo>
                <a:lnTo>
                  <a:pt x="3212" y="14551"/>
                </a:lnTo>
                <a:lnTo>
                  <a:pt x="2896" y="14648"/>
                </a:lnTo>
                <a:lnTo>
                  <a:pt x="2555" y="14745"/>
                </a:lnTo>
                <a:lnTo>
                  <a:pt x="2190" y="14818"/>
                </a:lnTo>
                <a:lnTo>
                  <a:pt x="1825" y="14867"/>
                </a:lnTo>
                <a:lnTo>
                  <a:pt x="1485" y="14891"/>
                </a:lnTo>
                <a:lnTo>
                  <a:pt x="1314" y="14891"/>
                </a:lnTo>
                <a:lnTo>
                  <a:pt x="1144" y="14867"/>
                </a:lnTo>
                <a:lnTo>
                  <a:pt x="1436" y="14672"/>
                </a:lnTo>
                <a:lnTo>
                  <a:pt x="1728" y="14453"/>
                </a:lnTo>
                <a:lnTo>
                  <a:pt x="1996" y="14210"/>
                </a:lnTo>
                <a:lnTo>
                  <a:pt x="2239" y="13991"/>
                </a:lnTo>
                <a:lnTo>
                  <a:pt x="2604" y="13626"/>
                </a:lnTo>
                <a:lnTo>
                  <a:pt x="2774" y="13432"/>
                </a:lnTo>
                <a:lnTo>
                  <a:pt x="2944" y="13188"/>
                </a:lnTo>
                <a:lnTo>
                  <a:pt x="3066" y="12945"/>
                </a:lnTo>
                <a:lnTo>
                  <a:pt x="3163" y="12702"/>
                </a:lnTo>
                <a:lnTo>
                  <a:pt x="3212" y="12458"/>
                </a:lnTo>
                <a:lnTo>
                  <a:pt x="3212" y="12337"/>
                </a:lnTo>
                <a:lnTo>
                  <a:pt x="3212" y="12215"/>
                </a:lnTo>
                <a:lnTo>
                  <a:pt x="3236" y="12118"/>
                </a:lnTo>
                <a:lnTo>
                  <a:pt x="3212" y="12045"/>
                </a:lnTo>
                <a:lnTo>
                  <a:pt x="3188" y="11972"/>
                </a:lnTo>
                <a:lnTo>
                  <a:pt x="3115" y="11923"/>
                </a:lnTo>
                <a:lnTo>
                  <a:pt x="2920" y="11826"/>
                </a:lnTo>
                <a:lnTo>
                  <a:pt x="2750" y="11704"/>
                </a:lnTo>
                <a:lnTo>
                  <a:pt x="2409" y="11461"/>
                </a:lnTo>
                <a:lnTo>
                  <a:pt x="2117" y="11169"/>
                </a:lnTo>
                <a:lnTo>
                  <a:pt x="1850" y="10852"/>
                </a:lnTo>
                <a:lnTo>
                  <a:pt x="1631" y="10512"/>
                </a:lnTo>
                <a:lnTo>
                  <a:pt x="1412" y="10147"/>
                </a:lnTo>
                <a:lnTo>
                  <a:pt x="1241" y="9757"/>
                </a:lnTo>
                <a:lnTo>
                  <a:pt x="1095" y="9368"/>
                </a:lnTo>
                <a:lnTo>
                  <a:pt x="949" y="8979"/>
                </a:lnTo>
                <a:lnTo>
                  <a:pt x="828" y="8565"/>
                </a:lnTo>
                <a:lnTo>
                  <a:pt x="755" y="8127"/>
                </a:lnTo>
                <a:lnTo>
                  <a:pt x="682" y="7689"/>
                </a:lnTo>
                <a:lnTo>
                  <a:pt x="657" y="7251"/>
                </a:lnTo>
                <a:lnTo>
                  <a:pt x="657" y="6837"/>
                </a:lnTo>
                <a:lnTo>
                  <a:pt x="706" y="6399"/>
                </a:lnTo>
                <a:lnTo>
                  <a:pt x="803" y="5986"/>
                </a:lnTo>
                <a:lnTo>
                  <a:pt x="925" y="5548"/>
                </a:lnTo>
                <a:lnTo>
                  <a:pt x="1120" y="5110"/>
                </a:lnTo>
                <a:lnTo>
                  <a:pt x="1339" y="4696"/>
                </a:lnTo>
                <a:lnTo>
                  <a:pt x="1606" y="4307"/>
                </a:lnTo>
                <a:lnTo>
                  <a:pt x="1898" y="3869"/>
                </a:lnTo>
                <a:lnTo>
                  <a:pt x="2166" y="3431"/>
                </a:lnTo>
                <a:lnTo>
                  <a:pt x="2434" y="3017"/>
                </a:lnTo>
                <a:lnTo>
                  <a:pt x="2604" y="2823"/>
                </a:lnTo>
                <a:lnTo>
                  <a:pt x="2774" y="2628"/>
                </a:lnTo>
                <a:lnTo>
                  <a:pt x="3115" y="2336"/>
                </a:lnTo>
                <a:lnTo>
                  <a:pt x="3431" y="2068"/>
                </a:lnTo>
                <a:lnTo>
                  <a:pt x="3772" y="1825"/>
                </a:lnTo>
                <a:lnTo>
                  <a:pt x="4137" y="1582"/>
                </a:lnTo>
                <a:lnTo>
                  <a:pt x="4502" y="1387"/>
                </a:lnTo>
                <a:lnTo>
                  <a:pt x="4867" y="1192"/>
                </a:lnTo>
                <a:lnTo>
                  <a:pt x="5256" y="1046"/>
                </a:lnTo>
                <a:lnTo>
                  <a:pt x="5670" y="900"/>
                </a:lnTo>
                <a:lnTo>
                  <a:pt x="6083" y="803"/>
                </a:lnTo>
                <a:lnTo>
                  <a:pt x="6497" y="706"/>
                </a:lnTo>
                <a:lnTo>
                  <a:pt x="6935" y="633"/>
                </a:lnTo>
                <a:lnTo>
                  <a:pt x="7373" y="584"/>
                </a:lnTo>
                <a:lnTo>
                  <a:pt x="7811" y="535"/>
                </a:lnTo>
                <a:lnTo>
                  <a:pt x="8249" y="511"/>
                </a:lnTo>
                <a:lnTo>
                  <a:pt x="9149" y="511"/>
                </a:lnTo>
                <a:close/>
                <a:moveTo>
                  <a:pt x="8444" y="0"/>
                </a:moveTo>
                <a:lnTo>
                  <a:pt x="7641" y="24"/>
                </a:lnTo>
                <a:lnTo>
                  <a:pt x="6838" y="122"/>
                </a:lnTo>
                <a:lnTo>
                  <a:pt x="6351" y="195"/>
                </a:lnTo>
                <a:lnTo>
                  <a:pt x="5889" y="292"/>
                </a:lnTo>
                <a:lnTo>
                  <a:pt x="5426" y="414"/>
                </a:lnTo>
                <a:lnTo>
                  <a:pt x="4964" y="560"/>
                </a:lnTo>
                <a:lnTo>
                  <a:pt x="4502" y="730"/>
                </a:lnTo>
                <a:lnTo>
                  <a:pt x="4088" y="949"/>
                </a:lnTo>
                <a:lnTo>
                  <a:pt x="3674" y="1217"/>
                </a:lnTo>
                <a:lnTo>
                  <a:pt x="3285" y="1509"/>
                </a:lnTo>
                <a:lnTo>
                  <a:pt x="2823" y="1922"/>
                </a:lnTo>
                <a:lnTo>
                  <a:pt x="2385" y="2312"/>
                </a:lnTo>
                <a:lnTo>
                  <a:pt x="2166" y="2531"/>
                </a:lnTo>
                <a:lnTo>
                  <a:pt x="1947" y="2725"/>
                </a:lnTo>
                <a:lnTo>
                  <a:pt x="1752" y="2969"/>
                </a:lnTo>
                <a:lnTo>
                  <a:pt x="1582" y="3212"/>
                </a:lnTo>
                <a:lnTo>
                  <a:pt x="1266" y="3723"/>
                </a:lnTo>
                <a:lnTo>
                  <a:pt x="974" y="4283"/>
                </a:lnTo>
                <a:lnTo>
                  <a:pt x="682" y="4842"/>
                </a:lnTo>
                <a:lnTo>
                  <a:pt x="438" y="5402"/>
                </a:lnTo>
                <a:lnTo>
                  <a:pt x="341" y="5645"/>
                </a:lnTo>
                <a:lnTo>
                  <a:pt x="268" y="5889"/>
                </a:lnTo>
                <a:lnTo>
                  <a:pt x="195" y="6132"/>
                </a:lnTo>
                <a:lnTo>
                  <a:pt x="146" y="6375"/>
                </a:lnTo>
                <a:lnTo>
                  <a:pt x="122" y="6886"/>
                </a:lnTo>
                <a:lnTo>
                  <a:pt x="122" y="7397"/>
                </a:lnTo>
                <a:lnTo>
                  <a:pt x="171" y="7908"/>
                </a:lnTo>
                <a:lnTo>
                  <a:pt x="268" y="8419"/>
                </a:lnTo>
                <a:lnTo>
                  <a:pt x="390" y="8906"/>
                </a:lnTo>
                <a:lnTo>
                  <a:pt x="536" y="9392"/>
                </a:lnTo>
                <a:lnTo>
                  <a:pt x="682" y="9830"/>
                </a:lnTo>
                <a:lnTo>
                  <a:pt x="876" y="10244"/>
                </a:lnTo>
                <a:lnTo>
                  <a:pt x="1095" y="10658"/>
                </a:lnTo>
                <a:lnTo>
                  <a:pt x="1339" y="11047"/>
                </a:lnTo>
                <a:lnTo>
                  <a:pt x="1631" y="11412"/>
                </a:lnTo>
                <a:lnTo>
                  <a:pt x="1947" y="11728"/>
                </a:lnTo>
                <a:lnTo>
                  <a:pt x="2117" y="11874"/>
                </a:lnTo>
                <a:lnTo>
                  <a:pt x="2312" y="12020"/>
                </a:lnTo>
                <a:lnTo>
                  <a:pt x="2507" y="12142"/>
                </a:lnTo>
                <a:lnTo>
                  <a:pt x="2701" y="12239"/>
                </a:lnTo>
                <a:lnTo>
                  <a:pt x="2677" y="12458"/>
                </a:lnTo>
                <a:lnTo>
                  <a:pt x="2604" y="12653"/>
                </a:lnTo>
                <a:lnTo>
                  <a:pt x="2482" y="12848"/>
                </a:lnTo>
                <a:lnTo>
                  <a:pt x="2361" y="13042"/>
                </a:lnTo>
                <a:lnTo>
                  <a:pt x="2215" y="13213"/>
                </a:lnTo>
                <a:lnTo>
                  <a:pt x="2069" y="13359"/>
                </a:lnTo>
                <a:lnTo>
                  <a:pt x="1752" y="13675"/>
                </a:lnTo>
                <a:lnTo>
                  <a:pt x="1412" y="13967"/>
                </a:lnTo>
                <a:lnTo>
                  <a:pt x="1047" y="14259"/>
                </a:lnTo>
                <a:lnTo>
                  <a:pt x="828" y="14381"/>
                </a:lnTo>
                <a:lnTo>
                  <a:pt x="633" y="14478"/>
                </a:lnTo>
                <a:lnTo>
                  <a:pt x="414" y="14575"/>
                </a:lnTo>
                <a:lnTo>
                  <a:pt x="195" y="14648"/>
                </a:lnTo>
                <a:lnTo>
                  <a:pt x="98" y="14697"/>
                </a:lnTo>
                <a:lnTo>
                  <a:pt x="25" y="14794"/>
                </a:lnTo>
                <a:lnTo>
                  <a:pt x="0" y="14891"/>
                </a:lnTo>
                <a:lnTo>
                  <a:pt x="25" y="14989"/>
                </a:lnTo>
                <a:lnTo>
                  <a:pt x="49" y="15086"/>
                </a:lnTo>
                <a:lnTo>
                  <a:pt x="146" y="15159"/>
                </a:lnTo>
                <a:lnTo>
                  <a:pt x="244" y="15208"/>
                </a:lnTo>
                <a:lnTo>
                  <a:pt x="365" y="15208"/>
                </a:lnTo>
                <a:lnTo>
                  <a:pt x="414" y="15183"/>
                </a:lnTo>
                <a:lnTo>
                  <a:pt x="560" y="15256"/>
                </a:lnTo>
                <a:lnTo>
                  <a:pt x="682" y="15305"/>
                </a:lnTo>
                <a:lnTo>
                  <a:pt x="998" y="15378"/>
                </a:lnTo>
                <a:lnTo>
                  <a:pt x="1314" y="15402"/>
                </a:lnTo>
                <a:lnTo>
                  <a:pt x="1679" y="15402"/>
                </a:lnTo>
                <a:lnTo>
                  <a:pt x="2020" y="15354"/>
                </a:lnTo>
                <a:lnTo>
                  <a:pt x="2336" y="15305"/>
                </a:lnTo>
                <a:lnTo>
                  <a:pt x="2896" y="15183"/>
                </a:lnTo>
                <a:lnTo>
                  <a:pt x="3261" y="15062"/>
                </a:lnTo>
                <a:lnTo>
                  <a:pt x="3626" y="14916"/>
                </a:lnTo>
                <a:lnTo>
                  <a:pt x="3991" y="14770"/>
                </a:lnTo>
                <a:lnTo>
                  <a:pt x="4331" y="14575"/>
                </a:lnTo>
                <a:lnTo>
                  <a:pt x="4575" y="14429"/>
                </a:lnTo>
                <a:lnTo>
                  <a:pt x="4818" y="14259"/>
                </a:lnTo>
                <a:lnTo>
                  <a:pt x="5037" y="14040"/>
                </a:lnTo>
                <a:lnTo>
                  <a:pt x="5134" y="13918"/>
                </a:lnTo>
                <a:lnTo>
                  <a:pt x="5207" y="13797"/>
                </a:lnTo>
                <a:lnTo>
                  <a:pt x="5426" y="13821"/>
                </a:lnTo>
                <a:lnTo>
                  <a:pt x="5645" y="13845"/>
                </a:lnTo>
                <a:lnTo>
                  <a:pt x="6059" y="13967"/>
                </a:lnTo>
                <a:lnTo>
                  <a:pt x="6497" y="14113"/>
                </a:lnTo>
                <a:lnTo>
                  <a:pt x="6692" y="14186"/>
                </a:lnTo>
                <a:lnTo>
                  <a:pt x="6911" y="14235"/>
                </a:lnTo>
                <a:lnTo>
                  <a:pt x="7178" y="14283"/>
                </a:lnTo>
                <a:lnTo>
                  <a:pt x="7446" y="14308"/>
                </a:lnTo>
                <a:lnTo>
                  <a:pt x="7981" y="14332"/>
                </a:lnTo>
                <a:lnTo>
                  <a:pt x="8517" y="14308"/>
                </a:lnTo>
                <a:lnTo>
                  <a:pt x="9052" y="14259"/>
                </a:lnTo>
                <a:lnTo>
                  <a:pt x="9490" y="14210"/>
                </a:lnTo>
                <a:lnTo>
                  <a:pt x="9952" y="14137"/>
                </a:lnTo>
                <a:lnTo>
                  <a:pt x="10390" y="14040"/>
                </a:lnTo>
                <a:lnTo>
                  <a:pt x="10828" y="13918"/>
                </a:lnTo>
                <a:lnTo>
                  <a:pt x="11266" y="13797"/>
                </a:lnTo>
                <a:lnTo>
                  <a:pt x="11680" y="13651"/>
                </a:lnTo>
                <a:lnTo>
                  <a:pt x="12093" y="13480"/>
                </a:lnTo>
                <a:lnTo>
                  <a:pt x="12507" y="13286"/>
                </a:lnTo>
                <a:lnTo>
                  <a:pt x="12921" y="13067"/>
                </a:lnTo>
                <a:lnTo>
                  <a:pt x="13310" y="12823"/>
                </a:lnTo>
                <a:lnTo>
                  <a:pt x="13699" y="12556"/>
                </a:lnTo>
                <a:lnTo>
                  <a:pt x="14089" y="12264"/>
                </a:lnTo>
                <a:lnTo>
                  <a:pt x="14429" y="11947"/>
                </a:lnTo>
                <a:lnTo>
                  <a:pt x="14770" y="11607"/>
                </a:lnTo>
                <a:lnTo>
                  <a:pt x="15111" y="11266"/>
                </a:lnTo>
                <a:lnTo>
                  <a:pt x="15403" y="10901"/>
                </a:lnTo>
                <a:lnTo>
                  <a:pt x="15670" y="10512"/>
                </a:lnTo>
                <a:lnTo>
                  <a:pt x="15914" y="10098"/>
                </a:lnTo>
                <a:lnTo>
                  <a:pt x="16133" y="9684"/>
                </a:lnTo>
                <a:lnTo>
                  <a:pt x="16327" y="9246"/>
                </a:lnTo>
                <a:lnTo>
                  <a:pt x="16473" y="8808"/>
                </a:lnTo>
                <a:lnTo>
                  <a:pt x="16595" y="8346"/>
                </a:lnTo>
                <a:lnTo>
                  <a:pt x="16668" y="7884"/>
                </a:lnTo>
                <a:lnTo>
                  <a:pt x="16717" y="7421"/>
                </a:lnTo>
                <a:lnTo>
                  <a:pt x="16717" y="7178"/>
                </a:lnTo>
                <a:lnTo>
                  <a:pt x="16692" y="6959"/>
                </a:lnTo>
                <a:lnTo>
                  <a:pt x="16595" y="6497"/>
                </a:lnTo>
                <a:lnTo>
                  <a:pt x="16473" y="6035"/>
                </a:lnTo>
                <a:lnTo>
                  <a:pt x="16352" y="5597"/>
                </a:lnTo>
                <a:lnTo>
                  <a:pt x="16206" y="5134"/>
                </a:lnTo>
                <a:lnTo>
                  <a:pt x="16084" y="4672"/>
                </a:lnTo>
                <a:lnTo>
                  <a:pt x="15962" y="4210"/>
                </a:lnTo>
                <a:lnTo>
                  <a:pt x="15792" y="3772"/>
                </a:lnTo>
                <a:lnTo>
                  <a:pt x="15597" y="3358"/>
                </a:lnTo>
                <a:lnTo>
                  <a:pt x="15354" y="2993"/>
                </a:lnTo>
                <a:lnTo>
                  <a:pt x="15062" y="2652"/>
                </a:lnTo>
                <a:lnTo>
                  <a:pt x="14770" y="2336"/>
                </a:lnTo>
                <a:lnTo>
                  <a:pt x="14429" y="2044"/>
                </a:lnTo>
                <a:lnTo>
                  <a:pt x="14089" y="1776"/>
                </a:lnTo>
                <a:lnTo>
                  <a:pt x="13724" y="1509"/>
                </a:lnTo>
                <a:lnTo>
                  <a:pt x="13334" y="1265"/>
                </a:lnTo>
                <a:lnTo>
                  <a:pt x="12969" y="1046"/>
                </a:lnTo>
                <a:lnTo>
                  <a:pt x="12580" y="827"/>
                </a:lnTo>
                <a:lnTo>
                  <a:pt x="12166" y="633"/>
                </a:lnTo>
                <a:lnTo>
                  <a:pt x="11777" y="487"/>
                </a:lnTo>
                <a:lnTo>
                  <a:pt x="11363" y="341"/>
                </a:lnTo>
                <a:lnTo>
                  <a:pt x="10950" y="219"/>
                </a:lnTo>
                <a:lnTo>
                  <a:pt x="10512" y="146"/>
                </a:lnTo>
                <a:lnTo>
                  <a:pt x="10074" y="73"/>
                </a:lnTo>
                <a:lnTo>
                  <a:pt x="9271" y="0"/>
                </a:lnTo>
                <a:lnTo>
                  <a:pt x="8444" y="0"/>
                </a:lnTo>
                <a:close/>
              </a:path>
            </a:pathLst>
          </a:custGeom>
          <a:solidFill>
            <a:srgbClr val="FF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91425" tIns="91425" rIns="91425" bIns="91425" anchor="ctr"/>
          <a:lstStyle/>
          <a:p>
            <a:endParaRPr lang="fr-FR"/>
          </a:p>
        </p:txBody>
      </p:sp>
      <p:sp>
        <p:nvSpPr>
          <p:cNvPr id="7" name="Rectangle 6"/>
          <p:cNvSpPr/>
          <p:nvPr/>
        </p:nvSpPr>
        <p:spPr>
          <a:xfrm>
            <a:off x="3276601" y="1059657"/>
            <a:ext cx="2087563" cy="75604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fr-FR" dirty="0">
                <a:solidFill>
                  <a:schemeClr val="tx1"/>
                </a:solidFill>
              </a:rPr>
              <a:t>Cohorte PACA Est</a:t>
            </a:r>
          </a:p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fr-FR" dirty="0">
                <a:solidFill>
                  <a:schemeClr val="tx1"/>
                </a:solidFill>
              </a:rPr>
              <a:t>200 patients</a:t>
            </a:r>
          </a:p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fr-FR" dirty="0">
                <a:solidFill>
                  <a:schemeClr val="tx1"/>
                </a:solidFill>
              </a:rPr>
              <a:t>69 Balducci 3</a:t>
            </a:r>
          </a:p>
        </p:txBody>
      </p:sp>
      <p:sp>
        <p:nvSpPr>
          <p:cNvPr id="52230" name="ZoneTexte 7"/>
          <p:cNvSpPr txBox="1">
            <a:spLocks noChangeArrowheads="1"/>
          </p:cNvSpPr>
          <p:nvPr/>
        </p:nvSpPr>
        <p:spPr bwMode="auto">
          <a:xfrm>
            <a:off x="5076825" y="4893469"/>
            <a:ext cx="370998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fr-FR" altLang="fr-FR" sz="1400" b="1" dirty="0">
                <a:solidFill>
                  <a:schemeClr val="bg1"/>
                </a:solidFill>
              </a:rPr>
              <a:t>SOFOG  2014</a:t>
            </a:r>
          </a:p>
        </p:txBody>
      </p:sp>
      <p:sp>
        <p:nvSpPr>
          <p:cNvPr id="52231" name="ZoneTexte 8"/>
          <p:cNvSpPr txBox="1">
            <a:spLocks noChangeArrowheads="1"/>
          </p:cNvSpPr>
          <p:nvPr/>
        </p:nvSpPr>
        <p:spPr bwMode="auto">
          <a:xfrm>
            <a:off x="3248819" y="4083918"/>
            <a:ext cx="495141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fr-FR" altLang="fr-FR" dirty="0">
                <a:solidFill>
                  <a:schemeClr val="tx1"/>
                </a:solidFill>
              </a:rPr>
              <a:t>  Qu’elle prise en charge ?</a:t>
            </a:r>
          </a:p>
        </p:txBody>
      </p:sp>
      <p:sp>
        <p:nvSpPr>
          <p:cNvPr id="10" name="Rectangle 9"/>
          <p:cNvSpPr/>
          <p:nvPr/>
        </p:nvSpPr>
        <p:spPr>
          <a:xfrm>
            <a:off x="827088" y="4569619"/>
            <a:ext cx="7273925" cy="3238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fr-FR" dirty="0">
                <a:solidFill>
                  <a:schemeClr val="tx1"/>
                </a:solidFill>
              </a:rPr>
              <a:t>   SOINS DE CONFORT                               REHABILITATION+/THERAPEUTIQUE</a:t>
            </a:r>
          </a:p>
        </p:txBody>
      </p:sp>
      <p:sp>
        <p:nvSpPr>
          <p:cNvPr id="52233" name="ZoneTexte 10"/>
          <p:cNvSpPr txBox="1">
            <a:spLocks noChangeArrowheads="1"/>
          </p:cNvSpPr>
          <p:nvPr/>
        </p:nvSpPr>
        <p:spPr bwMode="auto">
          <a:xfrm>
            <a:off x="5724525" y="1977629"/>
            <a:ext cx="15113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fr-FR" altLang="fr-FR" sz="3600" b="1">
                <a:solidFill>
                  <a:schemeClr val="tx1"/>
                </a:solidFill>
              </a:rPr>
              <a:t>13%</a:t>
            </a:r>
          </a:p>
        </p:txBody>
      </p:sp>
    </p:spTree>
    <p:extLst>
      <p:ext uri="{BB962C8B-B14F-4D97-AF65-F5344CB8AC3E}">
        <p14:creationId xmlns:p14="http://schemas.microsoft.com/office/powerpoint/2010/main" val="304478509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18"/>
          <p:cNvSpPr txBox="1">
            <a:spLocks noGrp="1"/>
          </p:cNvSpPr>
          <p:nvPr>
            <p:ph type="body" idx="1"/>
          </p:nvPr>
        </p:nvSpPr>
        <p:spPr>
          <a:xfrm>
            <a:off x="695280" y="271310"/>
            <a:ext cx="4938000" cy="3933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fr-FR" sz="4000" b="1" dirty="0"/>
              <a:t>Conclusions: 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fr-FR" dirty="0"/>
              <a:t>EGS Standardisées 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fr-FR" dirty="0"/>
              <a:t>IG ciblées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fr-FR" dirty="0"/>
              <a:t>Outils en fonction des ressources locales et des besoins. 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fr-FR" dirty="0"/>
              <a:t>Plus bel outil: La collégialité !</a:t>
            </a:r>
            <a:endParaRPr dirty="0"/>
          </a:p>
        </p:txBody>
      </p:sp>
      <p:sp>
        <p:nvSpPr>
          <p:cNvPr id="141" name="Google Shape;141;p18"/>
          <p:cNvSpPr txBox="1">
            <a:spLocks noGrp="1"/>
          </p:cNvSpPr>
          <p:nvPr>
            <p:ph type="sldNum" idx="12"/>
          </p:nvPr>
        </p:nvSpPr>
        <p:spPr>
          <a:xfrm>
            <a:off x="8603825" y="4730500"/>
            <a:ext cx="349200" cy="279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35</a:t>
            </a:fld>
            <a:endParaRPr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6"/>
          <p:cNvSpPr txBox="1">
            <a:spLocks noGrp="1"/>
          </p:cNvSpPr>
          <p:nvPr>
            <p:ph type="ctrTitle" idx="4294967295"/>
          </p:nvPr>
        </p:nvSpPr>
        <p:spPr>
          <a:xfrm>
            <a:off x="318407" y="71400"/>
            <a:ext cx="4398300" cy="714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/>
              <a:t>Merci !</a:t>
            </a:r>
            <a:endParaRPr sz="6000" dirty="0"/>
          </a:p>
        </p:txBody>
      </p:sp>
      <p:sp>
        <p:nvSpPr>
          <p:cNvPr id="125" name="Google Shape;125;p16"/>
          <p:cNvSpPr txBox="1">
            <a:spLocks noGrp="1"/>
          </p:cNvSpPr>
          <p:nvPr>
            <p:ph type="subTitle" idx="4294967295"/>
          </p:nvPr>
        </p:nvSpPr>
        <p:spPr>
          <a:xfrm>
            <a:off x="184725" y="743150"/>
            <a:ext cx="4398300" cy="2075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dirty="0"/>
              <a:t>You can find me at </a:t>
            </a:r>
            <a:r>
              <a:rPr lang="en" dirty="0">
                <a:hlinkClick r:id="rId3"/>
              </a:rPr>
              <a:t>boulahssass.r@chu-nice.fr</a:t>
            </a:r>
            <a:endParaRPr lang="en" dirty="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3600" b="1" dirty="0"/>
          </a:p>
        </p:txBody>
      </p:sp>
      <p:sp>
        <p:nvSpPr>
          <p:cNvPr id="127" name="Google Shape;127;p16"/>
          <p:cNvSpPr txBox="1">
            <a:spLocks noGrp="1"/>
          </p:cNvSpPr>
          <p:nvPr>
            <p:ph type="sldNum" idx="12"/>
          </p:nvPr>
        </p:nvSpPr>
        <p:spPr>
          <a:xfrm>
            <a:off x="8603825" y="4730500"/>
            <a:ext cx="349200" cy="279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36</a:t>
            </a:fld>
            <a:endParaRPr/>
          </a:p>
        </p:txBody>
      </p:sp>
      <p:sp>
        <p:nvSpPr>
          <p:cNvPr id="128" name="Google Shape;128;p16"/>
          <p:cNvSpPr/>
          <p:nvPr/>
        </p:nvSpPr>
        <p:spPr>
          <a:xfrm>
            <a:off x="7664350" y="306375"/>
            <a:ext cx="1737000" cy="1737000"/>
          </a:xfrm>
          <a:prstGeom prst="chord">
            <a:avLst>
              <a:gd name="adj1" fmla="val 2700000"/>
              <a:gd name="adj2" fmla="val 18900274"/>
            </a:avLst>
          </a:prstGeom>
          <a:solidFill>
            <a:srgbClr val="00E1FF">
              <a:alpha val="223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050" name="Picture 2" descr="https://siog.org/wp-content/uploads/2024/10/SIOG2025_Banner_1200x215px.png">
            <a:extLst>
              <a:ext uri="{FF2B5EF4-FFF2-40B4-BE49-F238E27FC236}">
                <a16:creationId xmlns:a16="http://schemas.microsoft.com/office/drawing/2014/main" id="{68180AC5-FD0C-45AE-8427-84C53500B9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" y="2369203"/>
            <a:ext cx="5387340" cy="965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www.congres-sofog.com/wp-content/uploads/2024/10/sofog_annonce2025-1.jpg">
            <a:extLst>
              <a:ext uri="{FF2B5EF4-FFF2-40B4-BE49-F238E27FC236}">
                <a16:creationId xmlns:a16="http://schemas.microsoft.com/office/drawing/2014/main" id="{D7002A40-818D-4345-A13C-B357AB0687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6747" y="3334435"/>
            <a:ext cx="2979493" cy="1675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s://www.unicancer.fr/wp-content/uploads/2024/09/monaco.png">
            <a:extLst>
              <a:ext uri="{FF2B5EF4-FFF2-40B4-BE49-F238E27FC236}">
                <a16:creationId xmlns:a16="http://schemas.microsoft.com/office/drawing/2014/main" id="{D091DB73-E67D-42BA-99A5-BD216AC901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4684" y="962918"/>
            <a:ext cx="4548187" cy="1465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35228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fficher l'image d'origi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8859"/>
            <a:ext cx="9144000" cy="5541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584074" y="400469"/>
            <a:ext cx="7466520" cy="40010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fr-FR" sz="2000" b="1" dirty="0">
                <a:solidFill>
                  <a:schemeClr val="bg1"/>
                </a:solidFill>
              </a:rPr>
              <a:t>Vision déficitaire : le verre à moitié vide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6300192" y="3939902"/>
            <a:ext cx="9410736" cy="707884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fr-FR" sz="2000" b="1" dirty="0">
                <a:solidFill>
                  <a:schemeClr val="bg1"/>
                </a:solidFill>
              </a:rPr>
              <a:t>Le verre à moitié plein: </a:t>
            </a:r>
          </a:p>
          <a:p>
            <a:r>
              <a:rPr lang="fr-FR" sz="2000" b="1" dirty="0">
                <a:solidFill>
                  <a:schemeClr val="bg1"/>
                </a:solidFill>
              </a:rPr>
              <a:t>capacités préservées </a:t>
            </a:r>
          </a:p>
        </p:txBody>
      </p:sp>
      <p:grpSp>
        <p:nvGrpSpPr>
          <p:cNvPr id="6" name="Shape 380"/>
          <p:cNvGrpSpPr/>
          <p:nvPr/>
        </p:nvGrpSpPr>
        <p:grpSpPr>
          <a:xfrm rot="16200000">
            <a:off x="5300578" y="3325571"/>
            <a:ext cx="1375200" cy="871199"/>
            <a:chOff x="238125" y="1918825"/>
            <a:chExt cx="1042450" cy="660400"/>
          </a:xfrm>
        </p:grpSpPr>
        <p:sp>
          <p:nvSpPr>
            <p:cNvPr id="7" name="Shape 381"/>
            <p:cNvSpPr/>
            <p:nvPr/>
          </p:nvSpPr>
          <p:spPr>
            <a:xfrm>
              <a:off x="238125" y="1918825"/>
              <a:ext cx="966975" cy="660400"/>
            </a:xfrm>
            <a:custGeom>
              <a:avLst/>
              <a:gdLst/>
              <a:ahLst/>
              <a:cxnLst/>
              <a:rect l="0" t="0" r="0" b="0"/>
              <a:pathLst>
                <a:path w="38679" h="26416" extrusionOk="0">
                  <a:moveTo>
                    <a:pt x="377" y="7642"/>
                  </a:moveTo>
                  <a:lnTo>
                    <a:pt x="377" y="7925"/>
                  </a:lnTo>
                  <a:lnTo>
                    <a:pt x="472" y="7642"/>
                  </a:lnTo>
                  <a:close/>
                  <a:moveTo>
                    <a:pt x="33584" y="19246"/>
                  </a:moveTo>
                  <a:lnTo>
                    <a:pt x="33396" y="19434"/>
                  </a:lnTo>
                  <a:lnTo>
                    <a:pt x="33396" y="19623"/>
                  </a:lnTo>
                  <a:lnTo>
                    <a:pt x="33584" y="19246"/>
                  </a:lnTo>
                  <a:close/>
                  <a:moveTo>
                    <a:pt x="24434" y="24151"/>
                  </a:moveTo>
                  <a:lnTo>
                    <a:pt x="24339" y="24245"/>
                  </a:lnTo>
                  <a:lnTo>
                    <a:pt x="24434" y="24340"/>
                  </a:lnTo>
                  <a:lnTo>
                    <a:pt x="24434" y="24245"/>
                  </a:lnTo>
                  <a:lnTo>
                    <a:pt x="24434" y="24151"/>
                  </a:lnTo>
                  <a:close/>
                  <a:moveTo>
                    <a:pt x="14717" y="24434"/>
                  </a:moveTo>
                  <a:lnTo>
                    <a:pt x="14764" y="24481"/>
                  </a:lnTo>
                  <a:lnTo>
                    <a:pt x="14764" y="24481"/>
                  </a:lnTo>
                  <a:lnTo>
                    <a:pt x="14811" y="24434"/>
                  </a:lnTo>
                  <a:close/>
                  <a:moveTo>
                    <a:pt x="2924" y="1"/>
                  </a:moveTo>
                  <a:lnTo>
                    <a:pt x="2641" y="95"/>
                  </a:lnTo>
                  <a:lnTo>
                    <a:pt x="2547" y="378"/>
                  </a:lnTo>
                  <a:lnTo>
                    <a:pt x="2547" y="189"/>
                  </a:lnTo>
                  <a:lnTo>
                    <a:pt x="2453" y="378"/>
                  </a:lnTo>
                  <a:lnTo>
                    <a:pt x="2358" y="567"/>
                  </a:lnTo>
                  <a:lnTo>
                    <a:pt x="2453" y="944"/>
                  </a:lnTo>
                  <a:lnTo>
                    <a:pt x="2358" y="850"/>
                  </a:lnTo>
                  <a:lnTo>
                    <a:pt x="2170" y="944"/>
                  </a:lnTo>
                  <a:lnTo>
                    <a:pt x="2358" y="944"/>
                  </a:lnTo>
                  <a:lnTo>
                    <a:pt x="2453" y="1133"/>
                  </a:lnTo>
                  <a:lnTo>
                    <a:pt x="2264" y="1227"/>
                  </a:lnTo>
                  <a:lnTo>
                    <a:pt x="2170" y="1227"/>
                  </a:lnTo>
                  <a:lnTo>
                    <a:pt x="2170" y="1604"/>
                  </a:lnTo>
                  <a:lnTo>
                    <a:pt x="2075" y="1887"/>
                  </a:lnTo>
                  <a:lnTo>
                    <a:pt x="1792" y="2453"/>
                  </a:lnTo>
                  <a:lnTo>
                    <a:pt x="1415" y="3019"/>
                  </a:lnTo>
                  <a:lnTo>
                    <a:pt x="1321" y="3397"/>
                  </a:lnTo>
                  <a:lnTo>
                    <a:pt x="1321" y="3680"/>
                  </a:lnTo>
                  <a:lnTo>
                    <a:pt x="1226" y="3774"/>
                  </a:lnTo>
                  <a:lnTo>
                    <a:pt x="1226" y="3963"/>
                  </a:lnTo>
                  <a:lnTo>
                    <a:pt x="1321" y="4529"/>
                  </a:lnTo>
                  <a:lnTo>
                    <a:pt x="1226" y="4529"/>
                  </a:lnTo>
                  <a:lnTo>
                    <a:pt x="1132" y="4435"/>
                  </a:lnTo>
                  <a:lnTo>
                    <a:pt x="1038" y="4340"/>
                  </a:lnTo>
                  <a:lnTo>
                    <a:pt x="943" y="4340"/>
                  </a:lnTo>
                  <a:lnTo>
                    <a:pt x="1038" y="4435"/>
                  </a:lnTo>
                  <a:lnTo>
                    <a:pt x="1132" y="4623"/>
                  </a:lnTo>
                  <a:lnTo>
                    <a:pt x="1038" y="4812"/>
                  </a:lnTo>
                  <a:lnTo>
                    <a:pt x="849" y="4906"/>
                  </a:lnTo>
                  <a:lnTo>
                    <a:pt x="943" y="4906"/>
                  </a:lnTo>
                  <a:lnTo>
                    <a:pt x="943" y="5001"/>
                  </a:lnTo>
                  <a:lnTo>
                    <a:pt x="943" y="5189"/>
                  </a:lnTo>
                  <a:lnTo>
                    <a:pt x="755" y="5284"/>
                  </a:lnTo>
                  <a:lnTo>
                    <a:pt x="566" y="5378"/>
                  </a:lnTo>
                  <a:lnTo>
                    <a:pt x="566" y="5472"/>
                  </a:lnTo>
                  <a:lnTo>
                    <a:pt x="755" y="5567"/>
                  </a:lnTo>
                  <a:lnTo>
                    <a:pt x="849" y="5661"/>
                  </a:lnTo>
                  <a:lnTo>
                    <a:pt x="755" y="5755"/>
                  </a:lnTo>
                  <a:lnTo>
                    <a:pt x="472" y="5755"/>
                  </a:lnTo>
                  <a:lnTo>
                    <a:pt x="566" y="6604"/>
                  </a:lnTo>
                  <a:lnTo>
                    <a:pt x="566" y="7076"/>
                  </a:lnTo>
                  <a:lnTo>
                    <a:pt x="566" y="7265"/>
                  </a:lnTo>
                  <a:lnTo>
                    <a:pt x="755" y="7265"/>
                  </a:lnTo>
                  <a:lnTo>
                    <a:pt x="849" y="7359"/>
                  </a:lnTo>
                  <a:lnTo>
                    <a:pt x="849" y="7453"/>
                  </a:lnTo>
                  <a:lnTo>
                    <a:pt x="755" y="7548"/>
                  </a:lnTo>
                  <a:lnTo>
                    <a:pt x="566" y="7453"/>
                  </a:lnTo>
                  <a:lnTo>
                    <a:pt x="566" y="7736"/>
                  </a:lnTo>
                  <a:lnTo>
                    <a:pt x="566" y="8114"/>
                  </a:lnTo>
                  <a:lnTo>
                    <a:pt x="472" y="8019"/>
                  </a:lnTo>
                  <a:lnTo>
                    <a:pt x="472" y="7925"/>
                  </a:lnTo>
                  <a:lnTo>
                    <a:pt x="472" y="7831"/>
                  </a:lnTo>
                  <a:lnTo>
                    <a:pt x="377" y="7925"/>
                  </a:lnTo>
                  <a:lnTo>
                    <a:pt x="377" y="8680"/>
                  </a:lnTo>
                  <a:lnTo>
                    <a:pt x="283" y="8868"/>
                  </a:lnTo>
                  <a:lnTo>
                    <a:pt x="189" y="8963"/>
                  </a:lnTo>
                  <a:lnTo>
                    <a:pt x="94" y="8963"/>
                  </a:lnTo>
                  <a:lnTo>
                    <a:pt x="0" y="9151"/>
                  </a:lnTo>
                  <a:lnTo>
                    <a:pt x="94" y="9340"/>
                  </a:lnTo>
                  <a:lnTo>
                    <a:pt x="189" y="9434"/>
                  </a:lnTo>
                  <a:lnTo>
                    <a:pt x="283" y="9623"/>
                  </a:lnTo>
                  <a:lnTo>
                    <a:pt x="283" y="9812"/>
                  </a:lnTo>
                  <a:lnTo>
                    <a:pt x="94" y="9717"/>
                  </a:lnTo>
                  <a:lnTo>
                    <a:pt x="94" y="9906"/>
                  </a:lnTo>
                  <a:lnTo>
                    <a:pt x="189" y="10000"/>
                  </a:lnTo>
                  <a:lnTo>
                    <a:pt x="283" y="10095"/>
                  </a:lnTo>
                  <a:lnTo>
                    <a:pt x="283" y="10378"/>
                  </a:lnTo>
                  <a:lnTo>
                    <a:pt x="94" y="10095"/>
                  </a:lnTo>
                  <a:lnTo>
                    <a:pt x="94" y="10283"/>
                  </a:lnTo>
                  <a:lnTo>
                    <a:pt x="94" y="10566"/>
                  </a:lnTo>
                  <a:lnTo>
                    <a:pt x="94" y="11510"/>
                  </a:lnTo>
                  <a:lnTo>
                    <a:pt x="189" y="12453"/>
                  </a:lnTo>
                  <a:lnTo>
                    <a:pt x="377" y="13208"/>
                  </a:lnTo>
                  <a:lnTo>
                    <a:pt x="566" y="13680"/>
                  </a:lnTo>
                  <a:lnTo>
                    <a:pt x="849" y="14340"/>
                  </a:lnTo>
                  <a:lnTo>
                    <a:pt x="1132" y="14906"/>
                  </a:lnTo>
                  <a:lnTo>
                    <a:pt x="1226" y="15189"/>
                  </a:lnTo>
                  <a:lnTo>
                    <a:pt x="1132" y="15378"/>
                  </a:lnTo>
                  <a:lnTo>
                    <a:pt x="1321" y="15944"/>
                  </a:lnTo>
                  <a:lnTo>
                    <a:pt x="1698" y="16510"/>
                  </a:lnTo>
                  <a:lnTo>
                    <a:pt x="2453" y="17736"/>
                  </a:lnTo>
                  <a:lnTo>
                    <a:pt x="3019" y="18491"/>
                  </a:lnTo>
                  <a:lnTo>
                    <a:pt x="3679" y="19057"/>
                  </a:lnTo>
                  <a:lnTo>
                    <a:pt x="3491" y="19246"/>
                  </a:lnTo>
                  <a:lnTo>
                    <a:pt x="3774" y="19434"/>
                  </a:lnTo>
                  <a:lnTo>
                    <a:pt x="3868" y="19434"/>
                  </a:lnTo>
                  <a:lnTo>
                    <a:pt x="4151" y="19623"/>
                  </a:lnTo>
                  <a:lnTo>
                    <a:pt x="4245" y="19906"/>
                  </a:lnTo>
                  <a:lnTo>
                    <a:pt x="4434" y="20189"/>
                  </a:lnTo>
                  <a:lnTo>
                    <a:pt x="4717" y="20378"/>
                  </a:lnTo>
                  <a:lnTo>
                    <a:pt x="4623" y="20472"/>
                  </a:lnTo>
                  <a:lnTo>
                    <a:pt x="4717" y="20472"/>
                  </a:lnTo>
                  <a:lnTo>
                    <a:pt x="4811" y="20566"/>
                  </a:lnTo>
                  <a:lnTo>
                    <a:pt x="5566" y="21321"/>
                  </a:lnTo>
                  <a:lnTo>
                    <a:pt x="5849" y="21604"/>
                  </a:lnTo>
                  <a:lnTo>
                    <a:pt x="6415" y="22076"/>
                  </a:lnTo>
                  <a:lnTo>
                    <a:pt x="6415" y="21887"/>
                  </a:lnTo>
                  <a:lnTo>
                    <a:pt x="6604" y="21793"/>
                  </a:lnTo>
                  <a:lnTo>
                    <a:pt x="6604" y="21793"/>
                  </a:lnTo>
                  <a:lnTo>
                    <a:pt x="6509" y="21981"/>
                  </a:lnTo>
                  <a:lnTo>
                    <a:pt x="6604" y="21887"/>
                  </a:lnTo>
                  <a:lnTo>
                    <a:pt x="6698" y="21887"/>
                  </a:lnTo>
                  <a:lnTo>
                    <a:pt x="6698" y="22076"/>
                  </a:lnTo>
                  <a:lnTo>
                    <a:pt x="6509" y="22076"/>
                  </a:lnTo>
                  <a:lnTo>
                    <a:pt x="7075" y="22547"/>
                  </a:lnTo>
                  <a:lnTo>
                    <a:pt x="7924" y="23113"/>
                  </a:lnTo>
                  <a:lnTo>
                    <a:pt x="8773" y="23585"/>
                  </a:lnTo>
                  <a:lnTo>
                    <a:pt x="9245" y="23679"/>
                  </a:lnTo>
                  <a:lnTo>
                    <a:pt x="9622" y="23679"/>
                  </a:lnTo>
                  <a:lnTo>
                    <a:pt x="9528" y="23868"/>
                  </a:lnTo>
                  <a:lnTo>
                    <a:pt x="9622" y="23962"/>
                  </a:lnTo>
                  <a:lnTo>
                    <a:pt x="10094" y="24151"/>
                  </a:lnTo>
                  <a:lnTo>
                    <a:pt x="10660" y="24151"/>
                  </a:lnTo>
                  <a:lnTo>
                    <a:pt x="11226" y="24340"/>
                  </a:lnTo>
                  <a:lnTo>
                    <a:pt x="11981" y="24811"/>
                  </a:lnTo>
                  <a:lnTo>
                    <a:pt x="13113" y="25377"/>
                  </a:lnTo>
                  <a:lnTo>
                    <a:pt x="13490" y="25377"/>
                  </a:lnTo>
                  <a:lnTo>
                    <a:pt x="13868" y="25472"/>
                  </a:lnTo>
                  <a:lnTo>
                    <a:pt x="14811" y="25660"/>
                  </a:lnTo>
                  <a:lnTo>
                    <a:pt x="16320" y="26226"/>
                  </a:lnTo>
                  <a:lnTo>
                    <a:pt x="16415" y="26132"/>
                  </a:lnTo>
                  <a:lnTo>
                    <a:pt x="16604" y="26038"/>
                  </a:lnTo>
                  <a:lnTo>
                    <a:pt x="17264" y="26132"/>
                  </a:lnTo>
                  <a:lnTo>
                    <a:pt x="18490" y="26321"/>
                  </a:lnTo>
                  <a:lnTo>
                    <a:pt x="19056" y="26415"/>
                  </a:lnTo>
                  <a:lnTo>
                    <a:pt x="19811" y="26415"/>
                  </a:lnTo>
                  <a:lnTo>
                    <a:pt x="19905" y="26226"/>
                  </a:lnTo>
                  <a:lnTo>
                    <a:pt x="20094" y="26132"/>
                  </a:lnTo>
                  <a:lnTo>
                    <a:pt x="20283" y="26132"/>
                  </a:lnTo>
                  <a:lnTo>
                    <a:pt x="20188" y="26321"/>
                  </a:lnTo>
                  <a:lnTo>
                    <a:pt x="20754" y="26226"/>
                  </a:lnTo>
                  <a:lnTo>
                    <a:pt x="21415" y="26132"/>
                  </a:lnTo>
                  <a:lnTo>
                    <a:pt x="21981" y="26038"/>
                  </a:lnTo>
                  <a:lnTo>
                    <a:pt x="22641" y="25849"/>
                  </a:lnTo>
                  <a:lnTo>
                    <a:pt x="22641" y="25943"/>
                  </a:lnTo>
                  <a:lnTo>
                    <a:pt x="23113" y="25943"/>
                  </a:lnTo>
                  <a:lnTo>
                    <a:pt x="23679" y="25849"/>
                  </a:lnTo>
                  <a:lnTo>
                    <a:pt x="24151" y="25566"/>
                  </a:lnTo>
                  <a:lnTo>
                    <a:pt x="24811" y="25283"/>
                  </a:lnTo>
                  <a:lnTo>
                    <a:pt x="25943" y="24906"/>
                  </a:lnTo>
                  <a:lnTo>
                    <a:pt x="26603" y="24717"/>
                  </a:lnTo>
                  <a:lnTo>
                    <a:pt x="27358" y="24340"/>
                  </a:lnTo>
                  <a:lnTo>
                    <a:pt x="28113" y="23962"/>
                  </a:lnTo>
                  <a:lnTo>
                    <a:pt x="28867" y="23396"/>
                  </a:lnTo>
                  <a:lnTo>
                    <a:pt x="28867" y="23491"/>
                  </a:lnTo>
                  <a:lnTo>
                    <a:pt x="28773" y="23585"/>
                  </a:lnTo>
                  <a:lnTo>
                    <a:pt x="28679" y="23679"/>
                  </a:lnTo>
                  <a:lnTo>
                    <a:pt x="28490" y="23868"/>
                  </a:lnTo>
                  <a:lnTo>
                    <a:pt x="28396" y="23868"/>
                  </a:lnTo>
                  <a:lnTo>
                    <a:pt x="28490" y="23962"/>
                  </a:lnTo>
                  <a:lnTo>
                    <a:pt x="29056" y="23302"/>
                  </a:lnTo>
                  <a:lnTo>
                    <a:pt x="29433" y="23113"/>
                  </a:lnTo>
                  <a:lnTo>
                    <a:pt x="29528" y="23113"/>
                  </a:lnTo>
                  <a:lnTo>
                    <a:pt x="29528" y="23208"/>
                  </a:lnTo>
                  <a:lnTo>
                    <a:pt x="30094" y="22736"/>
                  </a:lnTo>
                  <a:lnTo>
                    <a:pt x="30377" y="22547"/>
                  </a:lnTo>
                  <a:lnTo>
                    <a:pt x="30660" y="22264"/>
                  </a:lnTo>
                  <a:lnTo>
                    <a:pt x="30754" y="22264"/>
                  </a:lnTo>
                  <a:lnTo>
                    <a:pt x="30754" y="22170"/>
                  </a:lnTo>
                  <a:lnTo>
                    <a:pt x="30754" y="21981"/>
                  </a:lnTo>
                  <a:lnTo>
                    <a:pt x="30754" y="21793"/>
                  </a:lnTo>
                  <a:lnTo>
                    <a:pt x="31132" y="21793"/>
                  </a:lnTo>
                  <a:lnTo>
                    <a:pt x="31226" y="21981"/>
                  </a:lnTo>
                  <a:lnTo>
                    <a:pt x="31415" y="21604"/>
                  </a:lnTo>
                  <a:lnTo>
                    <a:pt x="31509" y="21510"/>
                  </a:lnTo>
                  <a:lnTo>
                    <a:pt x="31603" y="21510"/>
                  </a:lnTo>
                  <a:lnTo>
                    <a:pt x="31698" y="21227"/>
                  </a:lnTo>
                  <a:lnTo>
                    <a:pt x="31886" y="21038"/>
                  </a:lnTo>
                  <a:lnTo>
                    <a:pt x="32264" y="20566"/>
                  </a:lnTo>
                  <a:lnTo>
                    <a:pt x="33207" y="20000"/>
                  </a:lnTo>
                  <a:lnTo>
                    <a:pt x="33018" y="20000"/>
                  </a:lnTo>
                  <a:lnTo>
                    <a:pt x="33396" y="19434"/>
                  </a:lnTo>
                  <a:lnTo>
                    <a:pt x="33584" y="18963"/>
                  </a:lnTo>
                  <a:lnTo>
                    <a:pt x="33679" y="18679"/>
                  </a:lnTo>
                  <a:lnTo>
                    <a:pt x="33962" y="18491"/>
                  </a:lnTo>
                  <a:lnTo>
                    <a:pt x="34150" y="18679"/>
                  </a:lnTo>
                  <a:lnTo>
                    <a:pt x="34339" y="18019"/>
                  </a:lnTo>
                  <a:lnTo>
                    <a:pt x="34433" y="18113"/>
                  </a:lnTo>
                  <a:lnTo>
                    <a:pt x="34528" y="18019"/>
                  </a:lnTo>
                  <a:lnTo>
                    <a:pt x="34622" y="17736"/>
                  </a:lnTo>
                  <a:lnTo>
                    <a:pt x="34716" y="17642"/>
                  </a:lnTo>
                  <a:lnTo>
                    <a:pt x="34905" y="17359"/>
                  </a:lnTo>
                  <a:lnTo>
                    <a:pt x="35282" y="16887"/>
                  </a:lnTo>
                  <a:lnTo>
                    <a:pt x="35282" y="16981"/>
                  </a:lnTo>
                  <a:lnTo>
                    <a:pt x="35282" y="17076"/>
                  </a:lnTo>
                  <a:lnTo>
                    <a:pt x="35282" y="17170"/>
                  </a:lnTo>
                  <a:lnTo>
                    <a:pt x="35377" y="17170"/>
                  </a:lnTo>
                  <a:lnTo>
                    <a:pt x="35565" y="16510"/>
                  </a:lnTo>
                  <a:lnTo>
                    <a:pt x="35754" y="16132"/>
                  </a:lnTo>
                  <a:lnTo>
                    <a:pt x="35943" y="15755"/>
                  </a:lnTo>
                  <a:lnTo>
                    <a:pt x="36226" y="15189"/>
                  </a:lnTo>
                  <a:lnTo>
                    <a:pt x="36698" y="14340"/>
                  </a:lnTo>
                  <a:lnTo>
                    <a:pt x="37075" y="13114"/>
                  </a:lnTo>
                  <a:lnTo>
                    <a:pt x="37358" y="12359"/>
                  </a:lnTo>
                  <a:lnTo>
                    <a:pt x="37452" y="12170"/>
                  </a:lnTo>
                  <a:lnTo>
                    <a:pt x="37641" y="11887"/>
                  </a:lnTo>
                  <a:lnTo>
                    <a:pt x="37641" y="11982"/>
                  </a:lnTo>
                  <a:lnTo>
                    <a:pt x="37641" y="12076"/>
                  </a:lnTo>
                  <a:lnTo>
                    <a:pt x="37735" y="11604"/>
                  </a:lnTo>
                  <a:lnTo>
                    <a:pt x="37547" y="11699"/>
                  </a:lnTo>
                  <a:lnTo>
                    <a:pt x="37452" y="11416"/>
                  </a:lnTo>
                  <a:lnTo>
                    <a:pt x="37547" y="11416"/>
                  </a:lnTo>
                  <a:lnTo>
                    <a:pt x="37641" y="11321"/>
                  </a:lnTo>
                  <a:lnTo>
                    <a:pt x="37735" y="11321"/>
                  </a:lnTo>
                  <a:lnTo>
                    <a:pt x="37735" y="11227"/>
                  </a:lnTo>
                  <a:lnTo>
                    <a:pt x="37641" y="10944"/>
                  </a:lnTo>
                  <a:lnTo>
                    <a:pt x="37735" y="10472"/>
                  </a:lnTo>
                  <a:lnTo>
                    <a:pt x="37924" y="10661"/>
                  </a:lnTo>
                  <a:lnTo>
                    <a:pt x="37830" y="10378"/>
                  </a:lnTo>
                  <a:lnTo>
                    <a:pt x="37924" y="10095"/>
                  </a:lnTo>
                  <a:lnTo>
                    <a:pt x="37924" y="10283"/>
                  </a:lnTo>
                  <a:lnTo>
                    <a:pt x="38018" y="10283"/>
                  </a:lnTo>
                  <a:lnTo>
                    <a:pt x="38207" y="9906"/>
                  </a:lnTo>
                  <a:lnTo>
                    <a:pt x="38301" y="9812"/>
                  </a:lnTo>
                  <a:lnTo>
                    <a:pt x="38113" y="9623"/>
                  </a:lnTo>
                  <a:lnTo>
                    <a:pt x="38113" y="9434"/>
                  </a:lnTo>
                  <a:lnTo>
                    <a:pt x="38113" y="9246"/>
                  </a:lnTo>
                  <a:lnTo>
                    <a:pt x="38018" y="8963"/>
                  </a:lnTo>
                  <a:lnTo>
                    <a:pt x="38207" y="9151"/>
                  </a:lnTo>
                  <a:lnTo>
                    <a:pt x="38301" y="9057"/>
                  </a:lnTo>
                  <a:lnTo>
                    <a:pt x="38490" y="8680"/>
                  </a:lnTo>
                  <a:lnTo>
                    <a:pt x="38679" y="8302"/>
                  </a:lnTo>
                  <a:lnTo>
                    <a:pt x="38490" y="8302"/>
                  </a:lnTo>
                  <a:lnTo>
                    <a:pt x="38490" y="8114"/>
                  </a:lnTo>
                  <a:lnTo>
                    <a:pt x="38490" y="7831"/>
                  </a:lnTo>
                  <a:lnTo>
                    <a:pt x="38584" y="7642"/>
                  </a:lnTo>
                  <a:lnTo>
                    <a:pt x="38584" y="7359"/>
                  </a:lnTo>
                  <a:lnTo>
                    <a:pt x="38396" y="6793"/>
                  </a:lnTo>
                  <a:lnTo>
                    <a:pt x="38207" y="6321"/>
                  </a:lnTo>
                  <a:lnTo>
                    <a:pt x="38301" y="6321"/>
                  </a:lnTo>
                  <a:lnTo>
                    <a:pt x="38396" y="6416"/>
                  </a:lnTo>
                  <a:lnTo>
                    <a:pt x="38396" y="6133"/>
                  </a:lnTo>
                  <a:lnTo>
                    <a:pt x="38490" y="5850"/>
                  </a:lnTo>
                  <a:lnTo>
                    <a:pt x="38490" y="5567"/>
                  </a:lnTo>
                  <a:lnTo>
                    <a:pt x="38584" y="5567"/>
                  </a:lnTo>
                  <a:lnTo>
                    <a:pt x="38679" y="5661"/>
                  </a:lnTo>
                  <a:lnTo>
                    <a:pt x="38490" y="5189"/>
                  </a:lnTo>
                  <a:lnTo>
                    <a:pt x="38679" y="5284"/>
                  </a:lnTo>
                  <a:lnTo>
                    <a:pt x="38584" y="5001"/>
                  </a:lnTo>
                  <a:lnTo>
                    <a:pt x="38490" y="5095"/>
                  </a:lnTo>
                  <a:lnTo>
                    <a:pt x="38396" y="5095"/>
                  </a:lnTo>
                  <a:lnTo>
                    <a:pt x="38396" y="5001"/>
                  </a:lnTo>
                  <a:lnTo>
                    <a:pt x="38301" y="5095"/>
                  </a:lnTo>
                  <a:lnTo>
                    <a:pt x="38207" y="5189"/>
                  </a:lnTo>
                  <a:lnTo>
                    <a:pt x="38301" y="5378"/>
                  </a:lnTo>
                  <a:lnTo>
                    <a:pt x="38396" y="5755"/>
                  </a:lnTo>
                  <a:lnTo>
                    <a:pt x="38396" y="5755"/>
                  </a:lnTo>
                  <a:lnTo>
                    <a:pt x="38207" y="5661"/>
                  </a:lnTo>
                  <a:lnTo>
                    <a:pt x="38396" y="5944"/>
                  </a:lnTo>
                  <a:lnTo>
                    <a:pt x="38207" y="6038"/>
                  </a:lnTo>
                  <a:lnTo>
                    <a:pt x="38113" y="5944"/>
                  </a:lnTo>
                  <a:lnTo>
                    <a:pt x="38113" y="6038"/>
                  </a:lnTo>
                  <a:lnTo>
                    <a:pt x="38113" y="6133"/>
                  </a:lnTo>
                  <a:lnTo>
                    <a:pt x="38113" y="6416"/>
                  </a:lnTo>
                  <a:lnTo>
                    <a:pt x="38018" y="6416"/>
                  </a:lnTo>
                  <a:lnTo>
                    <a:pt x="38018" y="6887"/>
                  </a:lnTo>
                  <a:lnTo>
                    <a:pt x="38018" y="7076"/>
                  </a:lnTo>
                  <a:lnTo>
                    <a:pt x="38113" y="7170"/>
                  </a:lnTo>
                  <a:lnTo>
                    <a:pt x="38207" y="7170"/>
                  </a:lnTo>
                  <a:lnTo>
                    <a:pt x="38301" y="7359"/>
                  </a:lnTo>
                  <a:lnTo>
                    <a:pt x="37830" y="7548"/>
                  </a:lnTo>
                  <a:lnTo>
                    <a:pt x="38018" y="7642"/>
                  </a:lnTo>
                  <a:lnTo>
                    <a:pt x="38113" y="8019"/>
                  </a:lnTo>
                  <a:lnTo>
                    <a:pt x="38113" y="8302"/>
                  </a:lnTo>
                  <a:lnTo>
                    <a:pt x="38018" y="8397"/>
                  </a:lnTo>
                  <a:lnTo>
                    <a:pt x="37830" y="8397"/>
                  </a:lnTo>
                  <a:lnTo>
                    <a:pt x="37924" y="8585"/>
                  </a:lnTo>
                  <a:lnTo>
                    <a:pt x="38018" y="8774"/>
                  </a:lnTo>
                  <a:lnTo>
                    <a:pt x="37924" y="8963"/>
                  </a:lnTo>
                  <a:lnTo>
                    <a:pt x="37830" y="8774"/>
                  </a:lnTo>
                  <a:lnTo>
                    <a:pt x="37641" y="8868"/>
                  </a:lnTo>
                  <a:lnTo>
                    <a:pt x="37735" y="8963"/>
                  </a:lnTo>
                  <a:lnTo>
                    <a:pt x="37735" y="9246"/>
                  </a:lnTo>
                  <a:lnTo>
                    <a:pt x="37641" y="9812"/>
                  </a:lnTo>
                  <a:lnTo>
                    <a:pt x="37358" y="10378"/>
                  </a:lnTo>
                  <a:lnTo>
                    <a:pt x="37169" y="10755"/>
                  </a:lnTo>
                  <a:lnTo>
                    <a:pt x="37358" y="11038"/>
                  </a:lnTo>
                  <a:lnTo>
                    <a:pt x="37264" y="11321"/>
                  </a:lnTo>
                  <a:lnTo>
                    <a:pt x="37075" y="11227"/>
                  </a:lnTo>
                  <a:lnTo>
                    <a:pt x="37075" y="11321"/>
                  </a:lnTo>
                  <a:lnTo>
                    <a:pt x="37075" y="11604"/>
                  </a:lnTo>
                  <a:lnTo>
                    <a:pt x="36981" y="11510"/>
                  </a:lnTo>
                  <a:lnTo>
                    <a:pt x="36886" y="11887"/>
                  </a:lnTo>
                  <a:lnTo>
                    <a:pt x="36792" y="12265"/>
                  </a:lnTo>
                  <a:lnTo>
                    <a:pt x="36886" y="12359"/>
                  </a:lnTo>
                  <a:lnTo>
                    <a:pt x="37169" y="12359"/>
                  </a:lnTo>
                  <a:lnTo>
                    <a:pt x="37264" y="12548"/>
                  </a:lnTo>
                  <a:lnTo>
                    <a:pt x="37075" y="12453"/>
                  </a:lnTo>
                  <a:lnTo>
                    <a:pt x="36981" y="12548"/>
                  </a:lnTo>
                  <a:lnTo>
                    <a:pt x="36886" y="12359"/>
                  </a:lnTo>
                  <a:lnTo>
                    <a:pt x="36981" y="12642"/>
                  </a:lnTo>
                  <a:lnTo>
                    <a:pt x="36981" y="12642"/>
                  </a:lnTo>
                  <a:lnTo>
                    <a:pt x="36886" y="12548"/>
                  </a:lnTo>
                  <a:lnTo>
                    <a:pt x="36792" y="12453"/>
                  </a:lnTo>
                  <a:lnTo>
                    <a:pt x="36414" y="13114"/>
                  </a:lnTo>
                  <a:lnTo>
                    <a:pt x="36320" y="13491"/>
                  </a:lnTo>
                  <a:lnTo>
                    <a:pt x="36320" y="13868"/>
                  </a:lnTo>
                  <a:lnTo>
                    <a:pt x="35754" y="15095"/>
                  </a:lnTo>
                  <a:lnTo>
                    <a:pt x="35377" y="15755"/>
                  </a:lnTo>
                  <a:lnTo>
                    <a:pt x="34999" y="16227"/>
                  </a:lnTo>
                  <a:lnTo>
                    <a:pt x="34999" y="16038"/>
                  </a:lnTo>
                  <a:lnTo>
                    <a:pt x="34716" y="16321"/>
                  </a:lnTo>
                  <a:lnTo>
                    <a:pt x="34528" y="16698"/>
                  </a:lnTo>
                  <a:lnTo>
                    <a:pt x="34528" y="16698"/>
                  </a:lnTo>
                  <a:lnTo>
                    <a:pt x="34716" y="16604"/>
                  </a:lnTo>
                  <a:lnTo>
                    <a:pt x="34150" y="17170"/>
                  </a:lnTo>
                  <a:lnTo>
                    <a:pt x="33584" y="17736"/>
                  </a:lnTo>
                  <a:lnTo>
                    <a:pt x="33679" y="17830"/>
                  </a:lnTo>
                  <a:lnTo>
                    <a:pt x="33773" y="17736"/>
                  </a:lnTo>
                  <a:lnTo>
                    <a:pt x="33867" y="17736"/>
                  </a:lnTo>
                  <a:lnTo>
                    <a:pt x="33867" y="17830"/>
                  </a:lnTo>
                  <a:lnTo>
                    <a:pt x="33679" y="17925"/>
                  </a:lnTo>
                  <a:lnTo>
                    <a:pt x="33490" y="18019"/>
                  </a:lnTo>
                  <a:lnTo>
                    <a:pt x="33396" y="18113"/>
                  </a:lnTo>
                  <a:lnTo>
                    <a:pt x="33207" y="18208"/>
                  </a:lnTo>
                  <a:lnTo>
                    <a:pt x="33113" y="18585"/>
                  </a:lnTo>
                  <a:lnTo>
                    <a:pt x="33207" y="18679"/>
                  </a:lnTo>
                  <a:lnTo>
                    <a:pt x="33207" y="18774"/>
                  </a:lnTo>
                  <a:lnTo>
                    <a:pt x="33018" y="18963"/>
                  </a:lnTo>
                  <a:lnTo>
                    <a:pt x="32924" y="18963"/>
                  </a:lnTo>
                  <a:lnTo>
                    <a:pt x="32924" y="18868"/>
                  </a:lnTo>
                  <a:lnTo>
                    <a:pt x="32924" y="18679"/>
                  </a:lnTo>
                  <a:lnTo>
                    <a:pt x="32735" y="18868"/>
                  </a:lnTo>
                  <a:lnTo>
                    <a:pt x="32641" y="18963"/>
                  </a:lnTo>
                  <a:lnTo>
                    <a:pt x="32547" y="18963"/>
                  </a:lnTo>
                  <a:lnTo>
                    <a:pt x="32547" y="19057"/>
                  </a:lnTo>
                  <a:lnTo>
                    <a:pt x="32735" y="18963"/>
                  </a:lnTo>
                  <a:lnTo>
                    <a:pt x="32735" y="18963"/>
                  </a:lnTo>
                  <a:lnTo>
                    <a:pt x="32075" y="19717"/>
                  </a:lnTo>
                  <a:lnTo>
                    <a:pt x="31698" y="20000"/>
                  </a:lnTo>
                  <a:lnTo>
                    <a:pt x="31603" y="20000"/>
                  </a:lnTo>
                  <a:lnTo>
                    <a:pt x="31603" y="19906"/>
                  </a:lnTo>
                  <a:lnTo>
                    <a:pt x="31320" y="20095"/>
                  </a:lnTo>
                  <a:lnTo>
                    <a:pt x="31037" y="20283"/>
                  </a:lnTo>
                  <a:lnTo>
                    <a:pt x="31132" y="20095"/>
                  </a:lnTo>
                  <a:lnTo>
                    <a:pt x="30943" y="20283"/>
                  </a:lnTo>
                  <a:lnTo>
                    <a:pt x="31132" y="20378"/>
                  </a:lnTo>
                  <a:lnTo>
                    <a:pt x="31037" y="20661"/>
                  </a:lnTo>
                  <a:lnTo>
                    <a:pt x="30849" y="20849"/>
                  </a:lnTo>
                  <a:lnTo>
                    <a:pt x="30754" y="20944"/>
                  </a:lnTo>
                  <a:lnTo>
                    <a:pt x="30660" y="20849"/>
                  </a:lnTo>
                  <a:lnTo>
                    <a:pt x="30849" y="20755"/>
                  </a:lnTo>
                  <a:lnTo>
                    <a:pt x="30754" y="20755"/>
                  </a:lnTo>
                  <a:lnTo>
                    <a:pt x="30754" y="20661"/>
                  </a:lnTo>
                  <a:lnTo>
                    <a:pt x="30754" y="20566"/>
                  </a:lnTo>
                  <a:lnTo>
                    <a:pt x="30660" y="20661"/>
                  </a:lnTo>
                  <a:lnTo>
                    <a:pt x="30471" y="20849"/>
                  </a:lnTo>
                  <a:lnTo>
                    <a:pt x="30094" y="21038"/>
                  </a:lnTo>
                  <a:lnTo>
                    <a:pt x="30188" y="21038"/>
                  </a:lnTo>
                  <a:lnTo>
                    <a:pt x="30188" y="21227"/>
                  </a:lnTo>
                  <a:lnTo>
                    <a:pt x="29905" y="21604"/>
                  </a:lnTo>
                  <a:lnTo>
                    <a:pt x="30188" y="21415"/>
                  </a:lnTo>
                  <a:lnTo>
                    <a:pt x="29905" y="21793"/>
                  </a:lnTo>
                  <a:lnTo>
                    <a:pt x="29905" y="21698"/>
                  </a:lnTo>
                  <a:lnTo>
                    <a:pt x="29811" y="21793"/>
                  </a:lnTo>
                  <a:lnTo>
                    <a:pt x="29716" y="21887"/>
                  </a:lnTo>
                  <a:lnTo>
                    <a:pt x="29339" y="21981"/>
                  </a:lnTo>
                  <a:lnTo>
                    <a:pt x="28867" y="21981"/>
                  </a:lnTo>
                  <a:lnTo>
                    <a:pt x="28773" y="22076"/>
                  </a:lnTo>
                  <a:lnTo>
                    <a:pt x="28584" y="22170"/>
                  </a:lnTo>
                  <a:lnTo>
                    <a:pt x="28679" y="22264"/>
                  </a:lnTo>
                  <a:lnTo>
                    <a:pt x="28679" y="22453"/>
                  </a:lnTo>
                  <a:lnTo>
                    <a:pt x="28962" y="22076"/>
                  </a:lnTo>
                  <a:lnTo>
                    <a:pt x="28867" y="22453"/>
                  </a:lnTo>
                  <a:lnTo>
                    <a:pt x="29150" y="22264"/>
                  </a:lnTo>
                  <a:lnTo>
                    <a:pt x="29150" y="22359"/>
                  </a:lnTo>
                  <a:lnTo>
                    <a:pt x="28679" y="22642"/>
                  </a:lnTo>
                  <a:lnTo>
                    <a:pt x="28490" y="22547"/>
                  </a:lnTo>
                  <a:lnTo>
                    <a:pt x="28396" y="22453"/>
                  </a:lnTo>
                  <a:lnTo>
                    <a:pt x="28301" y="22453"/>
                  </a:lnTo>
                  <a:lnTo>
                    <a:pt x="28207" y="22547"/>
                  </a:lnTo>
                  <a:lnTo>
                    <a:pt x="27924" y="22736"/>
                  </a:lnTo>
                  <a:lnTo>
                    <a:pt x="27641" y="22925"/>
                  </a:lnTo>
                  <a:lnTo>
                    <a:pt x="27735" y="22925"/>
                  </a:lnTo>
                  <a:lnTo>
                    <a:pt x="26886" y="23491"/>
                  </a:lnTo>
                  <a:lnTo>
                    <a:pt x="26132" y="23962"/>
                  </a:lnTo>
                  <a:lnTo>
                    <a:pt x="26132" y="23774"/>
                  </a:lnTo>
                  <a:lnTo>
                    <a:pt x="26226" y="23585"/>
                  </a:lnTo>
                  <a:lnTo>
                    <a:pt x="25754" y="23868"/>
                  </a:lnTo>
                  <a:lnTo>
                    <a:pt x="25471" y="24151"/>
                  </a:lnTo>
                  <a:lnTo>
                    <a:pt x="25377" y="24245"/>
                  </a:lnTo>
                  <a:lnTo>
                    <a:pt x="25471" y="24340"/>
                  </a:lnTo>
                  <a:lnTo>
                    <a:pt x="25188" y="24245"/>
                  </a:lnTo>
                  <a:lnTo>
                    <a:pt x="24905" y="24245"/>
                  </a:lnTo>
                  <a:lnTo>
                    <a:pt x="24434" y="24340"/>
                  </a:lnTo>
                  <a:lnTo>
                    <a:pt x="23585" y="24811"/>
                  </a:lnTo>
                  <a:lnTo>
                    <a:pt x="23207" y="24906"/>
                  </a:lnTo>
                  <a:lnTo>
                    <a:pt x="22924" y="25000"/>
                  </a:lnTo>
                  <a:lnTo>
                    <a:pt x="22830" y="24906"/>
                  </a:lnTo>
                  <a:lnTo>
                    <a:pt x="22924" y="24811"/>
                  </a:lnTo>
                  <a:lnTo>
                    <a:pt x="22830" y="24717"/>
                  </a:lnTo>
                  <a:lnTo>
                    <a:pt x="21886" y="24717"/>
                  </a:lnTo>
                  <a:lnTo>
                    <a:pt x="21509" y="24906"/>
                  </a:lnTo>
                  <a:lnTo>
                    <a:pt x="21037" y="25189"/>
                  </a:lnTo>
                  <a:lnTo>
                    <a:pt x="20660" y="25283"/>
                  </a:lnTo>
                  <a:lnTo>
                    <a:pt x="20754" y="25189"/>
                  </a:lnTo>
                  <a:lnTo>
                    <a:pt x="20754" y="25094"/>
                  </a:lnTo>
                  <a:lnTo>
                    <a:pt x="20471" y="25283"/>
                  </a:lnTo>
                  <a:lnTo>
                    <a:pt x="20377" y="25377"/>
                  </a:lnTo>
                  <a:lnTo>
                    <a:pt x="20188" y="25094"/>
                  </a:lnTo>
                  <a:lnTo>
                    <a:pt x="20471" y="25094"/>
                  </a:lnTo>
                  <a:lnTo>
                    <a:pt x="20094" y="25000"/>
                  </a:lnTo>
                  <a:lnTo>
                    <a:pt x="19339" y="25094"/>
                  </a:lnTo>
                  <a:lnTo>
                    <a:pt x="18019" y="25377"/>
                  </a:lnTo>
                  <a:lnTo>
                    <a:pt x="18019" y="25377"/>
                  </a:lnTo>
                  <a:lnTo>
                    <a:pt x="18679" y="25000"/>
                  </a:lnTo>
                  <a:lnTo>
                    <a:pt x="18396" y="25000"/>
                  </a:lnTo>
                  <a:lnTo>
                    <a:pt x="18113" y="25094"/>
                  </a:lnTo>
                  <a:lnTo>
                    <a:pt x="17830" y="25094"/>
                  </a:lnTo>
                  <a:lnTo>
                    <a:pt x="17075" y="25000"/>
                  </a:lnTo>
                  <a:lnTo>
                    <a:pt x="15943" y="24717"/>
                  </a:lnTo>
                  <a:lnTo>
                    <a:pt x="15094" y="24623"/>
                  </a:lnTo>
                  <a:lnTo>
                    <a:pt x="14811" y="24528"/>
                  </a:lnTo>
                  <a:lnTo>
                    <a:pt x="14764" y="24481"/>
                  </a:lnTo>
                  <a:lnTo>
                    <a:pt x="14764" y="24481"/>
                  </a:lnTo>
                  <a:lnTo>
                    <a:pt x="14717" y="24528"/>
                  </a:lnTo>
                  <a:lnTo>
                    <a:pt x="14339" y="24340"/>
                  </a:lnTo>
                  <a:lnTo>
                    <a:pt x="13868" y="24057"/>
                  </a:lnTo>
                  <a:lnTo>
                    <a:pt x="13868" y="24057"/>
                  </a:lnTo>
                  <a:lnTo>
                    <a:pt x="14056" y="24245"/>
                  </a:lnTo>
                  <a:lnTo>
                    <a:pt x="13868" y="24245"/>
                  </a:lnTo>
                  <a:lnTo>
                    <a:pt x="13679" y="24151"/>
                  </a:lnTo>
                  <a:lnTo>
                    <a:pt x="13585" y="23962"/>
                  </a:lnTo>
                  <a:lnTo>
                    <a:pt x="13396" y="23962"/>
                  </a:lnTo>
                  <a:lnTo>
                    <a:pt x="13490" y="23868"/>
                  </a:lnTo>
                  <a:lnTo>
                    <a:pt x="12924" y="23868"/>
                  </a:lnTo>
                  <a:lnTo>
                    <a:pt x="12170" y="23679"/>
                  </a:lnTo>
                  <a:lnTo>
                    <a:pt x="11509" y="23491"/>
                  </a:lnTo>
                  <a:lnTo>
                    <a:pt x="11226" y="23302"/>
                  </a:lnTo>
                  <a:lnTo>
                    <a:pt x="11132" y="23113"/>
                  </a:lnTo>
                  <a:lnTo>
                    <a:pt x="10755" y="23113"/>
                  </a:lnTo>
                  <a:lnTo>
                    <a:pt x="10472" y="22925"/>
                  </a:lnTo>
                  <a:lnTo>
                    <a:pt x="10566" y="22925"/>
                  </a:lnTo>
                  <a:lnTo>
                    <a:pt x="10094" y="22736"/>
                  </a:lnTo>
                  <a:lnTo>
                    <a:pt x="9717" y="22642"/>
                  </a:lnTo>
                  <a:lnTo>
                    <a:pt x="9339" y="22642"/>
                  </a:lnTo>
                  <a:lnTo>
                    <a:pt x="9339" y="22453"/>
                  </a:lnTo>
                  <a:lnTo>
                    <a:pt x="9339" y="22264"/>
                  </a:lnTo>
                  <a:lnTo>
                    <a:pt x="9056" y="21981"/>
                  </a:lnTo>
                  <a:lnTo>
                    <a:pt x="7924" y="21321"/>
                  </a:lnTo>
                  <a:lnTo>
                    <a:pt x="7453" y="21038"/>
                  </a:lnTo>
                  <a:lnTo>
                    <a:pt x="6887" y="20566"/>
                  </a:lnTo>
                  <a:lnTo>
                    <a:pt x="6132" y="19906"/>
                  </a:lnTo>
                  <a:lnTo>
                    <a:pt x="5755" y="19717"/>
                  </a:lnTo>
                  <a:lnTo>
                    <a:pt x="5660" y="19623"/>
                  </a:lnTo>
                  <a:lnTo>
                    <a:pt x="5472" y="19623"/>
                  </a:lnTo>
                  <a:lnTo>
                    <a:pt x="5283" y="19246"/>
                  </a:lnTo>
                  <a:lnTo>
                    <a:pt x="4906" y="18774"/>
                  </a:lnTo>
                  <a:lnTo>
                    <a:pt x="4528" y="18302"/>
                  </a:lnTo>
                  <a:lnTo>
                    <a:pt x="4151" y="18019"/>
                  </a:lnTo>
                  <a:lnTo>
                    <a:pt x="4151" y="17736"/>
                  </a:lnTo>
                  <a:lnTo>
                    <a:pt x="4057" y="17547"/>
                  </a:lnTo>
                  <a:lnTo>
                    <a:pt x="3679" y="17076"/>
                  </a:lnTo>
                  <a:lnTo>
                    <a:pt x="3868" y="17076"/>
                  </a:lnTo>
                  <a:lnTo>
                    <a:pt x="3113" y="16887"/>
                  </a:lnTo>
                  <a:lnTo>
                    <a:pt x="3207" y="16604"/>
                  </a:lnTo>
                  <a:lnTo>
                    <a:pt x="3113" y="16227"/>
                  </a:lnTo>
                  <a:lnTo>
                    <a:pt x="2924" y="15849"/>
                  </a:lnTo>
                  <a:lnTo>
                    <a:pt x="2641" y="15661"/>
                  </a:lnTo>
                  <a:lnTo>
                    <a:pt x="2736" y="15566"/>
                  </a:lnTo>
                  <a:lnTo>
                    <a:pt x="2641" y="15472"/>
                  </a:lnTo>
                  <a:lnTo>
                    <a:pt x="2453" y="15095"/>
                  </a:lnTo>
                  <a:lnTo>
                    <a:pt x="1981" y="14529"/>
                  </a:lnTo>
                  <a:lnTo>
                    <a:pt x="2170" y="14434"/>
                  </a:lnTo>
                  <a:lnTo>
                    <a:pt x="1981" y="14340"/>
                  </a:lnTo>
                  <a:lnTo>
                    <a:pt x="1887" y="14246"/>
                  </a:lnTo>
                  <a:lnTo>
                    <a:pt x="1792" y="14151"/>
                  </a:lnTo>
                  <a:lnTo>
                    <a:pt x="1604" y="13680"/>
                  </a:lnTo>
                  <a:lnTo>
                    <a:pt x="1698" y="13774"/>
                  </a:lnTo>
                  <a:lnTo>
                    <a:pt x="1698" y="13774"/>
                  </a:lnTo>
                  <a:lnTo>
                    <a:pt x="1509" y="13302"/>
                  </a:lnTo>
                  <a:lnTo>
                    <a:pt x="1321" y="12831"/>
                  </a:lnTo>
                  <a:lnTo>
                    <a:pt x="1226" y="12453"/>
                  </a:lnTo>
                  <a:lnTo>
                    <a:pt x="1226" y="12170"/>
                  </a:lnTo>
                  <a:lnTo>
                    <a:pt x="1321" y="11982"/>
                  </a:lnTo>
                  <a:lnTo>
                    <a:pt x="1415" y="12453"/>
                  </a:lnTo>
                  <a:lnTo>
                    <a:pt x="1509" y="12359"/>
                  </a:lnTo>
                  <a:lnTo>
                    <a:pt x="1792" y="12359"/>
                  </a:lnTo>
                  <a:lnTo>
                    <a:pt x="1604" y="12170"/>
                  </a:lnTo>
                  <a:lnTo>
                    <a:pt x="1604" y="11887"/>
                  </a:lnTo>
                  <a:lnTo>
                    <a:pt x="1509" y="11227"/>
                  </a:lnTo>
                  <a:lnTo>
                    <a:pt x="1415" y="11132"/>
                  </a:lnTo>
                  <a:lnTo>
                    <a:pt x="1415" y="10944"/>
                  </a:lnTo>
                  <a:lnTo>
                    <a:pt x="1321" y="10849"/>
                  </a:lnTo>
                  <a:lnTo>
                    <a:pt x="1226" y="10849"/>
                  </a:lnTo>
                  <a:lnTo>
                    <a:pt x="1226" y="11038"/>
                  </a:lnTo>
                  <a:lnTo>
                    <a:pt x="1321" y="11321"/>
                  </a:lnTo>
                  <a:lnTo>
                    <a:pt x="1132" y="11227"/>
                  </a:lnTo>
                  <a:lnTo>
                    <a:pt x="1132" y="11132"/>
                  </a:lnTo>
                  <a:lnTo>
                    <a:pt x="1132" y="11038"/>
                  </a:lnTo>
                  <a:lnTo>
                    <a:pt x="943" y="10849"/>
                  </a:lnTo>
                  <a:lnTo>
                    <a:pt x="1038" y="10661"/>
                  </a:lnTo>
                  <a:lnTo>
                    <a:pt x="1132" y="10378"/>
                  </a:lnTo>
                  <a:lnTo>
                    <a:pt x="1226" y="9812"/>
                  </a:lnTo>
                  <a:lnTo>
                    <a:pt x="1132" y="9340"/>
                  </a:lnTo>
                  <a:lnTo>
                    <a:pt x="1132" y="9151"/>
                  </a:lnTo>
                  <a:lnTo>
                    <a:pt x="1226" y="9057"/>
                  </a:lnTo>
                  <a:lnTo>
                    <a:pt x="1226" y="8491"/>
                  </a:lnTo>
                  <a:lnTo>
                    <a:pt x="1321" y="7831"/>
                  </a:lnTo>
                  <a:lnTo>
                    <a:pt x="1604" y="6416"/>
                  </a:lnTo>
                  <a:lnTo>
                    <a:pt x="1981" y="4906"/>
                  </a:lnTo>
                  <a:lnTo>
                    <a:pt x="2453" y="3302"/>
                  </a:lnTo>
                  <a:lnTo>
                    <a:pt x="2736" y="2359"/>
                  </a:lnTo>
                  <a:lnTo>
                    <a:pt x="2924" y="1887"/>
                  </a:lnTo>
                  <a:lnTo>
                    <a:pt x="3019" y="1416"/>
                  </a:lnTo>
                  <a:lnTo>
                    <a:pt x="3302" y="1133"/>
                  </a:lnTo>
                  <a:lnTo>
                    <a:pt x="3491" y="755"/>
                  </a:lnTo>
                  <a:lnTo>
                    <a:pt x="3585" y="567"/>
                  </a:lnTo>
                  <a:lnTo>
                    <a:pt x="3585" y="472"/>
                  </a:lnTo>
                  <a:lnTo>
                    <a:pt x="3491" y="378"/>
                  </a:lnTo>
                  <a:lnTo>
                    <a:pt x="3302" y="284"/>
                  </a:lnTo>
                  <a:lnTo>
                    <a:pt x="3207" y="95"/>
                  </a:lnTo>
                  <a:lnTo>
                    <a:pt x="311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" name="Shape 382"/>
            <p:cNvSpPr/>
            <p:nvPr/>
          </p:nvSpPr>
          <p:spPr>
            <a:xfrm>
              <a:off x="1091875" y="1951850"/>
              <a:ext cx="188700" cy="136800"/>
            </a:xfrm>
            <a:custGeom>
              <a:avLst/>
              <a:gdLst/>
              <a:ahLst/>
              <a:cxnLst/>
              <a:rect l="0" t="0" r="0" b="0"/>
              <a:pathLst>
                <a:path w="7548" h="5472" extrusionOk="0">
                  <a:moveTo>
                    <a:pt x="5000" y="0"/>
                  </a:moveTo>
                  <a:lnTo>
                    <a:pt x="4812" y="95"/>
                  </a:lnTo>
                  <a:lnTo>
                    <a:pt x="4717" y="95"/>
                  </a:lnTo>
                  <a:lnTo>
                    <a:pt x="4340" y="472"/>
                  </a:lnTo>
                  <a:lnTo>
                    <a:pt x="4057" y="566"/>
                  </a:lnTo>
                  <a:lnTo>
                    <a:pt x="3774" y="566"/>
                  </a:lnTo>
                  <a:lnTo>
                    <a:pt x="3397" y="378"/>
                  </a:lnTo>
                  <a:lnTo>
                    <a:pt x="3208" y="944"/>
                  </a:lnTo>
                  <a:lnTo>
                    <a:pt x="2548" y="1887"/>
                  </a:lnTo>
                  <a:lnTo>
                    <a:pt x="2170" y="2359"/>
                  </a:lnTo>
                  <a:lnTo>
                    <a:pt x="1793" y="2736"/>
                  </a:lnTo>
                  <a:lnTo>
                    <a:pt x="1415" y="2925"/>
                  </a:lnTo>
                  <a:lnTo>
                    <a:pt x="1321" y="2925"/>
                  </a:lnTo>
                  <a:lnTo>
                    <a:pt x="1227" y="2831"/>
                  </a:lnTo>
                  <a:lnTo>
                    <a:pt x="1321" y="3114"/>
                  </a:lnTo>
                  <a:lnTo>
                    <a:pt x="1132" y="3114"/>
                  </a:lnTo>
                  <a:lnTo>
                    <a:pt x="1227" y="3302"/>
                  </a:lnTo>
                  <a:lnTo>
                    <a:pt x="1227" y="3208"/>
                  </a:lnTo>
                  <a:lnTo>
                    <a:pt x="1321" y="3302"/>
                  </a:lnTo>
                  <a:lnTo>
                    <a:pt x="1510" y="3491"/>
                  </a:lnTo>
                  <a:lnTo>
                    <a:pt x="1321" y="3397"/>
                  </a:lnTo>
                  <a:lnTo>
                    <a:pt x="1132" y="3491"/>
                  </a:lnTo>
                  <a:lnTo>
                    <a:pt x="755" y="3963"/>
                  </a:lnTo>
                  <a:lnTo>
                    <a:pt x="472" y="4529"/>
                  </a:lnTo>
                  <a:lnTo>
                    <a:pt x="283" y="4623"/>
                  </a:lnTo>
                  <a:lnTo>
                    <a:pt x="0" y="4623"/>
                  </a:lnTo>
                  <a:lnTo>
                    <a:pt x="378" y="5095"/>
                  </a:lnTo>
                  <a:lnTo>
                    <a:pt x="944" y="5472"/>
                  </a:lnTo>
                  <a:lnTo>
                    <a:pt x="849" y="5378"/>
                  </a:lnTo>
                  <a:lnTo>
                    <a:pt x="944" y="5283"/>
                  </a:lnTo>
                  <a:lnTo>
                    <a:pt x="1132" y="5189"/>
                  </a:lnTo>
                  <a:lnTo>
                    <a:pt x="1321" y="5000"/>
                  </a:lnTo>
                  <a:lnTo>
                    <a:pt x="1321" y="4812"/>
                  </a:lnTo>
                  <a:lnTo>
                    <a:pt x="1227" y="4623"/>
                  </a:lnTo>
                  <a:lnTo>
                    <a:pt x="1227" y="4623"/>
                  </a:lnTo>
                  <a:lnTo>
                    <a:pt x="1510" y="4812"/>
                  </a:lnTo>
                  <a:lnTo>
                    <a:pt x="1415" y="4717"/>
                  </a:lnTo>
                  <a:lnTo>
                    <a:pt x="1415" y="4717"/>
                  </a:lnTo>
                  <a:lnTo>
                    <a:pt x="1604" y="4812"/>
                  </a:lnTo>
                  <a:lnTo>
                    <a:pt x="1698" y="4906"/>
                  </a:lnTo>
                  <a:lnTo>
                    <a:pt x="1604" y="4717"/>
                  </a:lnTo>
                  <a:lnTo>
                    <a:pt x="1415" y="4151"/>
                  </a:lnTo>
                  <a:lnTo>
                    <a:pt x="1510" y="4340"/>
                  </a:lnTo>
                  <a:lnTo>
                    <a:pt x="1887" y="4529"/>
                  </a:lnTo>
                  <a:lnTo>
                    <a:pt x="4812" y="1321"/>
                  </a:lnTo>
                  <a:lnTo>
                    <a:pt x="4812" y="1415"/>
                  </a:lnTo>
                  <a:lnTo>
                    <a:pt x="4812" y="1510"/>
                  </a:lnTo>
                  <a:lnTo>
                    <a:pt x="5095" y="1510"/>
                  </a:lnTo>
                  <a:lnTo>
                    <a:pt x="5000" y="1604"/>
                  </a:lnTo>
                  <a:lnTo>
                    <a:pt x="5000" y="1698"/>
                  </a:lnTo>
                  <a:lnTo>
                    <a:pt x="5189" y="1981"/>
                  </a:lnTo>
                  <a:lnTo>
                    <a:pt x="5472" y="2264"/>
                  </a:lnTo>
                  <a:lnTo>
                    <a:pt x="5661" y="2264"/>
                  </a:lnTo>
                  <a:lnTo>
                    <a:pt x="5944" y="2170"/>
                  </a:lnTo>
                  <a:lnTo>
                    <a:pt x="5661" y="2359"/>
                  </a:lnTo>
                  <a:lnTo>
                    <a:pt x="5566" y="2453"/>
                  </a:lnTo>
                  <a:lnTo>
                    <a:pt x="5566" y="2642"/>
                  </a:lnTo>
                  <a:lnTo>
                    <a:pt x="5661" y="2736"/>
                  </a:lnTo>
                  <a:lnTo>
                    <a:pt x="5944" y="2831"/>
                  </a:lnTo>
                  <a:lnTo>
                    <a:pt x="6132" y="2831"/>
                  </a:lnTo>
                  <a:lnTo>
                    <a:pt x="6227" y="3114"/>
                  </a:lnTo>
                  <a:lnTo>
                    <a:pt x="6415" y="3585"/>
                  </a:lnTo>
                  <a:lnTo>
                    <a:pt x="6698" y="4057"/>
                  </a:lnTo>
                  <a:lnTo>
                    <a:pt x="6887" y="4151"/>
                  </a:lnTo>
                  <a:lnTo>
                    <a:pt x="7076" y="4151"/>
                  </a:lnTo>
                  <a:lnTo>
                    <a:pt x="6887" y="4340"/>
                  </a:lnTo>
                  <a:lnTo>
                    <a:pt x="6793" y="4434"/>
                  </a:lnTo>
                  <a:lnTo>
                    <a:pt x="6887" y="4529"/>
                  </a:lnTo>
                  <a:lnTo>
                    <a:pt x="7076" y="4717"/>
                  </a:lnTo>
                  <a:lnTo>
                    <a:pt x="7453" y="4812"/>
                  </a:lnTo>
                  <a:lnTo>
                    <a:pt x="7264" y="5000"/>
                  </a:lnTo>
                  <a:lnTo>
                    <a:pt x="7076" y="5095"/>
                  </a:lnTo>
                  <a:lnTo>
                    <a:pt x="7359" y="5095"/>
                  </a:lnTo>
                  <a:lnTo>
                    <a:pt x="7547" y="4717"/>
                  </a:lnTo>
                  <a:lnTo>
                    <a:pt x="7453" y="4623"/>
                  </a:lnTo>
                  <a:lnTo>
                    <a:pt x="7264" y="4717"/>
                  </a:lnTo>
                  <a:lnTo>
                    <a:pt x="7453" y="4434"/>
                  </a:lnTo>
                  <a:lnTo>
                    <a:pt x="7453" y="4340"/>
                  </a:lnTo>
                  <a:lnTo>
                    <a:pt x="7453" y="4151"/>
                  </a:lnTo>
                  <a:lnTo>
                    <a:pt x="7170" y="3963"/>
                  </a:lnTo>
                  <a:lnTo>
                    <a:pt x="6793" y="3868"/>
                  </a:lnTo>
                  <a:lnTo>
                    <a:pt x="6981" y="3774"/>
                  </a:lnTo>
                  <a:lnTo>
                    <a:pt x="7264" y="3585"/>
                  </a:lnTo>
                  <a:lnTo>
                    <a:pt x="6981" y="3114"/>
                  </a:lnTo>
                  <a:lnTo>
                    <a:pt x="6698" y="2831"/>
                  </a:lnTo>
                  <a:lnTo>
                    <a:pt x="6415" y="2642"/>
                  </a:lnTo>
                  <a:lnTo>
                    <a:pt x="6604" y="2264"/>
                  </a:lnTo>
                  <a:lnTo>
                    <a:pt x="6887" y="1981"/>
                  </a:lnTo>
                  <a:lnTo>
                    <a:pt x="6415" y="2076"/>
                  </a:lnTo>
                  <a:lnTo>
                    <a:pt x="6604" y="1887"/>
                  </a:lnTo>
                  <a:lnTo>
                    <a:pt x="6227" y="1887"/>
                  </a:lnTo>
                  <a:lnTo>
                    <a:pt x="6415" y="1698"/>
                  </a:lnTo>
                  <a:lnTo>
                    <a:pt x="6510" y="1604"/>
                  </a:lnTo>
                  <a:lnTo>
                    <a:pt x="6510" y="1510"/>
                  </a:lnTo>
                  <a:lnTo>
                    <a:pt x="6227" y="1604"/>
                  </a:lnTo>
                  <a:lnTo>
                    <a:pt x="6132" y="1793"/>
                  </a:lnTo>
                  <a:lnTo>
                    <a:pt x="6132" y="1510"/>
                  </a:lnTo>
                  <a:lnTo>
                    <a:pt x="6038" y="1321"/>
                  </a:lnTo>
                  <a:lnTo>
                    <a:pt x="5755" y="944"/>
                  </a:lnTo>
                  <a:lnTo>
                    <a:pt x="5283" y="566"/>
                  </a:lnTo>
                  <a:lnTo>
                    <a:pt x="5095" y="283"/>
                  </a:lnTo>
                  <a:lnTo>
                    <a:pt x="500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9" name="Shape 380"/>
          <p:cNvGrpSpPr/>
          <p:nvPr/>
        </p:nvGrpSpPr>
        <p:grpSpPr>
          <a:xfrm rot="5669022">
            <a:off x="1260541" y="1078628"/>
            <a:ext cx="1375200" cy="871199"/>
            <a:chOff x="238125" y="1918825"/>
            <a:chExt cx="1042450" cy="660400"/>
          </a:xfrm>
        </p:grpSpPr>
        <p:sp>
          <p:nvSpPr>
            <p:cNvPr id="10" name="Shape 381"/>
            <p:cNvSpPr/>
            <p:nvPr/>
          </p:nvSpPr>
          <p:spPr>
            <a:xfrm>
              <a:off x="238125" y="1918825"/>
              <a:ext cx="966975" cy="660400"/>
            </a:xfrm>
            <a:custGeom>
              <a:avLst/>
              <a:gdLst/>
              <a:ahLst/>
              <a:cxnLst/>
              <a:rect l="0" t="0" r="0" b="0"/>
              <a:pathLst>
                <a:path w="38679" h="26416" extrusionOk="0">
                  <a:moveTo>
                    <a:pt x="377" y="7642"/>
                  </a:moveTo>
                  <a:lnTo>
                    <a:pt x="377" y="7925"/>
                  </a:lnTo>
                  <a:lnTo>
                    <a:pt x="472" y="7642"/>
                  </a:lnTo>
                  <a:close/>
                  <a:moveTo>
                    <a:pt x="33584" y="19246"/>
                  </a:moveTo>
                  <a:lnTo>
                    <a:pt x="33396" y="19434"/>
                  </a:lnTo>
                  <a:lnTo>
                    <a:pt x="33396" y="19623"/>
                  </a:lnTo>
                  <a:lnTo>
                    <a:pt x="33584" y="19246"/>
                  </a:lnTo>
                  <a:close/>
                  <a:moveTo>
                    <a:pt x="24434" y="24151"/>
                  </a:moveTo>
                  <a:lnTo>
                    <a:pt x="24339" y="24245"/>
                  </a:lnTo>
                  <a:lnTo>
                    <a:pt x="24434" y="24340"/>
                  </a:lnTo>
                  <a:lnTo>
                    <a:pt x="24434" y="24245"/>
                  </a:lnTo>
                  <a:lnTo>
                    <a:pt x="24434" y="24151"/>
                  </a:lnTo>
                  <a:close/>
                  <a:moveTo>
                    <a:pt x="14717" y="24434"/>
                  </a:moveTo>
                  <a:lnTo>
                    <a:pt x="14764" y="24481"/>
                  </a:lnTo>
                  <a:lnTo>
                    <a:pt x="14764" y="24481"/>
                  </a:lnTo>
                  <a:lnTo>
                    <a:pt x="14811" y="24434"/>
                  </a:lnTo>
                  <a:close/>
                  <a:moveTo>
                    <a:pt x="2924" y="1"/>
                  </a:moveTo>
                  <a:lnTo>
                    <a:pt x="2641" y="95"/>
                  </a:lnTo>
                  <a:lnTo>
                    <a:pt x="2547" y="378"/>
                  </a:lnTo>
                  <a:lnTo>
                    <a:pt x="2547" y="189"/>
                  </a:lnTo>
                  <a:lnTo>
                    <a:pt x="2453" y="378"/>
                  </a:lnTo>
                  <a:lnTo>
                    <a:pt x="2358" y="567"/>
                  </a:lnTo>
                  <a:lnTo>
                    <a:pt x="2453" y="944"/>
                  </a:lnTo>
                  <a:lnTo>
                    <a:pt x="2358" y="850"/>
                  </a:lnTo>
                  <a:lnTo>
                    <a:pt x="2170" y="944"/>
                  </a:lnTo>
                  <a:lnTo>
                    <a:pt x="2358" y="944"/>
                  </a:lnTo>
                  <a:lnTo>
                    <a:pt x="2453" y="1133"/>
                  </a:lnTo>
                  <a:lnTo>
                    <a:pt x="2264" y="1227"/>
                  </a:lnTo>
                  <a:lnTo>
                    <a:pt x="2170" y="1227"/>
                  </a:lnTo>
                  <a:lnTo>
                    <a:pt x="2170" y="1604"/>
                  </a:lnTo>
                  <a:lnTo>
                    <a:pt x="2075" y="1887"/>
                  </a:lnTo>
                  <a:lnTo>
                    <a:pt x="1792" y="2453"/>
                  </a:lnTo>
                  <a:lnTo>
                    <a:pt x="1415" y="3019"/>
                  </a:lnTo>
                  <a:lnTo>
                    <a:pt x="1321" y="3397"/>
                  </a:lnTo>
                  <a:lnTo>
                    <a:pt x="1321" y="3680"/>
                  </a:lnTo>
                  <a:lnTo>
                    <a:pt x="1226" y="3774"/>
                  </a:lnTo>
                  <a:lnTo>
                    <a:pt x="1226" y="3963"/>
                  </a:lnTo>
                  <a:lnTo>
                    <a:pt x="1321" y="4529"/>
                  </a:lnTo>
                  <a:lnTo>
                    <a:pt x="1226" y="4529"/>
                  </a:lnTo>
                  <a:lnTo>
                    <a:pt x="1132" y="4435"/>
                  </a:lnTo>
                  <a:lnTo>
                    <a:pt x="1038" y="4340"/>
                  </a:lnTo>
                  <a:lnTo>
                    <a:pt x="943" y="4340"/>
                  </a:lnTo>
                  <a:lnTo>
                    <a:pt x="1038" y="4435"/>
                  </a:lnTo>
                  <a:lnTo>
                    <a:pt x="1132" y="4623"/>
                  </a:lnTo>
                  <a:lnTo>
                    <a:pt x="1038" y="4812"/>
                  </a:lnTo>
                  <a:lnTo>
                    <a:pt x="849" y="4906"/>
                  </a:lnTo>
                  <a:lnTo>
                    <a:pt x="943" y="4906"/>
                  </a:lnTo>
                  <a:lnTo>
                    <a:pt x="943" y="5001"/>
                  </a:lnTo>
                  <a:lnTo>
                    <a:pt x="943" y="5189"/>
                  </a:lnTo>
                  <a:lnTo>
                    <a:pt x="755" y="5284"/>
                  </a:lnTo>
                  <a:lnTo>
                    <a:pt x="566" y="5378"/>
                  </a:lnTo>
                  <a:lnTo>
                    <a:pt x="566" y="5472"/>
                  </a:lnTo>
                  <a:lnTo>
                    <a:pt x="755" y="5567"/>
                  </a:lnTo>
                  <a:lnTo>
                    <a:pt x="849" y="5661"/>
                  </a:lnTo>
                  <a:lnTo>
                    <a:pt x="755" y="5755"/>
                  </a:lnTo>
                  <a:lnTo>
                    <a:pt x="472" y="5755"/>
                  </a:lnTo>
                  <a:lnTo>
                    <a:pt x="566" y="6604"/>
                  </a:lnTo>
                  <a:lnTo>
                    <a:pt x="566" y="7076"/>
                  </a:lnTo>
                  <a:lnTo>
                    <a:pt x="566" y="7265"/>
                  </a:lnTo>
                  <a:lnTo>
                    <a:pt x="755" y="7265"/>
                  </a:lnTo>
                  <a:lnTo>
                    <a:pt x="849" y="7359"/>
                  </a:lnTo>
                  <a:lnTo>
                    <a:pt x="849" y="7453"/>
                  </a:lnTo>
                  <a:lnTo>
                    <a:pt x="755" y="7548"/>
                  </a:lnTo>
                  <a:lnTo>
                    <a:pt x="566" y="7453"/>
                  </a:lnTo>
                  <a:lnTo>
                    <a:pt x="566" y="7736"/>
                  </a:lnTo>
                  <a:lnTo>
                    <a:pt x="566" y="8114"/>
                  </a:lnTo>
                  <a:lnTo>
                    <a:pt x="472" y="8019"/>
                  </a:lnTo>
                  <a:lnTo>
                    <a:pt x="472" y="7925"/>
                  </a:lnTo>
                  <a:lnTo>
                    <a:pt x="472" y="7831"/>
                  </a:lnTo>
                  <a:lnTo>
                    <a:pt x="377" y="7925"/>
                  </a:lnTo>
                  <a:lnTo>
                    <a:pt x="377" y="8680"/>
                  </a:lnTo>
                  <a:lnTo>
                    <a:pt x="283" y="8868"/>
                  </a:lnTo>
                  <a:lnTo>
                    <a:pt x="189" y="8963"/>
                  </a:lnTo>
                  <a:lnTo>
                    <a:pt x="94" y="8963"/>
                  </a:lnTo>
                  <a:lnTo>
                    <a:pt x="0" y="9151"/>
                  </a:lnTo>
                  <a:lnTo>
                    <a:pt x="94" y="9340"/>
                  </a:lnTo>
                  <a:lnTo>
                    <a:pt x="189" y="9434"/>
                  </a:lnTo>
                  <a:lnTo>
                    <a:pt x="283" y="9623"/>
                  </a:lnTo>
                  <a:lnTo>
                    <a:pt x="283" y="9812"/>
                  </a:lnTo>
                  <a:lnTo>
                    <a:pt x="94" y="9717"/>
                  </a:lnTo>
                  <a:lnTo>
                    <a:pt x="94" y="9906"/>
                  </a:lnTo>
                  <a:lnTo>
                    <a:pt x="189" y="10000"/>
                  </a:lnTo>
                  <a:lnTo>
                    <a:pt x="283" y="10095"/>
                  </a:lnTo>
                  <a:lnTo>
                    <a:pt x="283" y="10378"/>
                  </a:lnTo>
                  <a:lnTo>
                    <a:pt x="94" y="10095"/>
                  </a:lnTo>
                  <a:lnTo>
                    <a:pt x="94" y="10283"/>
                  </a:lnTo>
                  <a:lnTo>
                    <a:pt x="94" y="10566"/>
                  </a:lnTo>
                  <a:lnTo>
                    <a:pt x="94" y="11510"/>
                  </a:lnTo>
                  <a:lnTo>
                    <a:pt x="189" y="12453"/>
                  </a:lnTo>
                  <a:lnTo>
                    <a:pt x="377" y="13208"/>
                  </a:lnTo>
                  <a:lnTo>
                    <a:pt x="566" y="13680"/>
                  </a:lnTo>
                  <a:lnTo>
                    <a:pt x="849" y="14340"/>
                  </a:lnTo>
                  <a:lnTo>
                    <a:pt x="1132" y="14906"/>
                  </a:lnTo>
                  <a:lnTo>
                    <a:pt x="1226" y="15189"/>
                  </a:lnTo>
                  <a:lnTo>
                    <a:pt x="1132" y="15378"/>
                  </a:lnTo>
                  <a:lnTo>
                    <a:pt x="1321" y="15944"/>
                  </a:lnTo>
                  <a:lnTo>
                    <a:pt x="1698" y="16510"/>
                  </a:lnTo>
                  <a:lnTo>
                    <a:pt x="2453" y="17736"/>
                  </a:lnTo>
                  <a:lnTo>
                    <a:pt x="3019" y="18491"/>
                  </a:lnTo>
                  <a:lnTo>
                    <a:pt x="3679" y="19057"/>
                  </a:lnTo>
                  <a:lnTo>
                    <a:pt x="3491" y="19246"/>
                  </a:lnTo>
                  <a:lnTo>
                    <a:pt x="3774" y="19434"/>
                  </a:lnTo>
                  <a:lnTo>
                    <a:pt x="3868" y="19434"/>
                  </a:lnTo>
                  <a:lnTo>
                    <a:pt x="4151" y="19623"/>
                  </a:lnTo>
                  <a:lnTo>
                    <a:pt x="4245" y="19906"/>
                  </a:lnTo>
                  <a:lnTo>
                    <a:pt x="4434" y="20189"/>
                  </a:lnTo>
                  <a:lnTo>
                    <a:pt x="4717" y="20378"/>
                  </a:lnTo>
                  <a:lnTo>
                    <a:pt x="4623" y="20472"/>
                  </a:lnTo>
                  <a:lnTo>
                    <a:pt x="4717" y="20472"/>
                  </a:lnTo>
                  <a:lnTo>
                    <a:pt x="4811" y="20566"/>
                  </a:lnTo>
                  <a:lnTo>
                    <a:pt x="5566" y="21321"/>
                  </a:lnTo>
                  <a:lnTo>
                    <a:pt x="5849" y="21604"/>
                  </a:lnTo>
                  <a:lnTo>
                    <a:pt x="6415" y="22076"/>
                  </a:lnTo>
                  <a:lnTo>
                    <a:pt x="6415" y="21887"/>
                  </a:lnTo>
                  <a:lnTo>
                    <a:pt x="6604" y="21793"/>
                  </a:lnTo>
                  <a:lnTo>
                    <a:pt x="6604" y="21793"/>
                  </a:lnTo>
                  <a:lnTo>
                    <a:pt x="6509" y="21981"/>
                  </a:lnTo>
                  <a:lnTo>
                    <a:pt x="6604" y="21887"/>
                  </a:lnTo>
                  <a:lnTo>
                    <a:pt x="6698" y="21887"/>
                  </a:lnTo>
                  <a:lnTo>
                    <a:pt x="6698" y="22076"/>
                  </a:lnTo>
                  <a:lnTo>
                    <a:pt x="6509" y="22076"/>
                  </a:lnTo>
                  <a:lnTo>
                    <a:pt x="7075" y="22547"/>
                  </a:lnTo>
                  <a:lnTo>
                    <a:pt x="7924" y="23113"/>
                  </a:lnTo>
                  <a:lnTo>
                    <a:pt x="8773" y="23585"/>
                  </a:lnTo>
                  <a:lnTo>
                    <a:pt x="9245" y="23679"/>
                  </a:lnTo>
                  <a:lnTo>
                    <a:pt x="9622" y="23679"/>
                  </a:lnTo>
                  <a:lnTo>
                    <a:pt x="9528" y="23868"/>
                  </a:lnTo>
                  <a:lnTo>
                    <a:pt x="9622" y="23962"/>
                  </a:lnTo>
                  <a:lnTo>
                    <a:pt x="10094" y="24151"/>
                  </a:lnTo>
                  <a:lnTo>
                    <a:pt x="10660" y="24151"/>
                  </a:lnTo>
                  <a:lnTo>
                    <a:pt x="11226" y="24340"/>
                  </a:lnTo>
                  <a:lnTo>
                    <a:pt x="11981" y="24811"/>
                  </a:lnTo>
                  <a:lnTo>
                    <a:pt x="13113" y="25377"/>
                  </a:lnTo>
                  <a:lnTo>
                    <a:pt x="13490" y="25377"/>
                  </a:lnTo>
                  <a:lnTo>
                    <a:pt x="13868" y="25472"/>
                  </a:lnTo>
                  <a:lnTo>
                    <a:pt x="14811" y="25660"/>
                  </a:lnTo>
                  <a:lnTo>
                    <a:pt x="16320" y="26226"/>
                  </a:lnTo>
                  <a:lnTo>
                    <a:pt x="16415" y="26132"/>
                  </a:lnTo>
                  <a:lnTo>
                    <a:pt x="16604" y="26038"/>
                  </a:lnTo>
                  <a:lnTo>
                    <a:pt x="17264" y="26132"/>
                  </a:lnTo>
                  <a:lnTo>
                    <a:pt x="18490" y="26321"/>
                  </a:lnTo>
                  <a:lnTo>
                    <a:pt x="19056" y="26415"/>
                  </a:lnTo>
                  <a:lnTo>
                    <a:pt x="19811" y="26415"/>
                  </a:lnTo>
                  <a:lnTo>
                    <a:pt x="19905" y="26226"/>
                  </a:lnTo>
                  <a:lnTo>
                    <a:pt x="20094" y="26132"/>
                  </a:lnTo>
                  <a:lnTo>
                    <a:pt x="20283" y="26132"/>
                  </a:lnTo>
                  <a:lnTo>
                    <a:pt x="20188" y="26321"/>
                  </a:lnTo>
                  <a:lnTo>
                    <a:pt x="20754" y="26226"/>
                  </a:lnTo>
                  <a:lnTo>
                    <a:pt x="21415" y="26132"/>
                  </a:lnTo>
                  <a:lnTo>
                    <a:pt x="21981" y="26038"/>
                  </a:lnTo>
                  <a:lnTo>
                    <a:pt x="22641" y="25849"/>
                  </a:lnTo>
                  <a:lnTo>
                    <a:pt x="22641" y="25943"/>
                  </a:lnTo>
                  <a:lnTo>
                    <a:pt x="23113" y="25943"/>
                  </a:lnTo>
                  <a:lnTo>
                    <a:pt x="23679" y="25849"/>
                  </a:lnTo>
                  <a:lnTo>
                    <a:pt x="24151" y="25566"/>
                  </a:lnTo>
                  <a:lnTo>
                    <a:pt x="24811" y="25283"/>
                  </a:lnTo>
                  <a:lnTo>
                    <a:pt x="25943" y="24906"/>
                  </a:lnTo>
                  <a:lnTo>
                    <a:pt x="26603" y="24717"/>
                  </a:lnTo>
                  <a:lnTo>
                    <a:pt x="27358" y="24340"/>
                  </a:lnTo>
                  <a:lnTo>
                    <a:pt x="28113" y="23962"/>
                  </a:lnTo>
                  <a:lnTo>
                    <a:pt x="28867" y="23396"/>
                  </a:lnTo>
                  <a:lnTo>
                    <a:pt x="28867" y="23491"/>
                  </a:lnTo>
                  <a:lnTo>
                    <a:pt x="28773" y="23585"/>
                  </a:lnTo>
                  <a:lnTo>
                    <a:pt x="28679" y="23679"/>
                  </a:lnTo>
                  <a:lnTo>
                    <a:pt x="28490" y="23868"/>
                  </a:lnTo>
                  <a:lnTo>
                    <a:pt x="28396" y="23868"/>
                  </a:lnTo>
                  <a:lnTo>
                    <a:pt x="28490" y="23962"/>
                  </a:lnTo>
                  <a:lnTo>
                    <a:pt x="29056" y="23302"/>
                  </a:lnTo>
                  <a:lnTo>
                    <a:pt x="29433" y="23113"/>
                  </a:lnTo>
                  <a:lnTo>
                    <a:pt x="29528" y="23113"/>
                  </a:lnTo>
                  <a:lnTo>
                    <a:pt x="29528" y="23208"/>
                  </a:lnTo>
                  <a:lnTo>
                    <a:pt x="30094" y="22736"/>
                  </a:lnTo>
                  <a:lnTo>
                    <a:pt x="30377" y="22547"/>
                  </a:lnTo>
                  <a:lnTo>
                    <a:pt x="30660" y="22264"/>
                  </a:lnTo>
                  <a:lnTo>
                    <a:pt x="30754" y="22264"/>
                  </a:lnTo>
                  <a:lnTo>
                    <a:pt x="30754" y="22170"/>
                  </a:lnTo>
                  <a:lnTo>
                    <a:pt x="30754" y="21981"/>
                  </a:lnTo>
                  <a:lnTo>
                    <a:pt x="30754" y="21793"/>
                  </a:lnTo>
                  <a:lnTo>
                    <a:pt x="31132" y="21793"/>
                  </a:lnTo>
                  <a:lnTo>
                    <a:pt x="31226" y="21981"/>
                  </a:lnTo>
                  <a:lnTo>
                    <a:pt x="31415" y="21604"/>
                  </a:lnTo>
                  <a:lnTo>
                    <a:pt x="31509" y="21510"/>
                  </a:lnTo>
                  <a:lnTo>
                    <a:pt x="31603" y="21510"/>
                  </a:lnTo>
                  <a:lnTo>
                    <a:pt x="31698" y="21227"/>
                  </a:lnTo>
                  <a:lnTo>
                    <a:pt x="31886" y="21038"/>
                  </a:lnTo>
                  <a:lnTo>
                    <a:pt x="32264" y="20566"/>
                  </a:lnTo>
                  <a:lnTo>
                    <a:pt x="33207" y="20000"/>
                  </a:lnTo>
                  <a:lnTo>
                    <a:pt x="33018" y="20000"/>
                  </a:lnTo>
                  <a:lnTo>
                    <a:pt x="33396" y="19434"/>
                  </a:lnTo>
                  <a:lnTo>
                    <a:pt x="33584" y="18963"/>
                  </a:lnTo>
                  <a:lnTo>
                    <a:pt x="33679" y="18679"/>
                  </a:lnTo>
                  <a:lnTo>
                    <a:pt x="33962" y="18491"/>
                  </a:lnTo>
                  <a:lnTo>
                    <a:pt x="34150" y="18679"/>
                  </a:lnTo>
                  <a:lnTo>
                    <a:pt x="34339" y="18019"/>
                  </a:lnTo>
                  <a:lnTo>
                    <a:pt x="34433" y="18113"/>
                  </a:lnTo>
                  <a:lnTo>
                    <a:pt x="34528" y="18019"/>
                  </a:lnTo>
                  <a:lnTo>
                    <a:pt x="34622" y="17736"/>
                  </a:lnTo>
                  <a:lnTo>
                    <a:pt x="34716" y="17642"/>
                  </a:lnTo>
                  <a:lnTo>
                    <a:pt x="34905" y="17359"/>
                  </a:lnTo>
                  <a:lnTo>
                    <a:pt x="35282" y="16887"/>
                  </a:lnTo>
                  <a:lnTo>
                    <a:pt x="35282" y="16981"/>
                  </a:lnTo>
                  <a:lnTo>
                    <a:pt x="35282" y="17076"/>
                  </a:lnTo>
                  <a:lnTo>
                    <a:pt x="35282" y="17170"/>
                  </a:lnTo>
                  <a:lnTo>
                    <a:pt x="35377" y="17170"/>
                  </a:lnTo>
                  <a:lnTo>
                    <a:pt x="35565" y="16510"/>
                  </a:lnTo>
                  <a:lnTo>
                    <a:pt x="35754" y="16132"/>
                  </a:lnTo>
                  <a:lnTo>
                    <a:pt x="35943" y="15755"/>
                  </a:lnTo>
                  <a:lnTo>
                    <a:pt x="36226" y="15189"/>
                  </a:lnTo>
                  <a:lnTo>
                    <a:pt x="36698" y="14340"/>
                  </a:lnTo>
                  <a:lnTo>
                    <a:pt x="37075" y="13114"/>
                  </a:lnTo>
                  <a:lnTo>
                    <a:pt x="37358" y="12359"/>
                  </a:lnTo>
                  <a:lnTo>
                    <a:pt x="37452" y="12170"/>
                  </a:lnTo>
                  <a:lnTo>
                    <a:pt x="37641" y="11887"/>
                  </a:lnTo>
                  <a:lnTo>
                    <a:pt x="37641" y="11982"/>
                  </a:lnTo>
                  <a:lnTo>
                    <a:pt x="37641" y="12076"/>
                  </a:lnTo>
                  <a:lnTo>
                    <a:pt x="37735" y="11604"/>
                  </a:lnTo>
                  <a:lnTo>
                    <a:pt x="37547" y="11699"/>
                  </a:lnTo>
                  <a:lnTo>
                    <a:pt x="37452" y="11416"/>
                  </a:lnTo>
                  <a:lnTo>
                    <a:pt x="37547" y="11416"/>
                  </a:lnTo>
                  <a:lnTo>
                    <a:pt x="37641" y="11321"/>
                  </a:lnTo>
                  <a:lnTo>
                    <a:pt x="37735" y="11321"/>
                  </a:lnTo>
                  <a:lnTo>
                    <a:pt x="37735" y="11227"/>
                  </a:lnTo>
                  <a:lnTo>
                    <a:pt x="37641" y="10944"/>
                  </a:lnTo>
                  <a:lnTo>
                    <a:pt x="37735" y="10472"/>
                  </a:lnTo>
                  <a:lnTo>
                    <a:pt x="37924" y="10661"/>
                  </a:lnTo>
                  <a:lnTo>
                    <a:pt x="37830" y="10378"/>
                  </a:lnTo>
                  <a:lnTo>
                    <a:pt x="37924" y="10095"/>
                  </a:lnTo>
                  <a:lnTo>
                    <a:pt x="37924" y="10283"/>
                  </a:lnTo>
                  <a:lnTo>
                    <a:pt x="38018" y="10283"/>
                  </a:lnTo>
                  <a:lnTo>
                    <a:pt x="38207" y="9906"/>
                  </a:lnTo>
                  <a:lnTo>
                    <a:pt x="38301" y="9812"/>
                  </a:lnTo>
                  <a:lnTo>
                    <a:pt x="38113" y="9623"/>
                  </a:lnTo>
                  <a:lnTo>
                    <a:pt x="38113" y="9434"/>
                  </a:lnTo>
                  <a:lnTo>
                    <a:pt x="38113" y="9246"/>
                  </a:lnTo>
                  <a:lnTo>
                    <a:pt x="38018" y="8963"/>
                  </a:lnTo>
                  <a:lnTo>
                    <a:pt x="38207" y="9151"/>
                  </a:lnTo>
                  <a:lnTo>
                    <a:pt x="38301" y="9057"/>
                  </a:lnTo>
                  <a:lnTo>
                    <a:pt x="38490" y="8680"/>
                  </a:lnTo>
                  <a:lnTo>
                    <a:pt x="38679" y="8302"/>
                  </a:lnTo>
                  <a:lnTo>
                    <a:pt x="38490" y="8302"/>
                  </a:lnTo>
                  <a:lnTo>
                    <a:pt x="38490" y="8114"/>
                  </a:lnTo>
                  <a:lnTo>
                    <a:pt x="38490" y="7831"/>
                  </a:lnTo>
                  <a:lnTo>
                    <a:pt x="38584" y="7642"/>
                  </a:lnTo>
                  <a:lnTo>
                    <a:pt x="38584" y="7359"/>
                  </a:lnTo>
                  <a:lnTo>
                    <a:pt x="38396" y="6793"/>
                  </a:lnTo>
                  <a:lnTo>
                    <a:pt x="38207" y="6321"/>
                  </a:lnTo>
                  <a:lnTo>
                    <a:pt x="38301" y="6321"/>
                  </a:lnTo>
                  <a:lnTo>
                    <a:pt x="38396" y="6416"/>
                  </a:lnTo>
                  <a:lnTo>
                    <a:pt x="38396" y="6133"/>
                  </a:lnTo>
                  <a:lnTo>
                    <a:pt x="38490" y="5850"/>
                  </a:lnTo>
                  <a:lnTo>
                    <a:pt x="38490" y="5567"/>
                  </a:lnTo>
                  <a:lnTo>
                    <a:pt x="38584" y="5567"/>
                  </a:lnTo>
                  <a:lnTo>
                    <a:pt x="38679" y="5661"/>
                  </a:lnTo>
                  <a:lnTo>
                    <a:pt x="38490" y="5189"/>
                  </a:lnTo>
                  <a:lnTo>
                    <a:pt x="38679" y="5284"/>
                  </a:lnTo>
                  <a:lnTo>
                    <a:pt x="38584" y="5001"/>
                  </a:lnTo>
                  <a:lnTo>
                    <a:pt x="38490" y="5095"/>
                  </a:lnTo>
                  <a:lnTo>
                    <a:pt x="38396" y="5095"/>
                  </a:lnTo>
                  <a:lnTo>
                    <a:pt x="38396" y="5001"/>
                  </a:lnTo>
                  <a:lnTo>
                    <a:pt x="38301" y="5095"/>
                  </a:lnTo>
                  <a:lnTo>
                    <a:pt x="38207" y="5189"/>
                  </a:lnTo>
                  <a:lnTo>
                    <a:pt x="38301" y="5378"/>
                  </a:lnTo>
                  <a:lnTo>
                    <a:pt x="38396" y="5755"/>
                  </a:lnTo>
                  <a:lnTo>
                    <a:pt x="38396" y="5755"/>
                  </a:lnTo>
                  <a:lnTo>
                    <a:pt x="38207" y="5661"/>
                  </a:lnTo>
                  <a:lnTo>
                    <a:pt x="38396" y="5944"/>
                  </a:lnTo>
                  <a:lnTo>
                    <a:pt x="38207" y="6038"/>
                  </a:lnTo>
                  <a:lnTo>
                    <a:pt x="38113" y="5944"/>
                  </a:lnTo>
                  <a:lnTo>
                    <a:pt x="38113" y="6038"/>
                  </a:lnTo>
                  <a:lnTo>
                    <a:pt x="38113" y="6133"/>
                  </a:lnTo>
                  <a:lnTo>
                    <a:pt x="38113" y="6416"/>
                  </a:lnTo>
                  <a:lnTo>
                    <a:pt x="38018" y="6416"/>
                  </a:lnTo>
                  <a:lnTo>
                    <a:pt x="38018" y="6887"/>
                  </a:lnTo>
                  <a:lnTo>
                    <a:pt x="38018" y="7076"/>
                  </a:lnTo>
                  <a:lnTo>
                    <a:pt x="38113" y="7170"/>
                  </a:lnTo>
                  <a:lnTo>
                    <a:pt x="38207" y="7170"/>
                  </a:lnTo>
                  <a:lnTo>
                    <a:pt x="38301" y="7359"/>
                  </a:lnTo>
                  <a:lnTo>
                    <a:pt x="37830" y="7548"/>
                  </a:lnTo>
                  <a:lnTo>
                    <a:pt x="38018" y="7642"/>
                  </a:lnTo>
                  <a:lnTo>
                    <a:pt x="38113" y="8019"/>
                  </a:lnTo>
                  <a:lnTo>
                    <a:pt x="38113" y="8302"/>
                  </a:lnTo>
                  <a:lnTo>
                    <a:pt x="38018" y="8397"/>
                  </a:lnTo>
                  <a:lnTo>
                    <a:pt x="37830" y="8397"/>
                  </a:lnTo>
                  <a:lnTo>
                    <a:pt x="37924" y="8585"/>
                  </a:lnTo>
                  <a:lnTo>
                    <a:pt x="38018" y="8774"/>
                  </a:lnTo>
                  <a:lnTo>
                    <a:pt x="37924" y="8963"/>
                  </a:lnTo>
                  <a:lnTo>
                    <a:pt x="37830" y="8774"/>
                  </a:lnTo>
                  <a:lnTo>
                    <a:pt x="37641" y="8868"/>
                  </a:lnTo>
                  <a:lnTo>
                    <a:pt x="37735" y="8963"/>
                  </a:lnTo>
                  <a:lnTo>
                    <a:pt x="37735" y="9246"/>
                  </a:lnTo>
                  <a:lnTo>
                    <a:pt x="37641" y="9812"/>
                  </a:lnTo>
                  <a:lnTo>
                    <a:pt x="37358" y="10378"/>
                  </a:lnTo>
                  <a:lnTo>
                    <a:pt x="37169" y="10755"/>
                  </a:lnTo>
                  <a:lnTo>
                    <a:pt x="37358" y="11038"/>
                  </a:lnTo>
                  <a:lnTo>
                    <a:pt x="37264" y="11321"/>
                  </a:lnTo>
                  <a:lnTo>
                    <a:pt x="37075" y="11227"/>
                  </a:lnTo>
                  <a:lnTo>
                    <a:pt x="37075" y="11321"/>
                  </a:lnTo>
                  <a:lnTo>
                    <a:pt x="37075" y="11604"/>
                  </a:lnTo>
                  <a:lnTo>
                    <a:pt x="36981" y="11510"/>
                  </a:lnTo>
                  <a:lnTo>
                    <a:pt x="36886" y="11887"/>
                  </a:lnTo>
                  <a:lnTo>
                    <a:pt x="36792" y="12265"/>
                  </a:lnTo>
                  <a:lnTo>
                    <a:pt x="36886" y="12359"/>
                  </a:lnTo>
                  <a:lnTo>
                    <a:pt x="37169" y="12359"/>
                  </a:lnTo>
                  <a:lnTo>
                    <a:pt x="37264" y="12548"/>
                  </a:lnTo>
                  <a:lnTo>
                    <a:pt x="37075" y="12453"/>
                  </a:lnTo>
                  <a:lnTo>
                    <a:pt x="36981" y="12548"/>
                  </a:lnTo>
                  <a:lnTo>
                    <a:pt x="36886" y="12359"/>
                  </a:lnTo>
                  <a:lnTo>
                    <a:pt x="36981" y="12642"/>
                  </a:lnTo>
                  <a:lnTo>
                    <a:pt x="36981" y="12642"/>
                  </a:lnTo>
                  <a:lnTo>
                    <a:pt x="36886" y="12548"/>
                  </a:lnTo>
                  <a:lnTo>
                    <a:pt x="36792" y="12453"/>
                  </a:lnTo>
                  <a:lnTo>
                    <a:pt x="36414" y="13114"/>
                  </a:lnTo>
                  <a:lnTo>
                    <a:pt x="36320" y="13491"/>
                  </a:lnTo>
                  <a:lnTo>
                    <a:pt x="36320" y="13868"/>
                  </a:lnTo>
                  <a:lnTo>
                    <a:pt x="35754" y="15095"/>
                  </a:lnTo>
                  <a:lnTo>
                    <a:pt x="35377" y="15755"/>
                  </a:lnTo>
                  <a:lnTo>
                    <a:pt x="34999" y="16227"/>
                  </a:lnTo>
                  <a:lnTo>
                    <a:pt x="34999" y="16038"/>
                  </a:lnTo>
                  <a:lnTo>
                    <a:pt x="34716" y="16321"/>
                  </a:lnTo>
                  <a:lnTo>
                    <a:pt x="34528" y="16698"/>
                  </a:lnTo>
                  <a:lnTo>
                    <a:pt x="34528" y="16698"/>
                  </a:lnTo>
                  <a:lnTo>
                    <a:pt x="34716" y="16604"/>
                  </a:lnTo>
                  <a:lnTo>
                    <a:pt x="34150" y="17170"/>
                  </a:lnTo>
                  <a:lnTo>
                    <a:pt x="33584" y="17736"/>
                  </a:lnTo>
                  <a:lnTo>
                    <a:pt x="33679" y="17830"/>
                  </a:lnTo>
                  <a:lnTo>
                    <a:pt x="33773" y="17736"/>
                  </a:lnTo>
                  <a:lnTo>
                    <a:pt x="33867" y="17736"/>
                  </a:lnTo>
                  <a:lnTo>
                    <a:pt x="33867" y="17830"/>
                  </a:lnTo>
                  <a:lnTo>
                    <a:pt x="33679" y="17925"/>
                  </a:lnTo>
                  <a:lnTo>
                    <a:pt x="33490" y="18019"/>
                  </a:lnTo>
                  <a:lnTo>
                    <a:pt x="33396" y="18113"/>
                  </a:lnTo>
                  <a:lnTo>
                    <a:pt x="33207" y="18208"/>
                  </a:lnTo>
                  <a:lnTo>
                    <a:pt x="33113" y="18585"/>
                  </a:lnTo>
                  <a:lnTo>
                    <a:pt x="33207" y="18679"/>
                  </a:lnTo>
                  <a:lnTo>
                    <a:pt x="33207" y="18774"/>
                  </a:lnTo>
                  <a:lnTo>
                    <a:pt x="33018" y="18963"/>
                  </a:lnTo>
                  <a:lnTo>
                    <a:pt x="32924" y="18963"/>
                  </a:lnTo>
                  <a:lnTo>
                    <a:pt x="32924" y="18868"/>
                  </a:lnTo>
                  <a:lnTo>
                    <a:pt x="32924" y="18679"/>
                  </a:lnTo>
                  <a:lnTo>
                    <a:pt x="32735" y="18868"/>
                  </a:lnTo>
                  <a:lnTo>
                    <a:pt x="32641" y="18963"/>
                  </a:lnTo>
                  <a:lnTo>
                    <a:pt x="32547" y="18963"/>
                  </a:lnTo>
                  <a:lnTo>
                    <a:pt x="32547" y="19057"/>
                  </a:lnTo>
                  <a:lnTo>
                    <a:pt x="32735" y="18963"/>
                  </a:lnTo>
                  <a:lnTo>
                    <a:pt x="32735" y="18963"/>
                  </a:lnTo>
                  <a:lnTo>
                    <a:pt x="32075" y="19717"/>
                  </a:lnTo>
                  <a:lnTo>
                    <a:pt x="31698" y="20000"/>
                  </a:lnTo>
                  <a:lnTo>
                    <a:pt x="31603" y="20000"/>
                  </a:lnTo>
                  <a:lnTo>
                    <a:pt x="31603" y="19906"/>
                  </a:lnTo>
                  <a:lnTo>
                    <a:pt x="31320" y="20095"/>
                  </a:lnTo>
                  <a:lnTo>
                    <a:pt x="31037" y="20283"/>
                  </a:lnTo>
                  <a:lnTo>
                    <a:pt x="31132" y="20095"/>
                  </a:lnTo>
                  <a:lnTo>
                    <a:pt x="30943" y="20283"/>
                  </a:lnTo>
                  <a:lnTo>
                    <a:pt x="31132" y="20378"/>
                  </a:lnTo>
                  <a:lnTo>
                    <a:pt x="31037" y="20661"/>
                  </a:lnTo>
                  <a:lnTo>
                    <a:pt x="30849" y="20849"/>
                  </a:lnTo>
                  <a:lnTo>
                    <a:pt x="30754" y="20944"/>
                  </a:lnTo>
                  <a:lnTo>
                    <a:pt x="30660" y="20849"/>
                  </a:lnTo>
                  <a:lnTo>
                    <a:pt x="30849" y="20755"/>
                  </a:lnTo>
                  <a:lnTo>
                    <a:pt x="30754" y="20755"/>
                  </a:lnTo>
                  <a:lnTo>
                    <a:pt x="30754" y="20661"/>
                  </a:lnTo>
                  <a:lnTo>
                    <a:pt x="30754" y="20566"/>
                  </a:lnTo>
                  <a:lnTo>
                    <a:pt x="30660" y="20661"/>
                  </a:lnTo>
                  <a:lnTo>
                    <a:pt x="30471" y="20849"/>
                  </a:lnTo>
                  <a:lnTo>
                    <a:pt x="30094" y="21038"/>
                  </a:lnTo>
                  <a:lnTo>
                    <a:pt x="30188" y="21038"/>
                  </a:lnTo>
                  <a:lnTo>
                    <a:pt x="30188" y="21227"/>
                  </a:lnTo>
                  <a:lnTo>
                    <a:pt x="29905" y="21604"/>
                  </a:lnTo>
                  <a:lnTo>
                    <a:pt x="30188" y="21415"/>
                  </a:lnTo>
                  <a:lnTo>
                    <a:pt x="29905" y="21793"/>
                  </a:lnTo>
                  <a:lnTo>
                    <a:pt x="29905" y="21698"/>
                  </a:lnTo>
                  <a:lnTo>
                    <a:pt x="29811" y="21793"/>
                  </a:lnTo>
                  <a:lnTo>
                    <a:pt x="29716" y="21887"/>
                  </a:lnTo>
                  <a:lnTo>
                    <a:pt x="29339" y="21981"/>
                  </a:lnTo>
                  <a:lnTo>
                    <a:pt x="28867" y="21981"/>
                  </a:lnTo>
                  <a:lnTo>
                    <a:pt x="28773" y="22076"/>
                  </a:lnTo>
                  <a:lnTo>
                    <a:pt x="28584" y="22170"/>
                  </a:lnTo>
                  <a:lnTo>
                    <a:pt x="28679" y="22264"/>
                  </a:lnTo>
                  <a:lnTo>
                    <a:pt x="28679" y="22453"/>
                  </a:lnTo>
                  <a:lnTo>
                    <a:pt x="28962" y="22076"/>
                  </a:lnTo>
                  <a:lnTo>
                    <a:pt x="28867" y="22453"/>
                  </a:lnTo>
                  <a:lnTo>
                    <a:pt x="29150" y="22264"/>
                  </a:lnTo>
                  <a:lnTo>
                    <a:pt x="29150" y="22359"/>
                  </a:lnTo>
                  <a:lnTo>
                    <a:pt x="28679" y="22642"/>
                  </a:lnTo>
                  <a:lnTo>
                    <a:pt x="28490" y="22547"/>
                  </a:lnTo>
                  <a:lnTo>
                    <a:pt x="28396" y="22453"/>
                  </a:lnTo>
                  <a:lnTo>
                    <a:pt x="28301" y="22453"/>
                  </a:lnTo>
                  <a:lnTo>
                    <a:pt x="28207" y="22547"/>
                  </a:lnTo>
                  <a:lnTo>
                    <a:pt x="27924" y="22736"/>
                  </a:lnTo>
                  <a:lnTo>
                    <a:pt x="27641" y="22925"/>
                  </a:lnTo>
                  <a:lnTo>
                    <a:pt x="27735" y="22925"/>
                  </a:lnTo>
                  <a:lnTo>
                    <a:pt x="26886" y="23491"/>
                  </a:lnTo>
                  <a:lnTo>
                    <a:pt x="26132" y="23962"/>
                  </a:lnTo>
                  <a:lnTo>
                    <a:pt x="26132" y="23774"/>
                  </a:lnTo>
                  <a:lnTo>
                    <a:pt x="26226" y="23585"/>
                  </a:lnTo>
                  <a:lnTo>
                    <a:pt x="25754" y="23868"/>
                  </a:lnTo>
                  <a:lnTo>
                    <a:pt x="25471" y="24151"/>
                  </a:lnTo>
                  <a:lnTo>
                    <a:pt x="25377" y="24245"/>
                  </a:lnTo>
                  <a:lnTo>
                    <a:pt x="25471" y="24340"/>
                  </a:lnTo>
                  <a:lnTo>
                    <a:pt x="25188" y="24245"/>
                  </a:lnTo>
                  <a:lnTo>
                    <a:pt x="24905" y="24245"/>
                  </a:lnTo>
                  <a:lnTo>
                    <a:pt x="24434" y="24340"/>
                  </a:lnTo>
                  <a:lnTo>
                    <a:pt x="23585" y="24811"/>
                  </a:lnTo>
                  <a:lnTo>
                    <a:pt x="23207" y="24906"/>
                  </a:lnTo>
                  <a:lnTo>
                    <a:pt x="22924" y="25000"/>
                  </a:lnTo>
                  <a:lnTo>
                    <a:pt x="22830" y="24906"/>
                  </a:lnTo>
                  <a:lnTo>
                    <a:pt x="22924" y="24811"/>
                  </a:lnTo>
                  <a:lnTo>
                    <a:pt x="22830" y="24717"/>
                  </a:lnTo>
                  <a:lnTo>
                    <a:pt x="21886" y="24717"/>
                  </a:lnTo>
                  <a:lnTo>
                    <a:pt x="21509" y="24906"/>
                  </a:lnTo>
                  <a:lnTo>
                    <a:pt x="21037" y="25189"/>
                  </a:lnTo>
                  <a:lnTo>
                    <a:pt x="20660" y="25283"/>
                  </a:lnTo>
                  <a:lnTo>
                    <a:pt x="20754" y="25189"/>
                  </a:lnTo>
                  <a:lnTo>
                    <a:pt x="20754" y="25094"/>
                  </a:lnTo>
                  <a:lnTo>
                    <a:pt x="20471" y="25283"/>
                  </a:lnTo>
                  <a:lnTo>
                    <a:pt x="20377" y="25377"/>
                  </a:lnTo>
                  <a:lnTo>
                    <a:pt x="20188" y="25094"/>
                  </a:lnTo>
                  <a:lnTo>
                    <a:pt x="20471" y="25094"/>
                  </a:lnTo>
                  <a:lnTo>
                    <a:pt x="20094" y="25000"/>
                  </a:lnTo>
                  <a:lnTo>
                    <a:pt x="19339" y="25094"/>
                  </a:lnTo>
                  <a:lnTo>
                    <a:pt x="18019" y="25377"/>
                  </a:lnTo>
                  <a:lnTo>
                    <a:pt x="18019" y="25377"/>
                  </a:lnTo>
                  <a:lnTo>
                    <a:pt x="18679" y="25000"/>
                  </a:lnTo>
                  <a:lnTo>
                    <a:pt x="18396" y="25000"/>
                  </a:lnTo>
                  <a:lnTo>
                    <a:pt x="18113" y="25094"/>
                  </a:lnTo>
                  <a:lnTo>
                    <a:pt x="17830" y="25094"/>
                  </a:lnTo>
                  <a:lnTo>
                    <a:pt x="17075" y="25000"/>
                  </a:lnTo>
                  <a:lnTo>
                    <a:pt x="15943" y="24717"/>
                  </a:lnTo>
                  <a:lnTo>
                    <a:pt x="15094" y="24623"/>
                  </a:lnTo>
                  <a:lnTo>
                    <a:pt x="14811" y="24528"/>
                  </a:lnTo>
                  <a:lnTo>
                    <a:pt x="14764" y="24481"/>
                  </a:lnTo>
                  <a:lnTo>
                    <a:pt x="14764" y="24481"/>
                  </a:lnTo>
                  <a:lnTo>
                    <a:pt x="14717" y="24528"/>
                  </a:lnTo>
                  <a:lnTo>
                    <a:pt x="14339" y="24340"/>
                  </a:lnTo>
                  <a:lnTo>
                    <a:pt x="13868" y="24057"/>
                  </a:lnTo>
                  <a:lnTo>
                    <a:pt x="13868" y="24057"/>
                  </a:lnTo>
                  <a:lnTo>
                    <a:pt x="14056" y="24245"/>
                  </a:lnTo>
                  <a:lnTo>
                    <a:pt x="13868" y="24245"/>
                  </a:lnTo>
                  <a:lnTo>
                    <a:pt x="13679" y="24151"/>
                  </a:lnTo>
                  <a:lnTo>
                    <a:pt x="13585" y="23962"/>
                  </a:lnTo>
                  <a:lnTo>
                    <a:pt x="13396" y="23962"/>
                  </a:lnTo>
                  <a:lnTo>
                    <a:pt x="13490" y="23868"/>
                  </a:lnTo>
                  <a:lnTo>
                    <a:pt x="12924" y="23868"/>
                  </a:lnTo>
                  <a:lnTo>
                    <a:pt x="12170" y="23679"/>
                  </a:lnTo>
                  <a:lnTo>
                    <a:pt x="11509" y="23491"/>
                  </a:lnTo>
                  <a:lnTo>
                    <a:pt x="11226" y="23302"/>
                  </a:lnTo>
                  <a:lnTo>
                    <a:pt x="11132" y="23113"/>
                  </a:lnTo>
                  <a:lnTo>
                    <a:pt x="10755" y="23113"/>
                  </a:lnTo>
                  <a:lnTo>
                    <a:pt x="10472" y="22925"/>
                  </a:lnTo>
                  <a:lnTo>
                    <a:pt x="10566" y="22925"/>
                  </a:lnTo>
                  <a:lnTo>
                    <a:pt x="10094" y="22736"/>
                  </a:lnTo>
                  <a:lnTo>
                    <a:pt x="9717" y="22642"/>
                  </a:lnTo>
                  <a:lnTo>
                    <a:pt x="9339" y="22642"/>
                  </a:lnTo>
                  <a:lnTo>
                    <a:pt x="9339" y="22453"/>
                  </a:lnTo>
                  <a:lnTo>
                    <a:pt x="9339" y="22264"/>
                  </a:lnTo>
                  <a:lnTo>
                    <a:pt x="9056" y="21981"/>
                  </a:lnTo>
                  <a:lnTo>
                    <a:pt x="7924" y="21321"/>
                  </a:lnTo>
                  <a:lnTo>
                    <a:pt x="7453" y="21038"/>
                  </a:lnTo>
                  <a:lnTo>
                    <a:pt x="6887" y="20566"/>
                  </a:lnTo>
                  <a:lnTo>
                    <a:pt x="6132" y="19906"/>
                  </a:lnTo>
                  <a:lnTo>
                    <a:pt x="5755" y="19717"/>
                  </a:lnTo>
                  <a:lnTo>
                    <a:pt x="5660" y="19623"/>
                  </a:lnTo>
                  <a:lnTo>
                    <a:pt x="5472" y="19623"/>
                  </a:lnTo>
                  <a:lnTo>
                    <a:pt x="5283" y="19246"/>
                  </a:lnTo>
                  <a:lnTo>
                    <a:pt x="4906" y="18774"/>
                  </a:lnTo>
                  <a:lnTo>
                    <a:pt x="4528" y="18302"/>
                  </a:lnTo>
                  <a:lnTo>
                    <a:pt x="4151" y="18019"/>
                  </a:lnTo>
                  <a:lnTo>
                    <a:pt x="4151" y="17736"/>
                  </a:lnTo>
                  <a:lnTo>
                    <a:pt x="4057" y="17547"/>
                  </a:lnTo>
                  <a:lnTo>
                    <a:pt x="3679" y="17076"/>
                  </a:lnTo>
                  <a:lnTo>
                    <a:pt x="3868" y="17076"/>
                  </a:lnTo>
                  <a:lnTo>
                    <a:pt x="3113" y="16887"/>
                  </a:lnTo>
                  <a:lnTo>
                    <a:pt x="3207" y="16604"/>
                  </a:lnTo>
                  <a:lnTo>
                    <a:pt x="3113" y="16227"/>
                  </a:lnTo>
                  <a:lnTo>
                    <a:pt x="2924" y="15849"/>
                  </a:lnTo>
                  <a:lnTo>
                    <a:pt x="2641" y="15661"/>
                  </a:lnTo>
                  <a:lnTo>
                    <a:pt x="2736" y="15566"/>
                  </a:lnTo>
                  <a:lnTo>
                    <a:pt x="2641" y="15472"/>
                  </a:lnTo>
                  <a:lnTo>
                    <a:pt x="2453" y="15095"/>
                  </a:lnTo>
                  <a:lnTo>
                    <a:pt x="1981" y="14529"/>
                  </a:lnTo>
                  <a:lnTo>
                    <a:pt x="2170" y="14434"/>
                  </a:lnTo>
                  <a:lnTo>
                    <a:pt x="1981" y="14340"/>
                  </a:lnTo>
                  <a:lnTo>
                    <a:pt x="1887" y="14246"/>
                  </a:lnTo>
                  <a:lnTo>
                    <a:pt x="1792" y="14151"/>
                  </a:lnTo>
                  <a:lnTo>
                    <a:pt x="1604" y="13680"/>
                  </a:lnTo>
                  <a:lnTo>
                    <a:pt x="1698" y="13774"/>
                  </a:lnTo>
                  <a:lnTo>
                    <a:pt x="1698" y="13774"/>
                  </a:lnTo>
                  <a:lnTo>
                    <a:pt x="1509" y="13302"/>
                  </a:lnTo>
                  <a:lnTo>
                    <a:pt x="1321" y="12831"/>
                  </a:lnTo>
                  <a:lnTo>
                    <a:pt x="1226" y="12453"/>
                  </a:lnTo>
                  <a:lnTo>
                    <a:pt x="1226" y="12170"/>
                  </a:lnTo>
                  <a:lnTo>
                    <a:pt x="1321" y="11982"/>
                  </a:lnTo>
                  <a:lnTo>
                    <a:pt x="1415" y="12453"/>
                  </a:lnTo>
                  <a:lnTo>
                    <a:pt x="1509" y="12359"/>
                  </a:lnTo>
                  <a:lnTo>
                    <a:pt x="1792" y="12359"/>
                  </a:lnTo>
                  <a:lnTo>
                    <a:pt x="1604" y="12170"/>
                  </a:lnTo>
                  <a:lnTo>
                    <a:pt x="1604" y="11887"/>
                  </a:lnTo>
                  <a:lnTo>
                    <a:pt x="1509" y="11227"/>
                  </a:lnTo>
                  <a:lnTo>
                    <a:pt x="1415" y="11132"/>
                  </a:lnTo>
                  <a:lnTo>
                    <a:pt x="1415" y="10944"/>
                  </a:lnTo>
                  <a:lnTo>
                    <a:pt x="1321" y="10849"/>
                  </a:lnTo>
                  <a:lnTo>
                    <a:pt x="1226" y="10849"/>
                  </a:lnTo>
                  <a:lnTo>
                    <a:pt x="1226" y="11038"/>
                  </a:lnTo>
                  <a:lnTo>
                    <a:pt x="1321" y="11321"/>
                  </a:lnTo>
                  <a:lnTo>
                    <a:pt x="1132" y="11227"/>
                  </a:lnTo>
                  <a:lnTo>
                    <a:pt x="1132" y="11132"/>
                  </a:lnTo>
                  <a:lnTo>
                    <a:pt x="1132" y="11038"/>
                  </a:lnTo>
                  <a:lnTo>
                    <a:pt x="943" y="10849"/>
                  </a:lnTo>
                  <a:lnTo>
                    <a:pt x="1038" y="10661"/>
                  </a:lnTo>
                  <a:lnTo>
                    <a:pt x="1132" y="10378"/>
                  </a:lnTo>
                  <a:lnTo>
                    <a:pt x="1226" y="9812"/>
                  </a:lnTo>
                  <a:lnTo>
                    <a:pt x="1132" y="9340"/>
                  </a:lnTo>
                  <a:lnTo>
                    <a:pt x="1132" y="9151"/>
                  </a:lnTo>
                  <a:lnTo>
                    <a:pt x="1226" y="9057"/>
                  </a:lnTo>
                  <a:lnTo>
                    <a:pt x="1226" y="8491"/>
                  </a:lnTo>
                  <a:lnTo>
                    <a:pt x="1321" y="7831"/>
                  </a:lnTo>
                  <a:lnTo>
                    <a:pt x="1604" y="6416"/>
                  </a:lnTo>
                  <a:lnTo>
                    <a:pt x="1981" y="4906"/>
                  </a:lnTo>
                  <a:lnTo>
                    <a:pt x="2453" y="3302"/>
                  </a:lnTo>
                  <a:lnTo>
                    <a:pt x="2736" y="2359"/>
                  </a:lnTo>
                  <a:lnTo>
                    <a:pt x="2924" y="1887"/>
                  </a:lnTo>
                  <a:lnTo>
                    <a:pt x="3019" y="1416"/>
                  </a:lnTo>
                  <a:lnTo>
                    <a:pt x="3302" y="1133"/>
                  </a:lnTo>
                  <a:lnTo>
                    <a:pt x="3491" y="755"/>
                  </a:lnTo>
                  <a:lnTo>
                    <a:pt x="3585" y="567"/>
                  </a:lnTo>
                  <a:lnTo>
                    <a:pt x="3585" y="472"/>
                  </a:lnTo>
                  <a:lnTo>
                    <a:pt x="3491" y="378"/>
                  </a:lnTo>
                  <a:lnTo>
                    <a:pt x="3302" y="284"/>
                  </a:lnTo>
                  <a:lnTo>
                    <a:pt x="3207" y="95"/>
                  </a:lnTo>
                  <a:lnTo>
                    <a:pt x="311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" name="Shape 382"/>
            <p:cNvSpPr/>
            <p:nvPr/>
          </p:nvSpPr>
          <p:spPr>
            <a:xfrm>
              <a:off x="1091875" y="1951850"/>
              <a:ext cx="188700" cy="136800"/>
            </a:xfrm>
            <a:custGeom>
              <a:avLst/>
              <a:gdLst/>
              <a:ahLst/>
              <a:cxnLst/>
              <a:rect l="0" t="0" r="0" b="0"/>
              <a:pathLst>
                <a:path w="7548" h="5472" extrusionOk="0">
                  <a:moveTo>
                    <a:pt x="5000" y="0"/>
                  </a:moveTo>
                  <a:lnTo>
                    <a:pt x="4812" y="95"/>
                  </a:lnTo>
                  <a:lnTo>
                    <a:pt x="4717" y="95"/>
                  </a:lnTo>
                  <a:lnTo>
                    <a:pt x="4340" y="472"/>
                  </a:lnTo>
                  <a:lnTo>
                    <a:pt x="4057" y="566"/>
                  </a:lnTo>
                  <a:lnTo>
                    <a:pt x="3774" y="566"/>
                  </a:lnTo>
                  <a:lnTo>
                    <a:pt x="3397" y="378"/>
                  </a:lnTo>
                  <a:lnTo>
                    <a:pt x="3208" y="944"/>
                  </a:lnTo>
                  <a:lnTo>
                    <a:pt x="2548" y="1887"/>
                  </a:lnTo>
                  <a:lnTo>
                    <a:pt x="2170" y="2359"/>
                  </a:lnTo>
                  <a:lnTo>
                    <a:pt x="1793" y="2736"/>
                  </a:lnTo>
                  <a:lnTo>
                    <a:pt x="1415" y="2925"/>
                  </a:lnTo>
                  <a:lnTo>
                    <a:pt x="1321" y="2925"/>
                  </a:lnTo>
                  <a:lnTo>
                    <a:pt x="1227" y="2831"/>
                  </a:lnTo>
                  <a:lnTo>
                    <a:pt x="1321" y="3114"/>
                  </a:lnTo>
                  <a:lnTo>
                    <a:pt x="1132" y="3114"/>
                  </a:lnTo>
                  <a:lnTo>
                    <a:pt x="1227" y="3302"/>
                  </a:lnTo>
                  <a:lnTo>
                    <a:pt x="1227" y="3208"/>
                  </a:lnTo>
                  <a:lnTo>
                    <a:pt x="1321" y="3302"/>
                  </a:lnTo>
                  <a:lnTo>
                    <a:pt x="1510" y="3491"/>
                  </a:lnTo>
                  <a:lnTo>
                    <a:pt x="1321" y="3397"/>
                  </a:lnTo>
                  <a:lnTo>
                    <a:pt x="1132" y="3491"/>
                  </a:lnTo>
                  <a:lnTo>
                    <a:pt x="755" y="3963"/>
                  </a:lnTo>
                  <a:lnTo>
                    <a:pt x="472" y="4529"/>
                  </a:lnTo>
                  <a:lnTo>
                    <a:pt x="283" y="4623"/>
                  </a:lnTo>
                  <a:lnTo>
                    <a:pt x="0" y="4623"/>
                  </a:lnTo>
                  <a:lnTo>
                    <a:pt x="378" y="5095"/>
                  </a:lnTo>
                  <a:lnTo>
                    <a:pt x="944" y="5472"/>
                  </a:lnTo>
                  <a:lnTo>
                    <a:pt x="849" y="5378"/>
                  </a:lnTo>
                  <a:lnTo>
                    <a:pt x="944" y="5283"/>
                  </a:lnTo>
                  <a:lnTo>
                    <a:pt x="1132" y="5189"/>
                  </a:lnTo>
                  <a:lnTo>
                    <a:pt x="1321" y="5000"/>
                  </a:lnTo>
                  <a:lnTo>
                    <a:pt x="1321" y="4812"/>
                  </a:lnTo>
                  <a:lnTo>
                    <a:pt x="1227" y="4623"/>
                  </a:lnTo>
                  <a:lnTo>
                    <a:pt x="1227" y="4623"/>
                  </a:lnTo>
                  <a:lnTo>
                    <a:pt x="1510" y="4812"/>
                  </a:lnTo>
                  <a:lnTo>
                    <a:pt x="1415" y="4717"/>
                  </a:lnTo>
                  <a:lnTo>
                    <a:pt x="1415" y="4717"/>
                  </a:lnTo>
                  <a:lnTo>
                    <a:pt x="1604" y="4812"/>
                  </a:lnTo>
                  <a:lnTo>
                    <a:pt x="1698" y="4906"/>
                  </a:lnTo>
                  <a:lnTo>
                    <a:pt x="1604" y="4717"/>
                  </a:lnTo>
                  <a:lnTo>
                    <a:pt x="1415" y="4151"/>
                  </a:lnTo>
                  <a:lnTo>
                    <a:pt x="1510" y="4340"/>
                  </a:lnTo>
                  <a:lnTo>
                    <a:pt x="1887" y="4529"/>
                  </a:lnTo>
                  <a:lnTo>
                    <a:pt x="4812" y="1321"/>
                  </a:lnTo>
                  <a:lnTo>
                    <a:pt x="4812" y="1415"/>
                  </a:lnTo>
                  <a:lnTo>
                    <a:pt x="4812" y="1510"/>
                  </a:lnTo>
                  <a:lnTo>
                    <a:pt x="5095" y="1510"/>
                  </a:lnTo>
                  <a:lnTo>
                    <a:pt x="5000" y="1604"/>
                  </a:lnTo>
                  <a:lnTo>
                    <a:pt x="5000" y="1698"/>
                  </a:lnTo>
                  <a:lnTo>
                    <a:pt x="5189" y="1981"/>
                  </a:lnTo>
                  <a:lnTo>
                    <a:pt x="5472" y="2264"/>
                  </a:lnTo>
                  <a:lnTo>
                    <a:pt x="5661" y="2264"/>
                  </a:lnTo>
                  <a:lnTo>
                    <a:pt x="5944" y="2170"/>
                  </a:lnTo>
                  <a:lnTo>
                    <a:pt x="5661" y="2359"/>
                  </a:lnTo>
                  <a:lnTo>
                    <a:pt x="5566" y="2453"/>
                  </a:lnTo>
                  <a:lnTo>
                    <a:pt x="5566" y="2642"/>
                  </a:lnTo>
                  <a:lnTo>
                    <a:pt x="5661" y="2736"/>
                  </a:lnTo>
                  <a:lnTo>
                    <a:pt x="5944" y="2831"/>
                  </a:lnTo>
                  <a:lnTo>
                    <a:pt x="6132" y="2831"/>
                  </a:lnTo>
                  <a:lnTo>
                    <a:pt x="6227" y="3114"/>
                  </a:lnTo>
                  <a:lnTo>
                    <a:pt x="6415" y="3585"/>
                  </a:lnTo>
                  <a:lnTo>
                    <a:pt x="6698" y="4057"/>
                  </a:lnTo>
                  <a:lnTo>
                    <a:pt x="6887" y="4151"/>
                  </a:lnTo>
                  <a:lnTo>
                    <a:pt x="7076" y="4151"/>
                  </a:lnTo>
                  <a:lnTo>
                    <a:pt x="6887" y="4340"/>
                  </a:lnTo>
                  <a:lnTo>
                    <a:pt x="6793" y="4434"/>
                  </a:lnTo>
                  <a:lnTo>
                    <a:pt x="6887" y="4529"/>
                  </a:lnTo>
                  <a:lnTo>
                    <a:pt x="7076" y="4717"/>
                  </a:lnTo>
                  <a:lnTo>
                    <a:pt x="7453" y="4812"/>
                  </a:lnTo>
                  <a:lnTo>
                    <a:pt x="7264" y="5000"/>
                  </a:lnTo>
                  <a:lnTo>
                    <a:pt x="7076" y="5095"/>
                  </a:lnTo>
                  <a:lnTo>
                    <a:pt x="7359" y="5095"/>
                  </a:lnTo>
                  <a:lnTo>
                    <a:pt x="7547" y="4717"/>
                  </a:lnTo>
                  <a:lnTo>
                    <a:pt x="7453" y="4623"/>
                  </a:lnTo>
                  <a:lnTo>
                    <a:pt x="7264" y="4717"/>
                  </a:lnTo>
                  <a:lnTo>
                    <a:pt x="7453" y="4434"/>
                  </a:lnTo>
                  <a:lnTo>
                    <a:pt x="7453" y="4340"/>
                  </a:lnTo>
                  <a:lnTo>
                    <a:pt x="7453" y="4151"/>
                  </a:lnTo>
                  <a:lnTo>
                    <a:pt x="7170" y="3963"/>
                  </a:lnTo>
                  <a:lnTo>
                    <a:pt x="6793" y="3868"/>
                  </a:lnTo>
                  <a:lnTo>
                    <a:pt x="6981" y="3774"/>
                  </a:lnTo>
                  <a:lnTo>
                    <a:pt x="7264" y="3585"/>
                  </a:lnTo>
                  <a:lnTo>
                    <a:pt x="6981" y="3114"/>
                  </a:lnTo>
                  <a:lnTo>
                    <a:pt x="6698" y="2831"/>
                  </a:lnTo>
                  <a:lnTo>
                    <a:pt x="6415" y="2642"/>
                  </a:lnTo>
                  <a:lnTo>
                    <a:pt x="6604" y="2264"/>
                  </a:lnTo>
                  <a:lnTo>
                    <a:pt x="6887" y="1981"/>
                  </a:lnTo>
                  <a:lnTo>
                    <a:pt x="6415" y="2076"/>
                  </a:lnTo>
                  <a:lnTo>
                    <a:pt x="6604" y="1887"/>
                  </a:lnTo>
                  <a:lnTo>
                    <a:pt x="6227" y="1887"/>
                  </a:lnTo>
                  <a:lnTo>
                    <a:pt x="6415" y="1698"/>
                  </a:lnTo>
                  <a:lnTo>
                    <a:pt x="6510" y="1604"/>
                  </a:lnTo>
                  <a:lnTo>
                    <a:pt x="6510" y="1510"/>
                  </a:lnTo>
                  <a:lnTo>
                    <a:pt x="6227" y="1604"/>
                  </a:lnTo>
                  <a:lnTo>
                    <a:pt x="6132" y="1793"/>
                  </a:lnTo>
                  <a:lnTo>
                    <a:pt x="6132" y="1510"/>
                  </a:lnTo>
                  <a:lnTo>
                    <a:pt x="6038" y="1321"/>
                  </a:lnTo>
                  <a:lnTo>
                    <a:pt x="5755" y="944"/>
                  </a:lnTo>
                  <a:lnTo>
                    <a:pt x="5283" y="566"/>
                  </a:lnTo>
                  <a:lnTo>
                    <a:pt x="5095" y="283"/>
                  </a:lnTo>
                  <a:lnTo>
                    <a:pt x="500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2" name="ZoneTexte 1"/>
          <p:cNvSpPr txBox="1"/>
          <p:nvPr/>
        </p:nvSpPr>
        <p:spPr>
          <a:xfrm>
            <a:off x="584074" y="-78174"/>
            <a:ext cx="8039018" cy="56169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fr-FR" sz="3200" b="1" dirty="0">
                <a:solidFill>
                  <a:srgbClr val="FF0000"/>
                </a:solidFill>
              </a:rPr>
              <a:t>La gériatrie: une médecine  adaptative.... 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338881" y="4741442"/>
            <a:ext cx="9768237" cy="43858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fr-FR" sz="2400" b="1" dirty="0">
                <a:solidFill>
                  <a:srgbClr val="FF0000"/>
                </a:solidFill>
              </a:rPr>
              <a:t>Intêret de quantifier le déficit / Evaluer la reversibilité .... </a:t>
            </a:r>
          </a:p>
        </p:txBody>
      </p:sp>
    </p:spTree>
    <p:extLst>
      <p:ext uri="{BB962C8B-B14F-4D97-AF65-F5344CB8AC3E}">
        <p14:creationId xmlns:p14="http://schemas.microsoft.com/office/powerpoint/2010/main" val="3683927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Line 7"/>
          <p:cNvSpPr>
            <a:spLocks noChangeShapeType="1"/>
          </p:cNvSpPr>
          <p:nvPr/>
        </p:nvSpPr>
        <p:spPr bwMode="auto">
          <a:xfrm>
            <a:off x="1066800" y="1771650"/>
            <a:ext cx="0" cy="251460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53251" name="Line 10"/>
          <p:cNvSpPr>
            <a:spLocks noChangeShapeType="1"/>
          </p:cNvSpPr>
          <p:nvPr/>
        </p:nvSpPr>
        <p:spPr bwMode="auto">
          <a:xfrm>
            <a:off x="1600200" y="1943100"/>
            <a:ext cx="5638800" cy="160020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53252" name="Line 13"/>
          <p:cNvSpPr>
            <a:spLocks noChangeShapeType="1"/>
          </p:cNvSpPr>
          <p:nvPr/>
        </p:nvSpPr>
        <p:spPr bwMode="auto">
          <a:xfrm>
            <a:off x="3581400" y="2514600"/>
            <a:ext cx="1981200" cy="1485900"/>
          </a:xfrm>
          <a:prstGeom prst="line">
            <a:avLst/>
          </a:prstGeom>
          <a:noFill/>
          <a:ln w="9525">
            <a:solidFill>
              <a:schemeClr val="bg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fr-FR"/>
          </a:p>
        </p:txBody>
      </p:sp>
      <p:sp>
        <p:nvSpPr>
          <p:cNvPr id="53253" name="Line 15"/>
          <p:cNvSpPr>
            <a:spLocks noChangeShapeType="1"/>
          </p:cNvSpPr>
          <p:nvPr/>
        </p:nvSpPr>
        <p:spPr bwMode="auto">
          <a:xfrm flipV="1">
            <a:off x="4648200" y="3543300"/>
            <a:ext cx="304800" cy="400050"/>
          </a:xfrm>
          <a:prstGeom prst="line">
            <a:avLst/>
          </a:prstGeom>
          <a:noFill/>
          <a:ln w="9525">
            <a:solidFill>
              <a:srgbClr val="C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fr-FR"/>
          </a:p>
        </p:txBody>
      </p:sp>
      <p:sp>
        <p:nvSpPr>
          <p:cNvPr id="53254" name="Line 14"/>
          <p:cNvSpPr>
            <a:spLocks noChangeShapeType="1"/>
          </p:cNvSpPr>
          <p:nvPr/>
        </p:nvSpPr>
        <p:spPr bwMode="auto">
          <a:xfrm>
            <a:off x="4572000" y="3257550"/>
            <a:ext cx="0" cy="742950"/>
          </a:xfrm>
          <a:prstGeom prst="line">
            <a:avLst/>
          </a:prstGeom>
          <a:noFill/>
          <a:ln w="9525">
            <a:solidFill>
              <a:schemeClr val="bg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fr-FR"/>
          </a:p>
        </p:txBody>
      </p:sp>
      <p:sp>
        <p:nvSpPr>
          <p:cNvPr id="53255" name="Line 9"/>
          <p:cNvSpPr>
            <a:spLocks noChangeShapeType="1"/>
          </p:cNvSpPr>
          <p:nvPr/>
        </p:nvSpPr>
        <p:spPr bwMode="auto">
          <a:xfrm>
            <a:off x="1066800" y="3829050"/>
            <a:ext cx="6705600" cy="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53256" name="Line 4"/>
          <p:cNvSpPr>
            <a:spLocks noChangeShapeType="1"/>
          </p:cNvSpPr>
          <p:nvPr/>
        </p:nvSpPr>
        <p:spPr bwMode="auto">
          <a:xfrm>
            <a:off x="1066800" y="4286250"/>
            <a:ext cx="6781800" cy="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53257" name="Text Box 8"/>
          <p:cNvSpPr txBox="1">
            <a:spLocks noChangeArrowheads="1"/>
          </p:cNvSpPr>
          <p:nvPr/>
        </p:nvSpPr>
        <p:spPr bwMode="auto">
          <a:xfrm>
            <a:off x="1127125" y="3459956"/>
            <a:ext cx="1616148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fr-FR" b="1" dirty="0">
                <a:solidFill>
                  <a:schemeClr val="bg1"/>
                </a:solidFill>
              </a:rPr>
              <a:t>Seuil de fragilité </a:t>
            </a:r>
          </a:p>
        </p:txBody>
      </p:sp>
      <p:sp>
        <p:nvSpPr>
          <p:cNvPr id="53258" name="Text Box 3"/>
          <p:cNvSpPr txBox="1">
            <a:spLocks noChangeArrowheads="1"/>
          </p:cNvSpPr>
          <p:nvPr/>
        </p:nvSpPr>
        <p:spPr bwMode="auto">
          <a:xfrm>
            <a:off x="7308851" y="2518172"/>
            <a:ext cx="1986441" cy="1231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fr-FR" sz="2000" b="1" dirty="0">
                <a:solidFill>
                  <a:schemeClr val="bg1"/>
                </a:solidFill>
              </a:rPr>
              <a:t>1</a:t>
            </a:r>
            <a:r>
              <a:rPr lang="fr-FR" sz="1400" b="1" dirty="0">
                <a:solidFill>
                  <a:schemeClr val="bg1"/>
                </a:solidFill>
              </a:rPr>
              <a:t>:</a:t>
            </a:r>
            <a:r>
              <a:rPr lang="fr-FR" sz="1400" dirty="0">
                <a:solidFill>
                  <a:schemeClr val="bg1"/>
                </a:solidFill>
              </a:rPr>
              <a:t> </a:t>
            </a:r>
            <a:r>
              <a:rPr lang="fr-FR" sz="1400" b="1" dirty="0">
                <a:solidFill>
                  <a:schemeClr val="bg1"/>
                </a:solidFill>
              </a:rPr>
              <a:t>vieillissement </a:t>
            </a:r>
          </a:p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fr-FR" sz="1400" b="1" dirty="0">
                <a:solidFill>
                  <a:schemeClr val="bg1"/>
                </a:solidFill>
              </a:rPr>
              <a:t>    physiologique</a:t>
            </a:r>
          </a:p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fr-FR" sz="2000" b="1" dirty="0">
                <a:solidFill>
                  <a:srgbClr val="FFFF00"/>
                </a:solidFill>
              </a:rPr>
              <a:t>2:</a:t>
            </a:r>
            <a:r>
              <a:rPr lang="fr-FR" sz="1400" b="1" dirty="0">
                <a:solidFill>
                  <a:srgbClr val="FFFF00"/>
                </a:solidFill>
              </a:rPr>
              <a:t> Cancer </a:t>
            </a:r>
          </a:p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fr-FR" sz="2000" b="1" dirty="0">
                <a:solidFill>
                  <a:srgbClr val="FF0000"/>
                </a:solidFill>
              </a:rPr>
              <a:t>3</a:t>
            </a:r>
            <a:r>
              <a:rPr lang="fr-FR" sz="1400" b="1" dirty="0">
                <a:solidFill>
                  <a:srgbClr val="FF0000"/>
                </a:solidFill>
              </a:rPr>
              <a:t>: Facteur surajouté </a:t>
            </a:r>
            <a:endParaRPr lang="fr-FR" sz="1400" dirty="0">
              <a:solidFill>
                <a:srgbClr val="FF0000"/>
              </a:solidFill>
            </a:endParaRPr>
          </a:p>
        </p:txBody>
      </p:sp>
      <p:sp>
        <p:nvSpPr>
          <p:cNvPr id="53259" name="Text Box 11"/>
          <p:cNvSpPr txBox="1">
            <a:spLocks noChangeArrowheads="1"/>
          </p:cNvSpPr>
          <p:nvPr/>
        </p:nvSpPr>
        <p:spPr bwMode="auto">
          <a:xfrm>
            <a:off x="525464" y="1519238"/>
            <a:ext cx="1196161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fr-FR" b="1" dirty="0">
                <a:solidFill>
                  <a:schemeClr val="bg1"/>
                </a:solidFill>
              </a:rPr>
              <a:t>Fonctionnel</a:t>
            </a:r>
          </a:p>
        </p:txBody>
      </p:sp>
      <p:sp>
        <p:nvSpPr>
          <p:cNvPr id="53260" name="Text Box 24"/>
          <p:cNvSpPr txBox="1">
            <a:spLocks noChangeArrowheads="1"/>
          </p:cNvSpPr>
          <p:nvPr/>
        </p:nvSpPr>
        <p:spPr bwMode="auto">
          <a:xfrm>
            <a:off x="990600" y="4400551"/>
            <a:ext cx="5334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fr-FR" sz="2400" b="1" dirty="0">
                <a:solidFill>
                  <a:schemeClr val="bg1"/>
                </a:solidFill>
              </a:rPr>
              <a:t>0</a:t>
            </a:r>
          </a:p>
        </p:txBody>
      </p:sp>
      <p:sp>
        <p:nvSpPr>
          <p:cNvPr id="53261" name="Text Box 26"/>
          <p:cNvSpPr txBox="1">
            <a:spLocks noChangeArrowheads="1"/>
          </p:cNvSpPr>
          <p:nvPr/>
        </p:nvSpPr>
        <p:spPr bwMode="auto">
          <a:xfrm>
            <a:off x="4011614" y="4446985"/>
            <a:ext cx="71526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fr-FR" sz="2400" b="1" dirty="0">
                <a:solidFill>
                  <a:schemeClr val="bg1"/>
                </a:solidFill>
              </a:rPr>
              <a:t>âge</a:t>
            </a:r>
          </a:p>
        </p:txBody>
      </p:sp>
      <p:sp>
        <p:nvSpPr>
          <p:cNvPr id="53262" name="Text Box 25"/>
          <p:cNvSpPr txBox="1">
            <a:spLocks noChangeArrowheads="1"/>
          </p:cNvSpPr>
          <p:nvPr/>
        </p:nvSpPr>
        <p:spPr bwMode="auto">
          <a:xfrm>
            <a:off x="7086600" y="4400551"/>
            <a:ext cx="14478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fr-FR" sz="2400" b="1" dirty="0">
                <a:solidFill>
                  <a:schemeClr val="bg1"/>
                </a:solidFill>
              </a:rPr>
              <a:t>100 ans</a:t>
            </a:r>
          </a:p>
        </p:txBody>
      </p:sp>
      <p:sp>
        <p:nvSpPr>
          <p:cNvPr id="53263" name="Text Box 19"/>
          <p:cNvSpPr txBox="1">
            <a:spLocks noChangeArrowheads="1"/>
          </p:cNvSpPr>
          <p:nvPr/>
        </p:nvSpPr>
        <p:spPr bwMode="auto">
          <a:xfrm>
            <a:off x="2590800" y="2318147"/>
            <a:ext cx="30480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fr-FR" b="1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53264" name="Text Box 20"/>
          <p:cNvSpPr txBox="1">
            <a:spLocks noChangeArrowheads="1"/>
          </p:cNvSpPr>
          <p:nvPr/>
        </p:nvSpPr>
        <p:spPr bwMode="auto">
          <a:xfrm>
            <a:off x="3657600" y="2971800"/>
            <a:ext cx="30480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fr-FR" dirty="0">
                <a:solidFill>
                  <a:srgbClr val="FFFF00"/>
                </a:solidFill>
              </a:rPr>
              <a:t>2</a:t>
            </a:r>
          </a:p>
        </p:txBody>
      </p:sp>
      <p:sp>
        <p:nvSpPr>
          <p:cNvPr id="53265" name="Text Box 21"/>
          <p:cNvSpPr txBox="1">
            <a:spLocks noChangeArrowheads="1"/>
          </p:cNvSpPr>
          <p:nvPr/>
        </p:nvSpPr>
        <p:spPr bwMode="auto">
          <a:xfrm>
            <a:off x="4267200" y="3486150"/>
            <a:ext cx="3048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fr-FR" b="1" dirty="0">
                <a:solidFill>
                  <a:srgbClr val="FF0000"/>
                </a:solidFill>
              </a:rPr>
              <a:t>3</a:t>
            </a:r>
            <a:r>
              <a:rPr lang="fr-FR" dirty="0">
                <a:solidFill>
                  <a:schemeClr val="bg1"/>
                </a:solidFill>
              </a:rPr>
              <a:t> </a:t>
            </a:r>
          </a:p>
        </p:txBody>
      </p:sp>
      <p:sp>
        <p:nvSpPr>
          <p:cNvPr id="53266" name="Text Box 22"/>
          <p:cNvSpPr txBox="1">
            <a:spLocks noChangeArrowheads="1"/>
          </p:cNvSpPr>
          <p:nvPr/>
        </p:nvSpPr>
        <p:spPr bwMode="auto">
          <a:xfrm>
            <a:off x="5638800" y="3314700"/>
            <a:ext cx="3048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fr-FR" b="1"/>
              <a:t>3 </a:t>
            </a:r>
          </a:p>
        </p:txBody>
      </p:sp>
      <p:sp>
        <p:nvSpPr>
          <p:cNvPr id="53267" name="ZoneTexte 23"/>
          <p:cNvSpPr txBox="1">
            <a:spLocks noChangeArrowheads="1"/>
          </p:cNvSpPr>
          <p:nvPr/>
        </p:nvSpPr>
        <p:spPr bwMode="auto">
          <a:xfrm>
            <a:off x="211138" y="258366"/>
            <a:ext cx="9401422" cy="800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fr-FR" sz="3200" b="1" dirty="0">
                <a:solidFill>
                  <a:srgbClr val="FF0000"/>
                </a:solidFill>
              </a:rPr>
              <a:t>Modele de Bouchon  </a:t>
            </a:r>
            <a:endParaRPr lang="fr-FR" b="1" dirty="0">
              <a:solidFill>
                <a:srgbClr val="FF0000"/>
              </a:solidFill>
            </a:endParaRPr>
          </a:p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fr-FR" i="1" dirty="0">
                <a:solidFill>
                  <a:schemeClr val="bg1"/>
                </a:solidFill>
              </a:rPr>
              <a:t>Rev Prat</a:t>
            </a:r>
            <a:r>
              <a:rPr lang="fr-FR" dirty="0">
                <a:solidFill>
                  <a:schemeClr val="bg1"/>
                </a:solidFill>
              </a:rPr>
              <a:t> 1984 ; 34 : 888-92.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1257300" y="3951685"/>
            <a:ext cx="1219200" cy="30777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>
            <a:spAutoFit/>
          </a:bodyPr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fr-FR" b="1" dirty="0">
                <a:solidFill>
                  <a:schemeClr val="tx1"/>
                </a:solidFill>
              </a:rPr>
              <a:t>Vrai B3 </a:t>
            </a:r>
          </a:p>
        </p:txBody>
      </p:sp>
      <p:sp>
        <p:nvSpPr>
          <p:cNvPr id="25" name="ZoneTexte 24"/>
          <p:cNvSpPr txBox="1"/>
          <p:nvPr/>
        </p:nvSpPr>
        <p:spPr>
          <a:xfrm>
            <a:off x="5613400" y="3690938"/>
            <a:ext cx="2235200" cy="30777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>
            <a:spAutoFit/>
          </a:bodyPr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fr-FR" dirty="0">
                <a:solidFill>
                  <a:schemeClr val="tx1"/>
                </a:solidFill>
              </a:rPr>
              <a:t>B3 REVERSIBLES</a:t>
            </a:r>
          </a:p>
        </p:txBody>
      </p:sp>
      <p:sp>
        <p:nvSpPr>
          <p:cNvPr id="26" name="Flèche courbée vers le haut 25"/>
          <p:cNvSpPr/>
          <p:nvPr/>
        </p:nvSpPr>
        <p:spPr>
          <a:xfrm rot="11695141">
            <a:off x="4957764" y="3273029"/>
            <a:ext cx="1508125" cy="335756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fr-FR">
              <a:solidFill>
                <a:schemeClr val="tx1"/>
              </a:solidFill>
            </a:endParaRPr>
          </a:p>
        </p:txBody>
      </p:sp>
      <p:sp>
        <p:nvSpPr>
          <p:cNvPr id="53271" name="ZoneTexte 26"/>
          <p:cNvSpPr txBox="1">
            <a:spLocks noChangeArrowheads="1"/>
          </p:cNvSpPr>
          <p:nvPr/>
        </p:nvSpPr>
        <p:spPr bwMode="auto">
          <a:xfrm>
            <a:off x="5364164" y="3314700"/>
            <a:ext cx="136683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fr-FR" dirty="0">
                <a:solidFill>
                  <a:schemeClr val="bg1"/>
                </a:solidFill>
              </a:rPr>
              <a:t>Cancer</a:t>
            </a:r>
          </a:p>
        </p:txBody>
      </p:sp>
      <p:sp>
        <p:nvSpPr>
          <p:cNvPr id="29" name="Flèche courbée vers le haut 28"/>
          <p:cNvSpPr/>
          <p:nvPr/>
        </p:nvSpPr>
        <p:spPr>
          <a:xfrm rot="194755">
            <a:off x="4414839" y="4070104"/>
            <a:ext cx="1565275" cy="329804"/>
          </a:xfrm>
          <a:prstGeom prst="curvedUpArrow">
            <a:avLst>
              <a:gd name="adj1" fmla="val 25000"/>
              <a:gd name="adj2" fmla="val 47353"/>
              <a:gd name="adj3" fmla="val 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fr-FR">
              <a:solidFill>
                <a:schemeClr val="tx1"/>
              </a:solidFill>
            </a:endParaRPr>
          </a:p>
        </p:txBody>
      </p:sp>
      <p:sp>
        <p:nvSpPr>
          <p:cNvPr id="53273" name="ZoneTexte 29"/>
          <p:cNvSpPr txBox="1">
            <a:spLocks noChangeArrowheads="1"/>
          </p:cNvSpPr>
          <p:nvPr/>
        </p:nvSpPr>
        <p:spPr bwMode="auto">
          <a:xfrm>
            <a:off x="4648201" y="4277916"/>
            <a:ext cx="140017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fr-FR" dirty="0">
                <a:solidFill>
                  <a:schemeClr val="bg1"/>
                </a:solidFill>
              </a:rPr>
              <a:t>Pathologies </a:t>
            </a:r>
          </a:p>
        </p:txBody>
      </p:sp>
      <p:sp>
        <p:nvSpPr>
          <p:cNvPr id="31" name="ZoneTexte 30"/>
          <p:cNvSpPr txBox="1"/>
          <p:nvPr/>
        </p:nvSpPr>
        <p:spPr>
          <a:xfrm>
            <a:off x="395288" y="1113235"/>
            <a:ext cx="7377112" cy="30777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>
            <a:spAutoFit/>
          </a:bodyPr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fr-FR" dirty="0">
                <a:solidFill>
                  <a:schemeClr val="tx1"/>
                </a:solidFill>
              </a:rPr>
              <a:t>Les polypathologiques et les pathologiques gériatriques peuvent continuer à fonctionner !!!!!</a:t>
            </a:r>
          </a:p>
        </p:txBody>
      </p:sp>
      <p:sp>
        <p:nvSpPr>
          <p:cNvPr id="53275" name="Shape 304"/>
          <p:cNvSpPr>
            <a:spLocks/>
          </p:cNvSpPr>
          <p:nvPr/>
        </p:nvSpPr>
        <p:spPr bwMode="auto">
          <a:xfrm>
            <a:off x="8604251" y="141684"/>
            <a:ext cx="365125" cy="252413"/>
          </a:xfrm>
          <a:custGeom>
            <a:avLst/>
            <a:gdLst>
              <a:gd name="T0" fmla="*/ 2147483647 w 16717"/>
              <a:gd name="T1" fmla="*/ 2147483647 h 15403"/>
              <a:gd name="T2" fmla="*/ 2147483647 w 16717"/>
              <a:gd name="T3" fmla="*/ 2147483647 h 15403"/>
              <a:gd name="T4" fmla="*/ 2147483647 w 16717"/>
              <a:gd name="T5" fmla="*/ 2147483647 h 15403"/>
              <a:gd name="T6" fmla="*/ 2147483647 w 16717"/>
              <a:gd name="T7" fmla="*/ 2147483647 h 15403"/>
              <a:gd name="T8" fmla="*/ 2147483647 w 16717"/>
              <a:gd name="T9" fmla="*/ 2147483647 h 15403"/>
              <a:gd name="T10" fmla="*/ 2147483647 w 16717"/>
              <a:gd name="T11" fmla="*/ 2147483647 h 15403"/>
              <a:gd name="T12" fmla="*/ 2147483647 w 16717"/>
              <a:gd name="T13" fmla="*/ 2147483647 h 15403"/>
              <a:gd name="T14" fmla="*/ 2147483647 w 16717"/>
              <a:gd name="T15" fmla="*/ 2147483647 h 15403"/>
              <a:gd name="T16" fmla="*/ 2147483647 w 16717"/>
              <a:gd name="T17" fmla="*/ 2147483647 h 15403"/>
              <a:gd name="T18" fmla="*/ 2147483647 w 16717"/>
              <a:gd name="T19" fmla="*/ 2147483647 h 15403"/>
              <a:gd name="T20" fmla="*/ 2147483647 w 16717"/>
              <a:gd name="T21" fmla="*/ 2147483647 h 15403"/>
              <a:gd name="T22" fmla="*/ 2147483647 w 16717"/>
              <a:gd name="T23" fmla="*/ 2147483647 h 15403"/>
              <a:gd name="T24" fmla="*/ 2147483647 w 16717"/>
              <a:gd name="T25" fmla="*/ 2147483647 h 15403"/>
              <a:gd name="T26" fmla="*/ 2147483647 w 16717"/>
              <a:gd name="T27" fmla="*/ 2147483647 h 15403"/>
              <a:gd name="T28" fmla="*/ 2147483647 w 16717"/>
              <a:gd name="T29" fmla="*/ 2147483647 h 15403"/>
              <a:gd name="T30" fmla="*/ 2147483647 w 16717"/>
              <a:gd name="T31" fmla="*/ 2147483647 h 15403"/>
              <a:gd name="T32" fmla="*/ 2147483647 w 16717"/>
              <a:gd name="T33" fmla="*/ 2147483647 h 15403"/>
              <a:gd name="T34" fmla="*/ 2147483647 w 16717"/>
              <a:gd name="T35" fmla="*/ 2147483647 h 15403"/>
              <a:gd name="T36" fmla="*/ 2147483647 w 16717"/>
              <a:gd name="T37" fmla="*/ 2147483647 h 15403"/>
              <a:gd name="T38" fmla="*/ 2147483647 w 16717"/>
              <a:gd name="T39" fmla="*/ 2147483647 h 15403"/>
              <a:gd name="T40" fmla="*/ 2147483647 w 16717"/>
              <a:gd name="T41" fmla="*/ 2147483647 h 15403"/>
              <a:gd name="T42" fmla="*/ 2147483647 w 16717"/>
              <a:gd name="T43" fmla="*/ 2147483647 h 15403"/>
              <a:gd name="T44" fmla="*/ 2147483647 w 16717"/>
              <a:gd name="T45" fmla="*/ 2147483647 h 15403"/>
              <a:gd name="T46" fmla="*/ 2147483647 w 16717"/>
              <a:gd name="T47" fmla="*/ 2147483647 h 15403"/>
              <a:gd name="T48" fmla="*/ 2147483647 w 16717"/>
              <a:gd name="T49" fmla="*/ 2147483647 h 15403"/>
              <a:gd name="T50" fmla="*/ 2147483647 w 16717"/>
              <a:gd name="T51" fmla="*/ 2147483647 h 15403"/>
              <a:gd name="T52" fmla="*/ 2147483647 w 16717"/>
              <a:gd name="T53" fmla="*/ 2147483647 h 15403"/>
              <a:gd name="T54" fmla="*/ 2147483647 w 16717"/>
              <a:gd name="T55" fmla="*/ 2147483647 h 15403"/>
              <a:gd name="T56" fmla="*/ 2147483647 w 16717"/>
              <a:gd name="T57" fmla="*/ 2147483647 h 15403"/>
              <a:gd name="T58" fmla="*/ 2147483647 w 16717"/>
              <a:gd name="T59" fmla="*/ 2147483647 h 15403"/>
              <a:gd name="T60" fmla="*/ 2147483647 w 16717"/>
              <a:gd name="T61" fmla="*/ 2147483647 h 15403"/>
              <a:gd name="T62" fmla="*/ 2147483647 w 16717"/>
              <a:gd name="T63" fmla="*/ 2147483647 h 15403"/>
              <a:gd name="T64" fmla="*/ 2147483647 w 16717"/>
              <a:gd name="T65" fmla="*/ 2147483647 h 15403"/>
              <a:gd name="T66" fmla="*/ 2147483647 w 16717"/>
              <a:gd name="T67" fmla="*/ 2147483647 h 15403"/>
              <a:gd name="T68" fmla="*/ 2147483647 w 16717"/>
              <a:gd name="T69" fmla="*/ 2147483647 h 15403"/>
              <a:gd name="T70" fmla="*/ 2147483647 w 16717"/>
              <a:gd name="T71" fmla="*/ 2147483647 h 15403"/>
              <a:gd name="T72" fmla="*/ 2147483647 w 16717"/>
              <a:gd name="T73" fmla="*/ 2147483647 h 15403"/>
              <a:gd name="T74" fmla="*/ 2147483647 w 16717"/>
              <a:gd name="T75" fmla="*/ 2147483647 h 15403"/>
              <a:gd name="T76" fmla="*/ 2147483647 w 16717"/>
              <a:gd name="T77" fmla="*/ 2147483647 h 15403"/>
              <a:gd name="T78" fmla="*/ 2147483647 w 16717"/>
              <a:gd name="T79" fmla="*/ 2147483647 h 15403"/>
              <a:gd name="T80" fmla="*/ 2147483647 w 16717"/>
              <a:gd name="T81" fmla="*/ 2147483647 h 15403"/>
              <a:gd name="T82" fmla="*/ 2147483647 w 16717"/>
              <a:gd name="T83" fmla="*/ 2147483647 h 15403"/>
              <a:gd name="T84" fmla="*/ 2147483647 w 16717"/>
              <a:gd name="T85" fmla="*/ 2147483647 h 15403"/>
              <a:gd name="T86" fmla="*/ 2147483647 w 16717"/>
              <a:gd name="T87" fmla="*/ 2147483647 h 15403"/>
              <a:gd name="T88" fmla="*/ 2147483647 w 16717"/>
              <a:gd name="T89" fmla="*/ 2147483647 h 15403"/>
              <a:gd name="T90" fmla="*/ 2147483647 w 16717"/>
              <a:gd name="T91" fmla="*/ 2147483647 h 15403"/>
              <a:gd name="T92" fmla="*/ 2147483647 w 16717"/>
              <a:gd name="T93" fmla="*/ 2147483647 h 15403"/>
              <a:gd name="T94" fmla="*/ 2147483647 w 16717"/>
              <a:gd name="T95" fmla="*/ 2147483647 h 15403"/>
              <a:gd name="T96" fmla="*/ 2147483647 w 16717"/>
              <a:gd name="T97" fmla="*/ 2147483647 h 15403"/>
              <a:gd name="T98" fmla="*/ 2147483647 w 16717"/>
              <a:gd name="T99" fmla="*/ 2147483647 h 15403"/>
              <a:gd name="T100" fmla="*/ 2147483647 w 16717"/>
              <a:gd name="T101" fmla="*/ 2147483647 h 15403"/>
              <a:gd name="T102" fmla="*/ 2147483647 w 16717"/>
              <a:gd name="T103" fmla="*/ 2147483647 h 15403"/>
              <a:gd name="T104" fmla="*/ 2147483647 w 16717"/>
              <a:gd name="T105" fmla="*/ 2147483647 h 15403"/>
              <a:gd name="T106" fmla="*/ 2147483647 w 16717"/>
              <a:gd name="T107" fmla="*/ 2147483647 h 15403"/>
              <a:gd name="T108" fmla="*/ 2147483647 w 16717"/>
              <a:gd name="T109" fmla="*/ 2147483647 h 15403"/>
              <a:gd name="T110" fmla="*/ 2147483647 w 16717"/>
              <a:gd name="T111" fmla="*/ 2147483647 h 15403"/>
              <a:gd name="T112" fmla="*/ 2147483647 w 16717"/>
              <a:gd name="T113" fmla="*/ 2147483647 h 15403"/>
              <a:gd name="T114" fmla="*/ 2147483647 w 16717"/>
              <a:gd name="T115" fmla="*/ 2147483647 h 15403"/>
              <a:gd name="T116" fmla="*/ 2147483647 w 16717"/>
              <a:gd name="T117" fmla="*/ 0 h 15403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16717"/>
              <a:gd name="T178" fmla="*/ 0 h 15403"/>
              <a:gd name="T179" fmla="*/ 16717 w 16717"/>
              <a:gd name="T180" fmla="*/ 15403 h 15403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16717" h="15403" extrusionOk="0">
                <a:moveTo>
                  <a:pt x="9149" y="511"/>
                </a:moveTo>
                <a:lnTo>
                  <a:pt x="9587" y="560"/>
                </a:lnTo>
                <a:lnTo>
                  <a:pt x="10025" y="608"/>
                </a:lnTo>
                <a:lnTo>
                  <a:pt x="10439" y="681"/>
                </a:lnTo>
                <a:lnTo>
                  <a:pt x="10877" y="779"/>
                </a:lnTo>
                <a:lnTo>
                  <a:pt x="11290" y="900"/>
                </a:lnTo>
                <a:lnTo>
                  <a:pt x="11704" y="1046"/>
                </a:lnTo>
                <a:lnTo>
                  <a:pt x="12093" y="1217"/>
                </a:lnTo>
                <a:lnTo>
                  <a:pt x="12483" y="1411"/>
                </a:lnTo>
                <a:lnTo>
                  <a:pt x="12994" y="1703"/>
                </a:lnTo>
                <a:lnTo>
                  <a:pt x="13505" y="2020"/>
                </a:lnTo>
                <a:lnTo>
                  <a:pt x="13967" y="2360"/>
                </a:lnTo>
                <a:lnTo>
                  <a:pt x="14210" y="2555"/>
                </a:lnTo>
                <a:lnTo>
                  <a:pt x="14405" y="2750"/>
                </a:lnTo>
                <a:lnTo>
                  <a:pt x="14332" y="2871"/>
                </a:lnTo>
                <a:lnTo>
                  <a:pt x="14308" y="3017"/>
                </a:lnTo>
                <a:lnTo>
                  <a:pt x="14308" y="3066"/>
                </a:lnTo>
                <a:lnTo>
                  <a:pt x="14332" y="3090"/>
                </a:lnTo>
                <a:lnTo>
                  <a:pt x="14405" y="3139"/>
                </a:lnTo>
                <a:lnTo>
                  <a:pt x="14478" y="3139"/>
                </a:lnTo>
                <a:lnTo>
                  <a:pt x="14551" y="3090"/>
                </a:lnTo>
                <a:lnTo>
                  <a:pt x="14624" y="2993"/>
                </a:lnTo>
                <a:lnTo>
                  <a:pt x="14867" y="3285"/>
                </a:lnTo>
                <a:lnTo>
                  <a:pt x="14770" y="3358"/>
                </a:lnTo>
                <a:lnTo>
                  <a:pt x="14697" y="3431"/>
                </a:lnTo>
                <a:lnTo>
                  <a:pt x="14600" y="3601"/>
                </a:lnTo>
                <a:lnTo>
                  <a:pt x="14575" y="3674"/>
                </a:lnTo>
                <a:lnTo>
                  <a:pt x="14575" y="3723"/>
                </a:lnTo>
                <a:lnTo>
                  <a:pt x="14575" y="3772"/>
                </a:lnTo>
                <a:lnTo>
                  <a:pt x="14600" y="3796"/>
                </a:lnTo>
                <a:lnTo>
                  <a:pt x="14648" y="3796"/>
                </a:lnTo>
                <a:lnTo>
                  <a:pt x="14721" y="3772"/>
                </a:lnTo>
                <a:lnTo>
                  <a:pt x="14867" y="3699"/>
                </a:lnTo>
                <a:lnTo>
                  <a:pt x="15086" y="3601"/>
                </a:lnTo>
                <a:lnTo>
                  <a:pt x="15208" y="3820"/>
                </a:lnTo>
                <a:lnTo>
                  <a:pt x="15305" y="4064"/>
                </a:lnTo>
                <a:lnTo>
                  <a:pt x="15111" y="4137"/>
                </a:lnTo>
                <a:lnTo>
                  <a:pt x="15013" y="4185"/>
                </a:lnTo>
                <a:lnTo>
                  <a:pt x="14916" y="4234"/>
                </a:lnTo>
                <a:lnTo>
                  <a:pt x="14892" y="4307"/>
                </a:lnTo>
                <a:lnTo>
                  <a:pt x="14892" y="4380"/>
                </a:lnTo>
                <a:lnTo>
                  <a:pt x="14940" y="4429"/>
                </a:lnTo>
                <a:lnTo>
                  <a:pt x="15013" y="4453"/>
                </a:lnTo>
                <a:lnTo>
                  <a:pt x="15135" y="4453"/>
                </a:lnTo>
                <a:lnTo>
                  <a:pt x="15232" y="4429"/>
                </a:lnTo>
                <a:lnTo>
                  <a:pt x="15427" y="4380"/>
                </a:lnTo>
                <a:lnTo>
                  <a:pt x="15573" y="4915"/>
                </a:lnTo>
                <a:lnTo>
                  <a:pt x="15403" y="4964"/>
                </a:lnTo>
                <a:lnTo>
                  <a:pt x="15232" y="5061"/>
                </a:lnTo>
                <a:lnTo>
                  <a:pt x="15086" y="5183"/>
                </a:lnTo>
                <a:lnTo>
                  <a:pt x="15038" y="5256"/>
                </a:lnTo>
                <a:lnTo>
                  <a:pt x="15013" y="5329"/>
                </a:lnTo>
                <a:lnTo>
                  <a:pt x="15013" y="5378"/>
                </a:lnTo>
                <a:lnTo>
                  <a:pt x="15038" y="5402"/>
                </a:lnTo>
                <a:lnTo>
                  <a:pt x="15062" y="5426"/>
                </a:lnTo>
                <a:lnTo>
                  <a:pt x="15111" y="5451"/>
                </a:lnTo>
                <a:lnTo>
                  <a:pt x="15208" y="5451"/>
                </a:lnTo>
                <a:lnTo>
                  <a:pt x="15305" y="5426"/>
                </a:lnTo>
                <a:lnTo>
                  <a:pt x="15476" y="5353"/>
                </a:lnTo>
                <a:lnTo>
                  <a:pt x="15695" y="5305"/>
                </a:lnTo>
                <a:lnTo>
                  <a:pt x="15792" y="5743"/>
                </a:lnTo>
                <a:lnTo>
                  <a:pt x="15622" y="5816"/>
                </a:lnTo>
                <a:lnTo>
                  <a:pt x="15451" y="5864"/>
                </a:lnTo>
                <a:lnTo>
                  <a:pt x="15305" y="5937"/>
                </a:lnTo>
                <a:lnTo>
                  <a:pt x="15159" y="6035"/>
                </a:lnTo>
                <a:lnTo>
                  <a:pt x="15013" y="6132"/>
                </a:lnTo>
                <a:lnTo>
                  <a:pt x="15013" y="6181"/>
                </a:lnTo>
                <a:lnTo>
                  <a:pt x="15013" y="6205"/>
                </a:lnTo>
                <a:lnTo>
                  <a:pt x="15038" y="6229"/>
                </a:lnTo>
                <a:lnTo>
                  <a:pt x="15403" y="6229"/>
                </a:lnTo>
                <a:lnTo>
                  <a:pt x="15719" y="6181"/>
                </a:lnTo>
                <a:lnTo>
                  <a:pt x="15914" y="6156"/>
                </a:lnTo>
                <a:lnTo>
                  <a:pt x="16035" y="6594"/>
                </a:lnTo>
                <a:lnTo>
                  <a:pt x="15768" y="6691"/>
                </a:lnTo>
                <a:lnTo>
                  <a:pt x="15549" y="6764"/>
                </a:lnTo>
                <a:lnTo>
                  <a:pt x="15184" y="6910"/>
                </a:lnTo>
                <a:lnTo>
                  <a:pt x="15135" y="6935"/>
                </a:lnTo>
                <a:lnTo>
                  <a:pt x="15062" y="6983"/>
                </a:lnTo>
                <a:lnTo>
                  <a:pt x="15038" y="7032"/>
                </a:lnTo>
                <a:lnTo>
                  <a:pt x="15013" y="7081"/>
                </a:lnTo>
                <a:lnTo>
                  <a:pt x="15038" y="7056"/>
                </a:lnTo>
                <a:lnTo>
                  <a:pt x="15013" y="7105"/>
                </a:lnTo>
                <a:lnTo>
                  <a:pt x="15013" y="7129"/>
                </a:lnTo>
                <a:lnTo>
                  <a:pt x="15038" y="7154"/>
                </a:lnTo>
                <a:lnTo>
                  <a:pt x="15086" y="7202"/>
                </a:lnTo>
                <a:lnTo>
                  <a:pt x="15208" y="7227"/>
                </a:lnTo>
                <a:lnTo>
                  <a:pt x="15403" y="7227"/>
                </a:lnTo>
                <a:lnTo>
                  <a:pt x="15622" y="7178"/>
                </a:lnTo>
                <a:lnTo>
                  <a:pt x="15841" y="7129"/>
                </a:lnTo>
                <a:lnTo>
                  <a:pt x="16108" y="7056"/>
                </a:lnTo>
                <a:lnTo>
                  <a:pt x="16108" y="7397"/>
                </a:lnTo>
                <a:lnTo>
                  <a:pt x="16108" y="7713"/>
                </a:lnTo>
                <a:lnTo>
                  <a:pt x="16035" y="7713"/>
                </a:lnTo>
                <a:lnTo>
                  <a:pt x="15670" y="7762"/>
                </a:lnTo>
                <a:lnTo>
                  <a:pt x="15330" y="7786"/>
                </a:lnTo>
                <a:lnTo>
                  <a:pt x="14965" y="7835"/>
                </a:lnTo>
                <a:lnTo>
                  <a:pt x="14600" y="7932"/>
                </a:lnTo>
                <a:lnTo>
                  <a:pt x="14575" y="7957"/>
                </a:lnTo>
                <a:lnTo>
                  <a:pt x="14575" y="7981"/>
                </a:lnTo>
                <a:lnTo>
                  <a:pt x="14575" y="8005"/>
                </a:lnTo>
                <a:lnTo>
                  <a:pt x="14600" y="8030"/>
                </a:lnTo>
                <a:lnTo>
                  <a:pt x="15330" y="8151"/>
                </a:lnTo>
                <a:lnTo>
                  <a:pt x="15500" y="8176"/>
                </a:lnTo>
                <a:lnTo>
                  <a:pt x="15695" y="8200"/>
                </a:lnTo>
                <a:lnTo>
                  <a:pt x="15865" y="8176"/>
                </a:lnTo>
                <a:lnTo>
                  <a:pt x="16035" y="8127"/>
                </a:lnTo>
                <a:lnTo>
                  <a:pt x="16035" y="8176"/>
                </a:lnTo>
                <a:lnTo>
                  <a:pt x="15938" y="8565"/>
                </a:lnTo>
                <a:lnTo>
                  <a:pt x="15816" y="8930"/>
                </a:lnTo>
                <a:lnTo>
                  <a:pt x="15524" y="8881"/>
                </a:lnTo>
                <a:lnTo>
                  <a:pt x="15232" y="8833"/>
                </a:lnTo>
                <a:lnTo>
                  <a:pt x="15013" y="8784"/>
                </a:lnTo>
                <a:lnTo>
                  <a:pt x="14794" y="8760"/>
                </a:lnTo>
                <a:lnTo>
                  <a:pt x="14332" y="8784"/>
                </a:lnTo>
                <a:lnTo>
                  <a:pt x="14308" y="8784"/>
                </a:lnTo>
                <a:lnTo>
                  <a:pt x="14308" y="8808"/>
                </a:lnTo>
                <a:lnTo>
                  <a:pt x="14308" y="8833"/>
                </a:lnTo>
                <a:lnTo>
                  <a:pt x="14332" y="8833"/>
                </a:lnTo>
                <a:lnTo>
                  <a:pt x="14478" y="8881"/>
                </a:lnTo>
                <a:lnTo>
                  <a:pt x="14624" y="8954"/>
                </a:lnTo>
                <a:lnTo>
                  <a:pt x="14965" y="9125"/>
                </a:lnTo>
                <a:lnTo>
                  <a:pt x="15281" y="9271"/>
                </a:lnTo>
                <a:lnTo>
                  <a:pt x="15451" y="9319"/>
                </a:lnTo>
                <a:lnTo>
                  <a:pt x="15622" y="9368"/>
                </a:lnTo>
                <a:lnTo>
                  <a:pt x="15500" y="9636"/>
                </a:lnTo>
                <a:lnTo>
                  <a:pt x="15354" y="9903"/>
                </a:lnTo>
                <a:lnTo>
                  <a:pt x="15135" y="9782"/>
                </a:lnTo>
                <a:lnTo>
                  <a:pt x="14916" y="9684"/>
                </a:lnTo>
                <a:lnTo>
                  <a:pt x="14429" y="9563"/>
                </a:lnTo>
                <a:lnTo>
                  <a:pt x="14210" y="9490"/>
                </a:lnTo>
                <a:lnTo>
                  <a:pt x="13943" y="9441"/>
                </a:lnTo>
                <a:lnTo>
                  <a:pt x="13699" y="9417"/>
                </a:lnTo>
                <a:lnTo>
                  <a:pt x="13553" y="9417"/>
                </a:lnTo>
                <a:lnTo>
                  <a:pt x="13456" y="9465"/>
                </a:lnTo>
                <a:lnTo>
                  <a:pt x="13432" y="9490"/>
                </a:lnTo>
                <a:lnTo>
                  <a:pt x="13432" y="9514"/>
                </a:lnTo>
                <a:lnTo>
                  <a:pt x="13578" y="9636"/>
                </a:lnTo>
                <a:lnTo>
                  <a:pt x="13772" y="9733"/>
                </a:lnTo>
                <a:lnTo>
                  <a:pt x="14137" y="9855"/>
                </a:lnTo>
                <a:lnTo>
                  <a:pt x="14648" y="10049"/>
                </a:lnTo>
                <a:lnTo>
                  <a:pt x="14892" y="10147"/>
                </a:lnTo>
                <a:lnTo>
                  <a:pt x="15135" y="10244"/>
                </a:lnTo>
                <a:lnTo>
                  <a:pt x="14794" y="10706"/>
                </a:lnTo>
                <a:lnTo>
                  <a:pt x="14721" y="10658"/>
                </a:lnTo>
                <a:lnTo>
                  <a:pt x="14624" y="10633"/>
                </a:lnTo>
                <a:lnTo>
                  <a:pt x="14405" y="10560"/>
                </a:lnTo>
                <a:lnTo>
                  <a:pt x="13991" y="10512"/>
                </a:lnTo>
                <a:lnTo>
                  <a:pt x="13772" y="10439"/>
                </a:lnTo>
                <a:lnTo>
                  <a:pt x="13505" y="10366"/>
                </a:lnTo>
                <a:lnTo>
                  <a:pt x="13359" y="10341"/>
                </a:lnTo>
                <a:lnTo>
                  <a:pt x="13213" y="10317"/>
                </a:lnTo>
                <a:lnTo>
                  <a:pt x="13115" y="10341"/>
                </a:lnTo>
                <a:lnTo>
                  <a:pt x="12994" y="10390"/>
                </a:lnTo>
                <a:lnTo>
                  <a:pt x="12994" y="10414"/>
                </a:lnTo>
                <a:lnTo>
                  <a:pt x="13018" y="10536"/>
                </a:lnTo>
                <a:lnTo>
                  <a:pt x="13091" y="10609"/>
                </a:lnTo>
                <a:lnTo>
                  <a:pt x="13188" y="10682"/>
                </a:lnTo>
                <a:lnTo>
                  <a:pt x="13310" y="10731"/>
                </a:lnTo>
                <a:lnTo>
                  <a:pt x="13553" y="10828"/>
                </a:lnTo>
                <a:lnTo>
                  <a:pt x="13772" y="10877"/>
                </a:lnTo>
                <a:lnTo>
                  <a:pt x="14113" y="10998"/>
                </a:lnTo>
                <a:lnTo>
                  <a:pt x="14308" y="11047"/>
                </a:lnTo>
                <a:lnTo>
                  <a:pt x="14502" y="11071"/>
                </a:lnTo>
                <a:lnTo>
                  <a:pt x="14089" y="11509"/>
                </a:lnTo>
                <a:lnTo>
                  <a:pt x="13943" y="11412"/>
                </a:lnTo>
                <a:lnTo>
                  <a:pt x="13772" y="11339"/>
                </a:lnTo>
                <a:lnTo>
                  <a:pt x="13432" y="11242"/>
                </a:lnTo>
                <a:lnTo>
                  <a:pt x="13067" y="11144"/>
                </a:lnTo>
                <a:lnTo>
                  <a:pt x="12702" y="11071"/>
                </a:lnTo>
                <a:lnTo>
                  <a:pt x="12337" y="11047"/>
                </a:lnTo>
                <a:lnTo>
                  <a:pt x="11972" y="11096"/>
                </a:lnTo>
                <a:lnTo>
                  <a:pt x="11947" y="11096"/>
                </a:lnTo>
                <a:lnTo>
                  <a:pt x="11899" y="11120"/>
                </a:lnTo>
                <a:lnTo>
                  <a:pt x="11874" y="11193"/>
                </a:lnTo>
                <a:lnTo>
                  <a:pt x="11850" y="11266"/>
                </a:lnTo>
                <a:lnTo>
                  <a:pt x="11874" y="11290"/>
                </a:lnTo>
                <a:lnTo>
                  <a:pt x="11899" y="11363"/>
                </a:lnTo>
                <a:lnTo>
                  <a:pt x="11972" y="11412"/>
                </a:lnTo>
                <a:lnTo>
                  <a:pt x="12580" y="11509"/>
                </a:lnTo>
                <a:lnTo>
                  <a:pt x="12872" y="11582"/>
                </a:lnTo>
                <a:lnTo>
                  <a:pt x="13164" y="11655"/>
                </a:lnTo>
                <a:lnTo>
                  <a:pt x="13432" y="11753"/>
                </a:lnTo>
                <a:lnTo>
                  <a:pt x="13675" y="11850"/>
                </a:lnTo>
                <a:lnTo>
                  <a:pt x="13359" y="12118"/>
                </a:lnTo>
                <a:lnTo>
                  <a:pt x="13018" y="12337"/>
                </a:lnTo>
                <a:lnTo>
                  <a:pt x="12994" y="12288"/>
                </a:lnTo>
                <a:lnTo>
                  <a:pt x="12945" y="12239"/>
                </a:lnTo>
                <a:lnTo>
                  <a:pt x="12775" y="12166"/>
                </a:lnTo>
                <a:lnTo>
                  <a:pt x="12604" y="12142"/>
                </a:lnTo>
                <a:lnTo>
                  <a:pt x="12410" y="12118"/>
                </a:lnTo>
                <a:lnTo>
                  <a:pt x="12215" y="12069"/>
                </a:lnTo>
                <a:lnTo>
                  <a:pt x="11850" y="11947"/>
                </a:lnTo>
                <a:lnTo>
                  <a:pt x="11558" y="11826"/>
                </a:lnTo>
                <a:lnTo>
                  <a:pt x="11242" y="11704"/>
                </a:lnTo>
                <a:lnTo>
                  <a:pt x="11096" y="11655"/>
                </a:lnTo>
                <a:lnTo>
                  <a:pt x="10950" y="11607"/>
                </a:lnTo>
                <a:lnTo>
                  <a:pt x="10779" y="11582"/>
                </a:lnTo>
                <a:lnTo>
                  <a:pt x="10633" y="11582"/>
                </a:lnTo>
                <a:lnTo>
                  <a:pt x="10609" y="11607"/>
                </a:lnTo>
                <a:lnTo>
                  <a:pt x="10609" y="11655"/>
                </a:lnTo>
                <a:lnTo>
                  <a:pt x="10682" y="11753"/>
                </a:lnTo>
                <a:lnTo>
                  <a:pt x="10804" y="11874"/>
                </a:lnTo>
                <a:lnTo>
                  <a:pt x="10925" y="11947"/>
                </a:lnTo>
                <a:lnTo>
                  <a:pt x="11047" y="12045"/>
                </a:lnTo>
                <a:lnTo>
                  <a:pt x="11315" y="12166"/>
                </a:lnTo>
                <a:lnTo>
                  <a:pt x="11582" y="12288"/>
                </a:lnTo>
                <a:lnTo>
                  <a:pt x="11826" y="12385"/>
                </a:lnTo>
                <a:lnTo>
                  <a:pt x="12093" y="12483"/>
                </a:lnTo>
                <a:lnTo>
                  <a:pt x="12361" y="12556"/>
                </a:lnTo>
                <a:lnTo>
                  <a:pt x="12507" y="12580"/>
                </a:lnTo>
                <a:lnTo>
                  <a:pt x="12629" y="12580"/>
                </a:lnTo>
                <a:lnTo>
                  <a:pt x="12239" y="12799"/>
                </a:lnTo>
                <a:lnTo>
                  <a:pt x="11850" y="12969"/>
                </a:lnTo>
                <a:lnTo>
                  <a:pt x="11801" y="12921"/>
                </a:lnTo>
                <a:lnTo>
                  <a:pt x="11680" y="12823"/>
                </a:lnTo>
                <a:lnTo>
                  <a:pt x="11558" y="12775"/>
                </a:lnTo>
                <a:lnTo>
                  <a:pt x="11266" y="12677"/>
                </a:lnTo>
                <a:lnTo>
                  <a:pt x="10998" y="12604"/>
                </a:lnTo>
                <a:lnTo>
                  <a:pt x="10731" y="12531"/>
                </a:lnTo>
                <a:lnTo>
                  <a:pt x="10585" y="12458"/>
                </a:lnTo>
                <a:lnTo>
                  <a:pt x="10439" y="12385"/>
                </a:lnTo>
                <a:lnTo>
                  <a:pt x="10171" y="12239"/>
                </a:lnTo>
                <a:lnTo>
                  <a:pt x="10025" y="12166"/>
                </a:lnTo>
                <a:lnTo>
                  <a:pt x="9879" y="12118"/>
                </a:lnTo>
                <a:lnTo>
                  <a:pt x="9733" y="12093"/>
                </a:lnTo>
                <a:lnTo>
                  <a:pt x="9563" y="12093"/>
                </a:lnTo>
                <a:lnTo>
                  <a:pt x="9514" y="12118"/>
                </a:lnTo>
                <a:lnTo>
                  <a:pt x="9490" y="12142"/>
                </a:lnTo>
                <a:lnTo>
                  <a:pt x="9490" y="12191"/>
                </a:lnTo>
                <a:lnTo>
                  <a:pt x="9514" y="12215"/>
                </a:lnTo>
                <a:lnTo>
                  <a:pt x="9733" y="12410"/>
                </a:lnTo>
                <a:lnTo>
                  <a:pt x="9952" y="12580"/>
                </a:lnTo>
                <a:lnTo>
                  <a:pt x="10220" y="12750"/>
                </a:lnTo>
                <a:lnTo>
                  <a:pt x="10463" y="12872"/>
                </a:lnTo>
                <a:lnTo>
                  <a:pt x="10682" y="12969"/>
                </a:lnTo>
                <a:lnTo>
                  <a:pt x="10901" y="13042"/>
                </a:lnTo>
                <a:lnTo>
                  <a:pt x="11363" y="13188"/>
                </a:lnTo>
                <a:lnTo>
                  <a:pt x="10852" y="13359"/>
                </a:lnTo>
                <a:lnTo>
                  <a:pt x="10317" y="13505"/>
                </a:lnTo>
                <a:lnTo>
                  <a:pt x="10317" y="13480"/>
                </a:lnTo>
                <a:lnTo>
                  <a:pt x="10366" y="13359"/>
                </a:lnTo>
                <a:lnTo>
                  <a:pt x="10366" y="13310"/>
                </a:lnTo>
                <a:lnTo>
                  <a:pt x="10342" y="13261"/>
                </a:lnTo>
                <a:lnTo>
                  <a:pt x="10293" y="13213"/>
                </a:lnTo>
                <a:lnTo>
                  <a:pt x="10244" y="13164"/>
                </a:lnTo>
                <a:lnTo>
                  <a:pt x="9198" y="12604"/>
                </a:lnTo>
                <a:lnTo>
                  <a:pt x="9028" y="12507"/>
                </a:lnTo>
                <a:lnTo>
                  <a:pt x="8809" y="12410"/>
                </a:lnTo>
                <a:lnTo>
                  <a:pt x="8711" y="12385"/>
                </a:lnTo>
                <a:lnTo>
                  <a:pt x="8590" y="12361"/>
                </a:lnTo>
                <a:lnTo>
                  <a:pt x="8492" y="12385"/>
                </a:lnTo>
                <a:lnTo>
                  <a:pt x="8419" y="12434"/>
                </a:lnTo>
                <a:lnTo>
                  <a:pt x="8419" y="12458"/>
                </a:lnTo>
                <a:lnTo>
                  <a:pt x="8444" y="12556"/>
                </a:lnTo>
                <a:lnTo>
                  <a:pt x="8517" y="12629"/>
                </a:lnTo>
                <a:lnTo>
                  <a:pt x="8687" y="12799"/>
                </a:lnTo>
                <a:lnTo>
                  <a:pt x="9028" y="13042"/>
                </a:lnTo>
                <a:lnTo>
                  <a:pt x="9490" y="13334"/>
                </a:lnTo>
                <a:lnTo>
                  <a:pt x="9733" y="13456"/>
                </a:lnTo>
                <a:lnTo>
                  <a:pt x="10001" y="13553"/>
                </a:lnTo>
                <a:lnTo>
                  <a:pt x="9539" y="13651"/>
                </a:lnTo>
                <a:lnTo>
                  <a:pt x="9076" y="13699"/>
                </a:lnTo>
                <a:lnTo>
                  <a:pt x="9052" y="13651"/>
                </a:lnTo>
                <a:lnTo>
                  <a:pt x="8857" y="13480"/>
                </a:lnTo>
                <a:lnTo>
                  <a:pt x="8638" y="13334"/>
                </a:lnTo>
                <a:lnTo>
                  <a:pt x="8176" y="13067"/>
                </a:lnTo>
                <a:lnTo>
                  <a:pt x="7762" y="12799"/>
                </a:lnTo>
                <a:lnTo>
                  <a:pt x="7568" y="12677"/>
                </a:lnTo>
                <a:lnTo>
                  <a:pt x="7349" y="12604"/>
                </a:lnTo>
                <a:lnTo>
                  <a:pt x="7300" y="12604"/>
                </a:lnTo>
                <a:lnTo>
                  <a:pt x="7276" y="12653"/>
                </a:lnTo>
                <a:lnTo>
                  <a:pt x="7276" y="12775"/>
                </a:lnTo>
                <a:lnTo>
                  <a:pt x="7300" y="12872"/>
                </a:lnTo>
                <a:lnTo>
                  <a:pt x="7373" y="12969"/>
                </a:lnTo>
                <a:lnTo>
                  <a:pt x="7446" y="13042"/>
                </a:lnTo>
                <a:lnTo>
                  <a:pt x="7616" y="13213"/>
                </a:lnTo>
                <a:lnTo>
                  <a:pt x="7787" y="13334"/>
                </a:lnTo>
                <a:lnTo>
                  <a:pt x="8103" y="13553"/>
                </a:lnTo>
                <a:lnTo>
                  <a:pt x="8444" y="13748"/>
                </a:lnTo>
                <a:lnTo>
                  <a:pt x="8346" y="13748"/>
                </a:lnTo>
                <a:lnTo>
                  <a:pt x="7835" y="13772"/>
                </a:lnTo>
                <a:lnTo>
                  <a:pt x="7349" y="13724"/>
                </a:lnTo>
                <a:lnTo>
                  <a:pt x="7373" y="13699"/>
                </a:lnTo>
                <a:lnTo>
                  <a:pt x="7397" y="13651"/>
                </a:lnTo>
                <a:lnTo>
                  <a:pt x="7422" y="13578"/>
                </a:lnTo>
                <a:lnTo>
                  <a:pt x="7397" y="13529"/>
                </a:lnTo>
                <a:lnTo>
                  <a:pt x="7373" y="13456"/>
                </a:lnTo>
                <a:lnTo>
                  <a:pt x="7324" y="13383"/>
                </a:lnTo>
                <a:lnTo>
                  <a:pt x="7203" y="13286"/>
                </a:lnTo>
                <a:lnTo>
                  <a:pt x="6911" y="13091"/>
                </a:lnTo>
                <a:lnTo>
                  <a:pt x="6643" y="12872"/>
                </a:lnTo>
                <a:lnTo>
                  <a:pt x="6521" y="12799"/>
                </a:lnTo>
                <a:lnTo>
                  <a:pt x="6448" y="12750"/>
                </a:lnTo>
                <a:lnTo>
                  <a:pt x="6424" y="12702"/>
                </a:lnTo>
                <a:lnTo>
                  <a:pt x="6424" y="12677"/>
                </a:lnTo>
                <a:lnTo>
                  <a:pt x="6400" y="12677"/>
                </a:lnTo>
                <a:lnTo>
                  <a:pt x="6375" y="12702"/>
                </a:lnTo>
                <a:lnTo>
                  <a:pt x="6351" y="12775"/>
                </a:lnTo>
                <a:lnTo>
                  <a:pt x="6327" y="12823"/>
                </a:lnTo>
                <a:lnTo>
                  <a:pt x="6351" y="12969"/>
                </a:lnTo>
                <a:lnTo>
                  <a:pt x="6400" y="13042"/>
                </a:lnTo>
                <a:lnTo>
                  <a:pt x="6448" y="13140"/>
                </a:lnTo>
                <a:lnTo>
                  <a:pt x="6570" y="13286"/>
                </a:lnTo>
                <a:lnTo>
                  <a:pt x="6716" y="13432"/>
                </a:lnTo>
                <a:lnTo>
                  <a:pt x="6862" y="13553"/>
                </a:lnTo>
                <a:lnTo>
                  <a:pt x="7032" y="13675"/>
                </a:lnTo>
                <a:lnTo>
                  <a:pt x="6619" y="13578"/>
                </a:lnTo>
                <a:lnTo>
                  <a:pt x="6229" y="13456"/>
                </a:lnTo>
                <a:lnTo>
                  <a:pt x="5864" y="13334"/>
                </a:lnTo>
                <a:lnTo>
                  <a:pt x="5670" y="13286"/>
                </a:lnTo>
                <a:lnTo>
                  <a:pt x="5475" y="13261"/>
                </a:lnTo>
                <a:lnTo>
                  <a:pt x="5280" y="13237"/>
                </a:lnTo>
                <a:lnTo>
                  <a:pt x="5086" y="13261"/>
                </a:lnTo>
                <a:lnTo>
                  <a:pt x="4988" y="13286"/>
                </a:lnTo>
                <a:lnTo>
                  <a:pt x="4915" y="13334"/>
                </a:lnTo>
                <a:lnTo>
                  <a:pt x="4842" y="13407"/>
                </a:lnTo>
                <a:lnTo>
                  <a:pt x="4818" y="13505"/>
                </a:lnTo>
                <a:lnTo>
                  <a:pt x="4672" y="13651"/>
                </a:lnTo>
                <a:lnTo>
                  <a:pt x="4502" y="13797"/>
                </a:lnTo>
                <a:lnTo>
                  <a:pt x="4331" y="13943"/>
                </a:lnTo>
                <a:lnTo>
                  <a:pt x="4161" y="14064"/>
                </a:lnTo>
                <a:lnTo>
                  <a:pt x="3869" y="14259"/>
                </a:lnTo>
                <a:lnTo>
                  <a:pt x="3553" y="14405"/>
                </a:lnTo>
                <a:lnTo>
                  <a:pt x="3212" y="14551"/>
                </a:lnTo>
                <a:lnTo>
                  <a:pt x="2896" y="14648"/>
                </a:lnTo>
                <a:lnTo>
                  <a:pt x="2555" y="14745"/>
                </a:lnTo>
                <a:lnTo>
                  <a:pt x="2190" y="14818"/>
                </a:lnTo>
                <a:lnTo>
                  <a:pt x="1825" y="14867"/>
                </a:lnTo>
                <a:lnTo>
                  <a:pt x="1485" y="14891"/>
                </a:lnTo>
                <a:lnTo>
                  <a:pt x="1314" y="14891"/>
                </a:lnTo>
                <a:lnTo>
                  <a:pt x="1144" y="14867"/>
                </a:lnTo>
                <a:lnTo>
                  <a:pt x="1436" y="14672"/>
                </a:lnTo>
                <a:lnTo>
                  <a:pt x="1728" y="14453"/>
                </a:lnTo>
                <a:lnTo>
                  <a:pt x="1996" y="14210"/>
                </a:lnTo>
                <a:lnTo>
                  <a:pt x="2239" y="13991"/>
                </a:lnTo>
                <a:lnTo>
                  <a:pt x="2604" y="13626"/>
                </a:lnTo>
                <a:lnTo>
                  <a:pt x="2774" y="13432"/>
                </a:lnTo>
                <a:lnTo>
                  <a:pt x="2944" y="13188"/>
                </a:lnTo>
                <a:lnTo>
                  <a:pt x="3066" y="12945"/>
                </a:lnTo>
                <a:lnTo>
                  <a:pt x="3163" y="12702"/>
                </a:lnTo>
                <a:lnTo>
                  <a:pt x="3212" y="12458"/>
                </a:lnTo>
                <a:lnTo>
                  <a:pt x="3212" y="12337"/>
                </a:lnTo>
                <a:lnTo>
                  <a:pt x="3212" y="12215"/>
                </a:lnTo>
                <a:lnTo>
                  <a:pt x="3236" y="12118"/>
                </a:lnTo>
                <a:lnTo>
                  <a:pt x="3212" y="12045"/>
                </a:lnTo>
                <a:lnTo>
                  <a:pt x="3188" y="11972"/>
                </a:lnTo>
                <a:lnTo>
                  <a:pt x="3115" y="11923"/>
                </a:lnTo>
                <a:lnTo>
                  <a:pt x="2920" y="11826"/>
                </a:lnTo>
                <a:lnTo>
                  <a:pt x="2750" y="11704"/>
                </a:lnTo>
                <a:lnTo>
                  <a:pt x="2409" y="11461"/>
                </a:lnTo>
                <a:lnTo>
                  <a:pt x="2117" y="11169"/>
                </a:lnTo>
                <a:lnTo>
                  <a:pt x="1850" y="10852"/>
                </a:lnTo>
                <a:lnTo>
                  <a:pt x="1631" y="10512"/>
                </a:lnTo>
                <a:lnTo>
                  <a:pt x="1412" y="10147"/>
                </a:lnTo>
                <a:lnTo>
                  <a:pt x="1241" y="9757"/>
                </a:lnTo>
                <a:lnTo>
                  <a:pt x="1095" y="9368"/>
                </a:lnTo>
                <a:lnTo>
                  <a:pt x="949" y="8979"/>
                </a:lnTo>
                <a:lnTo>
                  <a:pt x="828" y="8565"/>
                </a:lnTo>
                <a:lnTo>
                  <a:pt x="755" y="8127"/>
                </a:lnTo>
                <a:lnTo>
                  <a:pt x="682" y="7689"/>
                </a:lnTo>
                <a:lnTo>
                  <a:pt x="657" y="7251"/>
                </a:lnTo>
                <a:lnTo>
                  <a:pt x="657" y="6837"/>
                </a:lnTo>
                <a:lnTo>
                  <a:pt x="706" y="6399"/>
                </a:lnTo>
                <a:lnTo>
                  <a:pt x="803" y="5986"/>
                </a:lnTo>
                <a:lnTo>
                  <a:pt x="925" y="5548"/>
                </a:lnTo>
                <a:lnTo>
                  <a:pt x="1120" y="5110"/>
                </a:lnTo>
                <a:lnTo>
                  <a:pt x="1339" y="4696"/>
                </a:lnTo>
                <a:lnTo>
                  <a:pt x="1606" y="4307"/>
                </a:lnTo>
                <a:lnTo>
                  <a:pt x="1898" y="3869"/>
                </a:lnTo>
                <a:lnTo>
                  <a:pt x="2166" y="3431"/>
                </a:lnTo>
                <a:lnTo>
                  <a:pt x="2434" y="3017"/>
                </a:lnTo>
                <a:lnTo>
                  <a:pt x="2604" y="2823"/>
                </a:lnTo>
                <a:lnTo>
                  <a:pt x="2774" y="2628"/>
                </a:lnTo>
                <a:lnTo>
                  <a:pt x="3115" y="2336"/>
                </a:lnTo>
                <a:lnTo>
                  <a:pt x="3431" y="2068"/>
                </a:lnTo>
                <a:lnTo>
                  <a:pt x="3772" y="1825"/>
                </a:lnTo>
                <a:lnTo>
                  <a:pt x="4137" y="1582"/>
                </a:lnTo>
                <a:lnTo>
                  <a:pt x="4502" y="1387"/>
                </a:lnTo>
                <a:lnTo>
                  <a:pt x="4867" y="1192"/>
                </a:lnTo>
                <a:lnTo>
                  <a:pt x="5256" y="1046"/>
                </a:lnTo>
                <a:lnTo>
                  <a:pt x="5670" y="900"/>
                </a:lnTo>
                <a:lnTo>
                  <a:pt x="6083" y="803"/>
                </a:lnTo>
                <a:lnTo>
                  <a:pt x="6497" y="706"/>
                </a:lnTo>
                <a:lnTo>
                  <a:pt x="6935" y="633"/>
                </a:lnTo>
                <a:lnTo>
                  <a:pt x="7373" y="584"/>
                </a:lnTo>
                <a:lnTo>
                  <a:pt x="7811" y="535"/>
                </a:lnTo>
                <a:lnTo>
                  <a:pt x="8249" y="511"/>
                </a:lnTo>
                <a:lnTo>
                  <a:pt x="9149" y="511"/>
                </a:lnTo>
                <a:close/>
                <a:moveTo>
                  <a:pt x="8444" y="0"/>
                </a:moveTo>
                <a:lnTo>
                  <a:pt x="7641" y="24"/>
                </a:lnTo>
                <a:lnTo>
                  <a:pt x="6838" y="122"/>
                </a:lnTo>
                <a:lnTo>
                  <a:pt x="6351" y="195"/>
                </a:lnTo>
                <a:lnTo>
                  <a:pt x="5889" y="292"/>
                </a:lnTo>
                <a:lnTo>
                  <a:pt x="5426" y="414"/>
                </a:lnTo>
                <a:lnTo>
                  <a:pt x="4964" y="560"/>
                </a:lnTo>
                <a:lnTo>
                  <a:pt x="4502" y="730"/>
                </a:lnTo>
                <a:lnTo>
                  <a:pt x="4088" y="949"/>
                </a:lnTo>
                <a:lnTo>
                  <a:pt x="3674" y="1217"/>
                </a:lnTo>
                <a:lnTo>
                  <a:pt x="3285" y="1509"/>
                </a:lnTo>
                <a:lnTo>
                  <a:pt x="2823" y="1922"/>
                </a:lnTo>
                <a:lnTo>
                  <a:pt x="2385" y="2312"/>
                </a:lnTo>
                <a:lnTo>
                  <a:pt x="2166" y="2531"/>
                </a:lnTo>
                <a:lnTo>
                  <a:pt x="1947" y="2725"/>
                </a:lnTo>
                <a:lnTo>
                  <a:pt x="1752" y="2969"/>
                </a:lnTo>
                <a:lnTo>
                  <a:pt x="1582" y="3212"/>
                </a:lnTo>
                <a:lnTo>
                  <a:pt x="1266" y="3723"/>
                </a:lnTo>
                <a:lnTo>
                  <a:pt x="974" y="4283"/>
                </a:lnTo>
                <a:lnTo>
                  <a:pt x="682" y="4842"/>
                </a:lnTo>
                <a:lnTo>
                  <a:pt x="438" y="5402"/>
                </a:lnTo>
                <a:lnTo>
                  <a:pt x="341" y="5645"/>
                </a:lnTo>
                <a:lnTo>
                  <a:pt x="268" y="5889"/>
                </a:lnTo>
                <a:lnTo>
                  <a:pt x="195" y="6132"/>
                </a:lnTo>
                <a:lnTo>
                  <a:pt x="146" y="6375"/>
                </a:lnTo>
                <a:lnTo>
                  <a:pt x="122" y="6886"/>
                </a:lnTo>
                <a:lnTo>
                  <a:pt x="122" y="7397"/>
                </a:lnTo>
                <a:lnTo>
                  <a:pt x="171" y="7908"/>
                </a:lnTo>
                <a:lnTo>
                  <a:pt x="268" y="8419"/>
                </a:lnTo>
                <a:lnTo>
                  <a:pt x="390" y="8906"/>
                </a:lnTo>
                <a:lnTo>
                  <a:pt x="536" y="9392"/>
                </a:lnTo>
                <a:lnTo>
                  <a:pt x="682" y="9830"/>
                </a:lnTo>
                <a:lnTo>
                  <a:pt x="876" y="10244"/>
                </a:lnTo>
                <a:lnTo>
                  <a:pt x="1095" y="10658"/>
                </a:lnTo>
                <a:lnTo>
                  <a:pt x="1339" y="11047"/>
                </a:lnTo>
                <a:lnTo>
                  <a:pt x="1631" y="11412"/>
                </a:lnTo>
                <a:lnTo>
                  <a:pt x="1947" y="11728"/>
                </a:lnTo>
                <a:lnTo>
                  <a:pt x="2117" y="11874"/>
                </a:lnTo>
                <a:lnTo>
                  <a:pt x="2312" y="12020"/>
                </a:lnTo>
                <a:lnTo>
                  <a:pt x="2507" y="12142"/>
                </a:lnTo>
                <a:lnTo>
                  <a:pt x="2701" y="12239"/>
                </a:lnTo>
                <a:lnTo>
                  <a:pt x="2677" y="12458"/>
                </a:lnTo>
                <a:lnTo>
                  <a:pt x="2604" y="12653"/>
                </a:lnTo>
                <a:lnTo>
                  <a:pt x="2482" y="12848"/>
                </a:lnTo>
                <a:lnTo>
                  <a:pt x="2361" y="13042"/>
                </a:lnTo>
                <a:lnTo>
                  <a:pt x="2215" y="13213"/>
                </a:lnTo>
                <a:lnTo>
                  <a:pt x="2069" y="13359"/>
                </a:lnTo>
                <a:lnTo>
                  <a:pt x="1752" y="13675"/>
                </a:lnTo>
                <a:lnTo>
                  <a:pt x="1412" y="13967"/>
                </a:lnTo>
                <a:lnTo>
                  <a:pt x="1047" y="14259"/>
                </a:lnTo>
                <a:lnTo>
                  <a:pt x="828" y="14381"/>
                </a:lnTo>
                <a:lnTo>
                  <a:pt x="633" y="14478"/>
                </a:lnTo>
                <a:lnTo>
                  <a:pt x="414" y="14575"/>
                </a:lnTo>
                <a:lnTo>
                  <a:pt x="195" y="14648"/>
                </a:lnTo>
                <a:lnTo>
                  <a:pt x="98" y="14697"/>
                </a:lnTo>
                <a:lnTo>
                  <a:pt x="25" y="14794"/>
                </a:lnTo>
                <a:lnTo>
                  <a:pt x="0" y="14891"/>
                </a:lnTo>
                <a:lnTo>
                  <a:pt x="25" y="14989"/>
                </a:lnTo>
                <a:lnTo>
                  <a:pt x="49" y="15086"/>
                </a:lnTo>
                <a:lnTo>
                  <a:pt x="146" y="15159"/>
                </a:lnTo>
                <a:lnTo>
                  <a:pt x="244" y="15208"/>
                </a:lnTo>
                <a:lnTo>
                  <a:pt x="365" y="15208"/>
                </a:lnTo>
                <a:lnTo>
                  <a:pt x="414" y="15183"/>
                </a:lnTo>
                <a:lnTo>
                  <a:pt x="560" y="15256"/>
                </a:lnTo>
                <a:lnTo>
                  <a:pt x="682" y="15305"/>
                </a:lnTo>
                <a:lnTo>
                  <a:pt x="998" y="15378"/>
                </a:lnTo>
                <a:lnTo>
                  <a:pt x="1314" y="15402"/>
                </a:lnTo>
                <a:lnTo>
                  <a:pt x="1679" y="15402"/>
                </a:lnTo>
                <a:lnTo>
                  <a:pt x="2020" y="15354"/>
                </a:lnTo>
                <a:lnTo>
                  <a:pt x="2336" y="15305"/>
                </a:lnTo>
                <a:lnTo>
                  <a:pt x="2896" y="15183"/>
                </a:lnTo>
                <a:lnTo>
                  <a:pt x="3261" y="15062"/>
                </a:lnTo>
                <a:lnTo>
                  <a:pt x="3626" y="14916"/>
                </a:lnTo>
                <a:lnTo>
                  <a:pt x="3991" y="14770"/>
                </a:lnTo>
                <a:lnTo>
                  <a:pt x="4331" y="14575"/>
                </a:lnTo>
                <a:lnTo>
                  <a:pt x="4575" y="14429"/>
                </a:lnTo>
                <a:lnTo>
                  <a:pt x="4818" y="14259"/>
                </a:lnTo>
                <a:lnTo>
                  <a:pt x="5037" y="14040"/>
                </a:lnTo>
                <a:lnTo>
                  <a:pt x="5134" y="13918"/>
                </a:lnTo>
                <a:lnTo>
                  <a:pt x="5207" y="13797"/>
                </a:lnTo>
                <a:lnTo>
                  <a:pt x="5426" y="13821"/>
                </a:lnTo>
                <a:lnTo>
                  <a:pt x="5645" y="13845"/>
                </a:lnTo>
                <a:lnTo>
                  <a:pt x="6059" y="13967"/>
                </a:lnTo>
                <a:lnTo>
                  <a:pt x="6497" y="14113"/>
                </a:lnTo>
                <a:lnTo>
                  <a:pt x="6692" y="14186"/>
                </a:lnTo>
                <a:lnTo>
                  <a:pt x="6911" y="14235"/>
                </a:lnTo>
                <a:lnTo>
                  <a:pt x="7178" y="14283"/>
                </a:lnTo>
                <a:lnTo>
                  <a:pt x="7446" y="14308"/>
                </a:lnTo>
                <a:lnTo>
                  <a:pt x="7981" y="14332"/>
                </a:lnTo>
                <a:lnTo>
                  <a:pt x="8517" y="14308"/>
                </a:lnTo>
                <a:lnTo>
                  <a:pt x="9052" y="14259"/>
                </a:lnTo>
                <a:lnTo>
                  <a:pt x="9490" y="14210"/>
                </a:lnTo>
                <a:lnTo>
                  <a:pt x="9952" y="14137"/>
                </a:lnTo>
                <a:lnTo>
                  <a:pt x="10390" y="14040"/>
                </a:lnTo>
                <a:lnTo>
                  <a:pt x="10828" y="13918"/>
                </a:lnTo>
                <a:lnTo>
                  <a:pt x="11266" y="13797"/>
                </a:lnTo>
                <a:lnTo>
                  <a:pt x="11680" y="13651"/>
                </a:lnTo>
                <a:lnTo>
                  <a:pt x="12093" y="13480"/>
                </a:lnTo>
                <a:lnTo>
                  <a:pt x="12507" y="13286"/>
                </a:lnTo>
                <a:lnTo>
                  <a:pt x="12921" y="13067"/>
                </a:lnTo>
                <a:lnTo>
                  <a:pt x="13310" y="12823"/>
                </a:lnTo>
                <a:lnTo>
                  <a:pt x="13699" y="12556"/>
                </a:lnTo>
                <a:lnTo>
                  <a:pt x="14089" y="12264"/>
                </a:lnTo>
                <a:lnTo>
                  <a:pt x="14429" y="11947"/>
                </a:lnTo>
                <a:lnTo>
                  <a:pt x="14770" y="11607"/>
                </a:lnTo>
                <a:lnTo>
                  <a:pt x="15111" y="11266"/>
                </a:lnTo>
                <a:lnTo>
                  <a:pt x="15403" y="10901"/>
                </a:lnTo>
                <a:lnTo>
                  <a:pt x="15670" y="10512"/>
                </a:lnTo>
                <a:lnTo>
                  <a:pt x="15914" y="10098"/>
                </a:lnTo>
                <a:lnTo>
                  <a:pt x="16133" y="9684"/>
                </a:lnTo>
                <a:lnTo>
                  <a:pt x="16327" y="9246"/>
                </a:lnTo>
                <a:lnTo>
                  <a:pt x="16473" y="8808"/>
                </a:lnTo>
                <a:lnTo>
                  <a:pt x="16595" y="8346"/>
                </a:lnTo>
                <a:lnTo>
                  <a:pt x="16668" y="7884"/>
                </a:lnTo>
                <a:lnTo>
                  <a:pt x="16717" y="7421"/>
                </a:lnTo>
                <a:lnTo>
                  <a:pt x="16717" y="7178"/>
                </a:lnTo>
                <a:lnTo>
                  <a:pt x="16692" y="6959"/>
                </a:lnTo>
                <a:lnTo>
                  <a:pt x="16595" y="6497"/>
                </a:lnTo>
                <a:lnTo>
                  <a:pt x="16473" y="6035"/>
                </a:lnTo>
                <a:lnTo>
                  <a:pt x="16352" y="5597"/>
                </a:lnTo>
                <a:lnTo>
                  <a:pt x="16206" y="5134"/>
                </a:lnTo>
                <a:lnTo>
                  <a:pt x="16084" y="4672"/>
                </a:lnTo>
                <a:lnTo>
                  <a:pt x="15962" y="4210"/>
                </a:lnTo>
                <a:lnTo>
                  <a:pt x="15792" y="3772"/>
                </a:lnTo>
                <a:lnTo>
                  <a:pt x="15597" y="3358"/>
                </a:lnTo>
                <a:lnTo>
                  <a:pt x="15354" y="2993"/>
                </a:lnTo>
                <a:lnTo>
                  <a:pt x="15062" y="2652"/>
                </a:lnTo>
                <a:lnTo>
                  <a:pt x="14770" y="2336"/>
                </a:lnTo>
                <a:lnTo>
                  <a:pt x="14429" y="2044"/>
                </a:lnTo>
                <a:lnTo>
                  <a:pt x="14089" y="1776"/>
                </a:lnTo>
                <a:lnTo>
                  <a:pt x="13724" y="1509"/>
                </a:lnTo>
                <a:lnTo>
                  <a:pt x="13334" y="1265"/>
                </a:lnTo>
                <a:lnTo>
                  <a:pt x="12969" y="1046"/>
                </a:lnTo>
                <a:lnTo>
                  <a:pt x="12580" y="827"/>
                </a:lnTo>
                <a:lnTo>
                  <a:pt x="12166" y="633"/>
                </a:lnTo>
                <a:lnTo>
                  <a:pt x="11777" y="487"/>
                </a:lnTo>
                <a:lnTo>
                  <a:pt x="11363" y="341"/>
                </a:lnTo>
                <a:lnTo>
                  <a:pt x="10950" y="219"/>
                </a:lnTo>
                <a:lnTo>
                  <a:pt x="10512" y="146"/>
                </a:lnTo>
                <a:lnTo>
                  <a:pt x="10074" y="73"/>
                </a:lnTo>
                <a:lnTo>
                  <a:pt x="9271" y="0"/>
                </a:lnTo>
                <a:lnTo>
                  <a:pt x="8444" y="0"/>
                </a:lnTo>
                <a:close/>
              </a:path>
            </a:pathLst>
          </a:custGeom>
          <a:solidFill>
            <a:srgbClr val="FF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91425" tIns="91425" rIns="91425" bIns="91425" anchor="ctr"/>
          <a:lstStyle/>
          <a:p>
            <a:endParaRPr lang="fr-FR"/>
          </a:p>
        </p:txBody>
      </p:sp>
      <p:sp>
        <p:nvSpPr>
          <p:cNvPr id="28" name="ZoneTexte 7"/>
          <p:cNvSpPr txBox="1">
            <a:spLocks noChangeArrowheads="1"/>
          </p:cNvSpPr>
          <p:nvPr/>
        </p:nvSpPr>
        <p:spPr bwMode="auto">
          <a:xfrm>
            <a:off x="5259388" y="4835723"/>
            <a:ext cx="370998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fr-FR" altLang="fr-FR" b="1" dirty="0">
                <a:solidFill>
                  <a:schemeClr val="bg1"/>
                </a:solidFill>
              </a:rPr>
              <a:t>MAO </a:t>
            </a:r>
            <a:r>
              <a:rPr lang="fr-FR" altLang="fr-FR" sz="1400" b="1" dirty="0">
                <a:solidFill>
                  <a:schemeClr val="bg1"/>
                </a:solidFill>
              </a:rPr>
              <a:t> 2017</a:t>
            </a:r>
          </a:p>
        </p:txBody>
      </p:sp>
    </p:spTree>
    <p:extLst>
      <p:ext uri="{BB962C8B-B14F-4D97-AF65-F5344CB8AC3E}">
        <p14:creationId xmlns:p14="http://schemas.microsoft.com/office/powerpoint/2010/main" val="23806863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3" name="Google Shape;1523;p57"/>
          <p:cNvSpPr txBox="1">
            <a:spLocks noGrp="1"/>
          </p:cNvSpPr>
          <p:nvPr>
            <p:ph type="ctrTitle"/>
          </p:nvPr>
        </p:nvSpPr>
        <p:spPr>
          <a:xfrm>
            <a:off x="-4392770" y="-1639274"/>
            <a:ext cx="12796542" cy="406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US" sz="3200" b="1" dirty="0"/>
              <a:t>EGS: Prendre </a:t>
            </a:r>
            <a:r>
              <a:rPr lang="en-US" sz="3200" b="1" dirty="0" err="1"/>
              <a:t>en</a:t>
            </a:r>
            <a:r>
              <a:rPr lang="en-US" sz="3200" b="1" dirty="0"/>
              <a:t> </a:t>
            </a:r>
            <a:r>
              <a:rPr lang="en-US" sz="3200" b="1" dirty="0" err="1"/>
              <a:t>compte</a:t>
            </a:r>
            <a:r>
              <a:rPr lang="en-US" sz="3200" b="1" dirty="0"/>
              <a:t> la </a:t>
            </a:r>
            <a:r>
              <a:rPr lang="en-US" sz="3200" b="1" dirty="0" err="1"/>
              <a:t>singularité</a:t>
            </a:r>
            <a:r>
              <a:rPr lang="en-US" sz="3200" b="1" dirty="0"/>
              <a:t> du patient </a:t>
            </a:r>
            <a:r>
              <a:rPr lang="en-US" sz="3200" dirty="0"/>
              <a:t> </a:t>
            </a:r>
          </a:p>
        </p:txBody>
      </p:sp>
      <p:sp>
        <p:nvSpPr>
          <p:cNvPr id="3" name="AutoShape 2" descr="A stylish boutique display with mannequins dressed in trendy, everyday ready-to-wear fashion. The outfits include casual yet chic items like denim jeans, jackets, and fashionable sneakers, set against a vibrant urban background with racks of clothes. The scene is modern, with colorful signage and sleek lighting, giving off a youthful, accessible fashion vibe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0" name="Image 9" descr="C:\Users\5003058\AppData\Local\Packages\Microsoft.Windows.Photos_8wekyb3d8bbwe\TempState\ShareServiceTempFolder\9505ea21-f7d8-467f-99b0-6847e71ded51.jpe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9" y="1391417"/>
            <a:ext cx="4572001" cy="37520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Image 10" descr="C:\Users\5003058\AppData\Local\Packages\Microsoft.Windows.Photos_8wekyb3d8bbwe\TempState\ShareServiceTempFolder\d1a2cf30-032b-4323-abd6-44e8ecbb9dda.jpe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91416"/>
            <a:ext cx="4571999" cy="3752084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ZoneTexte 7"/>
          <p:cNvSpPr txBox="1"/>
          <p:nvPr/>
        </p:nvSpPr>
        <p:spPr>
          <a:xfrm>
            <a:off x="7737764" y="4776017"/>
            <a:ext cx="204354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>
                <a:solidFill>
                  <a:schemeClr val="bg1"/>
                </a:solidFill>
              </a:rPr>
              <a:t>Image : R</a:t>
            </a:r>
            <a:r>
              <a:rPr lang="en" sz="1000" dirty="0">
                <a:solidFill>
                  <a:schemeClr val="bg1"/>
                </a:solidFill>
              </a:rPr>
              <a:t>oyalty-free IA 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4582D203-690D-48CF-A184-DC1439CD4BEB}"/>
              </a:ext>
            </a:extLst>
          </p:cNvPr>
          <p:cNvSpPr txBox="1"/>
          <p:nvPr/>
        </p:nvSpPr>
        <p:spPr>
          <a:xfrm>
            <a:off x="653778" y="870043"/>
            <a:ext cx="92086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tx1"/>
                </a:solidFill>
              </a:rPr>
              <a:t>Tests </a:t>
            </a:r>
            <a:r>
              <a:rPr lang="en-US" sz="2000" b="1" dirty="0" err="1">
                <a:solidFill>
                  <a:schemeClr val="tx1"/>
                </a:solidFill>
              </a:rPr>
              <a:t>standardisées</a:t>
            </a:r>
            <a:r>
              <a:rPr lang="en-US" sz="2000" b="1" dirty="0">
                <a:solidFill>
                  <a:schemeClr val="tx1"/>
                </a:solidFill>
              </a:rPr>
              <a:t>                      </a:t>
            </a:r>
            <a:r>
              <a:rPr lang="en-US" sz="2000" b="1" dirty="0" err="1">
                <a:solidFill>
                  <a:schemeClr val="tx1"/>
                </a:solidFill>
              </a:rPr>
              <a:t>mais</a:t>
            </a:r>
            <a:r>
              <a:rPr lang="en-US" sz="2000" b="1" dirty="0">
                <a:solidFill>
                  <a:schemeClr val="tx1"/>
                </a:solidFill>
              </a:rPr>
              <a:t> …Des Interventions </a:t>
            </a:r>
            <a:r>
              <a:rPr lang="en-US" sz="2000" b="1" dirty="0" err="1">
                <a:solidFill>
                  <a:schemeClr val="tx1"/>
                </a:solidFill>
              </a:rPr>
              <a:t>ciblées</a:t>
            </a:r>
            <a:endParaRPr lang="en-US" sz="20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Résultats de recherche d'images pour « parcours du combattant militaire 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3076" name="Picture 4" descr="Résultats de recherche d'images pour « outils »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387" y="317"/>
            <a:ext cx="9180387" cy="612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155575" y="1250329"/>
            <a:ext cx="56065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chemeClr val="bg1"/>
                </a:solidFill>
                <a:latin typeface="Bookman Old Style" pitchFamily="18" charset="0"/>
              </a:rPr>
              <a:t>EGS POUR LE GERIATRE </a:t>
            </a:r>
          </a:p>
        </p:txBody>
      </p:sp>
    </p:spTree>
    <p:extLst>
      <p:ext uri="{BB962C8B-B14F-4D97-AF65-F5344CB8AC3E}">
        <p14:creationId xmlns:p14="http://schemas.microsoft.com/office/powerpoint/2010/main" val="10878299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Résultats de recherche d'images pour « parcours du combattant militaire 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01127"/>
            <a:ext cx="9036496" cy="5945753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899592" y="627534"/>
            <a:ext cx="65527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155575" y="196647"/>
            <a:ext cx="71287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chemeClr val="bg1"/>
                </a:solidFill>
                <a:latin typeface="Bookman Old Style" pitchFamily="18" charset="0"/>
              </a:rPr>
              <a:t>EGS POUR L’ONCOLOGUE  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7B3E29CB-B6D1-4418-903F-A92F216F149A}"/>
              </a:ext>
            </a:extLst>
          </p:cNvPr>
          <p:cNvPicPr>
            <a:picLocks noGrp="1"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6279" y="781422"/>
            <a:ext cx="3356677" cy="1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D0A6C868-21CE-47C2-A15D-4A6799648D30}"/>
              </a:ext>
            </a:extLst>
          </p:cNvPr>
          <p:cNvSpPr txBox="1">
            <a:spLocks/>
          </p:cNvSpPr>
          <p:nvPr/>
        </p:nvSpPr>
        <p:spPr>
          <a:xfrm>
            <a:off x="107504" y="758112"/>
            <a:ext cx="6020565" cy="2189677"/>
          </a:xfrm>
          <a:prstGeom prst="rect">
            <a:avLst/>
          </a:prstGeom>
        </p:spPr>
        <p:txBody>
          <a:bodyPr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fr-FR" sz="1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                    </a:t>
            </a:r>
            <a:r>
              <a:rPr lang="fr-FR" sz="1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 statut fonctionnel</a:t>
            </a:r>
            <a:r>
              <a:rPr lang="fr-FR" sz="1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autonomie  </a:t>
            </a:r>
          </a:p>
          <a:p>
            <a:endParaRPr lang="fr-FR" sz="1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Comorbidité</a:t>
            </a:r>
            <a:r>
              <a:rPr lang="fr-FR" sz="1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fr-FR" sz="1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liste des pathologies présentes ou un des outils validés </a:t>
            </a:r>
          </a:p>
          <a:p>
            <a:r>
              <a:rPr lang="fr-FR" sz="11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           </a:t>
            </a:r>
          </a:p>
          <a:p>
            <a:r>
              <a:rPr lang="fr-FR" sz="11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                                     </a:t>
            </a:r>
            <a:r>
              <a:rPr lang="fr-FR" sz="11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Chutes</a:t>
            </a:r>
            <a:r>
              <a:rPr lang="fr-FR" sz="11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fr-FR" sz="1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Une simple question</a:t>
            </a:r>
          </a:p>
          <a:p>
            <a:endParaRPr lang="fr-FR" sz="1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     Dépression</a:t>
            </a:r>
            <a:r>
              <a:rPr lang="fr-FR" sz="1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GDS </a:t>
            </a:r>
          </a:p>
          <a:p>
            <a:r>
              <a:rPr lang="fr-FR" sz="1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r>
              <a:rPr lang="fr-FR" sz="1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Cognitif</a:t>
            </a:r>
            <a:r>
              <a:rPr lang="fr-FR" sz="1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Mini-</a:t>
            </a:r>
            <a:r>
              <a:rPr lang="fr-FR" sz="10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Cog</a:t>
            </a:r>
            <a:r>
              <a:rPr lang="fr-FR" sz="1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ou  </a:t>
            </a:r>
            <a:r>
              <a:rPr lang="fr-FR" sz="10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Blessed</a:t>
            </a:r>
            <a:r>
              <a:rPr lang="fr-FR" sz="1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Orientation-Memory-Concentration test </a:t>
            </a:r>
          </a:p>
          <a:p>
            <a:r>
              <a:rPr lang="fr-FR" sz="1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                </a:t>
            </a:r>
          </a:p>
          <a:p>
            <a:r>
              <a:rPr lang="fr-FR" sz="1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                                       </a:t>
            </a:r>
            <a:r>
              <a:rPr lang="fr-FR" sz="1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Nutrition</a:t>
            </a:r>
            <a:r>
              <a:rPr lang="fr-FR" sz="1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La perte de poids</a:t>
            </a:r>
          </a:p>
          <a:p>
            <a:endParaRPr lang="fr-FR" sz="1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2DBDA449-726F-4F23-8A69-D93947CB08DF}"/>
              </a:ext>
            </a:extLst>
          </p:cNvPr>
          <p:cNvSpPr txBox="1"/>
          <p:nvPr/>
        </p:nvSpPr>
        <p:spPr>
          <a:xfrm>
            <a:off x="4860032" y="2328111"/>
            <a:ext cx="83529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" i="1" dirty="0">
                <a:solidFill>
                  <a:schemeClr val="bg1"/>
                </a:solidFill>
              </a:rPr>
              <a:t>Mohile SG et al </a:t>
            </a:r>
            <a:r>
              <a:rPr lang="fr-FR" sz="600" i="1" dirty="0" err="1">
                <a:solidFill>
                  <a:schemeClr val="bg1"/>
                </a:solidFill>
              </a:rPr>
              <a:t>Practical</a:t>
            </a:r>
            <a:r>
              <a:rPr lang="fr-FR" sz="600" i="1" dirty="0">
                <a:solidFill>
                  <a:schemeClr val="bg1"/>
                </a:solidFill>
              </a:rPr>
              <a:t> </a:t>
            </a:r>
            <a:r>
              <a:rPr lang="fr-FR" sz="600" i="1" dirty="0" err="1">
                <a:solidFill>
                  <a:schemeClr val="bg1"/>
                </a:solidFill>
              </a:rPr>
              <a:t>assessment</a:t>
            </a:r>
            <a:r>
              <a:rPr lang="fr-FR" sz="600" i="1" dirty="0">
                <a:solidFill>
                  <a:schemeClr val="bg1"/>
                </a:solidFill>
              </a:rPr>
              <a:t> and management of </a:t>
            </a:r>
            <a:r>
              <a:rPr lang="fr-FR" sz="600" i="1" dirty="0" err="1">
                <a:solidFill>
                  <a:schemeClr val="bg1"/>
                </a:solidFill>
              </a:rPr>
              <a:t>vulnerabilities</a:t>
            </a:r>
            <a:r>
              <a:rPr lang="fr-FR" sz="600" i="1" dirty="0">
                <a:solidFill>
                  <a:schemeClr val="bg1"/>
                </a:solidFill>
              </a:rPr>
              <a:t> in </a:t>
            </a:r>
            <a:r>
              <a:rPr lang="fr-FR" sz="600" i="1" dirty="0" err="1">
                <a:solidFill>
                  <a:schemeClr val="bg1"/>
                </a:solidFill>
              </a:rPr>
              <a:t>older</a:t>
            </a:r>
            <a:r>
              <a:rPr lang="fr-FR" sz="600" i="1" dirty="0">
                <a:solidFill>
                  <a:schemeClr val="bg1"/>
                </a:solidFill>
              </a:rPr>
              <a:t> patients </a:t>
            </a:r>
            <a:r>
              <a:rPr lang="fr-FR" sz="600" i="1" dirty="0" err="1">
                <a:solidFill>
                  <a:schemeClr val="bg1"/>
                </a:solidFill>
              </a:rPr>
              <a:t>receiving</a:t>
            </a:r>
            <a:r>
              <a:rPr lang="fr-FR" sz="600" i="1" dirty="0">
                <a:solidFill>
                  <a:schemeClr val="bg1"/>
                </a:solidFill>
              </a:rPr>
              <a:t> </a:t>
            </a:r>
            <a:r>
              <a:rPr lang="fr-FR" sz="600" i="1" dirty="0" err="1">
                <a:solidFill>
                  <a:schemeClr val="bg1"/>
                </a:solidFill>
              </a:rPr>
              <a:t>chemotherapy</a:t>
            </a:r>
            <a:r>
              <a:rPr lang="fr-FR" sz="600" i="1" dirty="0">
                <a:solidFill>
                  <a:schemeClr val="bg1"/>
                </a:solidFill>
              </a:rPr>
              <a:t>: </a:t>
            </a:r>
          </a:p>
          <a:p>
            <a:r>
              <a:rPr lang="fr-FR" sz="600" i="1" dirty="0">
                <a:solidFill>
                  <a:schemeClr val="bg1"/>
                </a:solidFill>
              </a:rPr>
              <a:t>ASCO guideline for </a:t>
            </a:r>
            <a:r>
              <a:rPr lang="fr-FR" sz="600" i="1" dirty="0" err="1">
                <a:solidFill>
                  <a:schemeClr val="bg1"/>
                </a:solidFill>
              </a:rPr>
              <a:t>geriatric</a:t>
            </a:r>
            <a:r>
              <a:rPr lang="fr-FR" sz="600" i="1" dirty="0">
                <a:solidFill>
                  <a:schemeClr val="bg1"/>
                </a:solidFill>
              </a:rPr>
              <a:t> </a:t>
            </a:r>
            <a:r>
              <a:rPr lang="fr-FR" sz="600" i="1" dirty="0" err="1">
                <a:solidFill>
                  <a:schemeClr val="bg1"/>
                </a:solidFill>
              </a:rPr>
              <a:t>oncology</a:t>
            </a:r>
            <a:r>
              <a:rPr lang="fr-FR" sz="600" i="1" dirty="0">
                <a:solidFill>
                  <a:schemeClr val="bg1"/>
                </a:solidFill>
              </a:rPr>
              <a:t>. J Clin </a:t>
            </a:r>
            <a:r>
              <a:rPr lang="fr-FR" sz="600" i="1" dirty="0" err="1">
                <a:solidFill>
                  <a:schemeClr val="bg1"/>
                </a:solidFill>
              </a:rPr>
              <a:t>Oncol</a:t>
            </a:r>
            <a:r>
              <a:rPr lang="fr-FR" sz="600" i="1" dirty="0">
                <a:solidFill>
                  <a:schemeClr val="bg1"/>
                </a:solidFill>
              </a:rPr>
              <a:t> 2018;36:2326e47</a:t>
            </a:r>
          </a:p>
          <a:p>
            <a:endParaRPr lang="fr-FR" sz="600" dirty="0">
              <a:solidFill>
                <a:schemeClr val="bg1"/>
              </a:solidFill>
            </a:endParaRPr>
          </a:p>
          <a:p>
            <a:endParaRPr lang="fr-FR" sz="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80203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ABEC8445-5413-42F6-9239-B0274AAE9EB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mtClean="0"/>
              <a:t>9</a:t>
            </a:fld>
            <a:endParaRPr lang="fr-FR"/>
          </a:p>
        </p:txBody>
      </p:sp>
      <p:pic>
        <p:nvPicPr>
          <p:cNvPr id="1026" name="C2C48B2D-E1A6-4D37-A30E-08C1B4706059" descr="0C5A027A-306C-436E-8655-AA7B0AA23C3D.png">
            <a:extLst>
              <a:ext uri="{FF2B5EF4-FFF2-40B4-BE49-F238E27FC236}">
                <a16:creationId xmlns:a16="http://schemas.microsoft.com/office/drawing/2014/main" id="{8B07966E-B7DF-4F61-9A27-6AB85546D3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85" y="0"/>
            <a:ext cx="9120815" cy="5210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73822768"/>
      </p:ext>
    </p:extLst>
  </p:cSld>
  <p:clrMapOvr>
    <a:masterClrMapping/>
  </p:clrMapOvr>
</p:sld>
</file>

<file path=ppt/theme/theme1.xml><?xml version="1.0" encoding="utf-8"?>
<a:theme xmlns:a="http://schemas.openxmlformats.org/drawingml/2006/main" name="Rynaldo template">
  <a:themeElements>
    <a:clrScheme name="Custom 347">
      <a:dk1>
        <a:srgbClr val="2C444E"/>
      </a:dk1>
      <a:lt1>
        <a:srgbClr val="FFFFFF"/>
      </a:lt1>
      <a:dk2>
        <a:srgbClr val="7D8A8D"/>
      </a:dk2>
      <a:lt2>
        <a:srgbClr val="E1E9EB"/>
      </a:lt2>
      <a:accent1>
        <a:srgbClr val="00A4CA"/>
      </a:accent1>
      <a:accent2>
        <a:srgbClr val="0082A9"/>
      </a:accent2>
      <a:accent3>
        <a:srgbClr val="8792DF"/>
      </a:accent3>
      <a:accent4>
        <a:srgbClr val="5963AF"/>
      </a:accent4>
      <a:accent5>
        <a:srgbClr val="FF712A"/>
      </a:accent5>
      <a:accent6>
        <a:srgbClr val="DF3D11"/>
      </a:accent6>
      <a:hlink>
        <a:srgbClr val="0082A9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</TotalTime>
  <Words>1779</Words>
  <Application>Microsoft Office PowerPoint</Application>
  <PresentationFormat>Affichage à l'écran (16:9)</PresentationFormat>
  <Paragraphs>296</Paragraphs>
  <Slides>36</Slides>
  <Notes>14</Notes>
  <HiddenSlides>0</HiddenSlides>
  <MMClips>0</MMClips>
  <ScaleCrop>false</ScaleCrop>
  <HeadingPairs>
    <vt:vector size="6" baseType="variant">
      <vt:variant>
        <vt:lpstr>Polices utilisées</vt:lpstr>
      </vt:variant>
      <vt:variant>
        <vt:i4>23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36</vt:i4>
      </vt:variant>
    </vt:vector>
  </HeadingPairs>
  <TitlesOfParts>
    <vt:vector size="60" baseType="lpstr">
      <vt:lpstr>Arial</vt:lpstr>
      <vt:lpstr>Segoe UI Web (West European)</vt:lpstr>
      <vt:lpstr>Bookman Old Style</vt:lpstr>
      <vt:lpstr>Walter Turncoat</vt:lpstr>
      <vt:lpstr>Courier New</vt:lpstr>
      <vt:lpstr>Fira Sans Extra Condensed Medium</vt:lpstr>
      <vt:lpstr>Pompiere</vt:lpstr>
      <vt:lpstr>News Cycle</vt:lpstr>
      <vt:lpstr>MS PGothic</vt:lpstr>
      <vt:lpstr>Times New Roman</vt:lpstr>
      <vt:lpstr>Wingdings</vt:lpstr>
      <vt:lpstr>BlinkMacSystemFont</vt:lpstr>
      <vt:lpstr>Cabin Condensed SemiBold</vt:lpstr>
      <vt:lpstr>Verdana</vt:lpstr>
      <vt:lpstr>Roboto Condensed Light</vt:lpstr>
      <vt:lpstr>Quattrocento</vt:lpstr>
      <vt:lpstr>AdvTTb5929f4c+20</vt:lpstr>
      <vt:lpstr>Calibri</vt:lpstr>
      <vt:lpstr>Saira Condensed</vt:lpstr>
      <vt:lpstr>Roboto Slab Light</vt:lpstr>
      <vt:lpstr>Franklin Gothic Book</vt:lpstr>
      <vt:lpstr>Tunga</vt:lpstr>
      <vt:lpstr>AdvTTb5929f4c</vt:lpstr>
      <vt:lpstr>Rynaldo template</vt:lpstr>
      <vt:lpstr>Quels Outils pour  l’évaluation  oncogériatrique ?</vt:lpstr>
      <vt:lpstr>COI</vt:lpstr>
      <vt:lpstr>On attend du geriatre, habituellement.... </vt:lpstr>
      <vt:lpstr>Présentation PowerPoint</vt:lpstr>
      <vt:lpstr>Présentation PowerPoint</vt:lpstr>
      <vt:lpstr>EGS: Prendre en compte la singularité du patient  </vt:lpstr>
      <vt:lpstr>Présentation PowerPoint</vt:lpstr>
      <vt:lpstr>Présentation PowerPoint</vt:lpstr>
      <vt:lpstr>Présentation PowerPoint</vt:lpstr>
      <vt:lpstr> Dépistage de la Fragilité G8</vt:lpstr>
      <vt:lpstr>Evaluer la memoire, Pourquoi ? </vt:lpstr>
      <vt:lpstr>JUGEMENT ≠ COGNITION ≠ COMPRÉHENSION</vt:lpstr>
      <vt:lpstr>Présentation PowerPoint</vt:lpstr>
      <vt:lpstr>Présentation PowerPoint</vt:lpstr>
      <vt:lpstr>TEST DE L’HORLOGE = planification </vt:lpstr>
      <vt:lpstr>Présentation PowerPoint</vt:lpstr>
      <vt:lpstr>Si vous n’avez que 2 min: le test de l’horloge Si vous avez 5 min: B2C ou Minicog  </vt:lpstr>
      <vt:lpstr>ATTENTION AU CONTEXTE</vt:lpstr>
      <vt:lpstr>Evaluer la marche: Du coté des gériatres  </vt:lpstr>
      <vt:lpstr>Si vous n’avez que 1 min… </vt:lpstr>
      <vt:lpstr>Présentation PowerPoint</vt:lpstr>
      <vt:lpstr>Si vous avez 5 min  GDS 4 Geriatric Depression Scale </vt:lpstr>
      <vt:lpstr>Évaluer l’ état nutritionnel</vt:lpstr>
      <vt:lpstr> </vt:lpstr>
      <vt:lpstr>LIFE EXPECTANCY </vt:lpstr>
      <vt:lpstr>Présentation PowerPoint</vt:lpstr>
      <vt:lpstr>Évaluer l’autonomie</vt:lpstr>
      <vt:lpstr>Evaluer les maladies competitives</vt:lpstr>
      <vt:lpstr>A mini dataset pour the research but could help in places with poor/no geriatric  support  </vt:lpstr>
      <vt:lpstr>Présentation PowerPoint</vt:lpstr>
      <vt:lpstr>Présentation PowerPoint</vt:lpstr>
      <vt:lpstr>ePRO Autres Outils ?</vt:lpstr>
      <vt:lpstr>Décision/Suivis</vt:lpstr>
      <vt:lpstr>Le groupe balducci 3 , Un groupe hétérogène?</vt:lpstr>
      <vt:lpstr>Présentation PowerPoint</vt:lpstr>
      <vt:lpstr>Merci 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Quels Outils pour  l’évaluation  oncogériatrique ?</dc:title>
  <dc:creator>BOULAHSSASS RABIA CHU Nice</dc:creator>
  <cp:lastModifiedBy>BOULAHSSASS RABIA CHU Nice</cp:lastModifiedBy>
  <cp:revision>17</cp:revision>
  <dcterms:modified xsi:type="dcterms:W3CDTF">2024-11-21T23:04:55Z</dcterms:modified>
</cp:coreProperties>
</file>