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37"/>
  </p:notesMasterIdLst>
  <p:handoutMasterIdLst>
    <p:handoutMasterId r:id="rId38"/>
  </p:handoutMasterIdLst>
  <p:sldIdLst>
    <p:sldId id="256" r:id="rId2"/>
    <p:sldId id="259" r:id="rId3"/>
    <p:sldId id="260" r:id="rId4"/>
    <p:sldId id="262" r:id="rId5"/>
    <p:sldId id="264" r:id="rId6"/>
    <p:sldId id="304" r:id="rId7"/>
    <p:sldId id="272" r:id="rId8"/>
    <p:sldId id="295" r:id="rId9"/>
    <p:sldId id="270" r:id="rId10"/>
    <p:sldId id="274" r:id="rId11"/>
    <p:sldId id="275" r:id="rId12"/>
    <p:sldId id="276" r:id="rId13"/>
    <p:sldId id="277" r:id="rId14"/>
    <p:sldId id="278" r:id="rId15"/>
    <p:sldId id="279" r:id="rId16"/>
    <p:sldId id="298" r:id="rId17"/>
    <p:sldId id="282" r:id="rId18"/>
    <p:sldId id="280" r:id="rId19"/>
    <p:sldId id="303" r:id="rId20"/>
    <p:sldId id="283" r:id="rId21"/>
    <p:sldId id="284" r:id="rId22"/>
    <p:sldId id="296" r:id="rId23"/>
    <p:sldId id="285" r:id="rId24"/>
    <p:sldId id="286" r:id="rId25"/>
    <p:sldId id="306" r:id="rId26"/>
    <p:sldId id="308" r:id="rId27"/>
    <p:sldId id="309" r:id="rId28"/>
    <p:sldId id="307" r:id="rId29"/>
    <p:sldId id="287" r:id="rId30"/>
    <p:sldId id="299" r:id="rId31"/>
    <p:sldId id="288" r:id="rId32"/>
    <p:sldId id="301" r:id="rId33"/>
    <p:sldId id="291" r:id="rId34"/>
    <p:sldId id="302" r:id="rId35"/>
    <p:sldId id="31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4582"/>
  </p:normalViewPr>
  <p:slideViewPr>
    <p:cSldViewPr snapToGrid="0">
      <p:cViewPr varScale="1">
        <p:scale>
          <a:sx n="93" d="100"/>
          <a:sy n="93" d="100"/>
        </p:scale>
        <p:origin x="216"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287FCF1-2358-35BA-1ADC-07630EE2AC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TN"/>
          </a:p>
        </p:txBody>
      </p:sp>
      <p:sp>
        <p:nvSpPr>
          <p:cNvPr id="3" name="Espace réservé de la date 2">
            <a:extLst>
              <a:ext uri="{FF2B5EF4-FFF2-40B4-BE49-F238E27FC236}">
                <a16:creationId xmlns:a16="http://schemas.microsoft.com/office/drawing/2014/main" id="{7F8E7ED1-C6FD-83DD-7C08-BBEE8B6B4D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E4136C-2E89-6849-9227-07A8E410C8EA}" type="datetimeFigureOut">
              <a:rPr lang="fr-TN" smtClean="0"/>
              <a:t>22/11/2024</a:t>
            </a:fld>
            <a:endParaRPr lang="fr-TN"/>
          </a:p>
        </p:txBody>
      </p:sp>
      <p:sp>
        <p:nvSpPr>
          <p:cNvPr id="4" name="Espace réservé du pied de page 3">
            <a:extLst>
              <a:ext uri="{FF2B5EF4-FFF2-40B4-BE49-F238E27FC236}">
                <a16:creationId xmlns:a16="http://schemas.microsoft.com/office/drawing/2014/main" id="{3642840F-566A-181A-4962-EDB0DEBCEE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TN"/>
          </a:p>
        </p:txBody>
      </p:sp>
      <p:sp>
        <p:nvSpPr>
          <p:cNvPr id="5" name="Espace réservé du numéro de diapositive 4">
            <a:extLst>
              <a:ext uri="{FF2B5EF4-FFF2-40B4-BE49-F238E27FC236}">
                <a16:creationId xmlns:a16="http://schemas.microsoft.com/office/drawing/2014/main" id="{F7E311EF-15FD-9E8C-524A-61BA375F89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A599F1-BAB8-954A-B36A-C2B4B465EC56}" type="slidenum">
              <a:rPr lang="fr-TN" smtClean="0"/>
              <a:t>‹N°›</a:t>
            </a:fld>
            <a:endParaRPr lang="fr-TN"/>
          </a:p>
        </p:txBody>
      </p:sp>
    </p:spTree>
    <p:extLst>
      <p:ext uri="{BB962C8B-B14F-4D97-AF65-F5344CB8AC3E}">
        <p14:creationId xmlns:p14="http://schemas.microsoft.com/office/powerpoint/2010/main" val="3855436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TN"/>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67327-94BA-D841-95DA-A24D950401A6}" type="datetimeFigureOut">
              <a:rPr lang="fr-TN" smtClean="0"/>
              <a:t>22/11/2024</a:t>
            </a:fld>
            <a:endParaRPr lang="fr-TN"/>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TN"/>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TN"/>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TN"/>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1432E-CBB8-114E-9DC6-ABD1920A78A3}" type="slidenum">
              <a:rPr lang="fr-TN" smtClean="0"/>
              <a:t>‹N°›</a:t>
            </a:fld>
            <a:endParaRPr lang="fr-TN"/>
          </a:p>
        </p:txBody>
      </p:sp>
    </p:spTree>
    <p:extLst>
      <p:ext uri="{BB962C8B-B14F-4D97-AF65-F5344CB8AC3E}">
        <p14:creationId xmlns:p14="http://schemas.microsoft.com/office/powerpoint/2010/main" val="142463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mj-lt"/>
              </a:rPr>
              <a:t>compte tenu, de ses interactions avec l’état nutritionnel et l’inflammation qu’il induit. </a:t>
            </a:r>
            <a:endParaRPr lang="fr-TN" dirty="0"/>
          </a:p>
        </p:txBody>
      </p:sp>
      <p:sp>
        <p:nvSpPr>
          <p:cNvPr id="4" name="Espace réservé du numéro de diapositive 3"/>
          <p:cNvSpPr>
            <a:spLocks noGrp="1"/>
          </p:cNvSpPr>
          <p:nvPr>
            <p:ph type="sldNum" sz="quarter" idx="5"/>
          </p:nvPr>
        </p:nvSpPr>
        <p:spPr/>
        <p:txBody>
          <a:bodyPr/>
          <a:lstStyle/>
          <a:p>
            <a:fld id="{D761432E-CBB8-114E-9DC6-ABD1920A78A3}" type="slidenum">
              <a:rPr lang="fr-TN" smtClean="0"/>
              <a:t>4</a:t>
            </a:fld>
            <a:endParaRPr lang="fr-TN"/>
          </a:p>
        </p:txBody>
      </p:sp>
    </p:spTree>
    <p:extLst>
      <p:ext uri="{BB962C8B-B14F-4D97-AF65-F5344CB8AC3E}">
        <p14:creationId xmlns:p14="http://schemas.microsoft.com/office/powerpoint/2010/main" val="293568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TN" dirty="0">
                <a:effectLst/>
                <a:latin typeface="+mj-lt"/>
                <a:ea typeface="Calibri" panose="020F0502020204030204" pitchFamily="34" charset="0"/>
              </a:rPr>
              <a:t>La sarcopénie peut se développer et progresser en raison du vieillissement physiologique normal et de l’inactivité, ou, secondairement, à la suite de maladies chroniques. </a:t>
            </a:r>
          </a:p>
          <a:p>
            <a:endParaRPr lang="fr-TN" dirty="0"/>
          </a:p>
        </p:txBody>
      </p:sp>
      <p:sp>
        <p:nvSpPr>
          <p:cNvPr id="4" name="Espace réservé du numéro de diapositive 3"/>
          <p:cNvSpPr>
            <a:spLocks noGrp="1"/>
          </p:cNvSpPr>
          <p:nvPr>
            <p:ph type="sldNum" sz="quarter" idx="5"/>
          </p:nvPr>
        </p:nvSpPr>
        <p:spPr/>
        <p:txBody>
          <a:bodyPr/>
          <a:lstStyle/>
          <a:p>
            <a:fld id="{D761432E-CBB8-114E-9DC6-ABD1920A78A3}" type="slidenum">
              <a:rPr lang="fr-TN" smtClean="0"/>
              <a:t>5</a:t>
            </a:fld>
            <a:endParaRPr lang="fr-TN"/>
          </a:p>
        </p:txBody>
      </p:sp>
    </p:spTree>
    <p:extLst>
      <p:ext uri="{BB962C8B-B14F-4D97-AF65-F5344CB8AC3E}">
        <p14:creationId xmlns:p14="http://schemas.microsoft.com/office/powerpoint/2010/main" val="309303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TN" sz="1200" dirty="0">
                <a:effectLst/>
                <a:latin typeface="Calibri" panose="020F0502020204030204" pitchFamily="34" charset="0"/>
                <a:ea typeface="Times New Roman" panose="02020603050405020304" pitchFamily="18" charset="0"/>
              </a:rPr>
              <a:t>Bien que rarement incluses dans les études oncologiques, les évaluations de la force musculaire et de la performance physique sont cruciales pour comprendre la sarcopénie. </a:t>
            </a:r>
            <a:endParaRPr lang="fr-TN" sz="1200" dirty="0">
              <a:effectLst/>
              <a:latin typeface="Times New Roman" panose="02020603050405020304" pitchFamily="18" charset="0"/>
              <a:ea typeface="Times New Roman" panose="02020603050405020304" pitchFamily="18" charset="0"/>
            </a:endParaRPr>
          </a:p>
          <a:p>
            <a:endParaRPr lang="fr-TN" dirty="0"/>
          </a:p>
        </p:txBody>
      </p:sp>
      <p:sp>
        <p:nvSpPr>
          <p:cNvPr id="4" name="Espace réservé du numéro de diapositive 3"/>
          <p:cNvSpPr>
            <a:spLocks noGrp="1"/>
          </p:cNvSpPr>
          <p:nvPr>
            <p:ph type="sldNum" sz="quarter" idx="5"/>
          </p:nvPr>
        </p:nvSpPr>
        <p:spPr/>
        <p:txBody>
          <a:bodyPr/>
          <a:lstStyle/>
          <a:p>
            <a:fld id="{D761432E-CBB8-114E-9DC6-ABD1920A78A3}" type="slidenum">
              <a:rPr lang="fr-TN" smtClean="0"/>
              <a:t>15</a:t>
            </a:fld>
            <a:endParaRPr lang="fr-TN"/>
          </a:p>
        </p:txBody>
      </p:sp>
    </p:spTree>
    <p:extLst>
      <p:ext uri="{BB962C8B-B14F-4D97-AF65-F5344CB8AC3E}">
        <p14:creationId xmlns:p14="http://schemas.microsoft.com/office/powerpoint/2010/main" val="47516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22/11/2024</a:t>
            </a:r>
            <a:endParaRPr lang="fr-TN"/>
          </a:p>
        </p:txBody>
      </p:sp>
      <p:sp>
        <p:nvSpPr>
          <p:cNvPr id="5" name="Footer Placeholder 4"/>
          <p:cNvSpPr>
            <a:spLocks noGrp="1"/>
          </p:cNvSpPr>
          <p:nvPr>
            <p:ph type="ftr" sz="quarter" idx="11"/>
          </p:nvPr>
        </p:nvSpPr>
        <p:spPr>
          <a:xfrm>
            <a:off x="2416500" y="329307"/>
            <a:ext cx="4973915" cy="309201"/>
          </a:xfrm>
        </p:spPr>
        <p:txBody>
          <a:bodyPr/>
          <a:lstStyle/>
          <a:p>
            <a:endParaRPr lang="fr-TN"/>
          </a:p>
        </p:txBody>
      </p:sp>
      <p:sp>
        <p:nvSpPr>
          <p:cNvPr id="6" name="Slide Number Placeholder 5"/>
          <p:cNvSpPr>
            <a:spLocks noGrp="1"/>
          </p:cNvSpPr>
          <p:nvPr>
            <p:ph type="sldNum" sz="quarter" idx="12"/>
          </p:nvPr>
        </p:nvSpPr>
        <p:spPr>
          <a:xfrm>
            <a:off x="1437664" y="798973"/>
            <a:ext cx="811019" cy="503578"/>
          </a:xfrm>
        </p:spPr>
        <p:txBody>
          <a:bodyPr/>
          <a:lstStyle/>
          <a:p>
            <a:fld id="{E6175B72-73B1-234D-8F85-31566CB7102B}" type="slidenum">
              <a:rPr lang="fr-TN" smtClean="0"/>
              <a:t>‹N°›</a:t>
            </a:fld>
            <a:endParaRPr lang="fr-T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235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22/11/2024</a:t>
            </a:r>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E6175B72-73B1-234D-8F85-31566CB7102B}" type="slidenum">
              <a:rPr lang="fr-TN" smtClean="0"/>
              <a:t>‹N°›</a:t>
            </a:fld>
            <a:endParaRPr lang="fr-T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736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22/11/2024</a:t>
            </a:r>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E6175B72-73B1-234D-8F85-31566CB7102B}" type="slidenum">
              <a:rPr lang="fr-TN" smtClean="0"/>
              <a:t>‹N°›</a:t>
            </a:fld>
            <a:endParaRPr lang="fr-T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19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22/11/2024</a:t>
            </a:r>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E6175B72-73B1-234D-8F85-31566CB7102B}" type="slidenum">
              <a:rPr lang="fr-TN" smtClean="0"/>
              <a:t>‹N°›</a:t>
            </a:fld>
            <a:endParaRPr lang="fr-T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352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22/11/2024</a:t>
            </a:r>
            <a:endParaRPr lang="fr-TN"/>
          </a:p>
        </p:txBody>
      </p:sp>
      <p:sp>
        <p:nvSpPr>
          <p:cNvPr id="5" name="Footer Placeholder 4"/>
          <p:cNvSpPr>
            <a:spLocks noGrp="1"/>
          </p:cNvSpPr>
          <p:nvPr>
            <p:ph type="ftr" sz="quarter" idx="11"/>
          </p:nvPr>
        </p:nvSpPr>
        <p:spPr/>
        <p:txBody>
          <a:bodyPr/>
          <a:lstStyle/>
          <a:p>
            <a:endParaRPr lang="fr-TN"/>
          </a:p>
        </p:txBody>
      </p:sp>
      <p:sp>
        <p:nvSpPr>
          <p:cNvPr id="6" name="Slide Number Placeholder 5"/>
          <p:cNvSpPr>
            <a:spLocks noGrp="1"/>
          </p:cNvSpPr>
          <p:nvPr>
            <p:ph type="sldNum" sz="quarter" idx="12"/>
          </p:nvPr>
        </p:nvSpPr>
        <p:spPr/>
        <p:txBody>
          <a:bodyPr/>
          <a:lstStyle/>
          <a:p>
            <a:fld id="{E6175B72-73B1-234D-8F85-31566CB7102B}" type="slidenum">
              <a:rPr lang="fr-TN" smtClean="0"/>
              <a:t>‹N°›</a:t>
            </a:fld>
            <a:endParaRPr lang="fr-T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573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22/11/2024</a:t>
            </a:r>
            <a:endParaRPr lang="fr-TN"/>
          </a:p>
        </p:txBody>
      </p:sp>
      <p:sp>
        <p:nvSpPr>
          <p:cNvPr id="6" name="Footer Placeholder 5"/>
          <p:cNvSpPr>
            <a:spLocks noGrp="1"/>
          </p:cNvSpPr>
          <p:nvPr>
            <p:ph type="ftr" sz="quarter" idx="11"/>
          </p:nvPr>
        </p:nvSpPr>
        <p:spPr/>
        <p:txBody>
          <a:bodyPr/>
          <a:lstStyle/>
          <a:p>
            <a:endParaRPr lang="fr-TN"/>
          </a:p>
        </p:txBody>
      </p:sp>
      <p:sp>
        <p:nvSpPr>
          <p:cNvPr id="7" name="Slide Number Placeholder 6"/>
          <p:cNvSpPr>
            <a:spLocks noGrp="1"/>
          </p:cNvSpPr>
          <p:nvPr>
            <p:ph type="sldNum" sz="quarter" idx="12"/>
          </p:nvPr>
        </p:nvSpPr>
        <p:spPr/>
        <p:txBody>
          <a:bodyPr/>
          <a:lstStyle/>
          <a:p>
            <a:fld id="{E6175B72-73B1-234D-8F85-31566CB7102B}" type="slidenum">
              <a:rPr lang="fr-TN" smtClean="0"/>
              <a:t>‹N°›</a:t>
            </a:fld>
            <a:endParaRPr lang="fr-T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727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22/11/2024</a:t>
            </a:r>
            <a:endParaRPr lang="fr-TN"/>
          </a:p>
        </p:txBody>
      </p:sp>
      <p:sp>
        <p:nvSpPr>
          <p:cNvPr id="8" name="Footer Placeholder 7"/>
          <p:cNvSpPr>
            <a:spLocks noGrp="1"/>
          </p:cNvSpPr>
          <p:nvPr>
            <p:ph type="ftr" sz="quarter" idx="11"/>
          </p:nvPr>
        </p:nvSpPr>
        <p:spPr/>
        <p:txBody>
          <a:bodyPr/>
          <a:lstStyle/>
          <a:p>
            <a:endParaRPr lang="fr-TN"/>
          </a:p>
        </p:txBody>
      </p:sp>
      <p:sp>
        <p:nvSpPr>
          <p:cNvPr id="9" name="Slide Number Placeholder 8"/>
          <p:cNvSpPr>
            <a:spLocks noGrp="1"/>
          </p:cNvSpPr>
          <p:nvPr>
            <p:ph type="sldNum" sz="quarter" idx="12"/>
          </p:nvPr>
        </p:nvSpPr>
        <p:spPr/>
        <p:txBody>
          <a:bodyPr/>
          <a:lstStyle/>
          <a:p>
            <a:fld id="{E6175B72-73B1-234D-8F85-31566CB7102B}" type="slidenum">
              <a:rPr lang="fr-TN" smtClean="0"/>
              <a:t>‹N°›</a:t>
            </a:fld>
            <a:endParaRPr lang="fr-T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716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22/11/2024</a:t>
            </a:r>
            <a:endParaRPr lang="fr-TN"/>
          </a:p>
        </p:txBody>
      </p:sp>
      <p:sp>
        <p:nvSpPr>
          <p:cNvPr id="4" name="Footer Placeholder 3"/>
          <p:cNvSpPr>
            <a:spLocks noGrp="1"/>
          </p:cNvSpPr>
          <p:nvPr>
            <p:ph type="ftr" sz="quarter" idx="11"/>
          </p:nvPr>
        </p:nvSpPr>
        <p:spPr/>
        <p:txBody>
          <a:bodyPr/>
          <a:lstStyle/>
          <a:p>
            <a:endParaRPr lang="fr-TN"/>
          </a:p>
        </p:txBody>
      </p:sp>
      <p:sp>
        <p:nvSpPr>
          <p:cNvPr id="5" name="Slide Number Placeholder 4"/>
          <p:cNvSpPr>
            <a:spLocks noGrp="1"/>
          </p:cNvSpPr>
          <p:nvPr>
            <p:ph type="sldNum" sz="quarter" idx="12"/>
          </p:nvPr>
        </p:nvSpPr>
        <p:spPr/>
        <p:txBody>
          <a:bodyPr/>
          <a:lstStyle/>
          <a:p>
            <a:fld id="{E6175B72-73B1-234D-8F85-31566CB7102B}" type="slidenum">
              <a:rPr lang="fr-TN" smtClean="0"/>
              <a:t>‹N°›</a:t>
            </a:fld>
            <a:endParaRPr lang="fr-T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71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22/11/2024</a:t>
            </a:r>
            <a:endParaRPr lang="fr-TN"/>
          </a:p>
        </p:txBody>
      </p:sp>
      <p:sp>
        <p:nvSpPr>
          <p:cNvPr id="3" name="Footer Placeholder 2"/>
          <p:cNvSpPr>
            <a:spLocks noGrp="1"/>
          </p:cNvSpPr>
          <p:nvPr>
            <p:ph type="ftr" sz="quarter" idx="11"/>
          </p:nvPr>
        </p:nvSpPr>
        <p:spPr/>
        <p:txBody>
          <a:bodyPr/>
          <a:lstStyle/>
          <a:p>
            <a:endParaRPr lang="fr-TN"/>
          </a:p>
        </p:txBody>
      </p:sp>
      <p:sp>
        <p:nvSpPr>
          <p:cNvPr id="4" name="Slide Number Placeholder 3"/>
          <p:cNvSpPr>
            <a:spLocks noGrp="1"/>
          </p:cNvSpPr>
          <p:nvPr>
            <p:ph type="sldNum" sz="quarter" idx="12"/>
          </p:nvPr>
        </p:nvSpPr>
        <p:spPr/>
        <p:txBody>
          <a:bodyPr/>
          <a:lstStyle/>
          <a:p>
            <a:fld id="{E6175B72-73B1-234D-8F85-31566CB7102B}" type="slidenum">
              <a:rPr lang="fr-TN" smtClean="0"/>
              <a:t>‹N°›</a:t>
            </a:fld>
            <a:endParaRPr lang="fr-TN"/>
          </a:p>
        </p:txBody>
      </p:sp>
    </p:spTree>
    <p:extLst>
      <p:ext uri="{BB962C8B-B14F-4D97-AF65-F5344CB8AC3E}">
        <p14:creationId xmlns:p14="http://schemas.microsoft.com/office/powerpoint/2010/main" val="125539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22/11/2024</a:t>
            </a:r>
            <a:endParaRPr lang="fr-TN"/>
          </a:p>
        </p:txBody>
      </p:sp>
      <p:sp>
        <p:nvSpPr>
          <p:cNvPr id="6" name="Footer Placeholder 5"/>
          <p:cNvSpPr>
            <a:spLocks noGrp="1"/>
          </p:cNvSpPr>
          <p:nvPr>
            <p:ph type="ftr" sz="quarter" idx="11"/>
          </p:nvPr>
        </p:nvSpPr>
        <p:spPr/>
        <p:txBody>
          <a:bodyPr/>
          <a:lstStyle/>
          <a:p>
            <a:endParaRPr lang="fr-TN"/>
          </a:p>
        </p:txBody>
      </p:sp>
      <p:sp>
        <p:nvSpPr>
          <p:cNvPr id="7" name="Slide Number Placeholder 6"/>
          <p:cNvSpPr>
            <a:spLocks noGrp="1"/>
          </p:cNvSpPr>
          <p:nvPr>
            <p:ph type="sldNum" sz="quarter" idx="12"/>
          </p:nvPr>
        </p:nvSpPr>
        <p:spPr/>
        <p:txBody>
          <a:bodyPr/>
          <a:lstStyle/>
          <a:p>
            <a:fld id="{E6175B72-73B1-234D-8F85-31566CB7102B}" type="slidenum">
              <a:rPr lang="fr-TN" smtClean="0"/>
              <a:t>‹N°›</a:t>
            </a:fld>
            <a:endParaRPr lang="fr-T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062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r>
              <a:rPr lang="fr-FR"/>
              <a:t>22/11/2024</a:t>
            </a:r>
            <a:endParaRPr lang="fr-TN"/>
          </a:p>
        </p:txBody>
      </p:sp>
      <p:sp>
        <p:nvSpPr>
          <p:cNvPr id="6" name="Footer Placeholder 5"/>
          <p:cNvSpPr>
            <a:spLocks noGrp="1"/>
          </p:cNvSpPr>
          <p:nvPr>
            <p:ph type="ftr" sz="quarter" idx="11"/>
          </p:nvPr>
        </p:nvSpPr>
        <p:spPr>
          <a:xfrm>
            <a:off x="1447382" y="318640"/>
            <a:ext cx="5541004" cy="320931"/>
          </a:xfrm>
        </p:spPr>
        <p:txBody>
          <a:bodyPr/>
          <a:lstStyle/>
          <a:p>
            <a:endParaRPr lang="fr-TN"/>
          </a:p>
        </p:txBody>
      </p:sp>
      <p:sp>
        <p:nvSpPr>
          <p:cNvPr id="7" name="Slide Number Placeholder 6"/>
          <p:cNvSpPr>
            <a:spLocks noGrp="1"/>
          </p:cNvSpPr>
          <p:nvPr>
            <p:ph type="sldNum" sz="quarter" idx="12"/>
          </p:nvPr>
        </p:nvSpPr>
        <p:spPr/>
        <p:txBody>
          <a:bodyPr/>
          <a:lstStyle/>
          <a:p>
            <a:fld id="{E6175B72-73B1-234D-8F85-31566CB7102B}" type="slidenum">
              <a:rPr lang="fr-TN" smtClean="0"/>
              <a:t>‹N°›</a:t>
            </a:fld>
            <a:endParaRPr lang="fr-T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001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fr-FR"/>
              <a:t>22/11/2024</a:t>
            </a:r>
            <a:endParaRPr lang="fr-T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T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6175B72-73B1-234D-8F85-31566CB7102B}" type="slidenum">
              <a:rPr lang="fr-TN" smtClean="0"/>
              <a:t>‹N°›</a:t>
            </a:fld>
            <a:endParaRPr lang="fr-T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6159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EE4BD-B2AF-934E-C0A5-91624A7AFD6B}"/>
              </a:ext>
            </a:extLst>
          </p:cNvPr>
          <p:cNvSpPr>
            <a:spLocks noGrp="1"/>
          </p:cNvSpPr>
          <p:nvPr>
            <p:ph type="ctrTitle"/>
          </p:nvPr>
        </p:nvSpPr>
        <p:spPr/>
        <p:txBody>
          <a:bodyPr/>
          <a:lstStyle/>
          <a:p>
            <a:r>
              <a:rPr lang="fr-FR" dirty="0"/>
              <a:t>S</a:t>
            </a:r>
            <a:r>
              <a:rPr lang="fr-TN" dirty="0"/>
              <a:t>arcopénie et cancer</a:t>
            </a:r>
          </a:p>
        </p:txBody>
      </p:sp>
      <p:sp>
        <p:nvSpPr>
          <p:cNvPr id="3" name="Sous-titre 2">
            <a:extLst>
              <a:ext uri="{FF2B5EF4-FFF2-40B4-BE49-F238E27FC236}">
                <a16:creationId xmlns:a16="http://schemas.microsoft.com/office/drawing/2014/main" id="{F5BDA587-C551-3CCC-3E59-283B7933A4DF}"/>
              </a:ext>
            </a:extLst>
          </p:cNvPr>
          <p:cNvSpPr>
            <a:spLocks noGrp="1"/>
          </p:cNvSpPr>
          <p:nvPr>
            <p:ph type="subTitle" idx="1"/>
          </p:nvPr>
        </p:nvSpPr>
        <p:spPr/>
        <p:txBody>
          <a:bodyPr/>
          <a:lstStyle/>
          <a:p>
            <a:r>
              <a:rPr lang="fr-FR" dirty="0"/>
              <a:t>D</a:t>
            </a:r>
            <a:r>
              <a:rPr lang="fr-TN" dirty="0"/>
              <a:t>r fedia hamdane</a:t>
            </a:r>
          </a:p>
          <a:p>
            <a:r>
              <a:rPr lang="fr-FR" dirty="0"/>
              <a:t>D</a:t>
            </a:r>
            <a:r>
              <a:rPr lang="fr-TN" dirty="0"/>
              <a:t>r aziz cherif</a:t>
            </a:r>
          </a:p>
        </p:txBody>
      </p:sp>
      <p:sp>
        <p:nvSpPr>
          <p:cNvPr id="4" name="Espace réservé de la date 3">
            <a:extLst>
              <a:ext uri="{FF2B5EF4-FFF2-40B4-BE49-F238E27FC236}">
                <a16:creationId xmlns:a16="http://schemas.microsoft.com/office/drawing/2014/main" id="{3A1DF242-5938-5FCA-872C-F08561027962}"/>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C4EF6FBB-77D7-E592-D319-44769823AC1D}"/>
              </a:ext>
            </a:extLst>
          </p:cNvPr>
          <p:cNvSpPr>
            <a:spLocks noGrp="1"/>
          </p:cNvSpPr>
          <p:nvPr>
            <p:ph type="sldNum" sz="quarter" idx="12"/>
          </p:nvPr>
        </p:nvSpPr>
        <p:spPr/>
        <p:txBody>
          <a:bodyPr/>
          <a:lstStyle/>
          <a:p>
            <a:fld id="{E6175B72-73B1-234D-8F85-31566CB7102B}" type="slidenum">
              <a:rPr lang="fr-TN" smtClean="0"/>
              <a:t>1</a:t>
            </a:fld>
            <a:endParaRPr lang="fr-TN"/>
          </a:p>
        </p:txBody>
      </p:sp>
      <p:sp>
        <p:nvSpPr>
          <p:cNvPr id="8" name="Espace réservé du pied de page 7">
            <a:extLst>
              <a:ext uri="{FF2B5EF4-FFF2-40B4-BE49-F238E27FC236}">
                <a16:creationId xmlns:a16="http://schemas.microsoft.com/office/drawing/2014/main" id="{010CA396-337D-7789-6FC7-3A4EAA37973F}"/>
              </a:ext>
            </a:extLst>
          </p:cNvPr>
          <p:cNvSpPr>
            <a:spLocks noGrp="1"/>
          </p:cNvSpPr>
          <p:nvPr>
            <p:ph type="ftr" sz="quarter" idx="11"/>
          </p:nvPr>
        </p:nvSpPr>
        <p:spPr>
          <a:xfrm>
            <a:off x="2248684" y="5194605"/>
            <a:ext cx="9517746" cy="723116"/>
          </a:xfrm>
        </p:spPr>
        <p:txBody>
          <a:bodyPr/>
          <a:lstStyle/>
          <a:p>
            <a:r>
              <a:rPr lang="fr-FR" sz="2800" dirty="0">
                <a:solidFill>
                  <a:srgbClr val="7030A0"/>
                </a:solidFill>
              </a:rPr>
              <a:t>27 </a:t>
            </a:r>
            <a:r>
              <a:rPr lang="fr-FR" sz="2800" dirty="0" err="1">
                <a:solidFill>
                  <a:srgbClr val="7030A0"/>
                </a:solidFill>
              </a:rPr>
              <a:t>ème</a:t>
            </a:r>
            <a:r>
              <a:rPr lang="fr-FR" sz="2800" dirty="0">
                <a:solidFill>
                  <a:srgbClr val="7030A0"/>
                </a:solidFill>
              </a:rPr>
              <a:t> Congrès National de Cancérologie et de Radiothérapie          </a:t>
            </a:r>
          </a:p>
          <a:p>
            <a:r>
              <a:rPr lang="fr-FR" sz="2800" dirty="0">
                <a:solidFill>
                  <a:srgbClr val="7030A0"/>
                </a:solidFill>
              </a:rPr>
              <a:t>2 </a:t>
            </a:r>
            <a:r>
              <a:rPr lang="fr-FR" sz="2800" dirty="0" err="1">
                <a:solidFill>
                  <a:srgbClr val="7030A0"/>
                </a:solidFill>
              </a:rPr>
              <a:t>ème</a:t>
            </a:r>
            <a:r>
              <a:rPr lang="fr-FR" sz="2800" dirty="0">
                <a:solidFill>
                  <a:srgbClr val="7030A0"/>
                </a:solidFill>
              </a:rPr>
              <a:t> Congrès d’</a:t>
            </a:r>
            <a:r>
              <a:rPr lang="fr-FR" sz="2800" dirty="0" err="1">
                <a:solidFill>
                  <a:srgbClr val="7030A0"/>
                </a:solidFill>
              </a:rPr>
              <a:t>onco</a:t>
            </a:r>
            <a:r>
              <a:rPr lang="fr-FR" sz="2800" dirty="0">
                <a:solidFill>
                  <a:srgbClr val="7030A0"/>
                </a:solidFill>
              </a:rPr>
              <a:t>-gériatrie de la méditerranée COME 2</a:t>
            </a:r>
          </a:p>
          <a:p>
            <a:r>
              <a:rPr lang="fr-FR" sz="2800" dirty="0">
                <a:solidFill>
                  <a:srgbClr val="7030A0"/>
                </a:solidFill>
              </a:rPr>
              <a:t>
</a:t>
            </a:r>
            <a:endParaRPr lang="fr-TN" sz="2800" dirty="0">
              <a:solidFill>
                <a:srgbClr val="7030A0"/>
              </a:solidFill>
            </a:endParaRPr>
          </a:p>
        </p:txBody>
      </p:sp>
    </p:spTree>
    <p:extLst>
      <p:ext uri="{BB962C8B-B14F-4D97-AF65-F5344CB8AC3E}">
        <p14:creationId xmlns:p14="http://schemas.microsoft.com/office/powerpoint/2010/main" val="520570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7D96E-C127-8510-4CAE-93E9D85F239C}"/>
              </a:ext>
            </a:extLst>
          </p:cNvPr>
          <p:cNvSpPr>
            <a:spLocks noGrp="1"/>
          </p:cNvSpPr>
          <p:nvPr>
            <p:ph type="title"/>
          </p:nvPr>
        </p:nvSpPr>
        <p:spPr/>
        <p:txBody>
          <a:bodyPr>
            <a:normAutofit/>
          </a:bodyPr>
          <a:lstStyle/>
          <a:p>
            <a:br>
              <a:rPr lang="fr-TN" sz="2800" b="1" dirty="0">
                <a:effectLst/>
                <a:ea typeface="Times New Roman" panose="02020603050405020304" pitchFamily="18" charset="0"/>
              </a:rPr>
            </a:br>
            <a:r>
              <a:rPr lang="fr-TN" sz="2800" b="1" dirty="0">
                <a:effectLst/>
                <a:ea typeface="Times New Roman" panose="02020603050405020304" pitchFamily="18" charset="0"/>
              </a:rPr>
              <a:t>Méthodes pour identifier la sarcopénie</a:t>
            </a:r>
            <a:endParaRPr lang="fr-TN" sz="2800" dirty="0"/>
          </a:p>
        </p:txBody>
      </p:sp>
      <p:sp>
        <p:nvSpPr>
          <p:cNvPr id="3" name="Espace réservé du contenu 2">
            <a:extLst>
              <a:ext uri="{FF2B5EF4-FFF2-40B4-BE49-F238E27FC236}">
                <a16:creationId xmlns:a16="http://schemas.microsoft.com/office/drawing/2014/main" id="{9EFF4436-A265-62E1-5F10-11EB926E8517}"/>
              </a:ext>
            </a:extLst>
          </p:cNvPr>
          <p:cNvSpPr>
            <a:spLocks noGrp="1"/>
          </p:cNvSpPr>
          <p:nvPr>
            <p:ph idx="1"/>
          </p:nvPr>
        </p:nvSpPr>
        <p:spPr/>
        <p:txBody>
          <a:bodyPr/>
          <a:lstStyle/>
          <a:p>
            <a:r>
              <a:rPr lang="fr-TN" dirty="0">
                <a:effectLst/>
                <a:latin typeface="+mj-lt"/>
                <a:ea typeface="Times New Roman" panose="02020603050405020304" pitchFamily="18" charset="0"/>
              </a:rPr>
              <a:t>L'émergence et l'évolution des nouvelles techniques d'imagerie ont considérablement influencé le domaine de la recherche sur la composition corporelle. </a:t>
            </a:r>
          </a:p>
          <a:p>
            <a:r>
              <a:rPr lang="fr-TN" dirty="0">
                <a:effectLst/>
                <a:latin typeface="+mj-lt"/>
                <a:ea typeface="Times New Roman" panose="02020603050405020304" pitchFamily="18" charset="0"/>
              </a:rPr>
              <a:t>Bien que le poids corporel et l'IMC soient des mesures bien connues et couramment utilisées en pratique clinique pour évaluer la santé et l'état nutritionnel, ces indicateurs sont imprécis, en particulier chez les patients âgés atteints de cancers, et incapables de différencier les différents compartiments tissulaires.</a:t>
            </a:r>
          </a:p>
          <a:p>
            <a:endParaRPr lang="fr-TN" dirty="0"/>
          </a:p>
        </p:txBody>
      </p:sp>
      <p:sp>
        <p:nvSpPr>
          <p:cNvPr id="4" name="Espace réservé de la date 3">
            <a:extLst>
              <a:ext uri="{FF2B5EF4-FFF2-40B4-BE49-F238E27FC236}">
                <a16:creationId xmlns:a16="http://schemas.microsoft.com/office/drawing/2014/main" id="{DB6D342C-ACA1-62CF-5F0A-E757020D04D0}"/>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C45E7FCA-A9C4-B7AB-7790-B20B292201BF}"/>
              </a:ext>
            </a:extLst>
          </p:cNvPr>
          <p:cNvSpPr>
            <a:spLocks noGrp="1"/>
          </p:cNvSpPr>
          <p:nvPr>
            <p:ph type="sldNum" sz="quarter" idx="12"/>
          </p:nvPr>
        </p:nvSpPr>
        <p:spPr/>
        <p:txBody>
          <a:bodyPr/>
          <a:lstStyle/>
          <a:p>
            <a:fld id="{E6175B72-73B1-234D-8F85-31566CB7102B}" type="slidenum">
              <a:rPr lang="fr-TN" smtClean="0"/>
              <a:t>10</a:t>
            </a:fld>
            <a:endParaRPr lang="fr-TN"/>
          </a:p>
        </p:txBody>
      </p:sp>
    </p:spTree>
    <p:extLst>
      <p:ext uri="{BB962C8B-B14F-4D97-AF65-F5344CB8AC3E}">
        <p14:creationId xmlns:p14="http://schemas.microsoft.com/office/powerpoint/2010/main" val="158220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8908FC-CA6B-59AC-0B9F-241D3A5597E2}"/>
              </a:ext>
            </a:extLst>
          </p:cNvPr>
          <p:cNvSpPr>
            <a:spLocks noGrp="1"/>
          </p:cNvSpPr>
          <p:nvPr>
            <p:ph idx="1"/>
          </p:nvPr>
        </p:nvSpPr>
        <p:spPr>
          <a:xfrm>
            <a:off x="1451579" y="1302551"/>
            <a:ext cx="9603275" cy="4750929"/>
          </a:xfrm>
        </p:spPr>
        <p:txBody>
          <a:bodyPr>
            <a:normAutofit/>
          </a:bodyPr>
          <a:lstStyle/>
          <a:p>
            <a:pPr marL="0" indent="0">
              <a:buNone/>
            </a:pPr>
            <a:r>
              <a:rPr lang="fr-TN" sz="2400" b="1" i="1" kern="100" dirty="0">
                <a:solidFill>
                  <a:srgbClr val="2F5496"/>
                </a:solidFill>
                <a:effectLst/>
                <a:latin typeface="+mj-lt"/>
                <a:ea typeface="Times New Roman" panose="02020603050405020304" pitchFamily="18" charset="0"/>
                <a:cs typeface="Times New Roman" panose="02020603050405020304" pitchFamily="18" charset="0"/>
              </a:rPr>
              <a:t>1. Absorptiométrie biénergétique aux rayons X (DEXA ou DMO)</a:t>
            </a:r>
          </a:p>
          <a:p>
            <a:pPr marL="0" lvl="0" indent="0">
              <a:buSzPts val="1000"/>
              <a:buNone/>
              <a:tabLst>
                <a:tab pos="457200" algn="l"/>
              </a:tabLst>
            </a:pPr>
            <a:r>
              <a:rPr lang="fr-TN" sz="2400" b="1" kern="100" dirty="0">
                <a:effectLst/>
                <a:latin typeface="+mj-lt"/>
                <a:ea typeface="Calibri" panose="020F0502020204030204" pitchFamily="34" charset="0"/>
                <a:cs typeface="Times New Roman" panose="02020603050405020304" pitchFamily="18" charset="0"/>
              </a:rPr>
              <a:t>- Avantages :</a:t>
            </a:r>
            <a:r>
              <a:rPr lang="fr-TN" sz="2400" kern="100" dirty="0">
                <a:effectLst/>
                <a:latin typeface="+mj-lt"/>
                <a:ea typeface="Calibri" panose="020F0502020204030204" pitchFamily="34" charset="0"/>
                <a:cs typeface="Calibri" panose="020F0502020204030204" pitchFamily="34" charset="0"/>
              </a:rPr>
              <a:t> Méthode précise </a:t>
            </a:r>
            <a:r>
              <a:rPr lang="fr-TN" sz="2400" kern="100" dirty="0">
                <a:latin typeface="+mj-lt"/>
                <a:ea typeface="Calibri" panose="020F0502020204030204" pitchFamily="34" charset="0"/>
                <a:cs typeface="Calibri" panose="020F0502020204030204" pitchFamily="34" charset="0"/>
              </a:rPr>
              <a:t>pour</a:t>
            </a:r>
            <a:r>
              <a:rPr lang="fr-TN" sz="2400" kern="100" dirty="0">
                <a:effectLst/>
                <a:latin typeface="+mj-lt"/>
                <a:ea typeface="Calibri" panose="020F0502020204030204" pitchFamily="34" charset="0"/>
                <a:cs typeface="Calibri" panose="020F0502020204030204" pitchFamily="34" charset="0"/>
              </a:rPr>
              <a:t> quantifier la composition corporelle globale et régionale (graisse, masse </a:t>
            </a:r>
            <a:r>
              <a:rPr lang="fr-TN" sz="2400" kern="100" dirty="0">
                <a:latin typeface="+mj-lt"/>
                <a:ea typeface="Calibri" panose="020F0502020204030204" pitchFamily="34" charset="0"/>
                <a:cs typeface="Calibri" panose="020F0502020204030204" pitchFamily="34" charset="0"/>
              </a:rPr>
              <a:t>M</a:t>
            </a:r>
            <a:r>
              <a:rPr lang="fr-TN" sz="2400" kern="100" dirty="0">
                <a:effectLst/>
                <a:latin typeface="+mj-lt"/>
                <a:ea typeface="Calibri" panose="020F0502020204030204" pitchFamily="34" charset="0"/>
                <a:cs typeface="Calibri" panose="020F0502020204030204" pitchFamily="34" charset="0"/>
              </a:rPr>
              <a:t>aire maigre, et osseuse) avec une exposition minimale aux radiations.</a:t>
            </a:r>
            <a:endParaRPr lang="fr-TN" sz="2400" kern="100" dirty="0">
              <a:effectLst/>
              <a:latin typeface="+mj-lt"/>
              <a:ea typeface="Calibri" panose="020F0502020204030204" pitchFamily="34" charset="0"/>
              <a:cs typeface="Times New Roman" panose="02020603050405020304" pitchFamily="18" charset="0"/>
            </a:endParaRPr>
          </a:p>
          <a:p>
            <a:pPr marL="0" indent="0">
              <a:buNone/>
            </a:pPr>
            <a:r>
              <a:rPr lang="fr-TN" sz="2400" b="1" kern="100" dirty="0">
                <a:effectLst/>
                <a:latin typeface="+mj-lt"/>
                <a:ea typeface="Calibri" panose="020F0502020204030204" pitchFamily="34" charset="0"/>
                <a:cs typeface="Times New Roman" panose="02020603050405020304" pitchFamily="18" charset="0"/>
              </a:rPr>
              <a:t>- Inconvénients :</a:t>
            </a:r>
            <a:endParaRPr lang="fr-TN" sz="2400" dirty="0">
              <a:effectLst/>
              <a:latin typeface="+mj-lt"/>
            </a:endParaRPr>
          </a:p>
          <a:p>
            <a:pPr marL="742950" lvl="1" indent="-285750">
              <a:buSzPts val="1000"/>
              <a:buFont typeface="Courier New" panose="02070309020205020404" pitchFamily="49" charset="0"/>
              <a:buChar char="o"/>
              <a:tabLst>
                <a:tab pos="914400" algn="l"/>
              </a:tabLst>
            </a:pPr>
            <a:r>
              <a:rPr lang="fr-TN" sz="2400" kern="100" dirty="0">
                <a:effectLst/>
                <a:latin typeface="+mj-lt"/>
                <a:ea typeface="Calibri" panose="020F0502020204030204" pitchFamily="34" charset="0"/>
                <a:cs typeface="Calibri" panose="020F0502020204030204" pitchFamily="34" charset="0"/>
              </a:rPr>
              <a:t>Ne fournit qu’une estimation de la masse maigre ou de la masse grasse totale sans distinction détaillée de la masse </a:t>
            </a:r>
            <a:r>
              <a:rPr lang="fr-TN" sz="2400" kern="100" dirty="0">
                <a:latin typeface="+mj-lt"/>
                <a:ea typeface="Calibri" panose="020F0502020204030204" pitchFamily="34" charset="0"/>
                <a:cs typeface="Calibri" panose="020F0502020204030204" pitchFamily="34" charset="0"/>
              </a:rPr>
              <a:t>M</a:t>
            </a:r>
            <a:r>
              <a:rPr lang="fr-TN" sz="2400" kern="100" dirty="0">
                <a:effectLst/>
                <a:latin typeface="+mj-lt"/>
                <a:ea typeface="Calibri" panose="020F0502020204030204" pitchFamily="34" charset="0"/>
                <a:cs typeface="Calibri" panose="020F0502020204030204" pitchFamily="34" charset="0"/>
              </a:rPr>
              <a:t>aire squelettique.</a:t>
            </a:r>
          </a:p>
          <a:p>
            <a:pPr marL="457200" lvl="1" indent="0">
              <a:buSzPts val="1000"/>
              <a:buNone/>
              <a:tabLst>
                <a:tab pos="914400" algn="l"/>
              </a:tabLst>
            </a:pPr>
            <a:r>
              <a:rPr lang="fr-TN" sz="2400" b="1" kern="100" dirty="0">
                <a:effectLst/>
                <a:latin typeface="+mj-lt"/>
                <a:ea typeface="Calibri" panose="020F0502020204030204" pitchFamily="34" charset="0"/>
                <a:cs typeface="Times New Roman" panose="02020603050405020304" pitchFamily="18" charset="0"/>
              </a:rPr>
              <a:t>- Seuils communs :</a:t>
            </a:r>
            <a:r>
              <a:rPr lang="fr-TN" sz="2400" kern="100" dirty="0">
                <a:effectLst/>
                <a:latin typeface="+mj-lt"/>
                <a:ea typeface="Calibri" panose="020F0502020204030204" pitchFamily="34" charset="0"/>
                <a:cs typeface="Calibri" panose="020F0502020204030204" pitchFamily="34" charset="0"/>
              </a:rPr>
              <a:t> Masse maigre appendiculaire (ALM) &lt; 20 kg chez les hommes et &lt; 15 kg chez les femmes.</a:t>
            </a:r>
            <a:endParaRPr lang="fr-TN" sz="2400" kern="100" dirty="0">
              <a:effectLst/>
              <a:latin typeface="+mj-lt"/>
              <a:ea typeface="Calibri" panose="020F0502020204030204" pitchFamily="34" charset="0"/>
              <a:cs typeface="Times New Roman" panose="02020603050405020304" pitchFamily="18" charset="0"/>
            </a:endParaRPr>
          </a:p>
          <a:p>
            <a:pPr marL="0" indent="0">
              <a:buNone/>
            </a:pPr>
            <a:endParaRPr lang="fr-TN" dirty="0"/>
          </a:p>
        </p:txBody>
      </p:sp>
      <p:sp>
        <p:nvSpPr>
          <p:cNvPr id="4" name="Espace réservé de la date 3">
            <a:extLst>
              <a:ext uri="{FF2B5EF4-FFF2-40B4-BE49-F238E27FC236}">
                <a16:creationId xmlns:a16="http://schemas.microsoft.com/office/drawing/2014/main" id="{3EB0885B-8001-0969-B47D-6AAB280CA492}"/>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DB6B7F43-7F40-0716-AD31-72C60550077D}"/>
              </a:ext>
            </a:extLst>
          </p:cNvPr>
          <p:cNvSpPr>
            <a:spLocks noGrp="1"/>
          </p:cNvSpPr>
          <p:nvPr>
            <p:ph type="sldNum" sz="quarter" idx="12"/>
          </p:nvPr>
        </p:nvSpPr>
        <p:spPr/>
        <p:txBody>
          <a:bodyPr/>
          <a:lstStyle/>
          <a:p>
            <a:fld id="{E6175B72-73B1-234D-8F85-31566CB7102B}" type="slidenum">
              <a:rPr lang="fr-TN" smtClean="0"/>
              <a:t>11</a:t>
            </a:fld>
            <a:endParaRPr lang="fr-TN"/>
          </a:p>
        </p:txBody>
      </p:sp>
      <p:pic>
        <p:nvPicPr>
          <p:cNvPr id="7" name="Image 6">
            <a:extLst>
              <a:ext uri="{FF2B5EF4-FFF2-40B4-BE49-F238E27FC236}">
                <a16:creationId xmlns:a16="http://schemas.microsoft.com/office/drawing/2014/main" id="{3931E57C-6C2E-14FA-23A4-116EE1DF9FBA}"/>
              </a:ext>
            </a:extLst>
          </p:cNvPr>
          <p:cNvPicPr>
            <a:picLocks noChangeAspect="1"/>
          </p:cNvPicPr>
          <p:nvPr/>
        </p:nvPicPr>
        <p:blipFill>
          <a:blip r:embed="rId2"/>
          <a:stretch>
            <a:fillRect/>
          </a:stretch>
        </p:blipFill>
        <p:spPr>
          <a:xfrm>
            <a:off x="9227647" y="145887"/>
            <a:ext cx="2484293" cy="1809750"/>
          </a:xfrm>
          <a:prstGeom prst="rect">
            <a:avLst/>
          </a:prstGeom>
        </p:spPr>
      </p:pic>
    </p:spTree>
    <p:extLst>
      <p:ext uri="{BB962C8B-B14F-4D97-AF65-F5344CB8AC3E}">
        <p14:creationId xmlns:p14="http://schemas.microsoft.com/office/powerpoint/2010/main" val="230453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C420B8-E4DC-464B-A26E-C12C5B4F9F3B}"/>
              </a:ext>
            </a:extLst>
          </p:cNvPr>
          <p:cNvSpPr>
            <a:spLocks noGrp="1"/>
          </p:cNvSpPr>
          <p:nvPr>
            <p:ph idx="1"/>
          </p:nvPr>
        </p:nvSpPr>
        <p:spPr>
          <a:xfrm>
            <a:off x="1451579" y="1471614"/>
            <a:ext cx="10464196" cy="4402714"/>
          </a:xfrm>
        </p:spPr>
        <p:txBody>
          <a:bodyPr>
            <a:normAutofit/>
          </a:bodyPr>
          <a:lstStyle/>
          <a:p>
            <a:pPr>
              <a:spcBef>
                <a:spcPts val="200"/>
              </a:spcBef>
            </a:pPr>
            <a:r>
              <a:rPr lang="fr-TN" b="1" i="1" kern="100" dirty="0">
                <a:solidFill>
                  <a:srgbClr val="2F5496"/>
                </a:solidFill>
                <a:effectLst/>
                <a:latin typeface="+mj-lt"/>
                <a:ea typeface="Times New Roman" panose="02020603050405020304" pitchFamily="18" charset="0"/>
                <a:cs typeface="Times New Roman" panose="02020603050405020304" pitchFamily="18" charset="0"/>
              </a:rPr>
              <a:t>2. Tomodensitométrie :</a:t>
            </a:r>
          </a:p>
          <a:p>
            <a:pPr marL="342900" lvl="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Avantages :</a:t>
            </a:r>
            <a:r>
              <a:rPr lang="fr-TN" kern="100" dirty="0">
                <a:effectLst/>
                <a:latin typeface="+mj-lt"/>
                <a:ea typeface="Calibri" panose="020F0502020204030204" pitchFamily="34" charset="0"/>
                <a:cs typeface="Calibri" panose="020F0502020204030204" pitchFamily="34" charset="0"/>
              </a:rPr>
              <a:t> très précise pour mesurer la masse et la densité </a:t>
            </a:r>
            <a:r>
              <a:rPr lang="fr-TN" kern="100" dirty="0">
                <a:latin typeface="+mj-lt"/>
                <a:ea typeface="Calibri" panose="020F0502020204030204" pitchFamily="34" charset="0"/>
                <a:cs typeface="Calibri" panose="020F0502020204030204" pitchFamily="34" charset="0"/>
              </a:rPr>
              <a:t>M</a:t>
            </a:r>
            <a:r>
              <a:rPr lang="fr-TN" kern="100" dirty="0">
                <a:effectLst/>
                <a:latin typeface="+mj-lt"/>
                <a:ea typeface="Calibri" panose="020F0502020204030204" pitchFamily="34" charset="0"/>
                <a:cs typeface="Calibri" panose="020F0502020204030204" pitchFamily="34" charset="0"/>
              </a:rPr>
              <a:t>aires via des images souvent réalisées dans le cadre des soins oncologiques de routine.</a:t>
            </a:r>
            <a:endParaRPr lang="fr-TN"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Inconvénients :</a:t>
            </a:r>
            <a:endParaRPr lang="fr-TN" kern="100" dirty="0">
              <a:effectLst/>
              <a:latin typeface="+mj-l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TN" sz="2000" kern="100" dirty="0">
                <a:effectLst/>
                <a:latin typeface="+mj-lt"/>
                <a:ea typeface="Calibri" panose="020F0502020204030204" pitchFamily="34" charset="0"/>
                <a:cs typeface="Calibri" panose="020F0502020204030204" pitchFamily="34" charset="0"/>
              </a:rPr>
              <a:t>Coûteuse et nécessite une exposition importante aux radiations si non effectuée pour d’autres raisons médicales.</a:t>
            </a:r>
            <a:endParaRPr lang="fr-TN" sz="2000"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Seuils communs :</a:t>
            </a:r>
            <a:r>
              <a:rPr lang="fr-TN" kern="100" dirty="0">
                <a:effectLst/>
                <a:latin typeface="+mj-lt"/>
                <a:ea typeface="Calibri" panose="020F0502020204030204" pitchFamily="34" charset="0"/>
                <a:cs typeface="Calibri" panose="020F0502020204030204" pitchFamily="34" charset="0"/>
              </a:rPr>
              <a:t> Surface musculaire abdominale totale au niveau de L3 &lt; 52,4 cm²/m² chez les hommes et &lt; 38,6 cm²/m² chez les femmes.</a:t>
            </a:r>
            <a:endParaRPr lang="fr-TN" kern="100" dirty="0">
              <a:effectLst/>
              <a:latin typeface="+mj-lt"/>
              <a:ea typeface="Calibri" panose="020F0502020204030204" pitchFamily="34" charset="0"/>
              <a:cs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84EF6EDF-7305-DC87-192D-95A113883671}"/>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99145691-222C-43C5-9A2C-32F00D5E9FED}"/>
              </a:ext>
            </a:extLst>
          </p:cNvPr>
          <p:cNvSpPr>
            <a:spLocks noGrp="1"/>
          </p:cNvSpPr>
          <p:nvPr>
            <p:ph type="sldNum" sz="quarter" idx="12"/>
          </p:nvPr>
        </p:nvSpPr>
        <p:spPr/>
        <p:txBody>
          <a:bodyPr/>
          <a:lstStyle/>
          <a:p>
            <a:fld id="{E6175B72-73B1-234D-8F85-31566CB7102B}" type="slidenum">
              <a:rPr lang="fr-TN" smtClean="0"/>
              <a:t>12</a:t>
            </a:fld>
            <a:endParaRPr lang="fr-TN"/>
          </a:p>
        </p:txBody>
      </p:sp>
    </p:spTree>
    <p:extLst>
      <p:ext uri="{BB962C8B-B14F-4D97-AF65-F5344CB8AC3E}">
        <p14:creationId xmlns:p14="http://schemas.microsoft.com/office/powerpoint/2010/main" val="207046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F8915-33E8-9CDF-03F0-BF8CC1A610D0}"/>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94CC9F1C-39A4-5822-97E3-524F13210E9A}"/>
              </a:ext>
            </a:extLst>
          </p:cNvPr>
          <p:cNvSpPr>
            <a:spLocks noGrp="1"/>
          </p:cNvSpPr>
          <p:nvPr>
            <p:ph idx="1"/>
          </p:nvPr>
        </p:nvSpPr>
        <p:spPr>
          <a:xfrm>
            <a:off x="857251" y="1428750"/>
            <a:ext cx="10887074" cy="4624731"/>
          </a:xfrm>
        </p:spPr>
        <p:txBody>
          <a:bodyPr>
            <a:normAutofit fontScale="62500" lnSpcReduction="20000"/>
          </a:bodyPr>
          <a:lstStyle/>
          <a:p>
            <a:pPr>
              <a:spcBef>
                <a:spcPts val="200"/>
              </a:spcBef>
            </a:pPr>
            <a:r>
              <a:rPr lang="fr-TN" sz="2900" b="1" i="1" kern="100" dirty="0">
                <a:solidFill>
                  <a:srgbClr val="2F5496"/>
                </a:solidFill>
                <a:effectLst/>
                <a:latin typeface="+mj-lt"/>
                <a:ea typeface="Times New Roman" panose="02020603050405020304" pitchFamily="18" charset="0"/>
                <a:cs typeface="Times New Roman" panose="02020603050405020304" pitchFamily="18" charset="0"/>
              </a:rPr>
              <a:t>3. Analyse d’impédance bioélectrique (BIA)</a:t>
            </a:r>
          </a:p>
          <a:p>
            <a:pPr marL="342900" lvl="0" indent="-342900">
              <a:buSzPts val="1000"/>
              <a:buFont typeface="Symbol" pitchFamily="2" charset="2"/>
              <a:buChar char=""/>
              <a:tabLst>
                <a:tab pos="457200" algn="l"/>
              </a:tabLst>
            </a:pPr>
            <a:r>
              <a:rPr lang="fr-TN" sz="2900" b="1" kern="100" dirty="0">
                <a:effectLst/>
                <a:latin typeface="+mj-lt"/>
                <a:ea typeface="Calibri" panose="020F0502020204030204" pitchFamily="34" charset="0"/>
                <a:cs typeface="Times New Roman" panose="02020603050405020304" pitchFamily="18" charset="0"/>
              </a:rPr>
              <a:t>Avantages :</a:t>
            </a:r>
            <a:r>
              <a:rPr lang="fr-TN" sz="2900" kern="100" dirty="0">
                <a:effectLst/>
                <a:latin typeface="+mj-lt"/>
                <a:ea typeface="Calibri" panose="020F0502020204030204" pitchFamily="34" charset="0"/>
                <a:cs typeface="Calibri" panose="020F0502020204030204" pitchFamily="34" charset="0"/>
              </a:rPr>
              <a:t> Outil portable, rapide, sûr et peu coûteux pour estimer la masse maigre et l'eau corporelle totale.</a:t>
            </a:r>
            <a:endParaRPr lang="fr-TN" sz="2900"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sz="2900" b="1" kern="100" dirty="0">
                <a:effectLst/>
                <a:latin typeface="+mj-lt"/>
                <a:ea typeface="Calibri" panose="020F0502020204030204" pitchFamily="34" charset="0"/>
                <a:cs typeface="Times New Roman" panose="02020603050405020304" pitchFamily="18" charset="0"/>
              </a:rPr>
              <a:t>Inconvénients :</a:t>
            </a:r>
            <a:endParaRPr lang="fr-TN" sz="2900" kern="100" dirty="0">
              <a:effectLst/>
              <a:latin typeface="+mj-l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TN" sz="2900" kern="100" dirty="0">
                <a:effectLst/>
                <a:latin typeface="+mj-lt"/>
                <a:ea typeface="Calibri" panose="020F0502020204030204" pitchFamily="34" charset="0"/>
                <a:cs typeface="Calibri" panose="020F0502020204030204" pitchFamily="34" charset="0"/>
              </a:rPr>
              <a:t>Moins précis dans les cas de fluctuations hydriques (déshydratation ou œdème).</a:t>
            </a:r>
            <a:endParaRPr lang="fr-TN" sz="2900" kern="100" dirty="0">
              <a:effectLst/>
              <a:latin typeface="+mj-l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TN" sz="2900" kern="100" dirty="0">
                <a:effectLst/>
                <a:latin typeface="+mj-lt"/>
                <a:ea typeface="Calibri" panose="020F0502020204030204" pitchFamily="34" charset="0"/>
                <a:cs typeface="Calibri" panose="020F0502020204030204" pitchFamily="34" charset="0"/>
              </a:rPr>
              <a:t>Dépend des équations spécifiques à la population étudiée.</a:t>
            </a:r>
            <a:endParaRPr lang="fr-TN" sz="2900"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sz="2900" b="1" kern="100" dirty="0">
                <a:effectLst/>
                <a:latin typeface="+mj-lt"/>
                <a:ea typeface="Calibri" panose="020F0502020204030204" pitchFamily="34" charset="0"/>
                <a:cs typeface="Times New Roman" panose="02020603050405020304" pitchFamily="18" charset="0"/>
              </a:rPr>
              <a:t>Seuils communs :</a:t>
            </a:r>
            <a:r>
              <a:rPr lang="fr-TN" sz="2900" kern="100" dirty="0">
                <a:effectLst/>
                <a:latin typeface="+mj-lt"/>
                <a:ea typeface="Calibri" panose="020F0502020204030204" pitchFamily="34" charset="0"/>
                <a:cs typeface="Calibri" panose="020F0502020204030204" pitchFamily="34" charset="0"/>
              </a:rPr>
              <a:t> Masse maigre corporelle &lt; 10,75 kg/m² chez les hommes et &lt; 6,75 kg/m² chez les femmes.</a:t>
            </a:r>
            <a:endParaRPr lang="fr-TN" sz="2900" kern="100" dirty="0">
              <a:effectLst/>
              <a:latin typeface="+mj-lt"/>
              <a:ea typeface="Calibri" panose="020F0502020204030204" pitchFamily="34" charset="0"/>
              <a:cs typeface="Times New Roman" panose="02020603050405020304" pitchFamily="18" charset="0"/>
            </a:endParaRPr>
          </a:p>
          <a:p>
            <a:pPr>
              <a:spcBef>
                <a:spcPts val="200"/>
              </a:spcBef>
            </a:pPr>
            <a:r>
              <a:rPr lang="fr-TN" sz="2900" b="1" i="1" kern="100" dirty="0">
                <a:solidFill>
                  <a:srgbClr val="2F5496"/>
                </a:solidFill>
                <a:effectLst/>
                <a:latin typeface="+mj-lt"/>
                <a:ea typeface="Times New Roman" panose="02020603050405020304" pitchFamily="18" charset="0"/>
                <a:cs typeface="Times New Roman" panose="02020603050405020304" pitchFamily="18" charset="0"/>
              </a:rPr>
              <a:t>4. IRM</a:t>
            </a:r>
          </a:p>
          <a:p>
            <a:pPr marL="342900" lvl="0" indent="-342900">
              <a:buSzPts val="1000"/>
              <a:buFont typeface="Symbol" pitchFamily="2" charset="2"/>
              <a:buChar char=""/>
              <a:tabLst>
                <a:tab pos="457200" algn="l"/>
              </a:tabLst>
            </a:pPr>
            <a:r>
              <a:rPr lang="fr-TN" sz="2900" b="1" kern="100" dirty="0">
                <a:effectLst/>
                <a:latin typeface="+mj-lt"/>
                <a:ea typeface="Calibri" panose="020F0502020204030204" pitchFamily="34" charset="0"/>
                <a:cs typeface="Times New Roman" panose="02020603050405020304" pitchFamily="18" charset="0"/>
              </a:rPr>
              <a:t>Avantages :</a:t>
            </a:r>
            <a:r>
              <a:rPr lang="fr-TN" sz="2900" kern="100" dirty="0">
                <a:effectLst/>
                <a:latin typeface="+mj-lt"/>
                <a:ea typeface="Calibri" panose="020F0502020204030204" pitchFamily="34" charset="0"/>
                <a:cs typeface="Calibri" panose="020F0502020204030204" pitchFamily="34" charset="0"/>
              </a:rPr>
              <a:t> Fournit des images de haute résolution permettant d’analyser la composition corporelle au niveau des tissus et des organes.</a:t>
            </a:r>
            <a:endParaRPr lang="fr-TN" sz="2900"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sz="2900" b="1" kern="100" dirty="0">
                <a:effectLst/>
                <a:latin typeface="+mj-lt"/>
                <a:ea typeface="Calibri" panose="020F0502020204030204" pitchFamily="34" charset="0"/>
                <a:cs typeface="Times New Roman" panose="02020603050405020304" pitchFamily="18" charset="0"/>
              </a:rPr>
              <a:t>Inconvénients : </a:t>
            </a:r>
            <a:r>
              <a:rPr lang="fr-TN" sz="2900" kern="100" dirty="0">
                <a:effectLst/>
                <a:latin typeface="+mj-lt"/>
                <a:ea typeface="Calibri" panose="020F0502020204030204" pitchFamily="34" charset="0"/>
                <a:cs typeface="Calibri" panose="020F0502020204030204" pitchFamily="34" charset="0"/>
              </a:rPr>
              <a:t>Coûteux, nécessite du personnel spécialisé, et inadapté aux patients obèses sévères.</a:t>
            </a:r>
            <a:endParaRPr lang="fr-TN" sz="2900"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sz="2900" b="1" kern="100" dirty="0">
                <a:effectLst/>
                <a:latin typeface="+mj-lt"/>
                <a:ea typeface="Calibri" panose="020F0502020204030204" pitchFamily="34" charset="0"/>
                <a:cs typeface="Times New Roman" panose="02020603050405020304" pitchFamily="18" charset="0"/>
              </a:rPr>
              <a:t>Seuils :</a:t>
            </a:r>
            <a:r>
              <a:rPr lang="fr-TN" sz="2900" kern="100" dirty="0">
                <a:effectLst/>
                <a:latin typeface="+mj-lt"/>
                <a:ea typeface="Calibri" panose="020F0502020204030204" pitchFamily="34" charset="0"/>
                <a:cs typeface="Calibri" panose="020F0502020204030204" pitchFamily="34" charset="0"/>
              </a:rPr>
              <a:t> Pas de consensus spécifique pour cette méthode.</a:t>
            </a:r>
            <a:endParaRPr lang="fr-TN" sz="2900" kern="100" dirty="0">
              <a:effectLst/>
              <a:latin typeface="+mj-lt"/>
              <a:ea typeface="Calibri" panose="020F0502020204030204" pitchFamily="34" charset="0"/>
              <a:cs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0E604D3E-282C-2368-D397-7BFF03520AE0}"/>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160B56BB-5199-EC53-F498-46C8977ED033}"/>
              </a:ext>
            </a:extLst>
          </p:cNvPr>
          <p:cNvSpPr>
            <a:spLocks noGrp="1"/>
          </p:cNvSpPr>
          <p:nvPr>
            <p:ph type="sldNum" sz="quarter" idx="12"/>
          </p:nvPr>
        </p:nvSpPr>
        <p:spPr/>
        <p:txBody>
          <a:bodyPr/>
          <a:lstStyle/>
          <a:p>
            <a:fld id="{E6175B72-73B1-234D-8F85-31566CB7102B}" type="slidenum">
              <a:rPr lang="fr-TN" smtClean="0"/>
              <a:t>13</a:t>
            </a:fld>
            <a:endParaRPr lang="fr-TN"/>
          </a:p>
        </p:txBody>
      </p:sp>
      <p:pic>
        <p:nvPicPr>
          <p:cNvPr id="7" name="Image 6">
            <a:extLst>
              <a:ext uri="{FF2B5EF4-FFF2-40B4-BE49-F238E27FC236}">
                <a16:creationId xmlns:a16="http://schemas.microsoft.com/office/drawing/2014/main" id="{1EFAA23A-6A5A-E0FD-5179-759B18306D83}"/>
              </a:ext>
            </a:extLst>
          </p:cNvPr>
          <p:cNvPicPr>
            <a:picLocks noChangeAspect="1"/>
          </p:cNvPicPr>
          <p:nvPr/>
        </p:nvPicPr>
        <p:blipFill>
          <a:blip r:embed="rId2"/>
          <a:stretch>
            <a:fillRect/>
          </a:stretch>
        </p:blipFill>
        <p:spPr>
          <a:xfrm>
            <a:off x="9922037" y="-326327"/>
            <a:ext cx="1982788" cy="1955102"/>
          </a:xfrm>
          <a:prstGeom prst="rect">
            <a:avLst/>
          </a:prstGeom>
        </p:spPr>
      </p:pic>
    </p:spTree>
    <p:extLst>
      <p:ext uri="{BB962C8B-B14F-4D97-AF65-F5344CB8AC3E}">
        <p14:creationId xmlns:p14="http://schemas.microsoft.com/office/powerpoint/2010/main" val="364656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BACD5-0DDF-7A3A-EFAF-62A0A965DC30}"/>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9D556274-86BA-5A47-8FEB-C5CA7716CB5E}"/>
              </a:ext>
            </a:extLst>
          </p:cNvPr>
          <p:cNvSpPr>
            <a:spLocks noGrp="1"/>
          </p:cNvSpPr>
          <p:nvPr>
            <p:ph idx="1"/>
          </p:nvPr>
        </p:nvSpPr>
        <p:spPr>
          <a:xfrm>
            <a:off x="1451579" y="1471614"/>
            <a:ext cx="10078434" cy="4581868"/>
          </a:xfrm>
        </p:spPr>
        <p:txBody>
          <a:bodyPr>
            <a:normAutofit fontScale="92500" lnSpcReduction="20000"/>
          </a:bodyPr>
          <a:lstStyle/>
          <a:p>
            <a:pPr>
              <a:spcBef>
                <a:spcPts val="200"/>
              </a:spcBef>
            </a:pPr>
            <a:r>
              <a:rPr lang="fr-TN" b="1" i="1" kern="100" dirty="0">
                <a:solidFill>
                  <a:srgbClr val="2F5496"/>
                </a:solidFill>
                <a:effectLst/>
                <a:latin typeface="+mj-lt"/>
                <a:ea typeface="Times New Roman" panose="02020603050405020304" pitchFamily="18" charset="0"/>
                <a:cs typeface="Times New Roman" panose="02020603050405020304" pitchFamily="18" charset="0"/>
              </a:rPr>
              <a:t>5. Ultrasonographie</a:t>
            </a:r>
          </a:p>
          <a:p>
            <a:pPr marL="342900" lvl="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Avantages :</a:t>
            </a:r>
            <a:r>
              <a:rPr lang="fr-TN" kern="100" dirty="0">
                <a:effectLst/>
                <a:latin typeface="+mj-lt"/>
                <a:ea typeface="Calibri" panose="020F0502020204030204" pitchFamily="34" charset="0"/>
                <a:cs typeface="Calibri" panose="020F0502020204030204" pitchFamily="34" charset="0"/>
              </a:rPr>
              <a:t> Technique portable, sûre, et relativement économique.</a:t>
            </a:r>
            <a:endParaRPr lang="fr-TN"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Inconvénients :</a:t>
            </a:r>
            <a:endParaRPr lang="fr-TN" kern="100" dirty="0">
              <a:effectLst/>
              <a:latin typeface="+mj-l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TN" sz="2000" kern="100" dirty="0">
                <a:effectLst/>
                <a:latin typeface="+mj-lt"/>
                <a:ea typeface="Calibri" panose="020F0502020204030204" pitchFamily="34" charset="0"/>
                <a:cs typeface="Calibri" panose="020F0502020204030204" pitchFamily="34" charset="0"/>
              </a:rPr>
              <a:t>Manque de standardisation des techniques, ce qui engendre une variabilité importante entre observateurs.</a:t>
            </a:r>
            <a:endParaRPr lang="fr-TN" sz="2000" kern="100" dirty="0">
              <a:effectLst/>
              <a:latin typeface="+mj-l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TN" sz="2000" kern="100" dirty="0">
                <a:effectLst/>
                <a:latin typeface="+mj-lt"/>
                <a:ea typeface="Calibri" panose="020F0502020204030204" pitchFamily="34" charset="0"/>
                <a:cs typeface="Calibri" panose="020F0502020204030204" pitchFamily="34" charset="0"/>
              </a:rPr>
              <a:t>Fournit généralement des résultats qualitatifs plutôt que quantitatifs.</a:t>
            </a:r>
            <a:endParaRPr lang="fr-TN" sz="2000" kern="100" dirty="0">
              <a:effectLst/>
              <a:latin typeface="+mj-lt"/>
              <a:ea typeface="Calibri" panose="020F0502020204030204" pitchFamily="34" charset="0"/>
              <a:cs typeface="Times New Roman" panose="02020603050405020304" pitchFamily="18" charset="0"/>
            </a:endParaRPr>
          </a:p>
          <a:p>
            <a:pPr>
              <a:spcBef>
                <a:spcPts val="200"/>
              </a:spcBef>
            </a:pPr>
            <a:r>
              <a:rPr lang="fr-TN" b="1" i="1" kern="100" dirty="0">
                <a:solidFill>
                  <a:srgbClr val="2F5496"/>
                </a:solidFill>
                <a:effectLst/>
                <a:latin typeface="+mj-lt"/>
                <a:ea typeface="Times New Roman" panose="02020603050405020304" pitchFamily="18" charset="0"/>
                <a:cs typeface="Times New Roman" panose="02020603050405020304" pitchFamily="18" charset="0"/>
              </a:rPr>
              <a:t>6. Méthode de dilution de créatine D3</a:t>
            </a:r>
          </a:p>
          <a:p>
            <a:pPr marL="342900" lvl="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Avantages :</a:t>
            </a:r>
            <a:r>
              <a:rPr lang="fr-TN" kern="100" dirty="0">
                <a:effectLst/>
                <a:latin typeface="+mj-lt"/>
                <a:ea typeface="Calibri" panose="020F0502020204030204" pitchFamily="34" charset="0"/>
                <a:cs typeface="Calibri" panose="020F0502020204030204" pitchFamily="34" charset="0"/>
              </a:rPr>
              <a:t> Évaluation précise et reproductible de la masse </a:t>
            </a:r>
            <a:r>
              <a:rPr lang="fr-TN" kern="100" dirty="0">
                <a:latin typeface="+mj-lt"/>
                <a:ea typeface="Calibri" panose="020F0502020204030204" pitchFamily="34" charset="0"/>
                <a:cs typeface="Calibri" panose="020F0502020204030204" pitchFamily="34" charset="0"/>
              </a:rPr>
              <a:t>M</a:t>
            </a:r>
            <a:r>
              <a:rPr lang="fr-TN" kern="100" dirty="0">
                <a:effectLst/>
                <a:latin typeface="+mj-lt"/>
                <a:ea typeface="Calibri" panose="020F0502020204030204" pitchFamily="34" charset="0"/>
                <a:cs typeface="Calibri" panose="020F0502020204030204" pitchFamily="34" charset="0"/>
              </a:rPr>
              <a:t>aire totale, sans exposition aux radiations.</a:t>
            </a:r>
            <a:endParaRPr lang="fr-TN"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Inconvénients :</a:t>
            </a:r>
            <a:endParaRPr lang="fr-TN" kern="100" dirty="0">
              <a:effectLst/>
              <a:latin typeface="+mj-l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TN" sz="2000" kern="100" dirty="0">
                <a:effectLst/>
                <a:latin typeface="+mj-lt"/>
                <a:ea typeface="Calibri" panose="020F0502020204030204" pitchFamily="34" charset="0"/>
                <a:cs typeface="Calibri" panose="020F0502020204030204" pitchFamily="34" charset="0"/>
              </a:rPr>
              <a:t>Nécessite validation supplémentaire en oncologie.</a:t>
            </a:r>
            <a:endParaRPr lang="fr-TN" sz="2000" kern="100" dirty="0">
              <a:effectLst/>
              <a:latin typeface="+mj-lt"/>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fr-TN" sz="2000" kern="100" dirty="0">
                <a:effectLst/>
                <a:latin typeface="+mj-lt"/>
                <a:ea typeface="Calibri" panose="020F0502020204030204" pitchFamily="34" charset="0"/>
                <a:cs typeface="Calibri" panose="020F0502020204030204" pitchFamily="34" charset="0"/>
              </a:rPr>
              <a:t>Nécessite des prélèvements urinaires après ingestion d’un marqueur isotopique.</a:t>
            </a:r>
            <a:endParaRPr lang="fr-TN" sz="2000" kern="100" dirty="0">
              <a:effectLst/>
              <a:latin typeface="+mj-lt"/>
              <a:ea typeface="Calibri" panose="020F0502020204030204" pitchFamily="34" charset="0"/>
              <a:cs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56DCA63D-55B6-9A98-D794-C3D85D0BF6DC}"/>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8A25968C-EE9B-BB37-05A6-1C28142CBF53}"/>
              </a:ext>
            </a:extLst>
          </p:cNvPr>
          <p:cNvSpPr>
            <a:spLocks noGrp="1"/>
          </p:cNvSpPr>
          <p:nvPr>
            <p:ph type="sldNum" sz="quarter" idx="12"/>
          </p:nvPr>
        </p:nvSpPr>
        <p:spPr/>
        <p:txBody>
          <a:bodyPr/>
          <a:lstStyle/>
          <a:p>
            <a:fld id="{E6175B72-73B1-234D-8F85-31566CB7102B}" type="slidenum">
              <a:rPr lang="fr-TN" smtClean="0"/>
              <a:t>14</a:t>
            </a:fld>
            <a:endParaRPr lang="fr-TN"/>
          </a:p>
        </p:txBody>
      </p:sp>
      <p:pic>
        <p:nvPicPr>
          <p:cNvPr id="7" name="Image 6">
            <a:extLst>
              <a:ext uri="{FF2B5EF4-FFF2-40B4-BE49-F238E27FC236}">
                <a16:creationId xmlns:a16="http://schemas.microsoft.com/office/drawing/2014/main" id="{DCB8D82C-2ED1-9CB2-C570-7A3EB9597A4D}"/>
              </a:ext>
            </a:extLst>
          </p:cNvPr>
          <p:cNvPicPr>
            <a:picLocks noChangeAspect="1"/>
          </p:cNvPicPr>
          <p:nvPr/>
        </p:nvPicPr>
        <p:blipFill>
          <a:blip r:embed="rId2"/>
          <a:stretch>
            <a:fillRect/>
          </a:stretch>
        </p:blipFill>
        <p:spPr>
          <a:xfrm>
            <a:off x="9028112" y="484969"/>
            <a:ext cx="2387601" cy="1943905"/>
          </a:xfrm>
          <a:prstGeom prst="rect">
            <a:avLst/>
          </a:prstGeom>
        </p:spPr>
      </p:pic>
    </p:spTree>
    <p:extLst>
      <p:ext uri="{BB962C8B-B14F-4D97-AF65-F5344CB8AC3E}">
        <p14:creationId xmlns:p14="http://schemas.microsoft.com/office/powerpoint/2010/main" val="9020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linds(horizontal)">
                                      <p:cBhvr>
                                        <p:cTn id="16" dur="500"/>
                                        <p:tgtEl>
                                          <p:spTgt spid="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blinds(horizontal)">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40F62-031B-AA4E-16E2-C2D1EC9FCFB4}"/>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C44B7C4E-6366-51BC-853C-34D159A90EBD}"/>
              </a:ext>
            </a:extLst>
          </p:cNvPr>
          <p:cNvSpPr>
            <a:spLocks noGrp="1"/>
          </p:cNvSpPr>
          <p:nvPr>
            <p:ph idx="1"/>
          </p:nvPr>
        </p:nvSpPr>
        <p:spPr>
          <a:xfrm>
            <a:off x="1451579" y="1302551"/>
            <a:ext cx="10043735" cy="5359505"/>
          </a:xfrm>
        </p:spPr>
        <p:txBody>
          <a:bodyPr/>
          <a:lstStyle/>
          <a:p>
            <a:pPr>
              <a:spcBef>
                <a:spcPts val="200"/>
              </a:spcBef>
            </a:pPr>
            <a:r>
              <a:rPr lang="fr-TN" b="1" i="1" kern="100" dirty="0">
                <a:solidFill>
                  <a:srgbClr val="2F5496"/>
                </a:solidFill>
                <a:effectLst/>
                <a:latin typeface="+mj-lt"/>
                <a:ea typeface="Times New Roman" panose="02020603050405020304" pitchFamily="18" charset="0"/>
                <a:cs typeface="Times New Roman" panose="02020603050405020304" pitchFamily="18" charset="0"/>
              </a:rPr>
              <a:t>7. Questionnaires autodéclarés (SARC-F, SarcoPRO)</a:t>
            </a:r>
          </a:p>
          <a:p>
            <a:pPr marL="342900" lvl="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Avantages :</a:t>
            </a:r>
            <a:r>
              <a:rPr lang="fr-TN" kern="100" dirty="0">
                <a:effectLst/>
                <a:latin typeface="+mj-lt"/>
                <a:ea typeface="Calibri" panose="020F0502020204030204" pitchFamily="34" charset="0"/>
                <a:cs typeface="Calibri" panose="020F0502020204030204" pitchFamily="34" charset="0"/>
              </a:rPr>
              <a:t> Faciles à administrer, peu coûteux, et peuvent être intégrés aux soins cliniques.</a:t>
            </a:r>
            <a:endParaRPr lang="fr-TN"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Inconvénients :</a:t>
            </a:r>
            <a:r>
              <a:rPr lang="fr-TN" kern="100" dirty="0">
                <a:effectLst/>
                <a:latin typeface="+mj-lt"/>
                <a:ea typeface="Calibri" panose="020F0502020204030204" pitchFamily="34" charset="0"/>
                <a:cs typeface="Calibri" panose="020F0502020204030204" pitchFamily="34" charset="0"/>
              </a:rPr>
              <a:t> Outils de dépistage nécessitant une confirmation supplémentaire par des tests objectifs.</a:t>
            </a:r>
            <a:endParaRPr lang="fr-TN" kern="100" dirty="0">
              <a:effectLst/>
              <a:latin typeface="+mj-lt"/>
              <a:ea typeface="Calibri" panose="020F0502020204030204" pitchFamily="34" charset="0"/>
              <a:cs typeface="Times New Roman" panose="02020603050405020304" pitchFamily="18" charset="0"/>
            </a:endParaRPr>
          </a:p>
          <a:p>
            <a:pPr marL="34290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Seuil commun :</a:t>
            </a:r>
            <a:r>
              <a:rPr lang="fr-TN" kern="100" dirty="0">
                <a:effectLst/>
                <a:latin typeface="+mj-lt"/>
                <a:ea typeface="Calibri" panose="020F0502020204030204" pitchFamily="34" charset="0"/>
                <a:cs typeface="Calibri" panose="020F0502020204030204" pitchFamily="34" charset="0"/>
              </a:rPr>
              <a:t> Score SARC-F ≥ 4.</a:t>
            </a:r>
            <a:r>
              <a:rPr lang="fr-TN" sz="2000" b="1" i="1" kern="1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342900" indent="-342900">
              <a:buSzPts val="1000"/>
              <a:buFont typeface="Symbol" pitchFamily="2" charset="2"/>
              <a:buChar char=""/>
              <a:tabLst>
                <a:tab pos="457200" algn="l"/>
              </a:tabLst>
            </a:pPr>
            <a:r>
              <a:rPr lang="fr-TN" b="1" i="1" kern="10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8. </a:t>
            </a:r>
            <a:r>
              <a:rPr lang="fr-TN" sz="2000" b="1" i="1" kern="1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performance physique et de la force musculaire</a:t>
            </a:r>
          </a:p>
          <a:p>
            <a:pPr marL="342900" indent="-342900">
              <a:buSzPts val="1000"/>
              <a:buFont typeface="Symbol" pitchFamily="2" charset="2"/>
              <a:buChar char=""/>
              <a:tabLst>
                <a:tab pos="457200" algn="l"/>
              </a:tabLst>
            </a:pPr>
            <a:r>
              <a:rPr lang="fr-TN" sz="2000" dirty="0">
                <a:effectLst/>
                <a:latin typeface="+mj-lt"/>
                <a:ea typeface="Times New Roman" panose="02020603050405020304" pitchFamily="18" charset="0"/>
              </a:rPr>
              <a:t>la force de préhension manuelle est une mesure simple corrélée à la force des jambes, à la mobilité et à la capacité à réaliser les </a:t>
            </a:r>
            <a:r>
              <a:rPr lang="fr-TN" dirty="0">
                <a:latin typeface="+mj-lt"/>
                <a:ea typeface="Times New Roman" panose="02020603050405020304" pitchFamily="18" charset="0"/>
              </a:rPr>
              <a:t>AVQ</a:t>
            </a:r>
            <a:r>
              <a:rPr lang="fr-TN" sz="2000" dirty="0">
                <a:effectLst/>
                <a:latin typeface="+mj-lt"/>
                <a:ea typeface="Times New Roman" panose="02020603050405020304" pitchFamily="18" charset="0"/>
              </a:rPr>
              <a:t>.</a:t>
            </a:r>
          </a:p>
          <a:p>
            <a:pPr marL="342900" indent="-342900">
              <a:buSzPts val="1000"/>
              <a:buFont typeface="Symbol" pitchFamily="2" charset="2"/>
              <a:buChar char=""/>
              <a:tabLst>
                <a:tab pos="457200" algn="l"/>
              </a:tabLst>
            </a:pPr>
            <a:endParaRPr lang="fr-TN" sz="2000" b="1" i="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endParaRPr lang="fr-TN" kern="100" dirty="0">
              <a:effectLst/>
              <a:latin typeface="+mj-lt"/>
              <a:ea typeface="Calibri" panose="020F0502020204030204" pitchFamily="34" charset="0"/>
              <a:cs typeface="Calibri" panose="020F0502020204030204" pitchFamily="34" charset="0"/>
            </a:endParaRPr>
          </a:p>
          <a:p>
            <a:pPr marL="342900" lvl="0" indent="-342900">
              <a:buSzPts val="1000"/>
              <a:buFont typeface="Symbol" pitchFamily="2" charset="2"/>
              <a:buChar char=""/>
              <a:tabLst>
                <a:tab pos="457200" algn="l"/>
              </a:tabLst>
            </a:pPr>
            <a:endParaRPr lang="fr-TN" kern="100" dirty="0">
              <a:effectLst/>
              <a:latin typeface="+mj-lt"/>
              <a:ea typeface="Calibri" panose="020F0502020204030204" pitchFamily="34" charset="0"/>
              <a:cs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7BE8AB79-C696-9EAC-A2AB-EE9EA643CE14}"/>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1034B0FE-1E13-FEA9-7313-904A7762C43D}"/>
              </a:ext>
            </a:extLst>
          </p:cNvPr>
          <p:cNvSpPr>
            <a:spLocks noGrp="1"/>
          </p:cNvSpPr>
          <p:nvPr>
            <p:ph type="sldNum" sz="quarter" idx="12"/>
          </p:nvPr>
        </p:nvSpPr>
        <p:spPr/>
        <p:txBody>
          <a:bodyPr/>
          <a:lstStyle/>
          <a:p>
            <a:fld id="{E6175B72-73B1-234D-8F85-31566CB7102B}" type="slidenum">
              <a:rPr lang="fr-TN" smtClean="0"/>
              <a:t>15</a:t>
            </a:fld>
            <a:endParaRPr lang="fr-TN"/>
          </a:p>
        </p:txBody>
      </p:sp>
    </p:spTree>
    <p:extLst>
      <p:ext uri="{BB962C8B-B14F-4D97-AF65-F5344CB8AC3E}">
        <p14:creationId xmlns:p14="http://schemas.microsoft.com/office/powerpoint/2010/main" val="8539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F164C-0C84-3469-D3CC-7CD187CCCD3F}"/>
              </a:ext>
            </a:extLst>
          </p:cNvPr>
          <p:cNvSpPr>
            <a:spLocks noGrp="1"/>
          </p:cNvSpPr>
          <p:nvPr>
            <p:ph type="title"/>
          </p:nvPr>
        </p:nvSpPr>
        <p:spPr/>
        <p:txBody>
          <a:bodyPr/>
          <a:lstStyle/>
          <a:p>
            <a:endParaRPr lang="fr-TN" dirty="0"/>
          </a:p>
        </p:txBody>
      </p:sp>
      <p:sp>
        <p:nvSpPr>
          <p:cNvPr id="4" name="Espace réservé de la date 3">
            <a:extLst>
              <a:ext uri="{FF2B5EF4-FFF2-40B4-BE49-F238E27FC236}">
                <a16:creationId xmlns:a16="http://schemas.microsoft.com/office/drawing/2014/main" id="{DB6E4104-D458-BA86-7DD8-76E4256D576E}"/>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84947718-94AB-FC04-FFCD-3001936D5CF4}"/>
              </a:ext>
            </a:extLst>
          </p:cNvPr>
          <p:cNvSpPr>
            <a:spLocks noGrp="1"/>
          </p:cNvSpPr>
          <p:nvPr>
            <p:ph type="sldNum" sz="quarter" idx="12"/>
          </p:nvPr>
        </p:nvSpPr>
        <p:spPr/>
        <p:txBody>
          <a:bodyPr/>
          <a:lstStyle/>
          <a:p>
            <a:fld id="{E6175B72-73B1-234D-8F85-31566CB7102B}" type="slidenum">
              <a:rPr lang="fr-TN" smtClean="0"/>
              <a:t>16</a:t>
            </a:fld>
            <a:endParaRPr lang="fr-TN"/>
          </a:p>
        </p:txBody>
      </p:sp>
      <p:pic>
        <p:nvPicPr>
          <p:cNvPr id="6" name="Espace réservé du contenu 5">
            <a:extLst>
              <a:ext uri="{FF2B5EF4-FFF2-40B4-BE49-F238E27FC236}">
                <a16:creationId xmlns:a16="http://schemas.microsoft.com/office/drawing/2014/main" id="{1EF27849-842F-D816-E2A5-995D04A35C17}"/>
              </a:ext>
            </a:extLst>
          </p:cNvPr>
          <p:cNvPicPr>
            <a:picLocks noGrp="1" noChangeAspect="1"/>
          </p:cNvPicPr>
          <p:nvPr>
            <p:ph idx="1"/>
          </p:nvPr>
        </p:nvPicPr>
        <p:blipFill>
          <a:blip r:embed="rId2"/>
          <a:stretch>
            <a:fillRect/>
          </a:stretch>
        </p:blipFill>
        <p:spPr>
          <a:xfrm>
            <a:off x="3678591" y="1318593"/>
            <a:ext cx="8160483" cy="4163212"/>
          </a:xfrm>
          <a:prstGeom prst="rect">
            <a:avLst/>
          </a:prstGeom>
        </p:spPr>
      </p:pic>
      <p:sp>
        <p:nvSpPr>
          <p:cNvPr id="8" name="ZoneTexte 7">
            <a:extLst>
              <a:ext uri="{FF2B5EF4-FFF2-40B4-BE49-F238E27FC236}">
                <a16:creationId xmlns:a16="http://schemas.microsoft.com/office/drawing/2014/main" id="{F5313E2A-4398-3E90-B0DF-C2FA505BB5DF}"/>
              </a:ext>
            </a:extLst>
          </p:cNvPr>
          <p:cNvSpPr txBox="1"/>
          <p:nvPr/>
        </p:nvSpPr>
        <p:spPr>
          <a:xfrm flipH="1">
            <a:off x="725713" y="1868268"/>
            <a:ext cx="2792378" cy="1477328"/>
          </a:xfrm>
          <a:prstGeom prst="rect">
            <a:avLst/>
          </a:prstGeom>
          <a:noFill/>
        </p:spPr>
        <p:txBody>
          <a:bodyPr wrap="square">
            <a:spAutoFit/>
          </a:bodyPr>
          <a:lstStyle/>
          <a:p>
            <a:pPr marL="342900" indent="-342900">
              <a:buSzPts val="1000"/>
              <a:buFont typeface="Symbol" pitchFamily="2" charset="2"/>
              <a:buChar char=""/>
              <a:tabLst>
                <a:tab pos="457200" algn="l"/>
              </a:tabLst>
            </a:pPr>
            <a:r>
              <a:rPr lang="fr-TN" sz="1800" dirty="0">
                <a:effectLst/>
                <a:latin typeface="Calibri" panose="020F0502020204030204" pitchFamily="34" charset="0"/>
                <a:ea typeface="Times New Roman" panose="02020603050405020304" pitchFamily="18" charset="0"/>
              </a:rPr>
              <a:t>En oncologie, la TDM est souvent privilégiée grâce à son utilisation courante dans le suivi des cancers.</a:t>
            </a:r>
            <a:endParaRPr lang="fr-TN" sz="1800" dirty="0">
              <a:effectLst/>
              <a:latin typeface="Times New Roman" panose="02020603050405020304" pitchFamily="18" charset="0"/>
              <a:ea typeface="Times New Roman" panose="02020603050405020304" pitchFamily="18" charset="0"/>
            </a:endParaRPr>
          </a:p>
        </p:txBody>
      </p:sp>
      <p:sp>
        <p:nvSpPr>
          <p:cNvPr id="7" name="ZoneTexte 6">
            <a:extLst>
              <a:ext uri="{FF2B5EF4-FFF2-40B4-BE49-F238E27FC236}">
                <a16:creationId xmlns:a16="http://schemas.microsoft.com/office/drawing/2014/main" id="{53708F77-757C-2410-B8A6-AB96831A7131}"/>
              </a:ext>
            </a:extLst>
          </p:cNvPr>
          <p:cNvSpPr txBox="1"/>
          <p:nvPr/>
        </p:nvSpPr>
        <p:spPr>
          <a:xfrm>
            <a:off x="2898184" y="5563507"/>
            <a:ext cx="9293816" cy="369332"/>
          </a:xfrm>
          <a:prstGeom prst="rect">
            <a:avLst/>
          </a:prstGeom>
          <a:noFill/>
        </p:spPr>
        <p:txBody>
          <a:bodyPr wrap="square">
            <a:spAutoFit/>
          </a:bodyPr>
          <a:lstStyle/>
          <a:p>
            <a:r>
              <a:rPr lang="fr-FR" dirty="0">
                <a:latin typeface="+mj-lt"/>
              </a:rPr>
              <a:t>6</a:t>
            </a:r>
            <a:r>
              <a:rPr lang="fr-FR" sz="1800" dirty="0">
                <a:effectLst/>
                <a:latin typeface="+mj-lt"/>
              </a:rPr>
              <a:t>.</a:t>
            </a:r>
            <a:r>
              <a:rPr lang="fr-FR" sz="1800" i="1" dirty="0">
                <a:effectLst/>
                <a:latin typeface="+mj-lt"/>
              </a:rPr>
              <a:t> </a:t>
            </a:r>
            <a:r>
              <a:rPr lang="fr-FR" sz="1800" dirty="0" err="1">
                <a:effectLst/>
                <a:latin typeface="+mj-lt"/>
              </a:rPr>
              <a:t>Everything</a:t>
            </a:r>
            <a:r>
              <a:rPr lang="fr-FR" sz="1800" dirty="0">
                <a:effectLst/>
                <a:latin typeface="+mj-lt"/>
              </a:rPr>
              <a:t> You Always </a:t>
            </a:r>
            <a:r>
              <a:rPr lang="fr-FR" sz="1800" dirty="0" err="1">
                <a:effectLst/>
                <a:latin typeface="+mj-lt"/>
              </a:rPr>
              <a:t>Wanted</a:t>
            </a:r>
            <a:r>
              <a:rPr lang="fr-FR" sz="1800" dirty="0">
                <a:effectLst/>
                <a:latin typeface="+mj-lt"/>
              </a:rPr>
              <a:t> to Know about </a:t>
            </a:r>
            <a:r>
              <a:rPr lang="fr-FR" sz="1800" dirty="0" err="1">
                <a:effectLst/>
                <a:latin typeface="+mj-lt"/>
              </a:rPr>
              <a:t>Sarcopenia</a:t>
            </a:r>
            <a:r>
              <a:rPr lang="fr-FR" sz="1800" dirty="0">
                <a:effectLst/>
                <a:latin typeface="+mj-lt"/>
              </a:rPr>
              <a:t> </a:t>
            </a:r>
            <a:r>
              <a:rPr lang="fr-FR" sz="1800" i="1" dirty="0">
                <a:effectLst/>
                <a:latin typeface="+mj-lt"/>
              </a:rPr>
              <a:t> </a:t>
            </a:r>
            <a:r>
              <a:rPr lang="fr-FR" sz="1800" i="1" dirty="0" err="1">
                <a:effectLst/>
                <a:latin typeface="+mj-lt"/>
              </a:rPr>
              <a:t>Curr</a:t>
            </a:r>
            <a:r>
              <a:rPr lang="fr-FR" sz="1800" i="1" dirty="0">
                <a:effectLst/>
                <a:latin typeface="+mj-lt"/>
              </a:rPr>
              <a:t>. </a:t>
            </a:r>
            <a:r>
              <a:rPr lang="fr-FR" sz="1800" i="1" dirty="0" err="1">
                <a:effectLst/>
                <a:latin typeface="+mj-lt"/>
              </a:rPr>
              <a:t>Oncol</a:t>
            </a:r>
            <a:r>
              <a:rPr lang="fr-FR" sz="1800" i="1" dirty="0">
                <a:effectLst/>
                <a:latin typeface="+mj-lt"/>
              </a:rPr>
              <a:t>. </a:t>
            </a:r>
            <a:r>
              <a:rPr lang="fr-FR" sz="1800" dirty="0">
                <a:effectLst/>
                <a:latin typeface="+mj-lt"/>
              </a:rPr>
              <a:t>2022, </a:t>
            </a:r>
            <a:r>
              <a:rPr lang="fr-FR" sz="1800" i="1" dirty="0">
                <a:effectLst/>
                <a:latin typeface="+mj-lt"/>
              </a:rPr>
              <a:t>29</a:t>
            </a:r>
            <a:r>
              <a:rPr lang="fr-FR" sz="1800" dirty="0">
                <a:effectLst/>
                <a:latin typeface="+mj-lt"/>
              </a:rPr>
              <a:t>, 8513–8528 </a:t>
            </a:r>
            <a:endParaRPr lang="fr-FR" sz="1800" dirty="0">
              <a:latin typeface="+mj-lt"/>
            </a:endParaRPr>
          </a:p>
        </p:txBody>
      </p:sp>
    </p:spTree>
    <p:extLst>
      <p:ext uri="{BB962C8B-B14F-4D97-AF65-F5344CB8AC3E}">
        <p14:creationId xmlns:p14="http://schemas.microsoft.com/office/powerpoint/2010/main" val="219071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29B7F-AC3E-8BBA-FB83-8267EAD95948}"/>
              </a:ext>
            </a:extLst>
          </p:cNvPr>
          <p:cNvSpPr>
            <a:spLocks noGrp="1"/>
          </p:cNvSpPr>
          <p:nvPr>
            <p:ph type="title"/>
          </p:nvPr>
        </p:nvSpPr>
        <p:spPr/>
        <p:txBody>
          <a:bodyPr/>
          <a:lstStyle/>
          <a:p>
            <a:endParaRPr lang="fr-TN"/>
          </a:p>
        </p:txBody>
      </p:sp>
      <p:pic>
        <p:nvPicPr>
          <p:cNvPr id="5" name="Espace réservé du contenu 4">
            <a:extLst>
              <a:ext uri="{FF2B5EF4-FFF2-40B4-BE49-F238E27FC236}">
                <a16:creationId xmlns:a16="http://schemas.microsoft.com/office/drawing/2014/main" id="{90FEF808-CB9F-34D7-29B4-39371B13F331}"/>
              </a:ext>
            </a:extLst>
          </p:cNvPr>
          <p:cNvPicPr>
            <a:picLocks noGrp="1" noChangeAspect="1"/>
          </p:cNvPicPr>
          <p:nvPr>
            <p:ph idx="1"/>
          </p:nvPr>
        </p:nvPicPr>
        <p:blipFill>
          <a:blip r:embed="rId2"/>
          <a:stretch>
            <a:fillRect/>
          </a:stretch>
        </p:blipFill>
        <p:spPr>
          <a:xfrm>
            <a:off x="706581" y="138545"/>
            <a:ext cx="11610109" cy="5327218"/>
          </a:xfrm>
        </p:spPr>
      </p:pic>
      <p:sp>
        <p:nvSpPr>
          <p:cNvPr id="3" name="Espace réservé de la date 2">
            <a:extLst>
              <a:ext uri="{FF2B5EF4-FFF2-40B4-BE49-F238E27FC236}">
                <a16:creationId xmlns:a16="http://schemas.microsoft.com/office/drawing/2014/main" id="{961D23D9-DD23-C611-FE3B-CC4BDC466B24}"/>
              </a:ext>
            </a:extLst>
          </p:cNvPr>
          <p:cNvSpPr>
            <a:spLocks noGrp="1"/>
          </p:cNvSpPr>
          <p:nvPr>
            <p:ph type="dt" sz="half" idx="10"/>
          </p:nvPr>
        </p:nvSpPr>
        <p:spPr/>
        <p:txBody>
          <a:bodyPr/>
          <a:lstStyle/>
          <a:p>
            <a:r>
              <a:rPr lang="fr-FR"/>
              <a:t>22/11/2024</a:t>
            </a:r>
            <a:endParaRPr lang="fr-TN"/>
          </a:p>
        </p:txBody>
      </p:sp>
      <p:sp>
        <p:nvSpPr>
          <p:cNvPr id="4" name="Espace réservé du numéro de diapositive 3">
            <a:extLst>
              <a:ext uri="{FF2B5EF4-FFF2-40B4-BE49-F238E27FC236}">
                <a16:creationId xmlns:a16="http://schemas.microsoft.com/office/drawing/2014/main" id="{557CE562-D078-88F6-1A0E-3613C02577B9}"/>
              </a:ext>
            </a:extLst>
          </p:cNvPr>
          <p:cNvSpPr>
            <a:spLocks noGrp="1"/>
          </p:cNvSpPr>
          <p:nvPr>
            <p:ph type="sldNum" sz="quarter" idx="12"/>
          </p:nvPr>
        </p:nvSpPr>
        <p:spPr/>
        <p:txBody>
          <a:bodyPr/>
          <a:lstStyle/>
          <a:p>
            <a:fld id="{E6175B72-73B1-234D-8F85-31566CB7102B}" type="slidenum">
              <a:rPr lang="fr-TN" smtClean="0"/>
              <a:t>17</a:t>
            </a:fld>
            <a:endParaRPr lang="fr-TN"/>
          </a:p>
        </p:txBody>
      </p:sp>
    </p:spTree>
    <p:extLst>
      <p:ext uri="{BB962C8B-B14F-4D97-AF65-F5344CB8AC3E}">
        <p14:creationId xmlns:p14="http://schemas.microsoft.com/office/powerpoint/2010/main" val="255899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82802D-95FC-0866-6076-2604450BF170}"/>
              </a:ext>
            </a:extLst>
          </p:cNvPr>
          <p:cNvSpPr>
            <a:spLocks noGrp="1"/>
          </p:cNvSpPr>
          <p:nvPr>
            <p:ph type="title"/>
          </p:nvPr>
        </p:nvSpPr>
        <p:spPr/>
        <p:txBody>
          <a:bodyPr/>
          <a:lstStyle/>
          <a:p>
            <a:endParaRPr lang="fr-TN"/>
          </a:p>
        </p:txBody>
      </p:sp>
      <p:pic>
        <p:nvPicPr>
          <p:cNvPr id="5" name="Espace réservé du contenu 4">
            <a:extLst>
              <a:ext uri="{FF2B5EF4-FFF2-40B4-BE49-F238E27FC236}">
                <a16:creationId xmlns:a16="http://schemas.microsoft.com/office/drawing/2014/main" id="{225158E0-4DDE-D84B-BCBB-2D0008910998}"/>
              </a:ext>
            </a:extLst>
          </p:cNvPr>
          <p:cNvPicPr>
            <a:picLocks noGrp="1" noChangeAspect="1"/>
          </p:cNvPicPr>
          <p:nvPr>
            <p:ph idx="1"/>
          </p:nvPr>
        </p:nvPicPr>
        <p:blipFill>
          <a:blip r:embed="rId2"/>
          <a:stretch>
            <a:fillRect/>
          </a:stretch>
        </p:blipFill>
        <p:spPr>
          <a:xfrm>
            <a:off x="3358335" y="415636"/>
            <a:ext cx="8637354" cy="5050127"/>
          </a:xfrm>
        </p:spPr>
      </p:pic>
      <p:sp>
        <p:nvSpPr>
          <p:cNvPr id="7" name="ZoneTexte 6">
            <a:extLst>
              <a:ext uri="{FF2B5EF4-FFF2-40B4-BE49-F238E27FC236}">
                <a16:creationId xmlns:a16="http://schemas.microsoft.com/office/drawing/2014/main" id="{CA1E18E0-E5A4-BD02-1AC9-D0541FECFC34}"/>
              </a:ext>
            </a:extLst>
          </p:cNvPr>
          <p:cNvSpPr txBox="1"/>
          <p:nvPr/>
        </p:nvSpPr>
        <p:spPr>
          <a:xfrm>
            <a:off x="429492" y="1662545"/>
            <a:ext cx="2928843" cy="2308324"/>
          </a:xfrm>
          <a:prstGeom prst="rect">
            <a:avLst/>
          </a:prstGeom>
          <a:noFill/>
        </p:spPr>
        <p:txBody>
          <a:bodyPr wrap="square">
            <a:spAutoFit/>
          </a:bodyPr>
          <a:lstStyle/>
          <a:p>
            <a:r>
              <a:rPr lang="fr-FR" sz="1800" dirty="0">
                <a:effectLst/>
                <a:latin typeface="URWPalladioL"/>
              </a:rPr>
              <a:t> </a:t>
            </a:r>
            <a:r>
              <a:rPr lang="fr-FR" dirty="0">
                <a:latin typeface="URWPalladioL"/>
              </a:rPr>
              <a:t>* </a:t>
            </a:r>
            <a:r>
              <a:rPr lang="fr-FR" sz="1800" dirty="0" err="1">
                <a:effectLst/>
                <a:latin typeface="URWPalladioL"/>
              </a:rPr>
              <a:t>European</a:t>
            </a:r>
            <a:r>
              <a:rPr lang="fr-FR" sz="1800" dirty="0">
                <a:effectLst/>
                <a:latin typeface="URWPalladioL"/>
              </a:rPr>
              <a:t> </a:t>
            </a:r>
            <a:r>
              <a:rPr lang="fr-FR" sz="1800" dirty="0" err="1">
                <a:effectLst/>
                <a:latin typeface="URWPalladioL"/>
              </a:rPr>
              <a:t>Working</a:t>
            </a:r>
            <a:r>
              <a:rPr lang="fr-FR" sz="1800" dirty="0">
                <a:effectLst/>
                <a:latin typeface="URWPalladioL"/>
              </a:rPr>
              <a:t> </a:t>
            </a:r>
            <a:r>
              <a:rPr lang="fr-FR" dirty="0"/>
              <a:t> </a:t>
            </a:r>
            <a:r>
              <a:rPr lang="fr-FR" sz="1800" dirty="0">
                <a:effectLst/>
                <a:latin typeface="URWPalladioL"/>
              </a:rPr>
              <a:t>on </a:t>
            </a:r>
            <a:r>
              <a:rPr lang="fr-FR" sz="1800" dirty="0" err="1">
                <a:effectLst/>
                <a:latin typeface="URWPalladioL"/>
              </a:rPr>
              <a:t>Sarcopenia</a:t>
            </a:r>
            <a:r>
              <a:rPr lang="fr-FR" sz="1800" dirty="0">
                <a:effectLst/>
                <a:latin typeface="URWPalladioL"/>
              </a:rPr>
              <a:t> in </a:t>
            </a:r>
            <a:r>
              <a:rPr lang="fr-FR" sz="1800" dirty="0" err="1">
                <a:effectLst/>
                <a:latin typeface="URWPalladioL"/>
              </a:rPr>
              <a:t>Older</a:t>
            </a:r>
            <a:r>
              <a:rPr lang="fr-FR" sz="1800" dirty="0">
                <a:effectLst/>
                <a:latin typeface="URWPalladioL"/>
              </a:rPr>
              <a:t> People</a:t>
            </a:r>
          </a:p>
          <a:p>
            <a:endParaRPr lang="fr-FR" sz="1800" dirty="0">
              <a:effectLst/>
              <a:latin typeface="URWPalladioL"/>
            </a:endParaRPr>
          </a:p>
          <a:p>
            <a:r>
              <a:rPr lang="fr-FR" sz="1800" dirty="0">
                <a:effectLst/>
                <a:latin typeface="URWPalladioL"/>
              </a:rPr>
              <a:t>*</a:t>
            </a:r>
            <a:r>
              <a:rPr lang="fr-FR" sz="1800" dirty="0" err="1">
                <a:effectLst/>
                <a:latin typeface="URWPalladioL"/>
              </a:rPr>
              <a:t>Sarcopenia</a:t>
            </a:r>
            <a:r>
              <a:rPr lang="fr-FR" sz="1800" dirty="0">
                <a:effectLst/>
                <a:latin typeface="URWPalladioL"/>
              </a:rPr>
              <a:t> </a:t>
            </a:r>
            <a:r>
              <a:rPr lang="fr-FR" sz="1800" dirty="0" err="1">
                <a:effectLst/>
                <a:latin typeface="URWPalladioL"/>
              </a:rPr>
              <a:t>Definition</a:t>
            </a:r>
            <a:r>
              <a:rPr lang="fr-FR" sz="1800" dirty="0">
                <a:effectLst/>
                <a:latin typeface="URWPalladioL"/>
              </a:rPr>
              <a:t> and </a:t>
            </a:r>
            <a:r>
              <a:rPr lang="fr-FR" sz="1800" dirty="0" err="1">
                <a:effectLst/>
                <a:latin typeface="URWPalladioL"/>
              </a:rPr>
              <a:t>Outcomes</a:t>
            </a:r>
            <a:r>
              <a:rPr lang="fr-FR" sz="1800" dirty="0">
                <a:effectLst/>
                <a:latin typeface="URWPalladioL"/>
              </a:rPr>
              <a:t> Consortium</a:t>
            </a:r>
          </a:p>
          <a:p>
            <a:r>
              <a:rPr lang="fr-FR" sz="1800" dirty="0">
                <a:effectLst/>
                <a:latin typeface="URWPalladioL"/>
              </a:rPr>
              <a:t> </a:t>
            </a:r>
            <a:endParaRPr lang="fr-FR" dirty="0"/>
          </a:p>
          <a:p>
            <a:r>
              <a:rPr lang="fr-FR" sz="1800" dirty="0">
                <a:effectLst/>
                <a:latin typeface="URWPalladioL"/>
              </a:rPr>
              <a:t>* Asian </a:t>
            </a:r>
            <a:r>
              <a:rPr lang="fr-FR" sz="1800" dirty="0" err="1">
                <a:effectLst/>
                <a:latin typeface="URWPalladioL"/>
              </a:rPr>
              <a:t>Working</a:t>
            </a:r>
            <a:r>
              <a:rPr lang="fr-FR" sz="1800" dirty="0">
                <a:effectLst/>
                <a:latin typeface="URWPalladioL"/>
              </a:rPr>
              <a:t> Group for </a:t>
            </a:r>
            <a:r>
              <a:rPr lang="fr-FR" sz="1800" dirty="0" err="1">
                <a:effectLst/>
                <a:latin typeface="URWPalladioL"/>
              </a:rPr>
              <a:t>Sarcopenia</a:t>
            </a:r>
            <a:endParaRPr lang="fr-FR" dirty="0"/>
          </a:p>
        </p:txBody>
      </p:sp>
      <p:sp>
        <p:nvSpPr>
          <p:cNvPr id="3" name="Espace réservé de la date 2">
            <a:extLst>
              <a:ext uri="{FF2B5EF4-FFF2-40B4-BE49-F238E27FC236}">
                <a16:creationId xmlns:a16="http://schemas.microsoft.com/office/drawing/2014/main" id="{4CF4F877-85EE-B6FE-9CCB-F778C7DC1F62}"/>
              </a:ext>
            </a:extLst>
          </p:cNvPr>
          <p:cNvSpPr>
            <a:spLocks noGrp="1"/>
          </p:cNvSpPr>
          <p:nvPr>
            <p:ph type="dt" sz="half" idx="10"/>
          </p:nvPr>
        </p:nvSpPr>
        <p:spPr/>
        <p:txBody>
          <a:bodyPr/>
          <a:lstStyle/>
          <a:p>
            <a:r>
              <a:rPr lang="fr-FR"/>
              <a:t>22/11/2024</a:t>
            </a:r>
            <a:endParaRPr lang="fr-TN"/>
          </a:p>
        </p:txBody>
      </p:sp>
      <p:sp>
        <p:nvSpPr>
          <p:cNvPr id="4" name="Espace réservé du numéro de diapositive 3">
            <a:extLst>
              <a:ext uri="{FF2B5EF4-FFF2-40B4-BE49-F238E27FC236}">
                <a16:creationId xmlns:a16="http://schemas.microsoft.com/office/drawing/2014/main" id="{DA28D37D-66B4-1AC3-F122-E186970C04A9}"/>
              </a:ext>
            </a:extLst>
          </p:cNvPr>
          <p:cNvSpPr>
            <a:spLocks noGrp="1"/>
          </p:cNvSpPr>
          <p:nvPr>
            <p:ph type="sldNum" sz="quarter" idx="12"/>
          </p:nvPr>
        </p:nvSpPr>
        <p:spPr/>
        <p:txBody>
          <a:bodyPr/>
          <a:lstStyle/>
          <a:p>
            <a:fld id="{E6175B72-73B1-234D-8F85-31566CB7102B}" type="slidenum">
              <a:rPr lang="fr-TN" smtClean="0"/>
              <a:t>18</a:t>
            </a:fld>
            <a:endParaRPr lang="fr-TN"/>
          </a:p>
        </p:txBody>
      </p:sp>
      <p:sp>
        <p:nvSpPr>
          <p:cNvPr id="8" name="ZoneTexte 7">
            <a:extLst>
              <a:ext uri="{FF2B5EF4-FFF2-40B4-BE49-F238E27FC236}">
                <a16:creationId xmlns:a16="http://schemas.microsoft.com/office/drawing/2014/main" id="{1A171876-A1D0-CE7E-1052-F25A2BFD61EC}"/>
              </a:ext>
            </a:extLst>
          </p:cNvPr>
          <p:cNvSpPr txBox="1"/>
          <p:nvPr/>
        </p:nvSpPr>
        <p:spPr>
          <a:xfrm>
            <a:off x="309967" y="5536908"/>
            <a:ext cx="11685722" cy="646331"/>
          </a:xfrm>
          <a:prstGeom prst="rect">
            <a:avLst/>
          </a:prstGeom>
          <a:noFill/>
        </p:spPr>
        <p:txBody>
          <a:bodyPr wrap="square">
            <a:spAutoFit/>
          </a:bodyPr>
          <a:lstStyle/>
          <a:p>
            <a:r>
              <a:rPr lang="fr-FR" sz="1800" dirty="0">
                <a:effectLst/>
                <a:latin typeface="URWPalladioL"/>
              </a:rPr>
              <a:t> 7  </a:t>
            </a:r>
            <a:r>
              <a:rPr lang="fr-FR" sz="1800" dirty="0" err="1">
                <a:effectLst/>
                <a:latin typeface="URWPalladioL"/>
              </a:rPr>
              <a:t>Sarcopenia</a:t>
            </a:r>
            <a:r>
              <a:rPr lang="fr-FR" sz="1800" dirty="0">
                <a:effectLst/>
                <a:latin typeface="URWPalladioL"/>
              </a:rPr>
              <a:t> </a:t>
            </a:r>
            <a:r>
              <a:rPr lang="fr-FR" sz="1800" dirty="0" err="1">
                <a:effectLst/>
                <a:latin typeface="URWPalladioL"/>
              </a:rPr>
              <a:t>Definition</a:t>
            </a:r>
            <a:r>
              <a:rPr lang="fr-FR" sz="1800" dirty="0">
                <a:effectLst/>
                <a:latin typeface="URWPalladioL"/>
              </a:rPr>
              <a:t>: The Position </a:t>
            </a:r>
            <a:r>
              <a:rPr lang="fr-FR" sz="1800" dirty="0" err="1">
                <a:effectLst/>
                <a:latin typeface="URWPalladioL"/>
              </a:rPr>
              <a:t>Statements</a:t>
            </a:r>
            <a:r>
              <a:rPr lang="fr-FR" sz="1800" dirty="0">
                <a:effectLst/>
                <a:latin typeface="URWPalladioL"/>
              </a:rPr>
              <a:t> of the </a:t>
            </a:r>
            <a:r>
              <a:rPr lang="fr-FR" sz="1800" dirty="0" err="1">
                <a:effectLst/>
                <a:latin typeface="URWPalladioL"/>
              </a:rPr>
              <a:t>Sarcopenia</a:t>
            </a:r>
            <a:r>
              <a:rPr lang="fr-FR" sz="1800" dirty="0">
                <a:effectLst/>
                <a:latin typeface="URWPalladioL"/>
              </a:rPr>
              <a:t> </a:t>
            </a:r>
            <a:r>
              <a:rPr lang="fr-FR" sz="1800" dirty="0" err="1">
                <a:effectLst/>
                <a:latin typeface="URWPalladioL"/>
              </a:rPr>
              <a:t>Definition</a:t>
            </a:r>
            <a:r>
              <a:rPr lang="fr-FR" sz="1800" dirty="0">
                <a:effectLst/>
                <a:latin typeface="URWPalladioL"/>
              </a:rPr>
              <a:t> and </a:t>
            </a:r>
            <a:r>
              <a:rPr lang="fr-FR" sz="1800" dirty="0" err="1">
                <a:effectLst/>
                <a:latin typeface="URWPalladioL"/>
              </a:rPr>
              <a:t>Outcomes</a:t>
            </a:r>
            <a:r>
              <a:rPr lang="fr-FR" sz="1800" dirty="0">
                <a:effectLst/>
                <a:latin typeface="URWPalladioL"/>
              </a:rPr>
              <a:t> Consortium. </a:t>
            </a:r>
            <a:r>
              <a:rPr lang="fr-FR" sz="1800" i="1" dirty="0">
                <a:effectLst/>
                <a:latin typeface="URWPalladioL"/>
              </a:rPr>
              <a:t>J. Am. </a:t>
            </a:r>
            <a:r>
              <a:rPr lang="fr-FR" sz="1800" i="1" dirty="0" err="1">
                <a:effectLst/>
                <a:latin typeface="URWPalladioL"/>
              </a:rPr>
              <a:t>Geriatr</a:t>
            </a:r>
            <a:r>
              <a:rPr lang="fr-FR" sz="1800" i="1" dirty="0">
                <a:effectLst/>
                <a:latin typeface="URWPalladioL"/>
              </a:rPr>
              <a:t>. Soc. </a:t>
            </a:r>
            <a:r>
              <a:rPr lang="fr-FR" sz="1800" b="1" dirty="0">
                <a:effectLst/>
                <a:latin typeface="URWPalladioL"/>
              </a:rPr>
              <a:t>2020</a:t>
            </a:r>
            <a:r>
              <a:rPr lang="fr-FR" sz="1800" dirty="0">
                <a:effectLst/>
                <a:latin typeface="URWPalladioL"/>
              </a:rPr>
              <a:t>, </a:t>
            </a:r>
            <a:r>
              <a:rPr lang="fr-FR" sz="1800" i="1" dirty="0">
                <a:effectLst/>
                <a:latin typeface="URWPalladioL"/>
              </a:rPr>
              <a:t>68</a:t>
            </a:r>
            <a:r>
              <a:rPr lang="fr-FR" sz="1800" dirty="0">
                <a:effectLst/>
                <a:latin typeface="URWPalladioL"/>
              </a:rPr>
              <a:t>, 1410–1418. </a:t>
            </a:r>
            <a:endParaRPr lang="fr-FR" dirty="0">
              <a:effectLst/>
            </a:endParaRPr>
          </a:p>
        </p:txBody>
      </p:sp>
    </p:spTree>
    <p:extLst>
      <p:ext uri="{BB962C8B-B14F-4D97-AF65-F5344CB8AC3E}">
        <p14:creationId xmlns:p14="http://schemas.microsoft.com/office/powerpoint/2010/main" val="99313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DB458-76BA-F38B-9230-22477E1BCF1E}"/>
              </a:ext>
            </a:extLst>
          </p:cNvPr>
          <p:cNvSpPr>
            <a:spLocks noGrp="1"/>
          </p:cNvSpPr>
          <p:nvPr>
            <p:ph type="title"/>
          </p:nvPr>
        </p:nvSpPr>
        <p:spPr/>
        <p:txBody>
          <a:bodyPr/>
          <a:lstStyle/>
          <a:p>
            <a:endParaRPr lang="fr-TN"/>
          </a:p>
        </p:txBody>
      </p:sp>
      <p:pic>
        <p:nvPicPr>
          <p:cNvPr id="9" name="Espace réservé du contenu 8">
            <a:extLst>
              <a:ext uri="{FF2B5EF4-FFF2-40B4-BE49-F238E27FC236}">
                <a16:creationId xmlns:a16="http://schemas.microsoft.com/office/drawing/2014/main" id="{6CEC871A-64E6-29A7-B25C-7A8B424D2839}"/>
              </a:ext>
            </a:extLst>
          </p:cNvPr>
          <p:cNvPicPr>
            <a:picLocks noGrp="1" noChangeAspect="1"/>
          </p:cNvPicPr>
          <p:nvPr>
            <p:ph idx="1"/>
          </p:nvPr>
        </p:nvPicPr>
        <p:blipFill>
          <a:blip r:embed="rId2"/>
          <a:stretch>
            <a:fillRect/>
          </a:stretch>
        </p:blipFill>
        <p:spPr>
          <a:xfrm>
            <a:off x="1775011" y="247192"/>
            <a:ext cx="9440341" cy="5221148"/>
          </a:xfrm>
        </p:spPr>
      </p:pic>
      <p:sp>
        <p:nvSpPr>
          <p:cNvPr id="4" name="Espace réservé de la date 3">
            <a:extLst>
              <a:ext uri="{FF2B5EF4-FFF2-40B4-BE49-F238E27FC236}">
                <a16:creationId xmlns:a16="http://schemas.microsoft.com/office/drawing/2014/main" id="{76088EB8-A0DF-9317-D2DB-D1251B240F3A}"/>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9A232BC8-60C5-8D0E-A35B-0C59670CC2AD}"/>
              </a:ext>
            </a:extLst>
          </p:cNvPr>
          <p:cNvSpPr>
            <a:spLocks noGrp="1"/>
          </p:cNvSpPr>
          <p:nvPr>
            <p:ph type="sldNum" sz="quarter" idx="12"/>
          </p:nvPr>
        </p:nvSpPr>
        <p:spPr/>
        <p:txBody>
          <a:bodyPr/>
          <a:lstStyle/>
          <a:p>
            <a:fld id="{E6175B72-73B1-234D-8F85-31566CB7102B}" type="slidenum">
              <a:rPr lang="fr-TN" smtClean="0"/>
              <a:t>19</a:t>
            </a:fld>
            <a:endParaRPr lang="fr-TN"/>
          </a:p>
        </p:txBody>
      </p:sp>
      <p:sp>
        <p:nvSpPr>
          <p:cNvPr id="7" name="ZoneTexte 6">
            <a:extLst>
              <a:ext uri="{FF2B5EF4-FFF2-40B4-BE49-F238E27FC236}">
                <a16:creationId xmlns:a16="http://schemas.microsoft.com/office/drawing/2014/main" id="{07CBA5D9-26B2-1607-97F5-7E3DA346DE44}"/>
              </a:ext>
            </a:extLst>
          </p:cNvPr>
          <p:cNvSpPr txBox="1"/>
          <p:nvPr/>
        </p:nvSpPr>
        <p:spPr>
          <a:xfrm>
            <a:off x="914400" y="5513473"/>
            <a:ext cx="9950824" cy="369332"/>
          </a:xfrm>
          <a:prstGeom prst="rect">
            <a:avLst/>
          </a:prstGeom>
          <a:noFill/>
        </p:spPr>
        <p:txBody>
          <a:bodyPr wrap="square">
            <a:spAutoFit/>
          </a:bodyPr>
          <a:lstStyle/>
          <a:p>
            <a:r>
              <a:rPr lang="fr-FR" sz="1800" dirty="0">
                <a:effectLst/>
                <a:latin typeface="URWPalladioL"/>
              </a:rPr>
              <a:t>8.A consensus report </a:t>
            </a:r>
            <a:r>
              <a:rPr lang="fr-FR" sz="1800" dirty="0" err="1">
                <a:effectLst/>
                <a:latin typeface="URWPalladioL"/>
              </a:rPr>
              <a:t>from</a:t>
            </a:r>
            <a:r>
              <a:rPr lang="fr-FR" sz="1800" dirty="0">
                <a:effectLst/>
                <a:latin typeface="URWPalladioL"/>
              </a:rPr>
              <a:t> the global </a:t>
            </a:r>
            <a:r>
              <a:rPr lang="fr-FR" sz="1800" dirty="0" err="1">
                <a:effectLst/>
                <a:latin typeface="URWPalladioL"/>
              </a:rPr>
              <a:t>clinical</a:t>
            </a:r>
            <a:r>
              <a:rPr lang="fr-FR" sz="1800" dirty="0">
                <a:effectLst/>
                <a:latin typeface="URWPalladioL"/>
              </a:rPr>
              <a:t> nutrition </a:t>
            </a:r>
            <a:r>
              <a:rPr lang="fr-FR" sz="1800" dirty="0" err="1">
                <a:effectLst/>
                <a:latin typeface="URWPalladioL"/>
              </a:rPr>
              <a:t>community</a:t>
            </a:r>
            <a:r>
              <a:rPr lang="fr-FR" sz="1800" dirty="0">
                <a:effectLst/>
                <a:latin typeface="URWPalladioL"/>
              </a:rPr>
              <a:t>. </a:t>
            </a:r>
            <a:r>
              <a:rPr lang="fr-FR" sz="1800" i="1" dirty="0">
                <a:effectLst/>
                <a:latin typeface="URWPalladioL"/>
              </a:rPr>
              <a:t>Clin. </a:t>
            </a:r>
            <a:r>
              <a:rPr lang="fr-FR" sz="1800" i="1" dirty="0" err="1">
                <a:effectLst/>
                <a:latin typeface="URWPalladioL"/>
              </a:rPr>
              <a:t>Nutr</a:t>
            </a:r>
            <a:r>
              <a:rPr lang="fr-FR" sz="1800" i="1" dirty="0">
                <a:effectLst/>
                <a:latin typeface="URWPalladioL"/>
              </a:rPr>
              <a:t>. </a:t>
            </a:r>
            <a:r>
              <a:rPr lang="fr-FR" sz="1800" b="1" dirty="0">
                <a:effectLst/>
                <a:latin typeface="URWPalladioL"/>
              </a:rPr>
              <a:t>2019</a:t>
            </a:r>
            <a:r>
              <a:rPr lang="fr-FR" sz="1800" dirty="0">
                <a:effectLst/>
                <a:latin typeface="URWPalladioL"/>
              </a:rPr>
              <a:t>, </a:t>
            </a:r>
            <a:r>
              <a:rPr lang="fr-FR" sz="1800" i="1" dirty="0">
                <a:effectLst/>
                <a:latin typeface="URWPalladioL"/>
              </a:rPr>
              <a:t>38</a:t>
            </a:r>
            <a:r>
              <a:rPr lang="fr-FR" sz="1800" dirty="0">
                <a:effectLst/>
                <a:latin typeface="URWPalladioL"/>
              </a:rPr>
              <a:t>, 1–9. </a:t>
            </a:r>
            <a:endParaRPr lang="fr-FR" dirty="0">
              <a:effectLst/>
            </a:endParaRPr>
          </a:p>
        </p:txBody>
      </p:sp>
    </p:spTree>
    <p:extLst>
      <p:ext uri="{BB962C8B-B14F-4D97-AF65-F5344CB8AC3E}">
        <p14:creationId xmlns:p14="http://schemas.microsoft.com/office/powerpoint/2010/main" val="402443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269C5B-3C67-F430-865A-C442FBAD9674}"/>
              </a:ext>
            </a:extLst>
          </p:cNvPr>
          <p:cNvSpPr>
            <a:spLocks noGrp="1"/>
          </p:cNvSpPr>
          <p:nvPr>
            <p:ph type="title"/>
          </p:nvPr>
        </p:nvSpPr>
        <p:spPr/>
        <p:txBody>
          <a:bodyPr/>
          <a:lstStyle/>
          <a:p>
            <a:r>
              <a:rPr lang="fr-FR" dirty="0"/>
              <a:t>P</a:t>
            </a:r>
            <a:r>
              <a:rPr lang="fr-TN" dirty="0"/>
              <a:t>lan </a:t>
            </a:r>
          </a:p>
        </p:txBody>
      </p:sp>
      <p:sp>
        <p:nvSpPr>
          <p:cNvPr id="3" name="Espace réservé du contenu 2">
            <a:extLst>
              <a:ext uri="{FF2B5EF4-FFF2-40B4-BE49-F238E27FC236}">
                <a16:creationId xmlns:a16="http://schemas.microsoft.com/office/drawing/2014/main" id="{694E22A1-EB63-27B4-8FE5-323B119CE205}"/>
              </a:ext>
            </a:extLst>
          </p:cNvPr>
          <p:cNvSpPr>
            <a:spLocks noGrp="1"/>
          </p:cNvSpPr>
          <p:nvPr>
            <p:ph idx="1"/>
          </p:nvPr>
        </p:nvSpPr>
        <p:spPr/>
        <p:txBody>
          <a:bodyPr>
            <a:normAutofit/>
          </a:bodyPr>
          <a:lstStyle/>
          <a:p>
            <a:r>
              <a:rPr lang="fr-TN" dirty="0">
                <a:latin typeface="+mj-lt"/>
              </a:rPr>
              <a:t> Définition</a:t>
            </a:r>
          </a:p>
          <a:p>
            <a:r>
              <a:rPr lang="fr-TN" dirty="0">
                <a:effectLst/>
                <a:latin typeface="+mj-lt"/>
                <a:ea typeface="Times New Roman" panose="02020603050405020304" pitchFamily="18" charset="0"/>
              </a:rPr>
              <a:t>Causes de la sarcopénie</a:t>
            </a:r>
          </a:p>
          <a:p>
            <a:r>
              <a:rPr lang="fr-FR" dirty="0">
                <a:latin typeface="+mj-lt"/>
                <a:ea typeface="Times New Roman" panose="02020603050405020304" pitchFamily="18" charset="0"/>
              </a:rPr>
              <a:t>M</a:t>
            </a:r>
            <a:r>
              <a:rPr lang="fr-TN" dirty="0">
                <a:latin typeface="+mj-lt"/>
                <a:ea typeface="Times New Roman" panose="02020603050405020304" pitchFamily="18" charset="0"/>
              </a:rPr>
              <a:t>éthodes pour identifier la sarcopénie</a:t>
            </a:r>
          </a:p>
          <a:p>
            <a:r>
              <a:rPr lang="fr-FR" dirty="0">
                <a:effectLst/>
                <a:latin typeface="+mj-lt"/>
                <a:ea typeface="Times New Roman" panose="02020603050405020304" pitchFamily="18" charset="0"/>
              </a:rPr>
              <a:t>S</a:t>
            </a:r>
            <a:r>
              <a:rPr lang="fr-TN" dirty="0">
                <a:effectLst/>
                <a:latin typeface="+mj-lt"/>
                <a:ea typeface="Times New Roman" panose="02020603050405020304" pitchFamily="18" charset="0"/>
              </a:rPr>
              <a:t>arcopénie et résultats en oncologie </a:t>
            </a:r>
          </a:p>
          <a:p>
            <a:r>
              <a:rPr lang="fr-TN" dirty="0">
                <a:effectLst/>
                <a:latin typeface="+mj-lt"/>
                <a:ea typeface="Times New Roman" panose="02020603050405020304" pitchFamily="18" charset="0"/>
              </a:rPr>
              <a:t>Sarcopénie avant, pendant et aprs  la période de rémission </a:t>
            </a:r>
          </a:p>
          <a:p>
            <a:r>
              <a:rPr lang="fr-TN" dirty="0">
                <a:effectLst/>
                <a:latin typeface="+mj-lt"/>
                <a:ea typeface="Times New Roman" panose="02020603050405020304" pitchFamily="18" charset="0"/>
              </a:rPr>
              <a:t>Interventions pour lutter contre la sarcopénie</a:t>
            </a:r>
          </a:p>
          <a:p>
            <a:r>
              <a:rPr lang="fr-TN" dirty="0">
                <a:latin typeface="+mj-lt"/>
              </a:rPr>
              <a:t>conclusion</a:t>
            </a:r>
          </a:p>
        </p:txBody>
      </p:sp>
      <p:sp>
        <p:nvSpPr>
          <p:cNvPr id="4" name="Espace réservé de la date 3">
            <a:extLst>
              <a:ext uri="{FF2B5EF4-FFF2-40B4-BE49-F238E27FC236}">
                <a16:creationId xmlns:a16="http://schemas.microsoft.com/office/drawing/2014/main" id="{00074320-F8EA-B40E-EE67-584294D3DBD2}"/>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B4E4344B-FFD1-A407-F924-C701C7796B72}"/>
              </a:ext>
            </a:extLst>
          </p:cNvPr>
          <p:cNvSpPr>
            <a:spLocks noGrp="1"/>
          </p:cNvSpPr>
          <p:nvPr>
            <p:ph type="sldNum" sz="quarter" idx="12"/>
          </p:nvPr>
        </p:nvSpPr>
        <p:spPr/>
        <p:txBody>
          <a:bodyPr/>
          <a:lstStyle/>
          <a:p>
            <a:fld id="{E6175B72-73B1-234D-8F85-31566CB7102B}" type="slidenum">
              <a:rPr lang="fr-TN" smtClean="0"/>
              <a:t>2</a:t>
            </a:fld>
            <a:endParaRPr lang="fr-TN"/>
          </a:p>
        </p:txBody>
      </p:sp>
    </p:spTree>
    <p:extLst>
      <p:ext uri="{BB962C8B-B14F-4D97-AF65-F5344CB8AC3E}">
        <p14:creationId xmlns:p14="http://schemas.microsoft.com/office/powerpoint/2010/main" val="17309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E48F0-50D5-E9C1-EA48-DB2899AFB187}"/>
              </a:ext>
            </a:extLst>
          </p:cNvPr>
          <p:cNvSpPr>
            <a:spLocks noGrp="1"/>
          </p:cNvSpPr>
          <p:nvPr>
            <p:ph type="title"/>
          </p:nvPr>
        </p:nvSpPr>
        <p:spPr>
          <a:xfrm>
            <a:off x="1451579" y="161365"/>
            <a:ext cx="9603275" cy="1004047"/>
          </a:xfrm>
        </p:spPr>
        <p:txBody>
          <a:bodyPr>
            <a:normAutofit fontScale="90000"/>
          </a:bodyPr>
          <a:lstStyle/>
          <a:p>
            <a:br>
              <a:rPr lang="fr-TN" sz="2800" b="1" dirty="0">
                <a:effectLst/>
                <a:ea typeface="Times New Roman" panose="02020603050405020304" pitchFamily="18" charset="0"/>
              </a:rPr>
            </a:br>
            <a:r>
              <a:rPr lang="fr-TN" sz="2800" b="1" dirty="0">
                <a:effectLst/>
                <a:ea typeface="Times New Roman" panose="02020603050405020304" pitchFamily="18" charset="0"/>
              </a:rPr>
              <a:t>Sarcopénie et résultats en oncologie</a:t>
            </a:r>
            <a:br>
              <a:rPr lang="fr-TN" sz="2800" b="1" dirty="0">
                <a:effectLst/>
                <a:ea typeface="Times New Roman" panose="02020603050405020304" pitchFamily="18" charset="0"/>
              </a:rPr>
            </a:br>
            <a:endParaRPr lang="fr-TN" sz="2800" dirty="0"/>
          </a:p>
        </p:txBody>
      </p:sp>
      <p:sp>
        <p:nvSpPr>
          <p:cNvPr id="3" name="Espace réservé du contenu 2">
            <a:extLst>
              <a:ext uri="{FF2B5EF4-FFF2-40B4-BE49-F238E27FC236}">
                <a16:creationId xmlns:a16="http://schemas.microsoft.com/office/drawing/2014/main" id="{BCA69E0F-2741-9E98-BD40-467A38AF2C48}"/>
              </a:ext>
            </a:extLst>
          </p:cNvPr>
          <p:cNvSpPr>
            <a:spLocks noGrp="1"/>
          </p:cNvSpPr>
          <p:nvPr>
            <p:ph idx="1"/>
          </p:nvPr>
        </p:nvSpPr>
        <p:spPr>
          <a:xfrm>
            <a:off x="968189" y="2015732"/>
            <a:ext cx="3675530" cy="3450613"/>
          </a:xfrm>
        </p:spPr>
        <p:txBody>
          <a:bodyPr>
            <a:normAutofit/>
          </a:bodyPr>
          <a:lstStyle/>
          <a:p>
            <a:r>
              <a:rPr lang="fr-TN" dirty="0">
                <a:effectLst/>
                <a:latin typeface="+mj-lt"/>
                <a:ea typeface="Times New Roman" panose="02020603050405020304" pitchFamily="18" charset="0"/>
              </a:rPr>
              <a:t>La </a:t>
            </a:r>
            <a:r>
              <a:rPr lang="fr-TN" dirty="0">
                <a:latin typeface="+mj-lt"/>
                <a:ea typeface="Times New Roman" panose="02020603050405020304" pitchFamily="18" charset="0"/>
              </a:rPr>
              <a:t>SP</a:t>
            </a:r>
            <a:r>
              <a:rPr lang="fr-TN" dirty="0">
                <a:effectLst/>
                <a:latin typeface="+mj-lt"/>
                <a:ea typeface="Times New Roman" panose="02020603050405020304" pitchFamily="18" charset="0"/>
              </a:rPr>
              <a:t>  associée à des résultats défavorables chez les patients atteints de </a:t>
            </a:r>
            <a:r>
              <a:rPr lang="fr-TN" dirty="0">
                <a:latin typeface="+mj-lt"/>
                <a:ea typeface="Times New Roman" panose="02020603050405020304" pitchFamily="18" charset="0"/>
              </a:rPr>
              <a:t>KC</a:t>
            </a:r>
            <a:r>
              <a:rPr lang="fr-TN" dirty="0">
                <a:effectLst/>
                <a:latin typeface="+mj-lt"/>
                <a:ea typeface="Times New Roman" panose="02020603050405020304" pitchFamily="18" charset="0"/>
              </a:rPr>
              <a:t>. </a:t>
            </a:r>
          </a:p>
          <a:p>
            <a:r>
              <a:rPr lang="fr-TN" dirty="0">
                <a:effectLst/>
                <a:latin typeface="+mj-lt"/>
                <a:ea typeface="Times New Roman" panose="02020603050405020304" pitchFamily="18" charset="0"/>
              </a:rPr>
              <a:t>Plusieurs études et méta-analyses ont examiné son impact sur la survie, les complications post-opératoires, et les toxicités des </a:t>
            </a:r>
            <a:r>
              <a:rPr lang="fr-TN" dirty="0">
                <a:latin typeface="+mj-lt"/>
                <a:ea typeface="Times New Roman" panose="02020603050405020304" pitchFamily="18" charset="0"/>
              </a:rPr>
              <a:t>TTT</a:t>
            </a:r>
            <a:r>
              <a:rPr lang="fr-TN" dirty="0">
                <a:effectLst/>
                <a:latin typeface="+mj-lt"/>
                <a:ea typeface="Times New Roman" panose="02020603050405020304" pitchFamily="18" charset="0"/>
              </a:rPr>
              <a:t>.</a:t>
            </a:r>
          </a:p>
          <a:p>
            <a:endParaRPr lang="fr-TN" dirty="0"/>
          </a:p>
        </p:txBody>
      </p:sp>
      <p:sp>
        <p:nvSpPr>
          <p:cNvPr id="4" name="Espace réservé de la date 3">
            <a:extLst>
              <a:ext uri="{FF2B5EF4-FFF2-40B4-BE49-F238E27FC236}">
                <a16:creationId xmlns:a16="http://schemas.microsoft.com/office/drawing/2014/main" id="{6476A5E3-C5FE-6F43-7AA1-51C45C62A17D}"/>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DBD98D7F-87ED-F087-FDEB-F210C8514312}"/>
              </a:ext>
            </a:extLst>
          </p:cNvPr>
          <p:cNvSpPr>
            <a:spLocks noGrp="1"/>
          </p:cNvSpPr>
          <p:nvPr>
            <p:ph type="sldNum" sz="quarter" idx="12"/>
          </p:nvPr>
        </p:nvSpPr>
        <p:spPr/>
        <p:txBody>
          <a:bodyPr/>
          <a:lstStyle/>
          <a:p>
            <a:fld id="{E6175B72-73B1-234D-8F85-31566CB7102B}" type="slidenum">
              <a:rPr lang="fr-TN" smtClean="0"/>
              <a:t>20</a:t>
            </a:fld>
            <a:endParaRPr lang="fr-TN"/>
          </a:p>
        </p:txBody>
      </p:sp>
      <p:pic>
        <p:nvPicPr>
          <p:cNvPr id="10" name="Image 9">
            <a:extLst>
              <a:ext uri="{FF2B5EF4-FFF2-40B4-BE49-F238E27FC236}">
                <a16:creationId xmlns:a16="http://schemas.microsoft.com/office/drawing/2014/main" id="{F278EDA7-6D21-59AE-BBDE-E0BA4857DB72}"/>
              </a:ext>
            </a:extLst>
          </p:cNvPr>
          <p:cNvPicPr>
            <a:picLocks noChangeAspect="1"/>
          </p:cNvPicPr>
          <p:nvPr/>
        </p:nvPicPr>
        <p:blipFill>
          <a:blip r:embed="rId2"/>
          <a:stretch>
            <a:fillRect/>
          </a:stretch>
        </p:blipFill>
        <p:spPr>
          <a:xfrm>
            <a:off x="4643719" y="1050761"/>
            <a:ext cx="7772400" cy="4953224"/>
          </a:xfrm>
          <a:prstGeom prst="rect">
            <a:avLst/>
          </a:prstGeom>
        </p:spPr>
      </p:pic>
      <p:pic>
        <p:nvPicPr>
          <p:cNvPr id="12" name="Image 11">
            <a:extLst>
              <a:ext uri="{FF2B5EF4-FFF2-40B4-BE49-F238E27FC236}">
                <a16:creationId xmlns:a16="http://schemas.microsoft.com/office/drawing/2014/main" id="{B0994B86-B9C3-A550-403C-162604C9B75B}"/>
              </a:ext>
            </a:extLst>
          </p:cNvPr>
          <p:cNvPicPr>
            <a:picLocks noChangeAspect="1"/>
          </p:cNvPicPr>
          <p:nvPr/>
        </p:nvPicPr>
        <p:blipFill>
          <a:blip r:embed="rId3"/>
          <a:stretch>
            <a:fillRect/>
          </a:stretch>
        </p:blipFill>
        <p:spPr>
          <a:xfrm>
            <a:off x="4643719" y="6168671"/>
            <a:ext cx="7548281" cy="689329"/>
          </a:xfrm>
          <a:prstGeom prst="rect">
            <a:avLst/>
          </a:prstGeom>
        </p:spPr>
      </p:pic>
    </p:spTree>
    <p:extLst>
      <p:ext uri="{BB962C8B-B14F-4D97-AF65-F5344CB8AC3E}">
        <p14:creationId xmlns:p14="http://schemas.microsoft.com/office/powerpoint/2010/main" val="236519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BB77830-B2B3-CA05-2388-4C7CD2BFEB4F}"/>
              </a:ext>
            </a:extLst>
          </p:cNvPr>
          <p:cNvSpPr>
            <a:spLocks noGrp="1"/>
          </p:cNvSpPr>
          <p:nvPr>
            <p:ph idx="1"/>
          </p:nvPr>
        </p:nvSpPr>
        <p:spPr>
          <a:xfrm>
            <a:off x="1451579" y="1494972"/>
            <a:ext cx="9603275" cy="3971374"/>
          </a:xfrm>
        </p:spPr>
        <p:txBody>
          <a:bodyPr>
            <a:normAutofit/>
          </a:bodyPr>
          <a:lstStyle/>
          <a:p>
            <a:pPr>
              <a:spcBef>
                <a:spcPts val="200"/>
              </a:spcBef>
            </a:pPr>
            <a:r>
              <a:rPr lang="fr-TN" sz="1800" b="1" i="1" kern="1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1. Association avec la survie et le pronostic</a:t>
            </a:r>
            <a:endParaRPr lang="fr-TN" sz="1800" b="1" i="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fr-TN" sz="1800" dirty="0">
                <a:effectLst/>
                <a:latin typeface="Calibri" panose="020F0502020204030204" pitchFamily="34" charset="0"/>
                <a:ea typeface="Times New Roman" panose="02020603050405020304" pitchFamily="18" charset="0"/>
              </a:rPr>
              <a:t>Dans une revue globale incluant 30 méta-analyses, la sarcopénie était significativement associée à un pronostic plus défavorable dans 12 types de cancers : gastrique, hépatocellulaire, urothélial, tête et cou, hématologique, pancréatique, mammaire, colorectal, pulmonaire, œsophagien, et ovarien. </a:t>
            </a:r>
          </a:p>
          <a:p>
            <a:r>
              <a:rPr lang="fr-TN" sz="1800" dirty="0">
                <a:effectLst/>
                <a:latin typeface="Calibri" panose="020F0502020204030204" pitchFamily="34" charset="0"/>
                <a:ea typeface="Times New Roman" panose="02020603050405020304" pitchFamily="18" charset="0"/>
              </a:rPr>
              <a:t>Ces études ont démontré que la sarcopénie augmente le risque de récidive et de mortalité liée au cancer, avec des ratios de risque (HR) allant de 1,11 à 2,12. </a:t>
            </a:r>
          </a:p>
          <a:p>
            <a:r>
              <a:rPr lang="fr-TN" sz="1800" dirty="0">
                <a:effectLst/>
                <a:latin typeface="Calibri" panose="020F0502020204030204" pitchFamily="34" charset="0"/>
                <a:ea typeface="Times New Roman" panose="02020603050405020304" pitchFamily="18" charset="0"/>
              </a:rPr>
              <a:t>Les effets les plus marqués ont été observés dans les cancers gastrique, pancréatique, hépatocellulaire, et de la tête et du cou.</a:t>
            </a:r>
            <a:endParaRPr lang="fr-TN" sz="1800" dirty="0">
              <a:effectLst/>
              <a:latin typeface="Times New Roman" panose="02020603050405020304" pitchFamily="18" charset="0"/>
              <a:ea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BDF506B5-3440-98A2-F5B8-09D9DD50841D}"/>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2D0301E2-2B27-D70A-4B5D-232B05639CA8}"/>
              </a:ext>
            </a:extLst>
          </p:cNvPr>
          <p:cNvSpPr>
            <a:spLocks noGrp="1"/>
          </p:cNvSpPr>
          <p:nvPr>
            <p:ph type="sldNum" sz="quarter" idx="12"/>
          </p:nvPr>
        </p:nvSpPr>
        <p:spPr/>
        <p:txBody>
          <a:bodyPr/>
          <a:lstStyle/>
          <a:p>
            <a:fld id="{E6175B72-73B1-234D-8F85-31566CB7102B}" type="slidenum">
              <a:rPr lang="fr-TN" smtClean="0"/>
              <a:t>21</a:t>
            </a:fld>
            <a:endParaRPr lang="fr-TN"/>
          </a:p>
        </p:txBody>
      </p:sp>
      <p:pic>
        <p:nvPicPr>
          <p:cNvPr id="6" name="Image 5">
            <a:extLst>
              <a:ext uri="{FF2B5EF4-FFF2-40B4-BE49-F238E27FC236}">
                <a16:creationId xmlns:a16="http://schemas.microsoft.com/office/drawing/2014/main" id="{B89E1B85-525D-4EE4-DE70-839FA11D68B1}"/>
              </a:ext>
            </a:extLst>
          </p:cNvPr>
          <p:cNvPicPr>
            <a:picLocks noChangeAspect="1"/>
          </p:cNvPicPr>
          <p:nvPr/>
        </p:nvPicPr>
        <p:blipFill>
          <a:blip r:embed="rId2"/>
          <a:stretch>
            <a:fillRect/>
          </a:stretch>
        </p:blipFill>
        <p:spPr>
          <a:xfrm>
            <a:off x="2506097" y="5032859"/>
            <a:ext cx="7772400" cy="2356472"/>
          </a:xfrm>
          <a:prstGeom prst="rect">
            <a:avLst/>
          </a:prstGeom>
        </p:spPr>
      </p:pic>
    </p:spTree>
    <p:extLst>
      <p:ext uri="{BB962C8B-B14F-4D97-AF65-F5344CB8AC3E}">
        <p14:creationId xmlns:p14="http://schemas.microsoft.com/office/powerpoint/2010/main" val="106331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7745C-C756-B238-3DA8-9D14A4B23910}"/>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6898303E-754A-38D2-41AD-7391E3D6E330}"/>
              </a:ext>
            </a:extLst>
          </p:cNvPr>
          <p:cNvSpPr>
            <a:spLocks noGrp="1"/>
          </p:cNvSpPr>
          <p:nvPr>
            <p:ph idx="1"/>
          </p:nvPr>
        </p:nvSpPr>
        <p:spPr>
          <a:xfrm>
            <a:off x="1451579" y="2699657"/>
            <a:ext cx="9603275" cy="2766688"/>
          </a:xfrm>
        </p:spPr>
        <p:txBody>
          <a:bodyPr/>
          <a:lstStyle/>
          <a:p>
            <a:r>
              <a:rPr lang="fr-TN" sz="2000" dirty="0">
                <a:effectLst/>
                <a:latin typeface="Calibri" panose="020F0502020204030204" pitchFamily="34" charset="0"/>
                <a:ea typeface="Times New Roman" panose="02020603050405020304" pitchFamily="18" charset="0"/>
              </a:rPr>
              <a:t>Dans les cancers hématologiques, une méta-analyse récente a confirmé que la sarcopénie est un prédicteur indépendant de la mortalité (HR : 1,94). </a:t>
            </a:r>
          </a:p>
          <a:p>
            <a:r>
              <a:rPr lang="fr-TN" sz="2000" dirty="0">
                <a:effectLst/>
                <a:latin typeface="Calibri" panose="020F0502020204030204" pitchFamily="34" charset="0"/>
                <a:ea typeface="Times New Roman" panose="02020603050405020304" pitchFamily="18" charset="0"/>
              </a:rPr>
              <a:t>Bien que peu d’études se concentrent spécifiquement sur les personnes âgées, celles qui existent montrent que la sarcopénie est associée à une augmentation similaire du risque de décès.</a:t>
            </a:r>
            <a:endParaRPr lang="fr-TN" sz="2000" dirty="0">
              <a:effectLst/>
              <a:latin typeface="Times New Roman" panose="02020603050405020304" pitchFamily="18" charset="0"/>
              <a:ea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A5DCABF1-ECB0-CD8F-4A90-DA439E0FAE7B}"/>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CC2D8452-835F-9CF1-7B12-C229F89193E9}"/>
              </a:ext>
            </a:extLst>
          </p:cNvPr>
          <p:cNvSpPr>
            <a:spLocks noGrp="1"/>
          </p:cNvSpPr>
          <p:nvPr>
            <p:ph type="sldNum" sz="quarter" idx="12"/>
          </p:nvPr>
        </p:nvSpPr>
        <p:spPr/>
        <p:txBody>
          <a:bodyPr/>
          <a:lstStyle/>
          <a:p>
            <a:fld id="{E6175B72-73B1-234D-8F85-31566CB7102B}" type="slidenum">
              <a:rPr lang="fr-TN" smtClean="0"/>
              <a:t>22</a:t>
            </a:fld>
            <a:endParaRPr lang="fr-TN"/>
          </a:p>
        </p:txBody>
      </p:sp>
      <p:pic>
        <p:nvPicPr>
          <p:cNvPr id="7" name="Image 6">
            <a:extLst>
              <a:ext uri="{FF2B5EF4-FFF2-40B4-BE49-F238E27FC236}">
                <a16:creationId xmlns:a16="http://schemas.microsoft.com/office/drawing/2014/main" id="{B67A41D5-3D66-0B52-99A6-C6053D2413A5}"/>
              </a:ext>
            </a:extLst>
          </p:cNvPr>
          <p:cNvPicPr>
            <a:picLocks noChangeAspect="1"/>
          </p:cNvPicPr>
          <p:nvPr/>
        </p:nvPicPr>
        <p:blipFill>
          <a:blip r:embed="rId2"/>
          <a:stretch>
            <a:fillRect/>
          </a:stretch>
        </p:blipFill>
        <p:spPr>
          <a:xfrm>
            <a:off x="1965779" y="625057"/>
            <a:ext cx="7772400" cy="1850543"/>
          </a:xfrm>
          <a:prstGeom prst="rect">
            <a:avLst/>
          </a:prstGeom>
        </p:spPr>
      </p:pic>
    </p:spTree>
    <p:extLst>
      <p:ext uri="{BB962C8B-B14F-4D97-AF65-F5344CB8AC3E}">
        <p14:creationId xmlns:p14="http://schemas.microsoft.com/office/powerpoint/2010/main" val="2059651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92FCEC-6C45-E25A-9ED4-A74E84B7FF73}"/>
              </a:ext>
            </a:extLst>
          </p:cNvPr>
          <p:cNvSpPr>
            <a:spLocks noGrp="1"/>
          </p:cNvSpPr>
          <p:nvPr>
            <p:ph idx="1"/>
          </p:nvPr>
        </p:nvSpPr>
        <p:spPr>
          <a:xfrm>
            <a:off x="1451579" y="3176337"/>
            <a:ext cx="10178947" cy="2832576"/>
          </a:xfrm>
        </p:spPr>
        <p:txBody>
          <a:bodyPr>
            <a:normAutofit/>
          </a:bodyPr>
          <a:lstStyle/>
          <a:p>
            <a:pPr>
              <a:spcBef>
                <a:spcPts val="200"/>
              </a:spcBef>
            </a:pPr>
            <a:r>
              <a:rPr lang="fr-TN" sz="1800" b="1" i="1" kern="1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2. Complications post-opératoires</a:t>
            </a:r>
            <a:endParaRPr lang="fr-TN" sz="1800" b="1" i="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fr-TN" sz="1800" dirty="0">
                <a:effectLst/>
                <a:latin typeface="Calibri" panose="020F0502020204030204" pitchFamily="34" charset="0"/>
                <a:ea typeface="Times New Roman" panose="02020603050405020304" pitchFamily="18" charset="0"/>
              </a:rPr>
              <a:t>Plusieurs méta-analyses ont examiné la sarcopénie et ses effets sur les complications chirurgicales dans les cancers gastro-intestinaux, œsophagiens, gastriques, ou colorectaux. </a:t>
            </a:r>
          </a:p>
          <a:p>
            <a:r>
              <a:rPr lang="fr-TN" sz="1800" dirty="0">
                <a:effectLst/>
                <a:latin typeface="Calibri" panose="020F0502020204030204" pitchFamily="34" charset="0"/>
                <a:ea typeface="Times New Roman" panose="02020603050405020304" pitchFamily="18" charset="0"/>
              </a:rPr>
              <a:t>Les patients sarcopéniques présentaient un risque accru de complications majeures post-op :</a:t>
            </a:r>
            <a:endParaRPr lang="fr-TN" sz="1800" dirty="0">
              <a:effectLst/>
              <a:latin typeface="Times New Roman" panose="02020603050405020304" pitchFamily="18" charset="0"/>
              <a:ea typeface="Times New Roman" panose="02020603050405020304" pitchFamily="18" charset="0"/>
            </a:endParaRPr>
          </a:p>
          <a:p>
            <a:pPr marL="0" lvl="0" indent="0">
              <a:buSzPts val="1000"/>
              <a:buNone/>
              <a:tabLst>
                <a:tab pos="457200" algn="l"/>
              </a:tabLst>
            </a:pPr>
            <a:r>
              <a:rPr lang="fr-TN" sz="1800" kern="100" dirty="0">
                <a:effectLst/>
                <a:latin typeface="Calibri" panose="020F0502020204030204" pitchFamily="34" charset="0"/>
                <a:ea typeface="Calibri" panose="020F0502020204030204" pitchFamily="34" charset="0"/>
                <a:cs typeface="Calibri" panose="020F0502020204030204" pitchFamily="34" charset="0"/>
              </a:rPr>
              <a:t>complications pulmonaires</a:t>
            </a:r>
            <a:r>
              <a:rPr lang="fr-TN" sz="1800" kern="100" dirty="0">
                <a:latin typeface="Calibri" panose="020F0502020204030204" pitchFamily="34" charset="0"/>
                <a:ea typeface="Calibri" panose="020F0502020204030204" pitchFamily="34" charset="0"/>
                <a:cs typeface="Calibri" panose="020F0502020204030204" pitchFamily="34" charset="0"/>
              </a:rPr>
              <a:t>,</a:t>
            </a:r>
            <a:r>
              <a:rPr lang="fr-TN" sz="1800" kern="100" dirty="0">
                <a:effectLst/>
                <a:latin typeface="Calibri" panose="020F0502020204030204" pitchFamily="34" charset="0"/>
                <a:ea typeface="Calibri" panose="020F0502020204030204" pitchFamily="34" charset="0"/>
                <a:cs typeface="Calibri" panose="020F0502020204030204" pitchFamily="34" charset="0"/>
              </a:rPr>
              <a:t>Infections,</a:t>
            </a:r>
            <a:r>
              <a:rPr lang="fr-TN" sz="1800" kern="100" dirty="0">
                <a:latin typeface="Calibri" panose="020F0502020204030204" pitchFamily="34" charset="0"/>
                <a:ea typeface="Calibri" panose="020F0502020204030204" pitchFamily="34" charset="0"/>
                <a:cs typeface="Calibri" panose="020F0502020204030204" pitchFamily="34" charset="0"/>
              </a:rPr>
              <a:t>r</a:t>
            </a:r>
            <a:r>
              <a:rPr lang="fr-TN" sz="1800" kern="100" dirty="0">
                <a:effectLst/>
                <a:latin typeface="Calibri" panose="020F0502020204030204" pitchFamily="34" charset="0"/>
                <a:ea typeface="Calibri" panose="020F0502020204030204" pitchFamily="34" charset="0"/>
                <a:cs typeface="Calibri" panose="020F0502020204030204" pitchFamily="34" charset="0"/>
              </a:rPr>
              <a:t>éhospitalisations,</a:t>
            </a:r>
            <a:r>
              <a:rPr lang="fr-TN" sz="1800" kern="100" dirty="0">
                <a:latin typeface="Calibri" panose="020F0502020204030204" pitchFamily="34" charset="0"/>
                <a:ea typeface="Calibri" panose="020F0502020204030204" pitchFamily="34" charset="0"/>
                <a:cs typeface="Calibri" panose="020F0502020204030204" pitchFamily="34" charset="0"/>
              </a:rPr>
              <a:t>s</a:t>
            </a:r>
            <a:r>
              <a:rPr lang="fr-TN" sz="1800" kern="100" dirty="0">
                <a:effectLst/>
                <a:latin typeface="Calibri" panose="020F0502020204030204" pitchFamily="34" charset="0"/>
                <a:ea typeface="Calibri" panose="020F0502020204030204" pitchFamily="34" charset="0"/>
                <a:cs typeface="Calibri" panose="020F0502020204030204" pitchFamily="34" charset="0"/>
              </a:rPr>
              <a:t>éjours hospitaliers prolongés.</a:t>
            </a:r>
            <a:endParaRPr lang="fr-T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67AD32AD-F050-0C3C-303A-E0A43E2CA1C6}"/>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98ACF6D0-CDB1-A8AC-303B-D5B186E26BCB}"/>
              </a:ext>
            </a:extLst>
          </p:cNvPr>
          <p:cNvSpPr>
            <a:spLocks noGrp="1"/>
          </p:cNvSpPr>
          <p:nvPr>
            <p:ph type="sldNum" sz="quarter" idx="12"/>
          </p:nvPr>
        </p:nvSpPr>
        <p:spPr/>
        <p:txBody>
          <a:bodyPr/>
          <a:lstStyle/>
          <a:p>
            <a:fld id="{E6175B72-73B1-234D-8F85-31566CB7102B}" type="slidenum">
              <a:rPr lang="fr-TN" smtClean="0"/>
              <a:t>23</a:t>
            </a:fld>
            <a:endParaRPr lang="fr-TN"/>
          </a:p>
        </p:txBody>
      </p:sp>
      <p:pic>
        <p:nvPicPr>
          <p:cNvPr id="7" name="Image 6">
            <a:extLst>
              <a:ext uri="{FF2B5EF4-FFF2-40B4-BE49-F238E27FC236}">
                <a16:creationId xmlns:a16="http://schemas.microsoft.com/office/drawing/2014/main" id="{99AEE6A4-A636-8BFE-5EB7-32D6C51EE6D4}"/>
              </a:ext>
            </a:extLst>
          </p:cNvPr>
          <p:cNvPicPr>
            <a:picLocks noChangeAspect="1"/>
          </p:cNvPicPr>
          <p:nvPr/>
        </p:nvPicPr>
        <p:blipFill>
          <a:blip r:embed="rId2"/>
          <a:stretch>
            <a:fillRect/>
          </a:stretch>
        </p:blipFill>
        <p:spPr>
          <a:xfrm>
            <a:off x="1780815" y="658754"/>
            <a:ext cx="9065489" cy="2264229"/>
          </a:xfrm>
          <a:prstGeom prst="rect">
            <a:avLst/>
          </a:prstGeom>
        </p:spPr>
      </p:pic>
    </p:spTree>
    <p:extLst>
      <p:ext uri="{BB962C8B-B14F-4D97-AF65-F5344CB8AC3E}">
        <p14:creationId xmlns:p14="http://schemas.microsoft.com/office/powerpoint/2010/main" val="136268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2FC7A-7051-767B-BF3C-5FE310ABC6DE}"/>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9087F676-A910-E486-C02B-637177239519}"/>
              </a:ext>
            </a:extLst>
          </p:cNvPr>
          <p:cNvSpPr>
            <a:spLocks noGrp="1"/>
          </p:cNvSpPr>
          <p:nvPr>
            <p:ph idx="1"/>
          </p:nvPr>
        </p:nvSpPr>
        <p:spPr>
          <a:xfrm>
            <a:off x="1451579" y="2015732"/>
            <a:ext cx="10217907" cy="3450613"/>
          </a:xfrm>
        </p:spPr>
        <p:txBody>
          <a:bodyPr>
            <a:normAutofit lnSpcReduction="10000"/>
          </a:bodyPr>
          <a:lstStyle/>
          <a:p>
            <a:pPr>
              <a:spcBef>
                <a:spcPts val="200"/>
              </a:spcBef>
            </a:pPr>
            <a:r>
              <a:rPr lang="fr-TN" sz="1800" b="1" i="1" kern="1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3. Toxicité des traitements</a:t>
            </a:r>
            <a:endParaRPr lang="fr-TN" sz="1800" b="1" i="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fr-TN" sz="1800" dirty="0">
                <a:effectLst/>
                <a:latin typeface="Calibri" panose="020F0502020204030204" pitchFamily="34" charset="0"/>
                <a:ea typeface="Times New Roman" panose="02020603050405020304" pitchFamily="18" charset="0"/>
              </a:rPr>
              <a:t>Une revue systématique de 2016 a étudié l’association entre la composition corporelle et la toxicité des chimiothérapies. </a:t>
            </a:r>
          </a:p>
          <a:p>
            <a:r>
              <a:rPr lang="fr-TN" sz="1800" dirty="0">
                <a:effectLst/>
                <a:latin typeface="Calibri" panose="020F0502020204030204" pitchFamily="34" charset="0"/>
                <a:ea typeface="Times New Roman" panose="02020603050405020304" pitchFamily="18" charset="0"/>
              </a:rPr>
              <a:t>Sur 14 études analysées, 12 ont montré une toxicité plus élevée chez les patients avec une masse musculaire réduite ou une sarcopénie par rapport à ceux ayant une masse musculaire normale ou élevée. </a:t>
            </a:r>
            <a:endParaRPr lang="fr-TN"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fr-TN" sz="1800" kern="100" dirty="0">
                <a:effectLst/>
                <a:latin typeface="Calibri" panose="020F0502020204030204" pitchFamily="34" charset="0"/>
                <a:ea typeface="Calibri" panose="020F0502020204030204" pitchFamily="34" charset="0"/>
                <a:cs typeface="Calibri" panose="020F0502020204030204" pitchFamily="34" charset="0"/>
              </a:rPr>
              <a:t>Les femmes recevant des anthracyclines pour les cancers du sein ou de l’ovaire ne montraient pas de lien significatif entre la masse musculaire et la toxicité.</a:t>
            </a:r>
            <a:endParaRPr lang="fr-T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sz="1800" kern="100" dirty="0">
                <a:effectLst/>
                <a:latin typeface="Calibri" panose="020F0502020204030204" pitchFamily="34" charset="0"/>
                <a:ea typeface="Calibri" panose="020F0502020204030204" pitchFamily="34" charset="0"/>
                <a:cs typeface="Calibri" panose="020F0502020204030204" pitchFamily="34" charset="0"/>
              </a:rPr>
              <a:t>Les preuves spécifiques aux patients âgés manquent, bien que les données indiquent que jusqu’à 50 % des patients âgés présentent des toxicités sévères.</a:t>
            </a:r>
            <a:endParaRPr lang="fr-T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1E8C19F9-FBFE-19D7-63EA-744DF051C608}"/>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52763D8D-181C-E9AD-367F-AB7471CDD386}"/>
              </a:ext>
            </a:extLst>
          </p:cNvPr>
          <p:cNvSpPr>
            <a:spLocks noGrp="1"/>
          </p:cNvSpPr>
          <p:nvPr>
            <p:ph type="sldNum" sz="quarter" idx="12"/>
          </p:nvPr>
        </p:nvSpPr>
        <p:spPr/>
        <p:txBody>
          <a:bodyPr/>
          <a:lstStyle/>
          <a:p>
            <a:fld id="{E6175B72-73B1-234D-8F85-31566CB7102B}" type="slidenum">
              <a:rPr lang="fr-TN" smtClean="0"/>
              <a:t>24</a:t>
            </a:fld>
            <a:endParaRPr lang="fr-TN"/>
          </a:p>
        </p:txBody>
      </p:sp>
      <p:pic>
        <p:nvPicPr>
          <p:cNvPr id="13" name="Image 12">
            <a:extLst>
              <a:ext uri="{FF2B5EF4-FFF2-40B4-BE49-F238E27FC236}">
                <a16:creationId xmlns:a16="http://schemas.microsoft.com/office/drawing/2014/main" id="{593AD5BF-27C1-D6FE-C0D6-8859084B5927}"/>
              </a:ext>
            </a:extLst>
          </p:cNvPr>
          <p:cNvPicPr>
            <a:picLocks noChangeAspect="1"/>
          </p:cNvPicPr>
          <p:nvPr/>
        </p:nvPicPr>
        <p:blipFill>
          <a:blip r:embed="rId2"/>
          <a:stretch>
            <a:fillRect/>
          </a:stretch>
        </p:blipFill>
        <p:spPr>
          <a:xfrm>
            <a:off x="1734457" y="223157"/>
            <a:ext cx="7772400" cy="1630597"/>
          </a:xfrm>
          <a:prstGeom prst="rect">
            <a:avLst/>
          </a:prstGeom>
        </p:spPr>
      </p:pic>
    </p:spTree>
    <p:extLst>
      <p:ext uri="{BB962C8B-B14F-4D97-AF65-F5344CB8AC3E}">
        <p14:creationId xmlns:p14="http://schemas.microsoft.com/office/powerpoint/2010/main" val="47022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62F2D-1628-EA4D-9CD7-E3C5DF269619}"/>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7601BC10-302F-839B-64DA-7753DA8E9CAB}"/>
              </a:ext>
            </a:extLst>
          </p:cNvPr>
          <p:cNvSpPr>
            <a:spLocks noGrp="1"/>
          </p:cNvSpPr>
          <p:nvPr>
            <p:ph idx="1"/>
          </p:nvPr>
        </p:nvSpPr>
        <p:spPr/>
        <p:txBody>
          <a:bodyPr>
            <a:normAutofit/>
          </a:bodyPr>
          <a:lstStyle/>
          <a:p>
            <a:r>
              <a:rPr lang="x-none" b="1" i="1" kern="100" dirty="0">
                <a:solidFill>
                  <a:srgbClr val="2F5496"/>
                </a:solidFill>
                <a:effectLst/>
                <a:latin typeface="+mj-lt"/>
                <a:ea typeface="Times New Roman" panose="02020603050405020304" pitchFamily="18" charset="0"/>
                <a:cs typeface="Times New Roman" panose="02020603050405020304" pitchFamily="18" charset="0"/>
              </a:rPr>
              <a:t>4</a:t>
            </a:r>
            <a:r>
              <a:rPr lang="x-none" b="1" i="1" kern="100">
                <a:solidFill>
                  <a:srgbClr val="2F5496"/>
                </a:solidFill>
                <a:effectLst/>
                <a:latin typeface="+mj-lt"/>
                <a:ea typeface="Times New Roman" panose="02020603050405020304" pitchFamily="18" charset="0"/>
                <a:cs typeface="Times New Roman" panose="02020603050405020304" pitchFamily="18" charset="0"/>
              </a:rPr>
              <a:t>. </a:t>
            </a:r>
            <a:r>
              <a:rPr lang="fr-FR" b="1" i="1" kern="100" dirty="0" err="1">
                <a:solidFill>
                  <a:srgbClr val="2F5496"/>
                </a:solidFill>
                <a:latin typeface="+mj-lt"/>
                <a:ea typeface="Times New Roman" panose="02020603050405020304" pitchFamily="18" charset="0"/>
                <a:cs typeface="Times New Roman" panose="02020603050405020304" pitchFamily="18" charset="0"/>
              </a:rPr>
              <a:t>Sarcopénie</a:t>
            </a:r>
            <a:r>
              <a:rPr lang="fr-FR" b="1" i="1" kern="100" dirty="0">
                <a:solidFill>
                  <a:srgbClr val="2F5496"/>
                </a:solidFill>
                <a:latin typeface="+mj-lt"/>
                <a:ea typeface="Times New Roman" panose="02020603050405020304" pitchFamily="18" charset="0"/>
                <a:cs typeface="Times New Roman" panose="02020603050405020304" pitchFamily="18" charset="0"/>
              </a:rPr>
              <a:t> et </a:t>
            </a:r>
            <a:r>
              <a:rPr lang="x-none" b="1" i="1" kern="100">
                <a:solidFill>
                  <a:srgbClr val="2F5496"/>
                </a:solidFill>
                <a:effectLst/>
                <a:latin typeface="+mj-lt"/>
                <a:ea typeface="Times New Roman" panose="02020603050405020304" pitchFamily="18" charset="0"/>
                <a:cs typeface="Times New Roman" panose="02020603050405020304" pitchFamily="18" charset="0"/>
              </a:rPr>
              <a:t>R</a:t>
            </a:r>
            <a:r>
              <a:rPr lang="fr-FR" b="1" i="1" kern="100" dirty="0" err="1">
                <a:solidFill>
                  <a:srgbClr val="2F5496"/>
                </a:solidFill>
                <a:effectLst/>
                <a:latin typeface="+mj-lt"/>
                <a:ea typeface="Times New Roman" panose="02020603050405020304" pitchFamily="18" charset="0"/>
                <a:cs typeface="Times New Roman" panose="02020603050405020304" pitchFamily="18" charset="0"/>
              </a:rPr>
              <a:t>adiothérapie</a:t>
            </a:r>
            <a:endParaRPr lang="x-none" b="1" i="1" kern="100" dirty="0">
              <a:solidFill>
                <a:srgbClr val="2F5496"/>
              </a:solidFill>
              <a:effectLst/>
              <a:latin typeface="+mj-lt"/>
              <a:ea typeface="Times New Roman" panose="02020603050405020304" pitchFamily="18" charset="0"/>
              <a:cs typeface="Times New Roman" panose="02020603050405020304" pitchFamily="18" charset="0"/>
            </a:endParaRPr>
          </a:p>
          <a:p>
            <a:pPr algn="just"/>
            <a:r>
              <a:rPr lang="fr-FR" dirty="0">
                <a:effectLst/>
                <a:latin typeface="+mj-lt"/>
                <a:ea typeface="Times New Roman" panose="02020603050405020304" pitchFamily="18" charset="0"/>
              </a:rPr>
              <a:t>Théoriquement les </a:t>
            </a:r>
            <a:r>
              <a:rPr lang="x-none">
                <a:effectLst/>
                <a:latin typeface="+mj-lt"/>
                <a:ea typeface="Times New Roman" panose="02020603050405020304" pitchFamily="18" charset="0"/>
              </a:rPr>
              <a:t>effets secondaires </a:t>
            </a:r>
            <a:r>
              <a:rPr lang="fr-FR" dirty="0">
                <a:effectLst/>
                <a:latin typeface="+mj-lt"/>
                <a:ea typeface="Times New Roman" panose="02020603050405020304" pitchFamily="18" charset="0"/>
              </a:rPr>
              <a:t>digestifs </a:t>
            </a:r>
            <a:r>
              <a:rPr lang="x-none">
                <a:effectLst/>
                <a:latin typeface="+mj-lt"/>
                <a:ea typeface="Times New Roman" panose="02020603050405020304" pitchFamily="18" charset="0"/>
              </a:rPr>
              <a:t>de </a:t>
            </a:r>
            <a:r>
              <a:rPr lang="x-none" dirty="0">
                <a:effectLst/>
                <a:latin typeface="+mj-lt"/>
                <a:ea typeface="Times New Roman" panose="02020603050405020304" pitchFamily="18" charset="0"/>
              </a:rPr>
              <a:t>la RT (nausées, diarrhées, œsophagite, altérations du goût, xérostomie) ont un impact négatif sur l'appétit et entraînent donc une SP en </a:t>
            </a:r>
            <a:r>
              <a:rPr lang="x-none">
                <a:effectLst/>
                <a:latin typeface="+mj-lt"/>
                <a:ea typeface="Times New Roman" panose="02020603050405020304" pitchFamily="18" charset="0"/>
              </a:rPr>
              <a:t>raison d'une</a:t>
            </a:r>
            <a:r>
              <a:rPr lang="fr-FR" dirty="0">
                <a:latin typeface="+mj-lt"/>
                <a:ea typeface="Times New Roman" panose="02020603050405020304" pitchFamily="18" charset="0"/>
              </a:rPr>
              <a:t> diminution des </a:t>
            </a:r>
            <a:r>
              <a:rPr lang="fr-FR" dirty="0" err="1">
                <a:latin typeface="+mj-lt"/>
                <a:ea typeface="Times New Roman" panose="02020603050405020304" pitchFamily="18" charset="0"/>
              </a:rPr>
              <a:t>ingesta</a:t>
            </a:r>
            <a:r>
              <a:rPr lang="fr-FR" dirty="0">
                <a:latin typeface="+mj-lt"/>
                <a:ea typeface="Times New Roman" panose="02020603050405020304" pitchFamily="18" charset="0"/>
              </a:rPr>
              <a:t> et une augmentation des perte.</a:t>
            </a:r>
            <a:endParaRPr lang="x-none" dirty="0">
              <a:effectLst/>
              <a:latin typeface="+mj-lt"/>
              <a:ea typeface="Times New Roman" panose="02020603050405020304" pitchFamily="18" charset="0"/>
            </a:endParaRPr>
          </a:p>
          <a:p>
            <a:endParaRPr lang="x-none" dirty="0"/>
          </a:p>
        </p:txBody>
      </p:sp>
      <p:sp>
        <p:nvSpPr>
          <p:cNvPr id="4" name="Espace réservé de la date 3">
            <a:extLst>
              <a:ext uri="{FF2B5EF4-FFF2-40B4-BE49-F238E27FC236}">
                <a16:creationId xmlns:a16="http://schemas.microsoft.com/office/drawing/2014/main" id="{3FA97516-0971-9452-6818-D609C0EDB01C}"/>
              </a:ext>
            </a:extLst>
          </p:cNvPr>
          <p:cNvSpPr>
            <a:spLocks noGrp="1"/>
          </p:cNvSpPr>
          <p:nvPr>
            <p:ph type="dt" sz="half" idx="10"/>
          </p:nvPr>
        </p:nvSpPr>
        <p:spPr/>
        <p:txBody>
          <a:bodyPr/>
          <a:lstStyle/>
          <a:p>
            <a:r>
              <a:rPr lang="fr-FR"/>
              <a:t>22/11/2024</a:t>
            </a:r>
            <a:endParaRPr lang="x-none"/>
          </a:p>
        </p:txBody>
      </p:sp>
      <p:sp>
        <p:nvSpPr>
          <p:cNvPr id="5" name="Espace réservé du numéro de diapositive 4">
            <a:extLst>
              <a:ext uri="{FF2B5EF4-FFF2-40B4-BE49-F238E27FC236}">
                <a16:creationId xmlns:a16="http://schemas.microsoft.com/office/drawing/2014/main" id="{8651F75E-D620-69A7-23FC-D09BE0663D6A}"/>
              </a:ext>
            </a:extLst>
          </p:cNvPr>
          <p:cNvSpPr>
            <a:spLocks noGrp="1"/>
          </p:cNvSpPr>
          <p:nvPr>
            <p:ph type="sldNum" sz="quarter" idx="12"/>
          </p:nvPr>
        </p:nvSpPr>
        <p:spPr/>
        <p:txBody>
          <a:bodyPr/>
          <a:lstStyle/>
          <a:p>
            <a:fld id="{E6175B72-73B1-234D-8F85-31566CB7102B}" type="slidenum">
              <a:rPr lang="x-none" smtClean="0"/>
              <a:pPr/>
              <a:t>25</a:t>
            </a:fld>
            <a:endParaRPr lang="x-none"/>
          </a:p>
        </p:txBody>
      </p:sp>
    </p:spTree>
    <p:extLst>
      <p:ext uri="{BB962C8B-B14F-4D97-AF65-F5344CB8AC3E}">
        <p14:creationId xmlns:p14="http://schemas.microsoft.com/office/powerpoint/2010/main" val="469642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6" name="Picture 2"/>
          <p:cNvPicPr>
            <a:picLocks noGrp="1" noChangeAspect="1" noChangeArrowheads="1"/>
          </p:cNvPicPr>
          <p:nvPr>
            <p:ph idx="1"/>
          </p:nvPr>
        </p:nvPicPr>
        <p:blipFill>
          <a:blip r:embed="rId2"/>
          <a:srcRect/>
          <a:stretch>
            <a:fillRect/>
          </a:stretch>
        </p:blipFill>
        <p:spPr bwMode="auto">
          <a:xfrm>
            <a:off x="2483684" y="0"/>
            <a:ext cx="6577194" cy="4266925"/>
          </a:xfrm>
          <a:prstGeom prst="rect">
            <a:avLst/>
          </a:prstGeom>
          <a:noFill/>
          <a:ln w="9525">
            <a:noFill/>
            <a:miter lim="800000"/>
            <a:headEnd/>
            <a:tailEnd/>
          </a:ln>
          <a:effectLst/>
        </p:spPr>
      </p:pic>
      <p:sp>
        <p:nvSpPr>
          <p:cNvPr id="4" name="Espace réservé de la date 3"/>
          <p:cNvSpPr>
            <a:spLocks noGrp="1"/>
          </p:cNvSpPr>
          <p:nvPr>
            <p:ph type="dt" sz="half" idx="10"/>
          </p:nvPr>
        </p:nvSpPr>
        <p:spPr/>
        <p:txBody>
          <a:bodyPr/>
          <a:lstStyle/>
          <a:p>
            <a:r>
              <a:rPr lang="fr-FR"/>
              <a:t>22/11/2024</a:t>
            </a:r>
            <a:endParaRPr lang="x-none"/>
          </a:p>
        </p:txBody>
      </p:sp>
      <p:sp>
        <p:nvSpPr>
          <p:cNvPr id="5" name="Espace réservé du numéro de diapositive 4"/>
          <p:cNvSpPr>
            <a:spLocks noGrp="1"/>
          </p:cNvSpPr>
          <p:nvPr>
            <p:ph type="sldNum" sz="quarter" idx="12"/>
          </p:nvPr>
        </p:nvSpPr>
        <p:spPr/>
        <p:txBody>
          <a:bodyPr/>
          <a:lstStyle/>
          <a:p>
            <a:fld id="{E6175B72-73B1-234D-8F85-31566CB7102B}" type="slidenum">
              <a:rPr lang="x-none" smtClean="0"/>
              <a:pPr/>
              <a:t>26</a:t>
            </a:fld>
            <a:endParaRPr lang="x-none"/>
          </a:p>
        </p:txBody>
      </p:sp>
      <p:sp>
        <p:nvSpPr>
          <p:cNvPr id="7" name="ZoneTexte 6"/>
          <p:cNvSpPr txBox="1"/>
          <p:nvPr/>
        </p:nvSpPr>
        <p:spPr>
          <a:xfrm>
            <a:off x="1291079" y="3143196"/>
            <a:ext cx="2728470" cy="1477328"/>
          </a:xfrm>
          <a:prstGeom prst="rect">
            <a:avLst/>
          </a:prstGeom>
          <a:solidFill>
            <a:schemeClr val="bg1"/>
          </a:solidFill>
        </p:spPr>
        <p:txBody>
          <a:bodyPr wrap="square" rtlCol="0">
            <a:spAutoFit/>
          </a:bodyPr>
          <a:lstStyle/>
          <a:p>
            <a:r>
              <a:rPr lang="fr-FR" b="1" i="1" dirty="0">
                <a:solidFill>
                  <a:schemeClr val="tx2"/>
                </a:solidFill>
              </a:rPr>
              <a:t>Chimiothérapie première, chirurgie, hormonothérapie,,)</a:t>
            </a:r>
          </a:p>
          <a:p>
            <a:r>
              <a:rPr lang="fr-FR" b="1" i="1" dirty="0" err="1">
                <a:solidFill>
                  <a:schemeClr val="tx2"/>
                </a:solidFill>
              </a:rPr>
              <a:t>Comorbidités</a:t>
            </a:r>
            <a:r>
              <a:rPr lang="fr-FR" b="1" i="1" dirty="0">
                <a:solidFill>
                  <a:schemeClr val="tx2"/>
                </a:solidFill>
              </a:rPr>
              <a:t>  </a:t>
            </a:r>
            <a:r>
              <a:rPr lang="fr-FR" b="1" i="1" u="sng" dirty="0">
                <a:solidFill>
                  <a:schemeClr val="tx2"/>
                </a:solidFill>
              </a:rPr>
              <a:t>Fragilités </a:t>
            </a:r>
          </a:p>
          <a:p>
            <a:endParaRPr lang="fr-FR" dirty="0"/>
          </a:p>
        </p:txBody>
      </p:sp>
      <p:sp>
        <p:nvSpPr>
          <p:cNvPr id="9" name="ZoneTexte 8"/>
          <p:cNvSpPr txBox="1"/>
          <p:nvPr/>
        </p:nvSpPr>
        <p:spPr>
          <a:xfrm>
            <a:off x="4664326" y="3397324"/>
            <a:ext cx="2564247" cy="1477328"/>
          </a:xfrm>
          <a:prstGeom prst="rect">
            <a:avLst/>
          </a:prstGeom>
          <a:solidFill>
            <a:schemeClr val="bg1"/>
          </a:solidFill>
        </p:spPr>
        <p:txBody>
          <a:bodyPr wrap="square" rtlCol="0">
            <a:spAutoFit/>
          </a:bodyPr>
          <a:lstStyle/>
          <a:p>
            <a:r>
              <a:rPr lang="fr-FR" b="1" dirty="0">
                <a:solidFill>
                  <a:srgbClr val="C00000"/>
                </a:solidFill>
              </a:rPr>
              <a:t>effets  « proprement dits » de la radiothérapie +/- traitement concomitant</a:t>
            </a:r>
          </a:p>
        </p:txBody>
      </p:sp>
      <p:sp>
        <p:nvSpPr>
          <p:cNvPr id="10" name="ZoneTexte 9"/>
          <p:cNvSpPr txBox="1"/>
          <p:nvPr/>
        </p:nvSpPr>
        <p:spPr>
          <a:xfrm>
            <a:off x="7626586" y="3634315"/>
            <a:ext cx="2907302" cy="923330"/>
          </a:xfrm>
          <a:prstGeom prst="rect">
            <a:avLst/>
          </a:prstGeom>
          <a:solidFill>
            <a:schemeClr val="bg1"/>
          </a:solidFill>
        </p:spPr>
        <p:txBody>
          <a:bodyPr wrap="square" rtlCol="0">
            <a:spAutoFit/>
          </a:bodyPr>
          <a:lstStyle/>
          <a:p>
            <a:r>
              <a:rPr lang="fr-FR" b="1" dirty="0">
                <a:solidFill>
                  <a:srgbClr val="00B050"/>
                </a:solidFill>
              </a:rPr>
              <a:t>Effets tardifs post-thérapeutiques/séquelles</a:t>
            </a:r>
          </a:p>
          <a:p>
            <a:endParaRPr lang="fr-FR" b="1" dirty="0">
              <a:solidFill>
                <a:srgbClr val="00B05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r>
              <a:rPr lang="fr-FR"/>
              <a:t>22/11/2024</a:t>
            </a:r>
            <a:endParaRPr lang="x-none"/>
          </a:p>
        </p:txBody>
      </p:sp>
      <p:sp>
        <p:nvSpPr>
          <p:cNvPr id="5" name="Espace réservé du numéro de diapositive 4"/>
          <p:cNvSpPr>
            <a:spLocks noGrp="1"/>
          </p:cNvSpPr>
          <p:nvPr>
            <p:ph type="sldNum" sz="quarter" idx="12"/>
          </p:nvPr>
        </p:nvSpPr>
        <p:spPr/>
        <p:txBody>
          <a:bodyPr/>
          <a:lstStyle/>
          <a:p>
            <a:fld id="{E6175B72-73B1-234D-8F85-31566CB7102B}" type="slidenum">
              <a:rPr lang="x-none" smtClean="0"/>
              <a:pPr/>
              <a:t>27</a:t>
            </a:fld>
            <a:endParaRPr lang="x-none"/>
          </a:p>
        </p:txBody>
      </p:sp>
      <p:pic>
        <p:nvPicPr>
          <p:cNvPr id="1026" name="Picture 2"/>
          <p:cNvPicPr>
            <a:picLocks noChangeAspect="1" noChangeArrowheads="1"/>
          </p:cNvPicPr>
          <p:nvPr/>
        </p:nvPicPr>
        <p:blipFill>
          <a:blip r:embed="rId2"/>
          <a:srcRect/>
          <a:stretch>
            <a:fillRect/>
          </a:stretch>
        </p:blipFill>
        <p:spPr bwMode="auto">
          <a:xfrm>
            <a:off x="1646616" y="0"/>
            <a:ext cx="8829364" cy="547431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4987220"/>
            <a:ext cx="3007513" cy="10063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046170" y="5412441"/>
            <a:ext cx="5484882" cy="56428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8620125" y="5415748"/>
            <a:ext cx="3571875" cy="6286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Limites méthodologiques </a:t>
            </a:r>
          </a:p>
        </p:txBody>
      </p:sp>
      <p:sp>
        <p:nvSpPr>
          <p:cNvPr id="3" name="Espace réservé du contenu 2"/>
          <p:cNvSpPr>
            <a:spLocks noGrp="1"/>
          </p:cNvSpPr>
          <p:nvPr>
            <p:ph idx="1"/>
          </p:nvPr>
        </p:nvSpPr>
        <p:spPr/>
        <p:txBody>
          <a:bodyPr/>
          <a:lstStyle/>
          <a:p>
            <a:pPr algn="just"/>
            <a:r>
              <a:rPr lang="fr-FR" dirty="0"/>
              <a:t>Biais de confusion (stade du cancer, toxicité de la radiothérapie/étalement..)</a:t>
            </a:r>
          </a:p>
          <a:p>
            <a:pPr algn="just"/>
            <a:r>
              <a:rPr lang="fr-FR" dirty="0"/>
              <a:t>Biais de confusions résiduels (par manque de facteurs d’ajustement comme les marqueurs biologiques de l’inflammation, de l’hypercatabolisme..)</a:t>
            </a:r>
          </a:p>
          <a:p>
            <a:pPr algn="just"/>
            <a:r>
              <a:rPr lang="fr-FR" dirty="0"/>
              <a:t>Causalité inverse (les conséquences de la SP peuvent en être la cause et vice versa)</a:t>
            </a:r>
          </a:p>
          <a:p>
            <a:pPr algn="just"/>
            <a:r>
              <a:rPr lang="fr-FR" dirty="0"/>
              <a:t>Définition consensuelle mais plusieurs </a:t>
            </a:r>
            <a:r>
              <a:rPr lang="fr-FR" dirty="0" err="1"/>
              <a:t>cut</a:t>
            </a:r>
            <a:r>
              <a:rPr lang="fr-FR" dirty="0"/>
              <a:t>-off</a:t>
            </a:r>
            <a:r>
              <a:rPr lang="fr-FR" dirty="0">
                <a:sym typeface="Wingdings" pitchFamily="2" charset="2"/>
              </a:rPr>
              <a:t>hétérogénéité des études.</a:t>
            </a:r>
          </a:p>
          <a:p>
            <a:pPr algn="just"/>
            <a:r>
              <a:rPr lang="fr-FR" dirty="0">
                <a:sym typeface="Wingdings" pitchFamily="2" charset="2"/>
              </a:rPr>
              <a:t>Absence de consensus sur la prise en charge</a:t>
            </a:r>
            <a:endParaRPr lang="fr-FR" dirty="0"/>
          </a:p>
        </p:txBody>
      </p:sp>
      <p:sp>
        <p:nvSpPr>
          <p:cNvPr id="4" name="Espace réservé de la date 3"/>
          <p:cNvSpPr>
            <a:spLocks noGrp="1"/>
          </p:cNvSpPr>
          <p:nvPr>
            <p:ph type="dt" sz="half" idx="10"/>
          </p:nvPr>
        </p:nvSpPr>
        <p:spPr/>
        <p:txBody>
          <a:bodyPr/>
          <a:lstStyle/>
          <a:p>
            <a:r>
              <a:rPr lang="fr-FR"/>
              <a:t>22/11/2024</a:t>
            </a:r>
            <a:endParaRPr lang="x-none"/>
          </a:p>
        </p:txBody>
      </p:sp>
      <p:sp>
        <p:nvSpPr>
          <p:cNvPr id="5" name="Espace réservé du numéro de diapositive 4"/>
          <p:cNvSpPr>
            <a:spLocks noGrp="1"/>
          </p:cNvSpPr>
          <p:nvPr>
            <p:ph type="sldNum" sz="quarter" idx="12"/>
          </p:nvPr>
        </p:nvSpPr>
        <p:spPr/>
        <p:txBody>
          <a:bodyPr/>
          <a:lstStyle/>
          <a:p>
            <a:fld id="{E6175B72-73B1-234D-8F85-31566CB7102B}" type="slidenum">
              <a:rPr lang="x-none" smtClean="0"/>
              <a:pPr/>
              <a:t>28</a:t>
            </a:fld>
            <a:endParaRPr lang="x-non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FE56C-7CC4-3844-9156-B71C9E482461}"/>
              </a:ext>
            </a:extLst>
          </p:cNvPr>
          <p:cNvSpPr>
            <a:spLocks noGrp="1"/>
          </p:cNvSpPr>
          <p:nvPr>
            <p:ph type="title"/>
          </p:nvPr>
        </p:nvSpPr>
        <p:spPr/>
        <p:txBody>
          <a:bodyPr/>
          <a:lstStyle/>
          <a:p>
            <a:endParaRPr lang="fr-TN" dirty="0"/>
          </a:p>
        </p:txBody>
      </p:sp>
      <p:sp>
        <p:nvSpPr>
          <p:cNvPr id="3" name="Espace réservé du contenu 2">
            <a:extLst>
              <a:ext uri="{FF2B5EF4-FFF2-40B4-BE49-F238E27FC236}">
                <a16:creationId xmlns:a16="http://schemas.microsoft.com/office/drawing/2014/main" id="{95511DD5-76D4-E72D-FAF2-A2E0211461B4}"/>
              </a:ext>
            </a:extLst>
          </p:cNvPr>
          <p:cNvSpPr>
            <a:spLocks noGrp="1"/>
          </p:cNvSpPr>
          <p:nvPr>
            <p:ph idx="1"/>
          </p:nvPr>
        </p:nvSpPr>
        <p:spPr>
          <a:xfrm>
            <a:off x="1451579" y="2149642"/>
            <a:ext cx="9603275" cy="3316704"/>
          </a:xfrm>
        </p:spPr>
        <p:txBody>
          <a:bodyPr>
            <a:normAutofit/>
          </a:bodyPr>
          <a:lstStyle/>
          <a:p>
            <a:pPr>
              <a:spcBef>
                <a:spcPts val="200"/>
              </a:spcBef>
            </a:pPr>
            <a:r>
              <a:rPr lang="fr-TN" b="1" i="1" kern="100" dirty="0">
                <a:solidFill>
                  <a:srgbClr val="2F5496"/>
                </a:solidFill>
                <a:latin typeface="+mj-lt"/>
                <a:ea typeface="Times New Roman" panose="02020603050405020304" pitchFamily="18" charset="0"/>
                <a:cs typeface="Times New Roman" panose="02020603050405020304" pitchFamily="18" charset="0"/>
              </a:rPr>
              <a:t>5</a:t>
            </a:r>
            <a:r>
              <a:rPr lang="fr-TN" b="1" i="1" kern="100" dirty="0">
                <a:solidFill>
                  <a:srgbClr val="2F5496"/>
                </a:solidFill>
                <a:effectLst/>
                <a:latin typeface="+mj-lt"/>
                <a:ea typeface="Times New Roman" panose="02020603050405020304" pitchFamily="18" charset="0"/>
                <a:cs typeface="Times New Roman" panose="02020603050405020304" pitchFamily="18" charset="0"/>
              </a:rPr>
              <a:t>. Explications possibles des résultats défavorables</a:t>
            </a:r>
            <a:endParaRPr lang="fr-TN" dirty="0">
              <a:effectLst/>
              <a:latin typeface="+mj-lt"/>
              <a:ea typeface="Times New Roman" panose="02020603050405020304" pitchFamily="18" charset="0"/>
            </a:endParaRPr>
          </a:p>
          <a:p>
            <a:pPr marL="342900" lvl="0" indent="-342900">
              <a:buSzPts val="1000"/>
              <a:buFont typeface="Symbol" pitchFamily="2" charset="2"/>
              <a:buChar char=""/>
              <a:tabLst>
                <a:tab pos="457200" algn="l"/>
              </a:tabLst>
            </a:pPr>
            <a:r>
              <a:rPr lang="fr-TN" b="1" kern="100" dirty="0">
                <a:effectLst/>
                <a:latin typeface="+mj-lt"/>
                <a:ea typeface="Calibri" panose="020F0502020204030204" pitchFamily="34" charset="0"/>
                <a:cs typeface="Times New Roman" panose="02020603050405020304" pitchFamily="18" charset="0"/>
              </a:rPr>
              <a:t>Pharmacocinétique modifiée :</a:t>
            </a:r>
            <a:r>
              <a:rPr lang="fr-TN" kern="100" dirty="0">
                <a:effectLst/>
                <a:latin typeface="+mj-lt"/>
                <a:ea typeface="Calibri" panose="020F0502020204030204" pitchFamily="34" charset="0"/>
                <a:cs typeface="Calibri" panose="020F0502020204030204" pitchFamily="34" charset="0"/>
              </a:rPr>
              <a:t> Les changements de composition corporelle influencent la distribution, le métabolisme, et l’élimination des médicaments hydrophiles et lipophiles.  peut allongement de la la demi-vie des médicaments hydrophiles ou augmentation de la fraction libre des médicaments lipophiles en cas d’hypoalbuminémie.</a:t>
            </a:r>
            <a:endParaRPr lang="fr-TN" kern="100" dirty="0">
              <a:effectLst/>
              <a:latin typeface="+mj-lt"/>
              <a:ea typeface="Calibri" panose="020F0502020204030204" pitchFamily="34" charset="0"/>
              <a:cs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0752A9C6-9BDE-0005-55D4-DD5CDAC376FD}"/>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D56A5C48-5012-9059-3875-216ED32792C0}"/>
              </a:ext>
            </a:extLst>
          </p:cNvPr>
          <p:cNvSpPr>
            <a:spLocks noGrp="1"/>
          </p:cNvSpPr>
          <p:nvPr>
            <p:ph type="sldNum" sz="quarter" idx="12"/>
          </p:nvPr>
        </p:nvSpPr>
        <p:spPr/>
        <p:txBody>
          <a:bodyPr/>
          <a:lstStyle/>
          <a:p>
            <a:fld id="{E6175B72-73B1-234D-8F85-31566CB7102B}" type="slidenum">
              <a:rPr lang="fr-TN" smtClean="0"/>
              <a:t>29</a:t>
            </a:fld>
            <a:endParaRPr lang="fr-TN"/>
          </a:p>
        </p:txBody>
      </p:sp>
    </p:spTree>
    <p:extLst>
      <p:ext uri="{BB962C8B-B14F-4D97-AF65-F5344CB8AC3E}">
        <p14:creationId xmlns:p14="http://schemas.microsoft.com/office/powerpoint/2010/main" val="107778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7DA062-BE20-8991-056C-2FE33595115A}"/>
              </a:ext>
            </a:extLst>
          </p:cNvPr>
          <p:cNvSpPr>
            <a:spLocks noGrp="1"/>
          </p:cNvSpPr>
          <p:nvPr>
            <p:ph type="title"/>
          </p:nvPr>
        </p:nvSpPr>
        <p:spPr/>
        <p:txBody>
          <a:bodyPr/>
          <a:lstStyle/>
          <a:p>
            <a:r>
              <a:rPr lang="fr-FR" dirty="0"/>
              <a:t>D</a:t>
            </a:r>
            <a:r>
              <a:rPr lang="fr-TN" dirty="0"/>
              <a:t>éfinition </a:t>
            </a:r>
          </a:p>
        </p:txBody>
      </p:sp>
      <p:sp>
        <p:nvSpPr>
          <p:cNvPr id="3" name="Espace réservé du contenu 2">
            <a:extLst>
              <a:ext uri="{FF2B5EF4-FFF2-40B4-BE49-F238E27FC236}">
                <a16:creationId xmlns:a16="http://schemas.microsoft.com/office/drawing/2014/main" id="{1C6A3091-2A81-CEBF-2A62-91895AC557EA}"/>
              </a:ext>
            </a:extLst>
          </p:cNvPr>
          <p:cNvSpPr>
            <a:spLocks noGrp="1"/>
          </p:cNvSpPr>
          <p:nvPr>
            <p:ph idx="1"/>
          </p:nvPr>
        </p:nvSpPr>
        <p:spPr>
          <a:xfrm>
            <a:off x="1451579" y="1853754"/>
            <a:ext cx="10435621" cy="4418709"/>
          </a:xfrm>
        </p:spPr>
        <p:txBody>
          <a:bodyPr>
            <a:normAutofit/>
          </a:bodyPr>
          <a:lstStyle/>
          <a:p>
            <a:r>
              <a:rPr lang="fr-TN" kern="0" dirty="0">
                <a:effectLst/>
                <a:latin typeface="+mj-lt"/>
                <a:ea typeface="Times New Roman" panose="02020603050405020304" pitchFamily="18" charset="0"/>
              </a:rPr>
              <a:t>Le terme </a:t>
            </a:r>
            <a:r>
              <a:rPr lang="fr-TN" kern="0" dirty="0">
                <a:latin typeface="+mj-lt"/>
                <a:ea typeface="Times New Roman" panose="02020603050405020304" pitchFamily="18" charset="0"/>
              </a:rPr>
              <a:t>SP</a:t>
            </a:r>
            <a:r>
              <a:rPr lang="fr-TN" kern="0" dirty="0">
                <a:effectLst/>
                <a:latin typeface="+mj-lt"/>
                <a:ea typeface="Times New Roman" panose="02020603050405020304" pitchFamily="18" charset="0"/>
              </a:rPr>
              <a:t>, dérivé des mots grecs sarx (chair) et penia (perte), a été introduit pour la première fois par Rosenberg en 1989 pour décrire la perte de masse musculaire qui accompagne le vieillissement. 1 (</a:t>
            </a:r>
            <a:r>
              <a:rPr lang="fr-FR" sz="1800" dirty="0">
                <a:effectLst/>
                <a:latin typeface="AdvOTd710a12c"/>
              </a:rPr>
              <a:t>Rosenberg IH: </a:t>
            </a:r>
            <a:r>
              <a:rPr lang="fr-FR" sz="1800" dirty="0" err="1">
                <a:effectLst/>
                <a:latin typeface="AdvOTd710a12c"/>
              </a:rPr>
              <a:t>Sarcopenia</a:t>
            </a:r>
            <a:r>
              <a:rPr lang="fr-FR" sz="1800" dirty="0">
                <a:effectLst/>
                <a:latin typeface="AdvOTd710a12c"/>
              </a:rPr>
              <a:t>: Origins and </a:t>
            </a:r>
            <a:r>
              <a:rPr lang="fr-FR" sz="1800" dirty="0" err="1">
                <a:effectLst/>
                <a:latin typeface="AdvOTd710a12c"/>
              </a:rPr>
              <a:t>clinical</a:t>
            </a:r>
            <a:r>
              <a:rPr lang="fr-FR" sz="1800" dirty="0">
                <a:effectLst/>
                <a:latin typeface="AdvOTd710a12c"/>
              </a:rPr>
              <a:t> relevance. J </a:t>
            </a:r>
            <a:r>
              <a:rPr lang="fr-FR" sz="1800" dirty="0" err="1">
                <a:effectLst/>
                <a:latin typeface="AdvOTd710a12c"/>
              </a:rPr>
              <a:t>Nutr</a:t>
            </a:r>
            <a:r>
              <a:rPr lang="fr-FR" sz="1800" dirty="0">
                <a:effectLst/>
                <a:latin typeface="AdvOTd710a12c"/>
              </a:rPr>
              <a:t> 127:990S-991S, 1997 ) </a:t>
            </a:r>
            <a:endParaRPr lang="fr-TN" kern="0" dirty="0">
              <a:effectLst/>
              <a:latin typeface="+mj-lt"/>
              <a:ea typeface="Times New Roman" panose="02020603050405020304" pitchFamily="18" charset="0"/>
            </a:endParaRPr>
          </a:p>
          <a:p>
            <a:r>
              <a:rPr lang="fr-TN" kern="0" dirty="0">
                <a:effectLst/>
                <a:latin typeface="+mj-lt"/>
                <a:ea typeface="Times New Roman" panose="02020603050405020304" pitchFamily="18" charset="0"/>
                <a:cs typeface="Times New Roman" panose="02020603050405020304" pitchFamily="18" charset="0"/>
              </a:rPr>
              <a:t>Dès 40 ans, diminution linéaire de la masse et de la force Maires qui </a:t>
            </a:r>
            <a:r>
              <a:rPr lang="fr-TN" kern="0" dirty="0">
                <a:latin typeface="+mj-lt"/>
                <a:ea typeface="Times New Roman" panose="02020603050405020304" pitchFamily="18" charset="0"/>
                <a:cs typeface="Times New Roman" panose="02020603050405020304" pitchFamily="18" charset="0"/>
              </a:rPr>
              <a:t>s’accélère avec</a:t>
            </a:r>
            <a:r>
              <a:rPr lang="fr-TN" kern="0" dirty="0">
                <a:effectLst/>
                <a:latin typeface="+mj-lt"/>
                <a:ea typeface="Times New Roman" panose="02020603050405020304" pitchFamily="18" charset="0"/>
                <a:cs typeface="Times New Roman" panose="02020603050405020304" pitchFamily="18" charset="0"/>
              </a:rPr>
              <a:t> l'avancée en âge. </a:t>
            </a:r>
          </a:p>
          <a:p>
            <a:r>
              <a:rPr lang="fr-TN" kern="0" dirty="0">
                <a:effectLst/>
                <a:latin typeface="+mj-lt"/>
                <a:ea typeface="Times New Roman" panose="02020603050405020304" pitchFamily="18" charset="0"/>
              </a:rPr>
              <a:t>Parallèlement, la masse graisseuse corporelle augmente progressivement jusqu’à </a:t>
            </a:r>
            <a:r>
              <a:rPr lang="fr-TN" kern="0" dirty="0">
                <a:latin typeface="+mj-lt"/>
                <a:ea typeface="Times New Roman" panose="02020603050405020304" pitchFamily="18" charset="0"/>
              </a:rPr>
              <a:t>70ans</a:t>
            </a:r>
            <a:r>
              <a:rPr lang="fr-TN" kern="0" dirty="0">
                <a:effectLst/>
                <a:latin typeface="+mj-lt"/>
                <a:ea typeface="Times New Roman" panose="02020603050405020304" pitchFamily="18" charset="0"/>
              </a:rPr>
              <a:t>. </a:t>
            </a:r>
            <a:endParaRPr lang="fr-TN" kern="0" dirty="0">
              <a:effectLst/>
              <a:latin typeface="+mj-lt"/>
              <a:ea typeface="Times New Roman" panose="02020603050405020304" pitchFamily="18" charset="0"/>
              <a:cs typeface="Times New Roman" panose="02020603050405020304" pitchFamily="18" charset="0"/>
            </a:endParaRPr>
          </a:p>
          <a:p>
            <a:r>
              <a:rPr lang="fr-FR" dirty="0">
                <a:effectLst/>
                <a:latin typeface="+mj-lt"/>
              </a:rPr>
              <a:t>c’est un syndrome consensuel défini par l’association d’une perte de la masse </a:t>
            </a:r>
            <a:r>
              <a:rPr lang="fr-FR" dirty="0">
                <a:latin typeface="+mj-lt"/>
              </a:rPr>
              <a:t>Maire</a:t>
            </a:r>
            <a:r>
              <a:rPr lang="fr-FR" dirty="0">
                <a:effectLst/>
                <a:latin typeface="+mj-lt"/>
              </a:rPr>
              <a:t> squelettique (perte quantitative) et de la fonction </a:t>
            </a:r>
            <a:r>
              <a:rPr lang="fr-FR" dirty="0">
                <a:latin typeface="+mj-lt"/>
              </a:rPr>
              <a:t>Mai</a:t>
            </a:r>
            <a:r>
              <a:rPr lang="fr-FR" dirty="0">
                <a:effectLst/>
                <a:latin typeface="+mj-lt"/>
              </a:rPr>
              <a:t>re (perte qualitative de la force Maire et/ou des performances physiques) avec ou sans augmentation de la masse grasse (obésité </a:t>
            </a:r>
            <a:r>
              <a:rPr lang="fr-FR" dirty="0" err="1">
                <a:effectLst/>
                <a:latin typeface="+mj-lt"/>
              </a:rPr>
              <a:t>sarcopénique</a:t>
            </a:r>
            <a:r>
              <a:rPr lang="fr-FR" dirty="0">
                <a:effectLst/>
                <a:latin typeface="+mj-lt"/>
              </a:rPr>
              <a:t> : concomitance d’un excès de la masse grasse et d’une réduction de la masse Maire  ) </a:t>
            </a:r>
          </a:p>
          <a:p>
            <a:endParaRPr lang="fr-FR" dirty="0">
              <a:latin typeface="+mj-lt"/>
            </a:endParaRPr>
          </a:p>
          <a:p>
            <a:endParaRPr lang="fr-T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7DC8120C-0001-1F38-F96D-ABB6096C7341}"/>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6EB63B7E-B284-F1E7-CC01-772763B73C6D}"/>
              </a:ext>
            </a:extLst>
          </p:cNvPr>
          <p:cNvSpPr>
            <a:spLocks noGrp="1"/>
          </p:cNvSpPr>
          <p:nvPr>
            <p:ph type="sldNum" sz="quarter" idx="12"/>
          </p:nvPr>
        </p:nvSpPr>
        <p:spPr/>
        <p:txBody>
          <a:bodyPr/>
          <a:lstStyle/>
          <a:p>
            <a:fld id="{E6175B72-73B1-234D-8F85-31566CB7102B}" type="slidenum">
              <a:rPr lang="fr-TN" smtClean="0"/>
              <a:t>3</a:t>
            </a:fld>
            <a:endParaRPr lang="fr-TN"/>
          </a:p>
        </p:txBody>
      </p:sp>
      <p:pic>
        <p:nvPicPr>
          <p:cNvPr id="7" name="Image 6">
            <a:extLst>
              <a:ext uri="{FF2B5EF4-FFF2-40B4-BE49-F238E27FC236}">
                <a16:creationId xmlns:a16="http://schemas.microsoft.com/office/drawing/2014/main" id="{8A24DF29-C51C-DB64-6B9E-A91F64E54FA1}"/>
              </a:ext>
            </a:extLst>
          </p:cNvPr>
          <p:cNvPicPr>
            <a:picLocks noChangeAspect="1"/>
          </p:cNvPicPr>
          <p:nvPr/>
        </p:nvPicPr>
        <p:blipFill>
          <a:blip r:embed="rId2"/>
          <a:stretch>
            <a:fillRect/>
          </a:stretch>
        </p:blipFill>
        <p:spPr>
          <a:xfrm>
            <a:off x="304800" y="3678097"/>
            <a:ext cx="1146779" cy="2594366"/>
          </a:xfrm>
          <a:prstGeom prst="rect">
            <a:avLst/>
          </a:prstGeom>
        </p:spPr>
      </p:pic>
    </p:spTree>
    <p:extLst>
      <p:ext uri="{BB962C8B-B14F-4D97-AF65-F5344CB8AC3E}">
        <p14:creationId xmlns:p14="http://schemas.microsoft.com/office/powerpoint/2010/main" val="46129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7C10B-213F-04D9-523B-F15052BA48AF}"/>
              </a:ext>
            </a:extLst>
          </p:cNvPr>
          <p:cNvSpPr>
            <a:spLocks noGrp="1"/>
          </p:cNvSpPr>
          <p:nvPr>
            <p:ph type="title"/>
          </p:nvPr>
        </p:nvSpPr>
        <p:spPr/>
        <p:txBody>
          <a:bodyPr/>
          <a:lstStyle/>
          <a:p>
            <a:endParaRPr lang="fr-TN" dirty="0"/>
          </a:p>
        </p:txBody>
      </p:sp>
      <p:sp>
        <p:nvSpPr>
          <p:cNvPr id="3" name="Espace réservé du contenu 2">
            <a:extLst>
              <a:ext uri="{FF2B5EF4-FFF2-40B4-BE49-F238E27FC236}">
                <a16:creationId xmlns:a16="http://schemas.microsoft.com/office/drawing/2014/main" id="{F1D9FCCE-E9EE-9221-37A4-9266F11254DA}"/>
              </a:ext>
            </a:extLst>
          </p:cNvPr>
          <p:cNvSpPr>
            <a:spLocks noGrp="1"/>
          </p:cNvSpPr>
          <p:nvPr>
            <p:ph idx="1"/>
          </p:nvPr>
        </p:nvSpPr>
        <p:spPr>
          <a:xfrm>
            <a:off x="1451579" y="3428999"/>
            <a:ext cx="9603275" cy="2037345"/>
          </a:xfrm>
        </p:spPr>
        <p:txBody>
          <a:bodyPr/>
          <a:lstStyle/>
          <a:p>
            <a:r>
              <a:rPr lang="fr-TN" sz="2000" b="1" kern="100" dirty="0">
                <a:effectLst/>
                <a:latin typeface="Calibri" panose="020F0502020204030204" pitchFamily="34" charset="0"/>
                <a:ea typeface="Calibri" panose="020F0502020204030204" pitchFamily="34" charset="0"/>
                <a:cs typeface="Times New Roman" panose="02020603050405020304" pitchFamily="18" charset="0"/>
              </a:rPr>
              <a:t>Inflammation accrue :</a:t>
            </a:r>
            <a:r>
              <a:rPr lang="fr-TN" sz="2000" kern="100" dirty="0">
                <a:effectLst/>
                <a:latin typeface="Calibri" panose="020F0502020204030204" pitchFamily="34" charset="0"/>
                <a:ea typeface="Calibri" panose="020F0502020204030204" pitchFamily="34" charset="0"/>
                <a:cs typeface="Calibri" panose="020F0502020204030204" pitchFamily="34" charset="0"/>
              </a:rPr>
              <a:t> La </a:t>
            </a:r>
            <a:r>
              <a:rPr lang="fr-TN" kern="100" dirty="0">
                <a:latin typeface="Calibri" panose="020F0502020204030204" pitchFamily="34" charset="0"/>
                <a:ea typeface="Calibri" panose="020F0502020204030204" pitchFamily="34" charset="0"/>
                <a:cs typeface="Calibri" panose="020F0502020204030204" pitchFamily="34" charset="0"/>
              </a:rPr>
              <a:t>SP</a:t>
            </a:r>
            <a:r>
              <a:rPr lang="fr-TN" sz="2000" kern="100" dirty="0">
                <a:effectLst/>
                <a:latin typeface="Calibri" panose="020F0502020204030204" pitchFamily="34" charset="0"/>
                <a:ea typeface="Calibri" panose="020F0502020204030204" pitchFamily="34" charset="0"/>
                <a:cs typeface="Calibri" panose="020F0502020204030204" pitchFamily="34" charset="0"/>
              </a:rPr>
              <a:t> est souvent associée à une réponse inflammatoire liée au cancer. Par exemple, dans une étude portant sur 2 470 patients atteints de cancer colorectal, la sarcopénie associée à une inflammation (mesurée par le ratio neutrophiles/lymphocytes) doublait presque le risque de décès.</a:t>
            </a:r>
            <a:endParaRPr lang="fr-TN"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TN" dirty="0"/>
          </a:p>
        </p:txBody>
      </p:sp>
      <p:sp>
        <p:nvSpPr>
          <p:cNvPr id="4" name="Espace réservé de la date 3">
            <a:extLst>
              <a:ext uri="{FF2B5EF4-FFF2-40B4-BE49-F238E27FC236}">
                <a16:creationId xmlns:a16="http://schemas.microsoft.com/office/drawing/2014/main" id="{15CD7CC3-4FCC-BBB0-76A2-5993203D45FD}"/>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3EE453AC-3919-E4B8-6ED5-B5AAE7D38A4B}"/>
              </a:ext>
            </a:extLst>
          </p:cNvPr>
          <p:cNvSpPr>
            <a:spLocks noGrp="1"/>
          </p:cNvSpPr>
          <p:nvPr>
            <p:ph type="sldNum" sz="quarter" idx="12"/>
          </p:nvPr>
        </p:nvSpPr>
        <p:spPr/>
        <p:txBody>
          <a:bodyPr/>
          <a:lstStyle/>
          <a:p>
            <a:fld id="{E6175B72-73B1-234D-8F85-31566CB7102B}" type="slidenum">
              <a:rPr lang="fr-TN" smtClean="0"/>
              <a:t>30</a:t>
            </a:fld>
            <a:endParaRPr lang="fr-TN"/>
          </a:p>
        </p:txBody>
      </p:sp>
      <p:pic>
        <p:nvPicPr>
          <p:cNvPr id="6" name="Image 5">
            <a:extLst>
              <a:ext uri="{FF2B5EF4-FFF2-40B4-BE49-F238E27FC236}">
                <a16:creationId xmlns:a16="http://schemas.microsoft.com/office/drawing/2014/main" id="{E58AC4C5-11A8-CF03-E763-71D23F891147}"/>
              </a:ext>
            </a:extLst>
          </p:cNvPr>
          <p:cNvPicPr>
            <a:picLocks noChangeAspect="1"/>
          </p:cNvPicPr>
          <p:nvPr/>
        </p:nvPicPr>
        <p:blipFill>
          <a:blip r:embed="rId2"/>
          <a:stretch>
            <a:fillRect/>
          </a:stretch>
        </p:blipFill>
        <p:spPr>
          <a:xfrm>
            <a:off x="102863" y="-112200"/>
            <a:ext cx="5094317" cy="3657505"/>
          </a:xfrm>
          <a:prstGeom prst="rect">
            <a:avLst/>
          </a:prstGeom>
        </p:spPr>
      </p:pic>
      <p:pic>
        <p:nvPicPr>
          <p:cNvPr id="8" name="Image 7">
            <a:extLst>
              <a:ext uri="{FF2B5EF4-FFF2-40B4-BE49-F238E27FC236}">
                <a16:creationId xmlns:a16="http://schemas.microsoft.com/office/drawing/2014/main" id="{A7BF5E83-F14A-F61C-9DDD-D64E092ECB13}"/>
              </a:ext>
            </a:extLst>
          </p:cNvPr>
          <p:cNvPicPr>
            <a:picLocks noChangeAspect="1"/>
          </p:cNvPicPr>
          <p:nvPr/>
        </p:nvPicPr>
        <p:blipFill>
          <a:blip r:embed="rId3"/>
          <a:stretch>
            <a:fillRect/>
          </a:stretch>
        </p:blipFill>
        <p:spPr>
          <a:xfrm>
            <a:off x="5288256" y="-194981"/>
            <a:ext cx="6423684" cy="3657505"/>
          </a:xfrm>
          <a:prstGeom prst="rect">
            <a:avLst/>
          </a:prstGeom>
        </p:spPr>
      </p:pic>
    </p:spTree>
    <p:extLst>
      <p:ext uri="{BB962C8B-B14F-4D97-AF65-F5344CB8AC3E}">
        <p14:creationId xmlns:p14="http://schemas.microsoft.com/office/powerpoint/2010/main" val="1296199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12486-A877-EA6D-DF9D-31EEA0B4884D}"/>
              </a:ext>
            </a:extLst>
          </p:cNvPr>
          <p:cNvSpPr>
            <a:spLocks noGrp="1"/>
          </p:cNvSpPr>
          <p:nvPr>
            <p:ph type="title"/>
          </p:nvPr>
        </p:nvSpPr>
        <p:spPr/>
        <p:txBody>
          <a:bodyPr/>
          <a:lstStyle/>
          <a:p>
            <a:r>
              <a:rPr lang="fr-TN" sz="3200" kern="1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TN" kern="100" cap="none"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M</a:t>
            </a:r>
            <a:r>
              <a:rPr lang="fr-TN" sz="3200" kern="100" cap="none" dirty="0">
                <a:solidFill>
                  <a:srgbClr val="2F5496"/>
                </a:solidFill>
                <a:effectLst/>
                <a:ea typeface="Times New Roman" panose="02020603050405020304" pitchFamily="18" charset="0"/>
                <a:cs typeface="Times New Roman" panose="02020603050405020304" pitchFamily="18" charset="0"/>
              </a:rPr>
              <a:t>asse musculaire avant ,pendant et en rémission d’un cancer</a:t>
            </a:r>
            <a:endParaRPr lang="fr-TN" dirty="0"/>
          </a:p>
        </p:txBody>
      </p:sp>
      <p:sp>
        <p:nvSpPr>
          <p:cNvPr id="3" name="Espace réservé du contenu 2">
            <a:extLst>
              <a:ext uri="{FF2B5EF4-FFF2-40B4-BE49-F238E27FC236}">
                <a16:creationId xmlns:a16="http://schemas.microsoft.com/office/drawing/2014/main" id="{4677B9F3-87F6-CB16-F567-4B03DD82D4F7}"/>
              </a:ext>
            </a:extLst>
          </p:cNvPr>
          <p:cNvSpPr>
            <a:spLocks noGrp="1"/>
          </p:cNvSpPr>
          <p:nvPr>
            <p:ph idx="1"/>
          </p:nvPr>
        </p:nvSpPr>
        <p:spPr>
          <a:xfrm>
            <a:off x="1451579" y="1853754"/>
            <a:ext cx="9603275" cy="3612591"/>
          </a:xfrm>
        </p:spPr>
        <p:txBody>
          <a:bodyPr>
            <a:normAutofit/>
          </a:bodyPr>
          <a:lstStyle/>
          <a:p>
            <a:pPr marL="0" indent="0">
              <a:buNone/>
            </a:pPr>
            <a:endParaRPr lang="fr-TN" sz="1800" b="1" dirty="0">
              <a:effectLst/>
              <a:latin typeface="Times New Roman" panose="02020603050405020304" pitchFamily="18" charset="0"/>
              <a:ea typeface="Times New Roman" panose="02020603050405020304" pitchFamily="18" charset="0"/>
            </a:endParaRPr>
          </a:p>
          <a:p>
            <a:r>
              <a:rPr lang="fr-FR" dirty="0">
                <a:latin typeface="+mj-lt"/>
                <a:ea typeface="Times New Roman" panose="02020603050405020304" pitchFamily="18" charset="0"/>
              </a:rPr>
              <a:t>L</a:t>
            </a:r>
            <a:r>
              <a:rPr lang="fr-TN" dirty="0">
                <a:latin typeface="+mj-lt"/>
                <a:ea typeface="Times New Roman" panose="02020603050405020304" pitchFamily="18" charset="0"/>
              </a:rPr>
              <a:t>es patients</a:t>
            </a:r>
            <a:r>
              <a:rPr lang="fr-TN" dirty="0">
                <a:effectLst/>
                <a:latin typeface="+mj-lt"/>
                <a:ea typeface="Times New Roman" panose="02020603050405020304" pitchFamily="18" charset="0"/>
              </a:rPr>
              <a:t> âgés atteints de cancer présentent des limitations physiques et des déficiences dans leurs activités de la vie quotidienne (ADL) et instrumentales (IADL). </a:t>
            </a:r>
          </a:p>
          <a:p>
            <a:r>
              <a:rPr lang="fr-TN" dirty="0">
                <a:effectLst/>
                <a:latin typeface="+mj-lt"/>
                <a:ea typeface="Times New Roman" panose="02020603050405020304" pitchFamily="18" charset="0"/>
              </a:rPr>
              <a:t>Ces déficiences sont souvent liées à la </a:t>
            </a:r>
            <a:r>
              <a:rPr lang="fr-TN" dirty="0">
                <a:latin typeface="+mj-lt"/>
                <a:ea typeface="Times New Roman" panose="02020603050405020304" pitchFamily="18" charset="0"/>
              </a:rPr>
              <a:t>SP</a:t>
            </a:r>
            <a:r>
              <a:rPr lang="fr-TN" dirty="0">
                <a:effectLst/>
                <a:latin typeface="+mj-lt"/>
                <a:ea typeface="Times New Roman" panose="02020603050405020304" pitchFamily="18" charset="0"/>
              </a:rPr>
              <a:t> et aggravées par le diagnostic et les traitements anticancéreux.</a:t>
            </a:r>
          </a:p>
          <a:p>
            <a:endParaRPr lang="fr-TN" dirty="0"/>
          </a:p>
        </p:txBody>
      </p:sp>
      <p:sp>
        <p:nvSpPr>
          <p:cNvPr id="4" name="Espace réservé de la date 3">
            <a:extLst>
              <a:ext uri="{FF2B5EF4-FFF2-40B4-BE49-F238E27FC236}">
                <a16:creationId xmlns:a16="http://schemas.microsoft.com/office/drawing/2014/main" id="{4EA3A29A-1D13-AD42-ED2E-FA94920B08EE}"/>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98A79824-3DD1-61FA-941A-D9E273006CF8}"/>
              </a:ext>
            </a:extLst>
          </p:cNvPr>
          <p:cNvSpPr>
            <a:spLocks noGrp="1"/>
          </p:cNvSpPr>
          <p:nvPr>
            <p:ph type="sldNum" sz="quarter" idx="12"/>
          </p:nvPr>
        </p:nvSpPr>
        <p:spPr/>
        <p:txBody>
          <a:bodyPr/>
          <a:lstStyle/>
          <a:p>
            <a:fld id="{E6175B72-73B1-234D-8F85-31566CB7102B}" type="slidenum">
              <a:rPr lang="fr-TN" smtClean="0"/>
              <a:t>31</a:t>
            </a:fld>
            <a:endParaRPr lang="fr-TN"/>
          </a:p>
        </p:txBody>
      </p:sp>
      <p:pic>
        <p:nvPicPr>
          <p:cNvPr id="6" name="Picture 2">
            <a:extLst>
              <a:ext uri="{FF2B5EF4-FFF2-40B4-BE49-F238E27FC236}">
                <a16:creationId xmlns:a16="http://schemas.microsoft.com/office/drawing/2014/main" id="{27993F57-31C9-C576-51E6-DC522817011A}"/>
              </a:ext>
            </a:extLst>
          </p:cNvPr>
          <p:cNvPicPr>
            <a:picLocks noChangeAspect="1" noChangeArrowheads="1"/>
          </p:cNvPicPr>
          <p:nvPr/>
        </p:nvPicPr>
        <p:blipFill>
          <a:blip r:embed="rId2"/>
          <a:srcRect/>
          <a:stretch>
            <a:fillRect/>
          </a:stretch>
        </p:blipFill>
        <p:spPr bwMode="auto">
          <a:xfrm>
            <a:off x="4937759" y="3989233"/>
            <a:ext cx="4953999" cy="2246975"/>
          </a:xfrm>
          <a:prstGeom prst="rect">
            <a:avLst/>
          </a:prstGeom>
          <a:noFill/>
          <a:ln w="9525">
            <a:noFill/>
            <a:miter lim="800000"/>
            <a:headEnd/>
            <a:tailEnd/>
          </a:ln>
          <a:effectLst/>
        </p:spPr>
      </p:pic>
    </p:spTree>
    <p:extLst>
      <p:ext uri="{BB962C8B-B14F-4D97-AF65-F5344CB8AC3E}">
        <p14:creationId xmlns:p14="http://schemas.microsoft.com/office/powerpoint/2010/main" val="2089613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D9DB02-866A-15C7-4C7D-A22AC5B1514B}"/>
              </a:ext>
            </a:extLst>
          </p:cNvPr>
          <p:cNvSpPr>
            <a:spLocks noGrp="1"/>
          </p:cNvSpPr>
          <p:nvPr>
            <p:ph type="title"/>
          </p:nvPr>
        </p:nvSpPr>
        <p:spPr/>
        <p:txBody>
          <a:bodyPr/>
          <a:lstStyle/>
          <a:p>
            <a:endParaRPr lang="fr-TN"/>
          </a:p>
        </p:txBody>
      </p:sp>
      <p:pic>
        <p:nvPicPr>
          <p:cNvPr id="7" name="Espace réservé du contenu 6">
            <a:extLst>
              <a:ext uri="{FF2B5EF4-FFF2-40B4-BE49-F238E27FC236}">
                <a16:creationId xmlns:a16="http://schemas.microsoft.com/office/drawing/2014/main" id="{F511D2B5-7276-C697-3DAF-36E27F41C6C7}"/>
              </a:ext>
            </a:extLst>
          </p:cNvPr>
          <p:cNvPicPr>
            <a:picLocks noGrp="1" noChangeAspect="1"/>
          </p:cNvPicPr>
          <p:nvPr>
            <p:ph idx="1"/>
          </p:nvPr>
        </p:nvPicPr>
        <p:blipFill>
          <a:blip r:embed="rId2"/>
          <a:stretch>
            <a:fillRect/>
          </a:stretch>
        </p:blipFill>
        <p:spPr>
          <a:xfrm>
            <a:off x="149960" y="169094"/>
            <a:ext cx="4962138" cy="4997992"/>
          </a:xfrm>
        </p:spPr>
      </p:pic>
      <p:sp>
        <p:nvSpPr>
          <p:cNvPr id="4" name="Espace réservé de la date 3">
            <a:extLst>
              <a:ext uri="{FF2B5EF4-FFF2-40B4-BE49-F238E27FC236}">
                <a16:creationId xmlns:a16="http://schemas.microsoft.com/office/drawing/2014/main" id="{A0490FB7-2274-A7BF-2F20-A2D6EE72F754}"/>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F66CFE9E-A5CF-110E-9F75-1226CBCABCE6}"/>
              </a:ext>
            </a:extLst>
          </p:cNvPr>
          <p:cNvSpPr>
            <a:spLocks noGrp="1"/>
          </p:cNvSpPr>
          <p:nvPr>
            <p:ph type="sldNum" sz="quarter" idx="12"/>
          </p:nvPr>
        </p:nvSpPr>
        <p:spPr/>
        <p:txBody>
          <a:bodyPr/>
          <a:lstStyle/>
          <a:p>
            <a:fld id="{E6175B72-73B1-234D-8F85-31566CB7102B}" type="slidenum">
              <a:rPr lang="fr-TN" smtClean="0"/>
              <a:t>32</a:t>
            </a:fld>
            <a:endParaRPr lang="fr-TN"/>
          </a:p>
        </p:txBody>
      </p:sp>
      <p:sp>
        <p:nvSpPr>
          <p:cNvPr id="9" name="ZoneTexte 8">
            <a:extLst>
              <a:ext uri="{FF2B5EF4-FFF2-40B4-BE49-F238E27FC236}">
                <a16:creationId xmlns:a16="http://schemas.microsoft.com/office/drawing/2014/main" id="{6BFEBE15-F4E1-6599-14B6-BD84103462DA}"/>
              </a:ext>
            </a:extLst>
          </p:cNvPr>
          <p:cNvSpPr txBox="1"/>
          <p:nvPr/>
        </p:nvSpPr>
        <p:spPr>
          <a:xfrm>
            <a:off x="5112098" y="1344420"/>
            <a:ext cx="6688016" cy="2585323"/>
          </a:xfrm>
          <a:prstGeom prst="rect">
            <a:avLst/>
          </a:prstGeom>
          <a:noFill/>
        </p:spPr>
        <p:txBody>
          <a:bodyPr wrap="square">
            <a:spAutoFit/>
          </a:bodyPr>
          <a:lstStyle/>
          <a:p>
            <a:endParaRPr lang="fr-TN"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endParaRPr lang="fr-TN"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itchFamily="2" charset="2"/>
              <a:buChar char=""/>
              <a:tabLst>
                <a:tab pos="457200" algn="l"/>
              </a:tabLst>
            </a:pPr>
            <a:r>
              <a:rPr lang="fr-TN" sz="1800" kern="100" dirty="0">
                <a:effectLst/>
                <a:latin typeface="+mj-lt"/>
                <a:ea typeface="Calibri" panose="020F0502020204030204" pitchFamily="34" charset="0"/>
                <a:cs typeface="Calibri" panose="020F0502020204030204" pitchFamily="34" charset="0"/>
              </a:rPr>
              <a:t>Une phase prédiagnostique où le KC pourrait contribuer directement au déclin </a:t>
            </a:r>
            <a:r>
              <a:rPr lang="fr-TN" kern="100" dirty="0">
                <a:latin typeface="+mj-lt"/>
                <a:ea typeface="Calibri" panose="020F0502020204030204" pitchFamily="34" charset="0"/>
                <a:cs typeface="Calibri" panose="020F0502020204030204" pitchFamily="34" charset="0"/>
              </a:rPr>
              <a:t>Maire</a:t>
            </a:r>
            <a:r>
              <a:rPr lang="fr-TN" sz="1800" kern="100" dirty="0">
                <a:effectLst/>
                <a:latin typeface="+mj-lt"/>
                <a:ea typeface="Calibri" panose="020F0502020204030204" pitchFamily="34" charset="0"/>
                <a:cs typeface="Calibri" panose="020F0502020204030204" pitchFamily="34" charset="0"/>
              </a:rPr>
              <a:t>.</a:t>
            </a:r>
            <a:endParaRPr lang="fr-TN" sz="1800"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sz="1800" kern="100" dirty="0">
                <a:effectLst/>
                <a:latin typeface="+mj-lt"/>
                <a:ea typeface="Calibri" panose="020F0502020204030204" pitchFamily="34" charset="0"/>
                <a:cs typeface="Calibri" panose="020F0502020204030204" pitchFamily="34" charset="0"/>
              </a:rPr>
              <a:t>Une phase de traitement où les </a:t>
            </a:r>
            <a:r>
              <a:rPr lang="fr-TN" kern="100" dirty="0">
                <a:latin typeface="+mj-lt"/>
                <a:ea typeface="Calibri" panose="020F0502020204030204" pitchFamily="34" charset="0"/>
                <a:cs typeface="Calibri" panose="020F0502020204030204" pitchFamily="34" charset="0"/>
              </a:rPr>
              <a:t>TTT</a:t>
            </a:r>
            <a:r>
              <a:rPr lang="fr-TN" sz="1800" kern="100" dirty="0">
                <a:effectLst/>
                <a:latin typeface="+mj-lt"/>
                <a:ea typeface="Calibri" panose="020F0502020204030204" pitchFamily="34" charset="0"/>
                <a:cs typeface="Calibri" panose="020F0502020204030204" pitchFamily="34" charset="0"/>
              </a:rPr>
              <a:t> antiKC exacerbent la perte </a:t>
            </a:r>
            <a:r>
              <a:rPr lang="fr-TN" kern="100" dirty="0">
                <a:latin typeface="+mj-lt"/>
                <a:ea typeface="Calibri" panose="020F0502020204030204" pitchFamily="34" charset="0"/>
                <a:cs typeface="Calibri" panose="020F0502020204030204" pitchFamily="34" charset="0"/>
              </a:rPr>
              <a:t>Maire</a:t>
            </a:r>
            <a:r>
              <a:rPr lang="fr-TN" sz="1800" kern="100" dirty="0">
                <a:effectLst/>
                <a:latin typeface="+mj-lt"/>
                <a:ea typeface="Calibri" panose="020F0502020204030204" pitchFamily="34" charset="0"/>
                <a:cs typeface="Calibri" panose="020F0502020204030204" pitchFamily="34" charset="0"/>
              </a:rPr>
              <a:t>.</a:t>
            </a:r>
            <a:endParaRPr lang="fr-TN" sz="1800" kern="100" dirty="0">
              <a:effectLst/>
              <a:latin typeface="+mj-l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TN" sz="1800" kern="100" dirty="0">
                <a:effectLst/>
                <a:latin typeface="+mj-lt"/>
                <a:ea typeface="Calibri" panose="020F0502020204030204" pitchFamily="34" charset="0"/>
                <a:cs typeface="Calibri" panose="020F0502020204030204" pitchFamily="34" charset="0"/>
              </a:rPr>
              <a:t>Une phase post-TTT où il reste incertain si les patients retrouvent leur masse </a:t>
            </a:r>
            <a:r>
              <a:rPr lang="fr-TN" kern="100" dirty="0">
                <a:latin typeface="+mj-lt"/>
                <a:ea typeface="Calibri" panose="020F0502020204030204" pitchFamily="34" charset="0"/>
                <a:cs typeface="Calibri" panose="020F0502020204030204" pitchFamily="34" charset="0"/>
              </a:rPr>
              <a:t>Maire</a:t>
            </a:r>
            <a:r>
              <a:rPr lang="fr-TN" sz="1800" kern="100" dirty="0">
                <a:effectLst/>
                <a:latin typeface="+mj-lt"/>
                <a:ea typeface="Calibri" panose="020F0502020204030204" pitchFamily="34" charset="0"/>
                <a:cs typeface="Calibri" panose="020F0502020204030204" pitchFamily="34" charset="0"/>
              </a:rPr>
              <a:t>, continuent de décliner rapidement, ou entrent dans une phase de déclin plus stable.</a:t>
            </a:r>
            <a:endParaRPr lang="fr-TN" sz="1800" kern="100" dirty="0">
              <a:effectLst/>
              <a:latin typeface="+mj-lt"/>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CFA2FF79-C317-A526-10CC-97FBDEE29484}"/>
              </a:ext>
            </a:extLst>
          </p:cNvPr>
          <p:cNvSpPr txBox="1"/>
          <p:nvPr/>
        </p:nvSpPr>
        <p:spPr>
          <a:xfrm>
            <a:off x="149960" y="5167086"/>
            <a:ext cx="4962138" cy="923330"/>
          </a:xfrm>
          <a:prstGeom prst="rect">
            <a:avLst/>
          </a:prstGeom>
          <a:noFill/>
        </p:spPr>
        <p:txBody>
          <a:bodyPr wrap="square">
            <a:spAutoFit/>
          </a:bodyPr>
          <a:lstStyle/>
          <a:p>
            <a:r>
              <a:rPr lang="fr-FR" dirty="0">
                <a:latin typeface="+mj-lt"/>
              </a:rPr>
              <a:t>8.</a:t>
            </a:r>
            <a:r>
              <a:rPr lang="fr-FR" sz="1800" dirty="0">
                <a:effectLst/>
                <a:latin typeface="+mj-lt"/>
              </a:rPr>
              <a:t>Hypothetical graph of the changes in muscle mass in </a:t>
            </a:r>
            <a:r>
              <a:rPr lang="fr-FR" sz="1800" dirty="0" err="1">
                <a:effectLst/>
                <a:latin typeface="+mj-lt"/>
              </a:rPr>
              <a:t>older</a:t>
            </a:r>
            <a:r>
              <a:rPr lang="fr-FR" sz="1800" dirty="0">
                <a:effectLst/>
                <a:latin typeface="+mj-lt"/>
              </a:rPr>
              <a:t> </a:t>
            </a:r>
            <a:r>
              <a:rPr lang="fr-FR" sz="1800" dirty="0" err="1">
                <a:effectLst/>
                <a:latin typeface="+mj-lt"/>
              </a:rPr>
              <a:t>adults</a:t>
            </a:r>
            <a:r>
              <a:rPr lang="fr-FR" sz="1800" dirty="0">
                <a:effectLst/>
                <a:latin typeface="+mj-lt"/>
              </a:rPr>
              <a:t> </a:t>
            </a:r>
            <a:r>
              <a:rPr lang="fr-FR" sz="1800" dirty="0" err="1">
                <a:effectLst/>
                <a:latin typeface="+mj-lt"/>
              </a:rPr>
              <a:t>before</a:t>
            </a:r>
            <a:r>
              <a:rPr lang="fr-FR" sz="1800" dirty="0">
                <a:effectLst/>
                <a:latin typeface="+mj-lt"/>
              </a:rPr>
              <a:t> and </a:t>
            </a:r>
            <a:r>
              <a:rPr lang="fr-FR" sz="1800" dirty="0" err="1">
                <a:effectLst/>
                <a:latin typeface="+mj-lt"/>
              </a:rPr>
              <a:t>after</a:t>
            </a:r>
            <a:r>
              <a:rPr lang="fr-FR" sz="1800" dirty="0">
                <a:effectLst/>
                <a:latin typeface="+mj-lt"/>
              </a:rPr>
              <a:t> a cancer </a:t>
            </a:r>
            <a:r>
              <a:rPr lang="fr-FR" sz="1800" dirty="0" err="1">
                <a:effectLst/>
                <a:latin typeface="+mj-lt"/>
              </a:rPr>
              <a:t>diagnosis</a:t>
            </a:r>
            <a:r>
              <a:rPr lang="fr-FR" sz="1800" dirty="0">
                <a:effectLst/>
                <a:latin typeface="+mj-lt"/>
              </a:rPr>
              <a:t> in </a:t>
            </a:r>
            <a:r>
              <a:rPr lang="fr-FR" sz="1800" dirty="0" err="1">
                <a:effectLst/>
                <a:latin typeface="+mj-lt"/>
              </a:rPr>
              <a:t>comparison</a:t>
            </a:r>
            <a:r>
              <a:rPr lang="fr-FR" sz="1800" dirty="0">
                <a:effectLst/>
                <a:latin typeface="+mj-lt"/>
              </a:rPr>
              <a:t> to normal </a:t>
            </a:r>
            <a:r>
              <a:rPr lang="fr-FR" sz="1800" dirty="0" err="1">
                <a:effectLst/>
                <a:latin typeface="+mj-lt"/>
              </a:rPr>
              <a:t>age-related</a:t>
            </a:r>
            <a:r>
              <a:rPr lang="fr-FR" sz="1800" dirty="0">
                <a:effectLst/>
                <a:latin typeface="+mj-lt"/>
              </a:rPr>
              <a:t> </a:t>
            </a:r>
            <a:r>
              <a:rPr lang="fr-FR" sz="1800" dirty="0" err="1">
                <a:effectLst/>
                <a:latin typeface="+mj-lt"/>
              </a:rPr>
              <a:t>declines</a:t>
            </a:r>
            <a:r>
              <a:rPr lang="fr-FR" sz="1800" dirty="0">
                <a:effectLst/>
                <a:latin typeface="AdvOTd710a12c"/>
              </a:rPr>
              <a:t>. </a:t>
            </a:r>
            <a:endParaRPr lang="fr-FR" dirty="0"/>
          </a:p>
        </p:txBody>
      </p:sp>
      <p:pic>
        <p:nvPicPr>
          <p:cNvPr id="13" name="Image 12">
            <a:extLst>
              <a:ext uri="{FF2B5EF4-FFF2-40B4-BE49-F238E27FC236}">
                <a16:creationId xmlns:a16="http://schemas.microsoft.com/office/drawing/2014/main" id="{927FE419-6675-15C6-06A5-B22BD4C8ECBC}"/>
              </a:ext>
            </a:extLst>
          </p:cNvPr>
          <p:cNvPicPr>
            <a:picLocks noChangeAspect="1"/>
          </p:cNvPicPr>
          <p:nvPr/>
        </p:nvPicPr>
        <p:blipFill>
          <a:blip r:embed="rId3"/>
          <a:stretch>
            <a:fillRect/>
          </a:stretch>
        </p:blipFill>
        <p:spPr>
          <a:xfrm>
            <a:off x="3811814" y="5970078"/>
            <a:ext cx="7772400" cy="1098925"/>
          </a:xfrm>
          <a:prstGeom prst="rect">
            <a:avLst/>
          </a:prstGeom>
        </p:spPr>
      </p:pic>
      <p:pic>
        <p:nvPicPr>
          <p:cNvPr id="6" name="Image 5">
            <a:extLst>
              <a:ext uri="{FF2B5EF4-FFF2-40B4-BE49-F238E27FC236}">
                <a16:creationId xmlns:a16="http://schemas.microsoft.com/office/drawing/2014/main" id="{74D5C4B5-76F9-C3A4-BBCD-4F14285AEDE7}"/>
              </a:ext>
            </a:extLst>
          </p:cNvPr>
          <p:cNvPicPr>
            <a:picLocks noChangeAspect="1"/>
          </p:cNvPicPr>
          <p:nvPr/>
        </p:nvPicPr>
        <p:blipFill>
          <a:blip r:embed="rId4"/>
          <a:stretch>
            <a:fillRect/>
          </a:stretch>
        </p:blipFill>
        <p:spPr>
          <a:xfrm>
            <a:off x="9984838" y="5449440"/>
            <a:ext cx="1651000" cy="685800"/>
          </a:xfrm>
          <a:prstGeom prst="rect">
            <a:avLst/>
          </a:prstGeom>
        </p:spPr>
      </p:pic>
    </p:spTree>
    <p:extLst>
      <p:ext uri="{BB962C8B-B14F-4D97-AF65-F5344CB8AC3E}">
        <p14:creationId xmlns:p14="http://schemas.microsoft.com/office/powerpoint/2010/main" val="865757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EA1BC-5B8E-8D85-7639-11E68B46AB84}"/>
              </a:ext>
            </a:extLst>
          </p:cNvPr>
          <p:cNvSpPr>
            <a:spLocks noGrp="1"/>
          </p:cNvSpPr>
          <p:nvPr>
            <p:ph type="title"/>
          </p:nvPr>
        </p:nvSpPr>
        <p:spPr/>
        <p:txBody>
          <a:bodyPr/>
          <a:lstStyle/>
          <a:p>
            <a:r>
              <a:rPr lang="fr-TN" dirty="0"/>
              <a:t>CONCLUSION </a:t>
            </a:r>
          </a:p>
        </p:txBody>
      </p:sp>
      <p:sp>
        <p:nvSpPr>
          <p:cNvPr id="3" name="Espace réservé du contenu 2">
            <a:extLst>
              <a:ext uri="{FF2B5EF4-FFF2-40B4-BE49-F238E27FC236}">
                <a16:creationId xmlns:a16="http://schemas.microsoft.com/office/drawing/2014/main" id="{5D786CBA-0986-47C4-5F0E-7948CA85E743}"/>
              </a:ext>
            </a:extLst>
          </p:cNvPr>
          <p:cNvSpPr>
            <a:spLocks noGrp="1"/>
          </p:cNvSpPr>
          <p:nvPr>
            <p:ph idx="1"/>
          </p:nvPr>
        </p:nvSpPr>
        <p:spPr>
          <a:xfrm>
            <a:off x="1451579" y="2015732"/>
            <a:ext cx="9603275" cy="4199331"/>
          </a:xfrm>
        </p:spPr>
        <p:txBody>
          <a:bodyPr>
            <a:normAutofit/>
          </a:bodyPr>
          <a:lstStyle/>
          <a:p>
            <a:r>
              <a:rPr lang="fr-TN" dirty="0">
                <a:latin typeface="+mj-lt"/>
                <a:ea typeface="Times New Roman" panose="02020603050405020304" pitchFamily="18" charset="0"/>
              </a:rPr>
              <a:t>En raison de la prévalence élevée de la SP chez les PA, le maintien de </a:t>
            </a:r>
            <a:r>
              <a:rPr lang="fr-TN" dirty="0">
                <a:effectLst/>
                <a:latin typeface="+mj-lt"/>
                <a:ea typeface="Times New Roman" panose="02020603050405020304" pitchFamily="18" charset="0"/>
              </a:rPr>
              <a:t>la QDV et de l’indépendance fonctionnelle sont une priorité majeure pour </a:t>
            </a:r>
            <a:r>
              <a:rPr lang="fr-TN" dirty="0">
                <a:latin typeface="+mj-lt"/>
                <a:ea typeface="Times New Roman" panose="02020603050405020304" pitchFamily="18" charset="0"/>
              </a:rPr>
              <a:t>ces patients</a:t>
            </a:r>
            <a:r>
              <a:rPr lang="fr-TN" dirty="0">
                <a:effectLst/>
                <a:latin typeface="+mj-lt"/>
                <a:ea typeface="Times New Roman" panose="02020603050405020304" pitchFamily="18" charset="0"/>
              </a:rPr>
              <a:t> atteints de </a:t>
            </a:r>
            <a:r>
              <a:rPr lang="fr-TN" dirty="0">
                <a:latin typeface="+mj-lt"/>
                <a:ea typeface="Times New Roman" panose="02020603050405020304" pitchFamily="18" charset="0"/>
              </a:rPr>
              <a:t>Kc</a:t>
            </a:r>
            <a:r>
              <a:rPr lang="fr-TN" dirty="0">
                <a:effectLst/>
                <a:latin typeface="+mj-lt"/>
                <a:ea typeface="Times New Roman" panose="02020603050405020304" pitchFamily="18" charset="0"/>
              </a:rPr>
              <a:t>.</a:t>
            </a:r>
          </a:p>
          <a:p>
            <a:r>
              <a:rPr lang="fr-TN" dirty="0">
                <a:latin typeface="+mj-lt"/>
                <a:ea typeface="Times New Roman" panose="02020603050405020304" pitchFamily="18" charset="0"/>
              </a:rPr>
              <a:t>Q</a:t>
            </a:r>
            <a:r>
              <a:rPr lang="fr-TN" dirty="0">
                <a:effectLst/>
                <a:latin typeface="+mj-lt"/>
                <a:ea typeface="Times New Roman" panose="02020603050405020304" pitchFamily="18" charset="0"/>
              </a:rPr>
              <a:t>uelques interventions peuvent </a:t>
            </a:r>
            <a:r>
              <a:rPr lang="fr-TN" dirty="0">
                <a:latin typeface="+mj-lt"/>
                <a:ea typeface="Times New Roman" panose="02020603050405020304" pitchFamily="18" charset="0"/>
              </a:rPr>
              <a:t>lutter contre la SP :</a:t>
            </a:r>
            <a:r>
              <a:rPr lang="fr-TN" dirty="0">
                <a:effectLst/>
                <a:latin typeface="+mj-lt"/>
                <a:ea typeface="Times New Roman" panose="02020603050405020304" pitchFamily="18" charset="0"/>
              </a:rPr>
              <a:t> l’exercice physique, la supplémentation nutritionnelle, la thérapie hormonale et des agents thérapeutiques visant à promouvoir la masse musculaire. </a:t>
            </a:r>
          </a:p>
          <a:p>
            <a:r>
              <a:rPr lang="fr-TN" dirty="0">
                <a:effectLst/>
                <a:latin typeface="+mj-lt"/>
                <a:ea typeface="Times New Roman" panose="02020603050405020304" pitchFamily="18" charset="0"/>
              </a:rPr>
              <a:t>Cependant, la plupart des études ont été menées chez des patients non </a:t>
            </a:r>
            <a:r>
              <a:rPr lang="fr-TN" dirty="0">
                <a:latin typeface="+mj-lt"/>
                <a:ea typeface="Times New Roman" panose="02020603050405020304" pitchFamily="18" charset="0"/>
              </a:rPr>
              <a:t>cancéreux</a:t>
            </a:r>
            <a:r>
              <a:rPr lang="fr-TN" dirty="0">
                <a:effectLst/>
                <a:latin typeface="+mj-lt"/>
                <a:ea typeface="Times New Roman" panose="02020603050405020304" pitchFamily="18" charset="0"/>
              </a:rPr>
              <a:t>, et les recherches spécifiques aux patients atteints de cancer restent limitées.</a:t>
            </a:r>
          </a:p>
          <a:p>
            <a:r>
              <a:rPr lang="fr-TN" dirty="0">
                <a:effectLst/>
                <a:latin typeface="+mj-lt"/>
                <a:ea typeface="Times New Roman" panose="02020603050405020304" pitchFamily="18" charset="0"/>
              </a:rPr>
              <a:t>l’évaluation qualitative et quantitative adéquate de la masse musculaire demeure un défi, en particulier chez les patients âgés atteints de cancer, et aucun consensus n’a encore été atteint concernant l’utilisation et l’interprétation de ces mesures.</a:t>
            </a:r>
          </a:p>
          <a:p>
            <a:endParaRPr lang="fr-TN" dirty="0"/>
          </a:p>
        </p:txBody>
      </p:sp>
      <p:sp>
        <p:nvSpPr>
          <p:cNvPr id="4" name="Espace réservé de la date 3">
            <a:extLst>
              <a:ext uri="{FF2B5EF4-FFF2-40B4-BE49-F238E27FC236}">
                <a16:creationId xmlns:a16="http://schemas.microsoft.com/office/drawing/2014/main" id="{64B0FED8-244A-7C34-8678-510F174ED5B2}"/>
              </a:ext>
            </a:extLst>
          </p:cNvPr>
          <p:cNvSpPr>
            <a:spLocks noGrp="1"/>
          </p:cNvSpPr>
          <p:nvPr>
            <p:ph type="dt" sz="half" idx="10"/>
          </p:nvPr>
        </p:nvSpPr>
        <p:spPr/>
        <p:txBody>
          <a:bodyPr/>
          <a:lstStyle/>
          <a:p>
            <a:r>
              <a:rPr lang="fr-FR"/>
              <a:t>22/11/2024</a:t>
            </a:r>
            <a:endParaRPr lang="fr-TN" dirty="0"/>
          </a:p>
        </p:txBody>
      </p:sp>
      <p:sp>
        <p:nvSpPr>
          <p:cNvPr id="5" name="Espace réservé du numéro de diapositive 4">
            <a:extLst>
              <a:ext uri="{FF2B5EF4-FFF2-40B4-BE49-F238E27FC236}">
                <a16:creationId xmlns:a16="http://schemas.microsoft.com/office/drawing/2014/main" id="{ED09C1CC-9E32-A9E9-AE59-78154028D79D}"/>
              </a:ext>
            </a:extLst>
          </p:cNvPr>
          <p:cNvSpPr>
            <a:spLocks noGrp="1"/>
          </p:cNvSpPr>
          <p:nvPr>
            <p:ph type="sldNum" sz="quarter" idx="12"/>
          </p:nvPr>
        </p:nvSpPr>
        <p:spPr/>
        <p:txBody>
          <a:bodyPr/>
          <a:lstStyle/>
          <a:p>
            <a:fld id="{E6175B72-73B1-234D-8F85-31566CB7102B}" type="slidenum">
              <a:rPr lang="fr-TN" smtClean="0"/>
              <a:t>33</a:t>
            </a:fld>
            <a:endParaRPr lang="fr-TN"/>
          </a:p>
        </p:txBody>
      </p:sp>
    </p:spTree>
    <p:extLst>
      <p:ext uri="{BB962C8B-B14F-4D97-AF65-F5344CB8AC3E}">
        <p14:creationId xmlns:p14="http://schemas.microsoft.com/office/powerpoint/2010/main" val="27455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2AC32-4D55-6C45-C691-CE8BD9E2CC3E}"/>
              </a:ext>
            </a:extLst>
          </p:cNvPr>
          <p:cNvSpPr>
            <a:spLocks noGrp="1"/>
          </p:cNvSpPr>
          <p:nvPr>
            <p:ph type="title"/>
          </p:nvPr>
        </p:nvSpPr>
        <p:spPr>
          <a:xfrm>
            <a:off x="1451579" y="203201"/>
            <a:ext cx="9603275" cy="1563606"/>
          </a:xfrm>
        </p:spPr>
        <p:txBody>
          <a:bodyPr/>
          <a:lstStyle/>
          <a:p>
            <a:br>
              <a:rPr lang="fr-TN" dirty="0"/>
            </a:br>
            <a:br>
              <a:rPr lang="fr-TN" dirty="0"/>
            </a:br>
            <a:r>
              <a:rPr lang="fr-TN" dirty="0"/>
              <a:t>bibliographie</a:t>
            </a:r>
          </a:p>
        </p:txBody>
      </p:sp>
      <p:sp>
        <p:nvSpPr>
          <p:cNvPr id="3" name="Espace réservé du contenu 2">
            <a:extLst>
              <a:ext uri="{FF2B5EF4-FFF2-40B4-BE49-F238E27FC236}">
                <a16:creationId xmlns:a16="http://schemas.microsoft.com/office/drawing/2014/main" id="{DB07269D-69F3-DE8A-FAC8-B8E03DD495AD}"/>
              </a:ext>
            </a:extLst>
          </p:cNvPr>
          <p:cNvSpPr>
            <a:spLocks noGrp="1"/>
          </p:cNvSpPr>
          <p:nvPr>
            <p:ph idx="1"/>
          </p:nvPr>
        </p:nvSpPr>
        <p:spPr>
          <a:xfrm>
            <a:off x="1451579" y="1890793"/>
            <a:ext cx="10493678" cy="3575553"/>
          </a:xfrm>
        </p:spPr>
        <p:txBody>
          <a:bodyPr>
            <a:normAutofit fontScale="25000" lnSpcReduction="20000"/>
          </a:bodyPr>
          <a:lstStyle/>
          <a:p>
            <a:r>
              <a:rPr lang="fr-TN" sz="3500" kern="0" dirty="0">
                <a:latin typeface="+mj-lt"/>
              </a:rPr>
              <a:t>1. </a:t>
            </a:r>
            <a:r>
              <a:rPr lang="fr-FR" sz="3500" dirty="0">
                <a:effectLst/>
                <a:latin typeface="+mj-lt"/>
              </a:rPr>
              <a:t>Rosenberg IH: </a:t>
            </a:r>
            <a:r>
              <a:rPr lang="fr-FR" sz="3500" dirty="0" err="1">
                <a:effectLst/>
                <a:latin typeface="+mj-lt"/>
              </a:rPr>
              <a:t>Sarcopenia</a:t>
            </a:r>
            <a:r>
              <a:rPr lang="fr-FR" sz="3500" dirty="0">
                <a:effectLst/>
                <a:latin typeface="+mj-lt"/>
              </a:rPr>
              <a:t>: Origins and </a:t>
            </a:r>
            <a:r>
              <a:rPr lang="fr-FR" sz="3500" dirty="0" err="1">
                <a:effectLst/>
                <a:latin typeface="+mj-lt"/>
              </a:rPr>
              <a:t>clinical</a:t>
            </a:r>
            <a:r>
              <a:rPr lang="fr-FR" sz="3500" dirty="0">
                <a:effectLst/>
                <a:latin typeface="+mj-lt"/>
              </a:rPr>
              <a:t> relevance. J </a:t>
            </a:r>
            <a:r>
              <a:rPr lang="fr-FR" sz="3500" dirty="0" err="1">
                <a:effectLst/>
                <a:latin typeface="+mj-lt"/>
              </a:rPr>
              <a:t>Nutr</a:t>
            </a:r>
            <a:r>
              <a:rPr lang="fr-FR" sz="3500" dirty="0">
                <a:effectLst/>
                <a:latin typeface="+mj-lt"/>
              </a:rPr>
              <a:t> 127:990S-991S, 1997 </a:t>
            </a:r>
          </a:p>
          <a:p>
            <a:r>
              <a:rPr lang="fr-FR" sz="3500" dirty="0">
                <a:effectLst/>
                <a:latin typeface="+mj-lt"/>
              </a:rPr>
              <a:t>2. Cruz-</a:t>
            </a:r>
            <a:r>
              <a:rPr lang="fr-FR" sz="3500" dirty="0" err="1">
                <a:effectLst/>
                <a:latin typeface="+mj-lt"/>
              </a:rPr>
              <a:t>Jentoft</a:t>
            </a:r>
            <a:r>
              <a:rPr lang="fr-FR" sz="3500" dirty="0">
                <a:effectLst/>
                <a:latin typeface="+mj-lt"/>
              </a:rPr>
              <a:t> AJ, Landi F, Schneider SM et al. </a:t>
            </a:r>
            <a:r>
              <a:rPr lang="fr-FR" sz="3500" dirty="0" err="1">
                <a:effectLst/>
                <a:latin typeface="+mj-lt"/>
              </a:rPr>
              <a:t>Prevalence</a:t>
            </a:r>
            <a:r>
              <a:rPr lang="fr-FR" sz="3500" dirty="0">
                <a:effectLst/>
                <a:latin typeface="+mj-lt"/>
              </a:rPr>
              <a:t> of and interventions for </a:t>
            </a:r>
            <a:r>
              <a:rPr lang="fr-FR" sz="3500" dirty="0" err="1">
                <a:effectLst/>
                <a:latin typeface="+mj-lt"/>
              </a:rPr>
              <a:t>sarcopenia</a:t>
            </a:r>
            <a:r>
              <a:rPr lang="fr-FR" sz="3500" dirty="0">
                <a:effectLst/>
                <a:latin typeface="+mj-lt"/>
              </a:rPr>
              <a:t> in </a:t>
            </a:r>
            <a:r>
              <a:rPr lang="fr-FR" sz="3500" dirty="0" err="1">
                <a:effectLst/>
                <a:latin typeface="+mj-lt"/>
              </a:rPr>
              <a:t>ageing</a:t>
            </a:r>
            <a:r>
              <a:rPr lang="fr-FR" sz="3500" dirty="0">
                <a:effectLst/>
                <a:latin typeface="+mj-lt"/>
              </a:rPr>
              <a:t> </a:t>
            </a:r>
            <a:r>
              <a:rPr lang="fr-FR" sz="3500" dirty="0" err="1">
                <a:effectLst/>
                <a:latin typeface="+mj-lt"/>
              </a:rPr>
              <a:t>adults</a:t>
            </a:r>
            <a:r>
              <a:rPr lang="fr-FR" sz="3500" dirty="0">
                <a:effectLst/>
                <a:latin typeface="+mj-lt"/>
              </a:rPr>
              <a:t>: a </a:t>
            </a:r>
            <a:r>
              <a:rPr lang="fr-FR" sz="3500" dirty="0" err="1">
                <a:effectLst/>
                <a:latin typeface="+mj-lt"/>
              </a:rPr>
              <a:t>sys</a:t>
            </a:r>
            <a:r>
              <a:rPr lang="fr-FR" sz="3500" dirty="0">
                <a:effectLst/>
                <a:latin typeface="+mj-lt"/>
              </a:rPr>
              <a:t>- </a:t>
            </a:r>
            <a:r>
              <a:rPr lang="fr-FR" sz="3500" dirty="0" err="1">
                <a:effectLst/>
                <a:latin typeface="+mj-lt"/>
              </a:rPr>
              <a:t>tematic</a:t>
            </a:r>
            <a:r>
              <a:rPr lang="fr-FR" sz="3500" dirty="0">
                <a:effectLst/>
                <a:latin typeface="+mj-lt"/>
              </a:rPr>
              <a:t> </a:t>
            </a:r>
            <a:r>
              <a:rPr lang="fr-FR" sz="3500" dirty="0" err="1">
                <a:effectLst/>
                <a:latin typeface="+mj-lt"/>
              </a:rPr>
              <a:t>review</a:t>
            </a:r>
            <a:r>
              <a:rPr lang="fr-FR" sz="3500" dirty="0">
                <a:effectLst/>
                <a:latin typeface="+mj-lt"/>
              </a:rPr>
              <a:t>. Report of the International </a:t>
            </a:r>
            <a:r>
              <a:rPr lang="fr-FR" sz="3500" dirty="0" err="1">
                <a:effectLst/>
                <a:latin typeface="+mj-lt"/>
              </a:rPr>
              <a:t>Sarcopenia</a:t>
            </a:r>
            <a:r>
              <a:rPr lang="fr-FR" sz="3500" dirty="0">
                <a:effectLst/>
                <a:latin typeface="+mj-lt"/>
              </a:rPr>
              <a:t> Initiative (EWGSOP and IWGS). Age </a:t>
            </a:r>
            <a:r>
              <a:rPr lang="fr-FR" sz="3500" dirty="0" err="1">
                <a:effectLst/>
                <a:latin typeface="+mj-lt"/>
              </a:rPr>
              <a:t>Ageing</a:t>
            </a:r>
            <a:r>
              <a:rPr lang="fr-FR" sz="3500" dirty="0">
                <a:effectLst/>
                <a:latin typeface="+mj-lt"/>
              </a:rPr>
              <a:t> 2014 ; 43 : 748-59.</a:t>
            </a:r>
          </a:p>
          <a:p>
            <a:r>
              <a:rPr lang="fr-FR" sz="3500" dirty="0">
                <a:effectLst/>
                <a:latin typeface="+mj-lt"/>
              </a:rPr>
              <a:t>3. Morley, J.E.; </a:t>
            </a:r>
            <a:r>
              <a:rPr lang="fr-FR" sz="3500" dirty="0" err="1">
                <a:effectLst/>
                <a:latin typeface="+mj-lt"/>
              </a:rPr>
              <a:t>Anker</a:t>
            </a:r>
            <a:r>
              <a:rPr lang="fr-FR" sz="3500" dirty="0">
                <a:effectLst/>
                <a:latin typeface="+mj-lt"/>
              </a:rPr>
              <a:t>, S.D.; von </a:t>
            </a:r>
            <a:r>
              <a:rPr lang="fr-FR" sz="3500" dirty="0" err="1">
                <a:effectLst/>
                <a:latin typeface="+mj-lt"/>
              </a:rPr>
              <a:t>Haehling</a:t>
            </a:r>
            <a:r>
              <a:rPr lang="fr-FR" sz="3500" dirty="0">
                <a:effectLst/>
                <a:latin typeface="+mj-lt"/>
              </a:rPr>
              <a:t>, S. </a:t>
            </a:r>
            <a:r>
              <a:rPr lang="fr-FR" sz="3500" dirty="0" err="1">
                <a:effectLst/>
                <a:latin typeface="+mj-lt"/>
              </a:rPr>
              <a:t>Prevalence</a:t>
            </a:r>
            <a:r>
              <a:rPr lang="fr-FR" sz="3500" dirty="0">
                <a:effectLst/>
                <a:latin typeface="+mj-lt"/>
              </a:rPr>
              <a:t>, Incidence, and </a:t>
            </a:r>
            <a:r>
              <a:rPr lang="fr-FR" sz="3500" dirty="0" err="1">
                <a:effectLst/>
                <a:latin typeface="+mj-lt"/>
              </a:rPr>
              <a:t>Clinical</a:t>
            </a:r>
            <a:r>
              <a:rPr lang="fr-FR" sz="3500" dirty="0">
                <a:effectLst/>
                <a:latin typeface="+mj-lt"/>
              </a:rPr>
              <a:t> Impact of </a:t>
            </a:r>
            <a:r>
              <a:rPr lang="fr-FR" sz="3500" dirty="0" err="1">
                <a:effectLst/>
                <a:latin typeface="+mj-lt"/>
              </a:rPr>
              <a:t>Sarcopenia</a:t>
            </a:r>
            <a:r>
              <a:rPr lang="fr-FR" sz="3500" dirty="0">
                <a:effectLst/>
                <a:latin typeface="+mj-lt"/>
              </a:rPr>
              <a:t>: </a:t>
            </a:r>
            <a:r>
              <a:rPr lang="fr-FR" sz="3500" dirty="0" err="1">
                <a:effectLst/>
                <a:latin typeface="+mj-lt"/>
              </a:rPr>
              <a:t>Facts</a:t>
            </a:r>
            <a:r>
              <a:rPr lang="fr-FR" sz="3500" dirty="0">
                <a:effectLst/>
                <a:latin typeface="+mj-lt"/>
              </a:rPr>
              <a:t>, Numbers, and </a:t>
            </a:r>
            <a:r>
              <a:rPr lang="fr-FR" sz="3500" dirty="0" err="1">
                <a:effectLst/>
                <a:latin typeface="+mj-lt"/>
              </a:rPr>
              <a:t>Epidemiology</a:t>
            </a:r>
            <a:r>
              <a:rPr lang="fr-FR" sz="3500" dirty="0">
                <a:effectLst/>
                <a:latin typeface="+mj-lt"/>
              </a:rPr>
              <a:t>-Update 2014. </a:t>
            </a:r>
            <a:r>
              <a:rPr lang="fr-FR" sz="3500" i="1" dirty="0">
                <a:effectLst/>
                <a:latin typeface="+mj-lt"/>
              </a:rPr>
              <a:t>J. </a:t>
            </a:r>
            <a:r>
              <a:rPr lang="fr-FR" sz="3500" i="1" dirty="0" err="1">
                <a:effectLst/>
                <a:latin typeface="+mj-lt"/>
              </a:rPr>
              <a:t>Cachexia</a:t>
            </a:r>
            <a:r>
              <a:rPr lang="fr-FR" sz="3500" i="1" dirty="0">
                <a:effectLst/>
                <a:latin typeface="+mj-lt"/>
              </a:rPr>
              <a:t> </a:t>
            </a:r>
            <a:r>
              <a:rPr lang="fr-FR" sz="3500" i="1" dirty="0" err="1">
                <a:effectLst/>
                <a:latin typeface="+mj-lt"/>
              </a:rPr>
              <a:t>Sarcopenia</a:t>
            </a:r>
            <a:r>
              <a:rPr lang="fr-FR" sz="3500" i="1" dirty="0">
                <a:effectLst/>
                <a:latin typeface="+mj-lt"/>
              </a:rPr>
              <a:t> Muscle </a:t>
            </a:r>
            <a:r>
              <a:rPr lang="fr-FR" sz="3500" dirty="0">
                <a:effectLst/>
                <a:latin typeface="+mj-lt"/>
              </a:rPr>
              <a:t>2014, </a:t>
            </a:r>
            <a:r>
              <a:rPr lang="fr-FR" sz="3500" i="1" dirty="0">
                <a:effectLst/>
                <a:latin typeface="+mj-lt"/>
              </a:rPr>
              <a:t>5</a:t>
            </a:r>
            <a:r>
              <a:rPr lang="fr-FR" sz="3500" dirty="0">
                <a:effectLst/>
                <a:latin typeface="+mj-lt"/>
              </a:rPr>
              <a:t>, 253–259 </a:t>
            </a:r>
          </a:p>
          <a:p>
            <a:r>
              <a:rPr lang="fr-FR" sz="3500" dirty="0">
                <a:latin typeface="+mj-lt"/>
              </a:rPr>
              <a:t>4. </a:t>
            </a:r>
            <a:r>
              <a:rPr lang="fr-FR" sz="3500" dirty="0">
                <a:effectLst/>
                <a:latin typeface="+mj-lt"/>
              </a:rPr>
              <a:t>Cruz-</a:t>
            </a:r>
            <a:r>
              <a:rPr lang="fr-FR" sz="3500" dirty="0" err="1">
                <a:effectLst/>
                <a:latin typeface="+mj-lt"/>
              </a:rPr>
              <a:t>Jentoft</a:t>
            </a:r>
            <a:r>
              <a:rPr lang="fr-FR" sz="3500" dirty="0">
                <a:effectLst/>
                <a:latin typeface="+mj-lt"/>
              </a:rPr>
              <a:t> AJ, Baeyens JP, Bauer JM et al. </a:t>
            </a:r>
            <a:r>
              <a:rPr lang="fr-FR" sz="3500" dirty="0" err="1">
                <a:effectLst/>
                <a:latin typeface="+mj-lt"/>
              </a:rPr>
              <a:t>Sarcopenia</a:t>
            </a:r>
            <a:r>
              <a:rPr lang="fr-FR" sz="3500" dirty="0">
                <a:effectLst/>
                <a:latin typeface="+mj-lt"/>
              </a:rPr>
              <a:t>: </a:t>
            </a:r>
            <a:r>
              <a:rPr lang="fr-FR" sz="3500" dirty="0" err="1">
                <a:effectLst/>
                <a:latin typeface="+mj-lt"/>
              </a:rPr>
              <a:t>European</a:t>
            </a:r>
            <a:r>
              <a:rPr lang="fr-FR" sz="3500" dirty="0">
                <a:effectLst/>
                <a:latin typeface="+mj-lt"/>
              </a:rPr>
              <a:t> consensus on </a:t>
            </a:r>
            <a:r>
              <a:rPr lang="fr-FR" sz="3500" dirty="0" err="1">
                <a:effectLst/>
                <a:latin typeface="+mj-lt"/>
              </a:rPr>
              <a:t>definition</a:t>
            </a:r>
            <a:r>
              <a:rPr lang="fr-FR" sz="3500" dirty="0">
                <a:effectLst/>
                <a:latin typeface="+mj-lt"/>
              </a:rPr>
              <a:t> and </a:t>
            </a:r>
            <a:r>
              <a:rPr lang="fr-FR" sz="3500" dirty="0" err="1">
                <a:effectLst/>
                <a:latin typeface="+mj-lt"/>
              </a:rPr>
              <a:t>diagnosis</a:t>
            </a:r>
            <a:r>
              <a:rPr lang="fr-FR" sz="3500" dirty="0">
                <a:effectLst/>
                <a:latin typeface="+mj-lt"/>
              </a:rPr>
              <a:t> Report of the </a:t>
            </a:r>
            <a:r>
              <a:rPr lang="fr-FR" sz="3500" dirty="0" err="1">
                <a:effectLst/>
                <a:latin typeface="+mj-lt"/>
              </a:rPr>
              <a:t>European</a:t>
            </a:r>
            <a:r>
              <a:rPr lang="fr-FR" sz="3500" dirty="0">
                <a:effectLst/>
                <a:latin typeface="+mj-lt"/>
              </a:rPr>
              <a:t> </a:t>
            </a:r>
            <a:r>
              <a:rPr lang="fr-FR" sz="3500" dirty="0" err="1">
                <a:effectLst/>
                <a:latin typeface="+mj-lt"/>
              </a:rPr>
              <a:t>Working</a:t>
            </a:r>
            <a:r>
              <a:rPr lang="fr-FR" sz="3500" dirty="0">
                <a:effectLst/>
                <a:latin typeface="+mj-lt"/>
              </a:rPr>
              <a:t> Group on </a:t>
            </a:r>
            <a:r>
              <a:rPr lang="fr-FR" sz="3500" dirty="0" err="1">
                <a:effectLst/>
                <a:latin typeface="+mj-lt"/>
              </a:rPr>
              <a:t>Sarcopenia</a:t>
            </a:r>
            <a:r>
              <a:rPr lang="fr-FR" sz="3500" dirty="0">
                <a:effectLst/>
                <a:latin typeface="+mj-lt"/>
              </a:rPr>
              <a:t> in </a:t>
            </a:r>
            <a:r>
              <a:rPr lang="fr-FR" sz="3500" dirty="0" err="1">
                <a:effectLst/>
                <a:latin typeface="+mj-lt"/>
              </a:rPr>
              <a:t>Older</a:t>
            </a:r>
            <a:r>
              <a:rPr lang="fr-FR" sz="3500" dirty="0">
                <a:effectLst/>
                <a:latin typeface="+mj-lt"/>
              </a:rPr>
              <a:t> People. Age </a:t>
            </a:r>
            <a:r>
              <a:rPr lang="fr-FR" sz="3500" dirty="0" err="1">
                <a:effectLst/>
                <a:latin typeface="+mj-lt"/>
              </a:rPr>
              <a:t>Ageing</a:t>
            </a:r>
            <a:r>
              <a:rPr lang="fr-FR" sz="3500" dirty="0">
                <a:effectLst/>
                <a:latin typeface="+mj-lt"/>
              </a:rPr>
              <a:t> 2010 ; 39 : 412-23.</a:t>
            </a:r>
          </a:p>
          <a:p>
            <a:r>
              <a:rPr lang="fr-FR" sz="3500" dirty="0">
                <a:latin typeface="+mj-lt"/>
              </a:rPr>
              <a:t>5. </a:t>
            </a:r>
            <a:r>
              <a:rPr lang="fr-FR" sz="3500" dirty="0" err="1">
                <a:effectLst/>
                <a:latin typeface="+mj-lt"/>
              </a:rPr>
              <a:t>Sarcopenia</a:t>
            </a:r>
            <a:r>
              <a:rPr lang="fr-FR" sz="3500" dirty="0">
                <a:effectLst/>
                <a:latin typeface="+mj-lt"/>
              </a:rPr>
              <a:t> in the </a:t>
            </a:r>
            <a:r>
              <a:rPr lang="fr-FR" sz="3500" dirty="0" err="1">
                <a:effectLst/>
                <a:latin typeface="+mj-lt"/>
              </a:rPr>
              <a:t>Older</a:t>
            </a:r>
            <a:r>
              <a:rPr lang="fr-FR" sz="3500" dirty="0">
                <a:effectLst/>
                <a:latin typeface="+mj-lt"/>
              </a:rPr>
              <a:t> </a:t>
            </a:r>
            <a:r>
              <a:rPr lang="fr-FR" sz="3500" dirty="0" err="1">
                <a:effectLst/>
                <a:latin typeface="+mj-lt"/>
              </a:rPr>
              <a:t>Adult</a:t>
            </a:r>
            <a:r>
              <a:rPr lang="fr-FR" sz="3500" dirty="0">
                <a:effectLst/>
                <a:latin typeface="+mj-lt"/>
              </a:rPr>
              <a:t> </a:t>
            </a:r>
            <a:r>
              <a:rPr lang="fr-FR" sz="3500" dirty="0" err="1">
                <a:effectLst/>
                <a:latin typeface="+mj-lt"/>
              </a:rPr>
              <a:t>With</a:t>
            </a:r>
            <a:r>
              <a:rPr lang="fr-FR" sz="3500" dirty="0">
                <a:effectLst/>
                <a:latin typeface="+mj-lt"/>
              </a:rPr>
              <a:t> Cancer </a:t>
            </a:r>
            <a:r>
              <a:rPr lang="fr-FR" sz="3500" dirty="0">
                <a:latin typeface="+mj-lt"/>
              </a:rPr>
              <a:t> journal of </a:t>
            </a:r>
            <a:r>
              <a:rPr lang="fr-FR" sz="3500" dirty="0" err="1">
                <a:latin typeface="+mj-lt"/>
              </a:rPr>
              <a:t>clinical</a:t>
            </a:r>
            <a:r>
              <a:rPr lang="fr-FR" sz="3500" dirty="0">
                <a:latin typeface="+mj-lt"/>
              </a:rPr>
              <a:t> </a:t>
            </a:r>
            <a:r>
              <a:rPr lang="fr-FR" sz="3500" dirty="0" err="1">
                <a:effectLst/>
                <a:latin typeface="+mj-lt"/>
              </a:rPr>
              <a:t>Oncology</a:t>
            </a:r>
            <a:r>
              <a:rPr lang="fr-FR" sz="3500" dirty="0">
                <a:effectLst/>
                <a:latin typeface="+mj-lt"/>
              </a:rPr>
              <a:t> ;volume 39</a:t>
            </a:r>
          </a:p>
          <a:p>
            <a:r>
              <a:rPr lang="fr-FR" sz="3500" dirty="0">
                <a:latin typeface="+mj-lt"/>
              </a:rPr>
              <a:t>6. </a:t>
            </a:r>
            <a:r>
              <a:rPr lang="fr-FR" sz="3500" dirty="0" err="1">
                <a:effectLst/>
                <a:latin typeface="+mj-lt"/>
              </a:rPr>
              <a:t>Sarcopenia</a:t>
            </a:r>
            <a:r>
              <a:rPr lang="fr-FR" sz="3500" dirty="0">
                <a:effectLst/>
                <a:latin typeface="+mj-lt"/>
              </a:rPr>
              <a:t> </a:t>
            </a:r>
            <a:r>
              <a:rPr lang="fr-FR" sz="3500" dirty="0" err="1">
                <a:effectLst/>
                <a:latin typeface="+mj-lt"/>
              </a:rPr>
              <a:t>Definition</a:t>
            </a:r>
            <a:r>
              <a:rPr lang="fr-FR" sz="3500" dirty="0">
                <a:effectLst/>
                <a:latin typeface="+mj-lt"/>
              </a:rPr>
              <a:t>: The Position </a:t>
            </a:r>
            <a:r>
              <a:rPr lang="fr-FR" sz="3500" dirty="0" err="1">
                <a:effectLst/>
                <a:latin typeface="+mj-lt"/>
              </a:rPr>
              <a:t>Statements</a:t>
            </a:r>
            <a:r>
              <a:rPr lang="fr-FR" sz="3500" dirty="0">
                <a:effectLst/>
                <a:latin typeface="+mj-lt"/>
              </a:rPr>
              <a:t> of the </a:t>
            </a:r>
            <a:r>
              <a:rPr lang="fr-FR" sz="3500" dirty="0" err="1">
                <a:effectLst/>
                <a:latin typeface="+mj-lt"/>
              </a:rPr>
              <a:t>Sarcopenia</a:t>
            </a:r>
            <a:r>
              <a:rPr lang="fr-FR" sz="3500" dirty="0">
                <a:effectLst/>
                <a:latin typeface="+mj-lt"/>
              </a:rPr>
              <a:t> </a:t>
            </a:r>
            <a:r>
              <a:rPr lang="fr-FR" sz="3500" dirty="0" err="1">
                <a:effectLst/>
                <a:latin typeface="+mj-lt"/>
              </a:rPr>
              <a:t>Definition</a:t>
            </a:r>
            <a:r>
              <a:rPr lang="fr-FR" sz="3500" dirty="0">
                <a:effectLst/>
                <a:latin typeface="+mj-lt"/>
              </a:rPr>
              <a:t> and </a:t>
            </a:r>
            <a:r>
              <a:rPr lang="fr-FR" sz="3500" dirty="0" err="1">
                <a:effectLst/>
                <a:latin typeface="+mj-lt"/>
              </a:rPr>
              <a:t>Outcomes</a:t>
            </a:r>
            <a:r>
              <a:rPr lang="fr-FR" sz="3500" dirty="0">
                <a:effectLst/>
                <a:latin typeface="+mj-lt"/>
              </a:rPr>
              <a:t> Consortium. </a:t>
            </a:r>
            <a:r>
              <a:rPr lang="fr-FR" sz="3500" i="1" dirty="0">
                <a:effectLst/>
                <a:latin typeface="+mj-lt"/>
              </a:rPr>
              <a:t>J. Am. </a:t>
            </a:r>
            <a:r>
              <a:rPr lang="fr-FR" sz="3500" i="1" dirty="0" err="1">
                <a:effectLst/>
                <a:latin typeface="+mj-lt"/>
              </a:rPr>
              <a:t>Geriatr</a:t>
            </a:r>
            <a:r>
              <a:rPr lang="fr-FR" sz="3500" i="1" dirty="0">
                <a:effectLst/>
                <a:latin typeface="+mj-lt"/>
              </a:rPr>
              <a:t>. Soc. </a:t>
            </a:r>
            <a:r>
              <a:rPr lang="fr-FR" sz="3500" dirty="0">
                <a:effectLst/>
                <a:latin typeface="+mj-lt"/>
              </a:rPr>
              <a:t>2020, </a:t>
            </a:r>
            <a:r>
              <a:rPr lang="fr-FR" sz="3500" i="1" dirty="0">
                <a:effectLst/>
                <a:latin typeface="+mj-lt"/>
              </a:rPr>
              <a:t>68</a:t>
            </a:r>
            <a:r>
              <a:rPr lang="fr-FR" sz="3500" dirty="0">
                <a:effectLst/>
                <a:latin typeface="+mj-lt"/>
              </a:rPr>
              <a:t>, 1410–1418. </a:t>
            </a:r>
          </a:p>
          <a:p>
            <a:r>
              <a:rPr lang="fr-FR" sz="3500" dirty="0">
                <a:effectLst/>
                <a:latin typeface="+mj-lt"/>
              </a:rPr>
              <a:t>7.</a:t>
            </a:r>
            <a:r>
              <a:rPr lang="fr-FR" sz="3500" i="1" dirty="0">
                <a:effectLst/>
                <a:latin typeface="+mj-lt"/>
              </a:rPr>
              <a:t> </a:t>
            </a:r>
            <a:r>
              <a:rPr lang="fr-FR" sz="3500" dirty="0" err="1">
                <a:effectLst/>
                <a:latin typeface="+mj-lt"/>
              </a:rPr>
              <a:t>Everything</a:t>
            </a:r>
            <a:r>
              <a:rPr lang="fr-FR" sz="3500" dirty="0">
                <a:effectLst/>
                <a:latin typeface="+mj-lt"/>
              </a:rPr>
              <a:t> You Always </a:t>
            </a:r>
            <a:r>
              <a:rPr lang="fr-FR" sz="3500" dirty="0" err="1">
                <a:effectLst/>
                <a:latin typeface="+mj-lt"/>
              </a:rPr>
              <a:t>Wanted</a:t>
            </a:r>
            <a:r>
              <a:rPr lang="fr-FR" sz="3500" dirty="0">
                <a:effectLst/>
                <a:latin typeface="+mj-lt"/>
              </a:rPr>
              <a:t> to Know about </a:t>
            </a:r>
            <a:r>
              <a:rPr lang="fr-FR" sz="3500" dirty="0" err="1">
                <a:effectLst/>
                <a:latin typeface="+mj-lt"/>
              </a:rPr>
              <a:t>Sarcopenia</a:t>
            </a:r>
            <a:r>
              <a:rPr lang="fr-FR" sz="3500" dirty="0">
                <a:effectLst/>
                <a:latin typeface="+mj-lt"/>
              </a:rPr>
              <a:t> </a:t>
            </a:r>
            <a:r>
              <a:rPr lang="fr-FR" sz="3500" i="1" dirty="0">
                <a:effectLst/>
                <a:latin typeface="+mj-lt"/>
              </a:rPr>
              <a:t> </a:t>
            </a:r>
            <a:r>
              <a:rPr lang="fr-FR" sz="3500" i="1" dirty="0" err="1">
                <a:effectLst/>
                <a:latin typeface="+mj-lt"/>
              </a:rPr>
              <a:t>Curr</a:t>
            </a:r>
            <a:r>
              <a:rPr lang="fr-FR" sz="3500" i="1" dirty="0">
                <a:effectLst/>
                <a:latin typeface="+mj-lt"/>
              </a:rPr>
              <a:t>. </a:t>
            </a:r>
            <a:r>
              <a:rPr lang="fr-FR" sz="3500" i="1" dirty="0" err="1">
                <a:effectLst/>
                <a:latin typeface="+mj-lt"/>
              </a:rPr>
              <a:t>Oncol</a:t>
            </a:r>
            <a:r>
              <a:rPr lang="fr-FR" sz="3500" i="1" dirty="0">
                <a:effectLst/>
                <a:latin typeface="+mj-lt"/>
              </a:rPr>
              <a:t>. </a:t>
            </a:r>
            <a:r>
              <a:rPr lang="fr-FR" sz="3500" dirty="0">
                <a:effectLst/>
                <a:latin typeface="+mj-lt"/>
              </a:rPr>
              <a:t>2022, </a:t>
            </a:r>
            <a:r>
              <a:rPr lang="fr-FR" sz="3500" i="1" dirty="0">
                <a:effectLst/>
                <a:latin typeface="+mj-lt"/>
              </a:rPr>
              <a:t>29</a:t>
            </a:r>
            <a:r>
              <a:rPr lang="fr-FR" sz="3500" dirty="0">
                <a:effectLst/>
                <a:latin typeface="+mj-lt"/>
              </a:rPr>
              <a:t>, 8513–8528 </a:t>
            </a:r>
          </a:p>
          <a:p>
            <a:r>
              <a:rPr lang="fr-FR" sz="3500" dirty="0">
                <a:effectLst/>
                <a:latin typeface="+mj-lt"/>
              </a:rPr>
              <a:t>8.A consensus report </a:t>
            </a:r>
            <a:r>
              <a:rPr lang="fr-FR" sz="3500" dirty="0" err="1">
                <a:effectLst/>
                <a:latin typeface="+mj-lt"/>
              </a:rPr>
              <a:t>from</a:t>
            </a:r>
            <a:r>
              <a:rPr lang="fr-FR" sz="3500" dirty="0">
                <a:effectLst/>
                <a:latin typeface="+mj-lt"/>
              </a:rPr>
              <a:t> the global </a:t>
            </a:r>
            <a:r>
              <a:rPr lang="fr-FR" sz="3500" dirty="0" err="1">
                <a:effectLst/>
                <a:latin typeface="+mj-lt"/>
              </a:rPr>
              <a:t>clinical</a:t>
            </a:r>
            <a:r>
              <a:rPr lang="fr-FR" sz="3500" dirty="0">
                <a:effectLst/>
                <a:latin typeface="+mj-lt"/>
              </a:rPr>
              <a:t> nutrition </a:t>
            </a:r>
            <a:r>
              <a:rPr lang="fr-FR" sz="3500" dirty="0" err="1">
                <a:effectLst/>
                <a:latin typeface="+mj-lt"/>
              </a:rPr>
              <a:t>community</a:t>
            </a:r>
            <a:r>
              <a:rPr lang="fr-FR" sz="3500" dirty="0">
                <a:effectLst/>
                <a:latin typeface="+mj-lt"/>
              </a:rPr>
              <a:t>. </a:t>
            </a:r>
            <a:r>
              <a:rPr lang="fr-FR" sz="3500" i="1" dirty="0">
                <a:effectLst/>
                <a:latin typeface="+mj-lt"/>
              </a:rPr>
              <a:t>Clin. </a:t>
            </a:r>
            <a:r>
              <a:rPr lang="fr-FR" sz="3500" i="1" dirty="0" err="1">
                <a:effectLst/>
                <a:latin typeface="+mj-lt"/>
              </a:rPr>
              <a:t>Nutr</a:t>
            </a:r>
            <a:r>
              <a:rPr lang="fr-FR" sz="3500" i="1" dirty="0">
                <a:effectLst/>
                <a:latin typeface="+mj-lt"/>
              </a:rPr>
              <a:t>. </a:t>
            </a:r>
            <a:r>
              <a:rPr lang="fr-FR" sz="3500" b="1" dirty="0">
                <a:effectLst/>
                <a:latin typeface="+mj-lt"/>
              </a:rPr>
              <a:t>2019</a:t>
            </a:r>
            <a:r>
              <a:rPr lang="fr-FR" sz="3500" dirty="0">
                <a:effectLst/>
                <a:latin typeface="+mj-lt"/>
              </a:rPr>
              <a:t>, </a:t>
            </a:r>
            <a:r>
              <a:rPr lang="fr-FR" sz="3500" i="1" dirty="0">
                <a:effectLst/>
                <a:latin typeface="+mj-lt"/>
              </a:rPr>
              <a:t>38</a:t>
            </a:r>
            <a:r>
              <a:rPr lang="fr-FR" sz="3500" dirty="0">
                <a:effectLst/>
                <a:latin typeface="+mj-lt"/>
              </a:rPr>
              <a:t>, 1–9. </a:t>
            </a:r>
          </a:p>
          <a:p>
            <a:endParaRPr lang="fr-FR" sz="3500" dirty="0">
              <a:latin typeface="+mj-lt"/>
            </a:endParaRPr>
          </a:p>
          <a:p>
            <a:endParaRPr lang="fr-FR" sz="3500" dirty="0">
              <a:effectLst/>
              <a:latin typeface="+mj-lt"/>
            </a:endParaRPr>
          </a:p>
          <a:p>
            <a:endParaRPr lang="fr-FR" sz="3500" dirty="0">
              <a:latin typeface="+mj-lt"/>
            </a:endParaRPr>
          </a:p>
          <a:p>
            <a:pPr marL="0" indent="0">
              <a:buNone/>
            </a:pPr>
            <a:br>
              <a:rPr lang="fr-FR" sz="1600" dirty="0">
                <a:effectLst/>
                <a:latin typeface="+mj-lt"/>
              </a:rPr>
            </a:br>
            <a:endParaRPr lang="fr-FR" sz="1600" dirty="0">
              <a:effectLst/>
              <a:latin typeface="+mj-lt"/>
            </a:endParaRPr>
          </a:p>
          <a:p>
            <a:endParaRPr lang="fr-FR" sz="1800" dirty="0">
              <a:effectLst/>
              <a:latin typeface="URWPalladioL"/>
            </a:endParaRPr>
          </a:p>
          <a:p>
            <a:endParaRPr lang="fr-TN" dirty="0"/>
          </a:p>
        </p:txBody>
      </p:sp>
      <p:sp>
        <p:nvSpPr>
          <p:cNvPr id="4" name="Espace réservé de la date 3">
            <a:extLst>
              <a:ext uri="{FF2B5EF4-FFF2-40B4-BE49-F238E27FC236}">
                <a16:creationId xmlns:a16="http://schemas.microsoft.com/office/drawing/2014/main" id="{86801835-8E3E-3687-C1D3-24EE9E6C06F7}"/>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8E61170B-C5B2-4DD3-65C9-E2365BD6D6A7}"/>
              </a:ext>
            </a:extLst>
          </p:cNvPr>
          <p:cNvSpPr>
            <a:spLocks noGrp="1"/>
          </p:cNvSpPr>
          <p:nvPr>
            <p:ph type="sldNum" sz="quarter" idx="12"/>
          </p:nvPr>
        </p:nvSpPr>
        <p:spPr/>
        <p:txBody>
          <a:bodyPr/>
          <a:lstStyle/>
          <a:p>
            <a:fld id="{E6175B72-73B1-234D-8F85-31566CB7102B}" type="slidenum">
              <a:rPr lang="fr-TN" smtClean="0"/>
              <a:t>34</a:t>
            </a:fld>
            <a:endParaRPr lang="fr-TN"/>
          </a:p>
        </p:txBody>
      </p:sp>
    </p:spTree>
    <p:extLst>
      <p:ext uri="{BB962C8B-B14F-4D97-AF65-F5344CB8AC3E}">
        <p14:creationId xmlns:p14="http://schemas.microsoft.com/office/powerpoint/2010/main" val="1517589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229CA-B56E-8455-798A-6CF27C98A930}"/>
              </a:ext>
            </a:extLst>
          </p:cNvPr>
          <p:cNvSpPr>
            <a:spLocks noGrp="1"/>
          </p:cNvSpPr>
          <p:nvPr>
            <p:ph type="title"/>
          </p:nvPr>
        </p:nvSpPr>
        <p:spPr>
          <a:xfrm>
            <a:off x="3574473" y="3186545"/>
            <a:ext cx="7480381" cy="2646219"/>
          </a:xfrm>
        </p:spPr>
        <p:txBody>
          <a:bodyPr/>
          <a:lstStyle/>
          <a:p>
            <a:r>
              <a:rPr lang="fr-FR" dirty="0"/>
              <a:t>M</a:t>
            </a:r>
            <a:r>
              <a:rPr lang="fr-TN" dirty="0"/>
              <a:t>erci pour votre attention</a:t>
            </a:r>
            <a:br>
              <a:rPr lang="fr-TN" dirty="0"/>
            </a:br>
            <a:endParaRPr lang="fr-TN" dirty="0"/>
          </a:p>
        </p:txBody>
      </p:sp>
      <p:sp>
        <p:nvSpPr>
          <p:cNvPr id="4" name="Espace réservé de la date 3">
            <a:extLst>
              <a:ext uri="{FF2B5EF4-FFF2-40B4-BE49-F238E27FC236}">
                <a16:creationId xmlns:a16="http://schemas.microsoft.com/office/drawing/2014/main" id="{E1C0DD5C-9B24-7B26-82F1-B3EC7C9362B7}"/>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30394868-E14C-FBF4-076A-B652FE8FCF4E}"/>
              </a:ext>
            </a:extLst>
          </p:cNvPr>
          <p:cNvSpPr>
            <a:spLocks noGrp="1"/>
          </p:cNvSpPr>
          <p:nvPr>
            <p:ph type="sldNum" sz="quarter" idx="12"/>
          </p:nvPr>
        </p:nvSpPr>
        <p:spPr/>
        <p:txBody>
          <a:bodyPr/>
          <a:lstStyle/>
          <a:p>
            <a:fld id="{E6175B72-73B1-234D-8F85-31566CB7102B}" type="slidenum">
              <a:rPr lang="fr-TN" smtClean="0"/>
              <a:t>35</a:t>
            </a:fld>
            <a:endParaRPr lang="fr-TN"/>
          </a:p>
        </p:txBody>
      </p:sp>
    </p:spTree>
    <p:extLst>
      <p:ext uri="{BB962C8B-B14F-4D97-AF65-F5344CB8AC3E}">
        <p14:creationId xmlns:p14="http://schemas.microsoft.com/office/powerpoint/2010/main" val="192187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DE2AE-E851-604A-7612-10BD4146256A}"/>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8FEE0233-9FB2-20B9-3058-424C15E20E7A}"/>
              </a:ext>
            </a:extLst>
          </p:cNvPr>
          <p:cNvSpPr>
            <a:spLocks noGrp="1"/>
          </p:cNvSpPr>
          <p:nvPr>
            <p:ph idx="1"/>
          </p:nvPr>
        </p:nvSpPr>
        <p:spPr>
          <a:xfrm>
            <a:off x="1451579" y="2015732"/>
            <a:ext cx="10321321" cy="4268954"/>
          </a:xfrm>
        </p:spPr>
        <p:txBody>
          <a:bodyPr>
            <a:normAutofit lnSpcReduction="10000"/>
          </a:bodyPr>
          <a:lstStyle/>
          <a:p>
            <a:pPr marL="0" indent="0">
              <a:buNone/>
            </a:pPr>
            <a:r>
              <a:rPr lang="fr-FR" sz="2000" dirty="0">
                <a:effectLst/>
                <a:latin typeface="+mj-lt"/>
              </a:rPr>
              <a:t> Sa prévalence augmente avec l’âge variant de 1 à 30 % chez les PA ambulatoires, de 14 à 68 % chez les personnes institutionnalisées</a:t>
            </a:r>
            <a:r>
              <a:rPr lang="fr-FR" sz="1800" dirty="0">
                <a:latin typeface="AdvOTd710a12c"/>
              </a:rPr>
              <a:t>.</a:t>
            </a:r>
            <a:r>
              <a:rPr lang="fr-FR" sz="1800" dirty="0">
                <a:effectLst/>
                <a:latin typeface="DINPro"/>
              </a:rPr>
              <a:t>  </a:t>
            </a:r>
          </a:p>
          <a:p>
            <a:pPr marL="0" indent="0">
              <a:buNone/>
            </a:pPr>
            <a:r>
              <a:rPr lang="fr-FR" sz="1800" dirty="0">
                <a:effectLst/>
                <a:latin typeface="DINPro"/>
              </a:rPr>
              <a:t>                                        2 (Cruz-</a:t>
            </a:r>
            <a:r>
              <a:rPr lang="fr-FR" sz="1800" dirty="0" err="1">
                <a:effectLst/>
                <a:latin typeface="DINPro"/>
              </a:rPr>
              <a:t>Jentoft</a:t>
            </a:r>
            <a:r>
              <a:rPr lang="fr-FR" sz="1800" dirty="0">
                <a:effectLst/>
                <a:latin typeface="DINPro"/>
              </a:rPr>
              <a:t> AJ, Landi F, Schneider SM et al. </a:t>
            </a:r>
            <a:r>
              <a:rPr lang="fr-FR" sz="1800" dirty="0" err="1">
                <a:effectLst/>
                <a:latin typeface="DINPro"/>
              </a:rPr>
              <a:t>Prevalence</a:t>
            </a:r>
            <a:r>
              <a:rPr lang="fr-FR" sz="1800" dirty="0">
                <a:effectLst/>
                <a:latin typeface="DINPro"/>
              </a:rPr>
              <a:t> of and interventions for </a:t>
            </a:r>
            <a:r>
              <a:rPr lang="fr-FR" sz="1800" dirty="0" err="1">
                <a:effectLst/>
                <a:latin typeface="DINPro"/>
              </a:rPr>
              <a:t>sarcopenia</a:t>
            </a:r>
            <a:r>
              <a:rPr lang="fr-FR" sz="1800" dirty="0">
                <a:effectLst/>
                <a:latin typeface="DINPro"/>
              </a:rPr>
              <a:t> in </a:t>
            </a:r>
            <a:r>
              <a:rPr lang="fr-FR" sz="1800" dirty="0" err="1">
                <a:effectLst/>
                <a:latin typeface="DINPro"/>
              </a:rPr>
              <a:t>ageing</a:t>
            </a:r>
            <a:r>
              <a:rPr lang="fr-FR" sz="1800" dirty="0">
                <a:effectLst/>
                <a:latin typeface="DINPro"/>
              </a:rPr>
              <a:t> </a:t>
            </a:r>
            <a:r>
              <a:rPr lang="fr-FR" sz="1800" dirty="0" err="1">
                <a:effectLst/>
                <a:latin typeface="DINPro"/>
              </a:rPr>
              <a:t>adults</a:t>
            </a:r>
            <a:r>
              <a:rPr lang="fr-FR" sz="1800" dirty="0">
                <a:effectLst/>
                <a:latin typeface="DINPro"/>
              </a:rPr>
              <a:t>: a </a:t>
            </a:r>
            <a:r>
              <a:rPr lang="fr-FR" sz="1800" dirty="0" err="1">
                <a:effectLst/>
                <a:latin typeface="DINPro"/>
              </a:rPr>
              <a:t>sys</a:t>
            </a:r>
            <a:r>
              <a:rPr lang="fr-FR" sz="1800" dirty="0">
                <a:effectLst/>
                <a:latin typeface="DINPro"/>
              </a:rPr>
              <a:t>- </a:t>
            </a:r>
            <a:r>
              <a:rPr lang="fr-FR" sz="1800" dirty="0" err="1">
                <a:effectLst/>
                <a:latin typeface="DINPro"/>
              </a:rPr>
              <a:t>tematic</a:t>
            </a:r>
            <a:r>
              <a:rPr lang="fr-FR" sz="1800" dirty="0">
                <a:effectLst/>
                <a:latin typeface="DINPro"/>
              </a:rPr>
              <a:t> </a:t>
            </a:r>
            <a:r>
              <a:rPr lang="fr-FR" sz="1800" dirty="0" err="1">
                <a:effectLst/>
                <a:latin typeface="DINPro"/>
              </a:rPr>
              <a:t>review</a:t>
            </a:r>
            <a:r>
              <a:rPr lang="fr-FR" sz="1800" dirty="0">
                <a:effectLst/>
                <a:latin typeface="DINPro"/>
              </a:rPr>
              <a:t>. Report of the International </a:t>
            </a:r>
            <a:r>
              <a:rPr lang="fr-FR" sz="1800" dirty="0" err="1">
                <a:effectLst/>
                <a:latin typeface="DINPro"/>
              </a:rPr>
              <a:t>Sarcopenia</a:t>
            </a:r>
            <a:r>
              <a:rPr lang="fr-FR" sz="1800" dirty="0">
                <a:effectLst/>
                <a:latin typeface="DINPro"/>
              </a:rPr>
              <a:t> Initiative (EWGSOP and IWGS). Age </a:t>
            </a:r>
            <a:r>
              <a:rPr lang="fr-FR" sz="1800" dirty="0" err="1">
                <a:effectLst/>
                <a:latin typeface="DINPro"/>
              </a:rPr>
              <a:t>Ageing</a:t>
            </a:r>
            <a:r>
              <a:rPr lang="fr-FR" sz="1800" dirty="0">
                <a:effectLst/>
                <a:latin typeface="DINPro"/>
              </a:rPr>
              <a:t> 2014 ; 43 : 748-59.)</a:t>
            </a:r>
            <a:br>
              <a:rPr lang="fr-FR" sz="1800" dirty="0">
                <a:effectLst/>
                <a:latin typeface="DINPro"/>
              </a:rPr>
            </a:br>
            <a:endParaRPr lang="fr-FR" sz="2000" dirty="0">
              <a:effectLst/>
              <a:latin typeface="+mj-lt"/>
            </a:endParaRPr>
          </a:p>
          <a:p>
            <a:r>
              <a:rPr lang="fr-FR" sz="2000" dirty="0">
                <a:effectLst/>
                <a:latin typeface="+mj-lt"/>
              </a:rPr>
              <a:t>La </a:t>
            </a:r>
            <a:r>
              <a:rPr lang="fr-FR" dirty="0">
                <a:latin typeface="+mj-lt"/>
              </a:rPr>
              <a:t>SP</a:t>
            </a:r>
            <a:r>
              <a:rPr lang="fr-FR" sz="2000" dirty="0">
                <a:effectLst/>
                <a:latin typeface="+mj-lt"/>
              </a:rPr>
              <a:t> est un facteur de risque de </a:t>
            </a:r>
            <a:r>
              <a:rPr lang="fr-TN" sz="2000" kern="0" dirty="0">
                <a:effectLst/>
                <a:latin typeface="+mj-lt"/>
                <a:ea typeface="Times New Roman" panose="02020603050405020304" pitchFamily="18" charset="0"/>
                <a:cs typeface="Times New Roman" panose="02020603050405020304" pitchFamily="18" charset="0"/>
              </a:rPr>
              <a:t>déficiences fonctionnelles, de perte d’autonomie, handicaps, risque accru de chutes et de fractures, d’infections ,QDV réduite, </a:t>
            </a:r>
            <a:r>
              <a:rPr lang="fr-TN" kern="0" dirty="0">
                <a:effectLst/>
                <a:latin typeface="+mj-lt"/>
                <a:ea typeface="Times New Roman" panose="02020603050405020304" pitchFamily="18" charset="0"/>
              </a:rPr>
              <a:t>perte d’indépendance </a:t>
            </a:r>
            <a:r>
              <a:rPr lang="fr-TN" sz="2000" kern="0" dirty="0">
                <a:effectLst/>
                <a:latin typeface="+mj-lt"/>
                <a:ea typeface="Times New Roman" panose="02020603050405020304" pitchFamily="18" charset="0"/>
                <a:cs typeface="Times New Roman" panose="02020603050405020304" pitchFamily="18" charset="0"/>
              </a:rPr>
              <a:t>et  augmentation du risque de décès.</a:t>
            </a:r>
            <a:endParaRPr lang="fr-FR" sz="2000" dirty="0">
              <a:effectLst/>
              <a:latin typeface="+mj-lt"/>
            </a:endParaRPr>
          </a:p>
          <a:p>
            <a:r>
              <a:rPr lang="fr-FR" sz="2000" dirty="0">
                <a:effectLst/>
                <a:latin typeface="+mj-lt"/>
              </a:rPr>
              <a:t>Le cancer est un facteur de risque majeur de </a:t>
            </a:r>
            <a:r>
              <a:rPr lang="fr-FR" dirty="0">
                <a:latin typeface="+mj-lt"/>
              </a:rPr>
              <a:t>SP </a:t>
            </a:r>
            <a:r>
              <a:rPr lang="fr-FR" sz="2000" dirty="0">
                <a:effectLst/>
                <a:latin typeface="+mj-lt"/>
              </a:rPr>
              <a:t>(interactions avec l’état nutritionnel et l’inflammation). </a:t>
            </a:r>
            <a:endParaRPr lang="fr-FR" dirty="0">
              <a:latin typeface="+mj-lt"/>
            </a:endParaRPr>
          </a:p>
          <a:p>
            <a:endParaRPr lang="fr-TN" dirty="0"/>
          </a:p>
        </p:txBody>
      </p:sp>
      <p:sp>
        <p:nvSpPr>
          <p:cNvPr id="4" name="Espace réservé de la date 3">
            <a:extLst>
              <a:ext uri="{FF2B5EF4-FFF2-40B4-BE49-F238E27FC236}">
                <a16:creationId xmlns:a16="http://schemas.microsoft.com/office/drawing/2014/main" id="{E793ECB7-5908-A028-0A42-7306F3AE8C29}"/>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006AAB90-DB1F-63C0-FA56-6CABFF30FB7C}"/>
              </a:ext>
            </a:extLst>
          </p:cNvPr>
          <p:cNvSpPr>
            <a:spLocks noGrp="1"/>
          </p:cNvSpPr>
          <p:nvPr>
            <p:ph type="sldNum" sz="quarter" idx="12"/>
          </p:nvPr>
        </p:nvSpPr>
        <p:spPr/>
        <p:txBody>
          <a:bodyPr/>
          <a:lstStyle/>
          <a:p>
            <a:fld id="{E6175B72-73B1-234D-8F85-31566CB7102B}" type="slidenum">
              <a:rPr lang="fr-TN" smtClean="0"/>
              <a:t>4</a:t>
            </a:fld>
            <a:endParaRPr lang="fr-TN"/>
          </a:p>
        </p:txBody>
      </p:sp>
    </p:spTree>
    <p:extLst>
      <p:ext uri="{BB962C8B-B14F-4D97-AF65-F5344CB8AC3E}">
        <p14:creationId xmlns:p14="http://schemas.microsoft.com/office/powerpoint/2010/main" val="20277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B898A-212B-66EC-A954-66A9E36B28F5}"/>
              </a:ext>
            </a:extLst>
          </p:cNvPr>
          <p:cNvSpPr>
            <a:spLocks noGrp="1"/>
          </p:cNvSpPr>
          <p:nvPr>
            <p:ph type="title"/>
          </p:nvPr>
        </p:nvSpPr>
        <p:spPr/>
        <p:txBody>
          <a:bodyPr/>
          <a:lstStyle/>
          <a:p>
            <a:r>
              <a:rPr lang="fr-FR" dirty="0"/>
              <a:t>C</a:t>
            </a:r>
            <a:r>
              <a:rPr lang="fr-TN" dirty="0"/>
              <a:t>auses de la </a:t>
            </a:r>
            <a:br>
              <a:rPr lang="fr-TN" dirty="0"/>
            </a:br>
            <a:r>
              <a:rPr lang="fr-TN" dirty="0"/>
              <a:t>sarcipénie</a:t>
            </a:r>
          </a:p>
        </p:txBody>
      </p:sp>
      <p:pic>
        <p:nvPicPr>
          <p:cNvPr id="5" name="Espace réservé du contenu 4">
            <a:extLst>
              <a:ext uri="{FF2B5EF4-FFF2-40B4-BE49-F238E27FC236}">
                <a16:creationId xmlns:a16="http://schemas.microsoft.com/office/drawing/2014/main" id="{881E6D1A-F2EB-6C69-108F-90062947648D}"/>
              </a:ext>
            </a:extLst>
          </p:cNvPr>
          <p:cNvPicPr>
            <a:picLocks noGrp="1" noChangeAspect="1"/>
          </p:cNvPicPr>
          <p:nvPr>
            <p:ph idx="1"/>
          </p:nvPr>
        </p:nvPicPr>
        <p:blipFill>
          <a:blip r:embed="rId3"/>
          <a:stretch>
            <a:fillRect/>
          </a:stretch>
        </p:blipFill>
        <p:spPr>
          <a:xfrm>
            <a:off x="5156718" y="0"/>
            <a:ext cx="7035282" cy="5384800"/>
          </a:xfrm>
        </p:spPr>
      </p:pic>
      <p:sp>
        <p:nvSpPr>
          <p:cNvPr id="7" name="ZoneTexte 6">
            <a:extLst>
              <a:ext uri="{FF2B5EF4-FFF2-40B4-BE49-F238E27FC236}">
                <a16:creationId xmlns:a16="http://schemas.microsoft.com/office/drawing/2014/main" id="{8E3FF099-EE78-797A-8347-3A61B01BD49B}"/>
              </a:ext>
            </a:extLst>
          </p:cNvPr>
          <p:cNvSpPr txBox="1"/>
          <p:nvPr/>
        </p:nvSpPr>
        <p:spPr>
          <a:xfrm>
            <a:off x="0" y="1919326"/>
            <a:ext cx="5156718" cy="2246769"/>
          </a:xfrm>
          <a:prstGeom prst="rect">
            <a:avLst/>
          </a:prstGeom>
          <a:noFill/>
        </p:spPr>
        <p:txBody>
          <a:bodyPr wrap="square">
            <a:spAutoFit/>
          </a:bodyPr>
          <a:lstStyle/>
          <a:p>
            <a:pPr marL="457200" lvl="0" indent="-457200">
              <a:buFont typeface="Arial" panose="020B0604020202020204" pitchFamily="34" charset="0"/>
              <a:buChar char="•"/>
              <a:tabLst>
                <a:tab pos="457200" algn="l"/>
              </a:tabLst>
            </a:pPr>
            <a:r>
              <a:rPr lang="fr-TN" sz="2800" kern="0" dirty="0">
                <a:effectLst/>
                <a:latin typeface="+mj-lt"/>
                <a:ea typeface="Times New Roman" panose="02020603050405020304" pitchFamily="18" charset="0"/>
                <a:cs typeface="Times New Roman" panose="02020603050405020304" pitchFamily="18" charset="0"/>
              </a:rPr>
              <a:t>SP primaire (âge)</a:t>
            </a:r>
          </a:p>
          <a:p>
            <a:pPr lvl="0">
              <a:tabLst>
                <a:tab pos="457200" algn="l"/>
              </a:tabLst>
            </a:pPr>
            <a:endParaRPr lang="fr-TN" sz="2800" kern="100" dirty="0">
              <a:latin typeface="+mj-lt"/>
              <a:ea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tabLst>
                <a:tab pos="457200" algn="l"/>
              </a:tabLst>
            </a:pPr>
            <a:r>
              <a:rPr lang="fr-TN" sz="2800" kern="0" dirty="0">
                <a:effectLst/>
                <a:latin typeface="+mj-lt"/>
                <a:ea typeface="Times New Roman" panose="02020603050405020304" pitchFamily="18" charset="0"/>
                <a:cs typeface="Times New Roman" panose="02020603050405020304" pitchFamily="18" charset="0"/>
              </a:rPr>
              <a:t>SP secondaire ( maladie systémique sous-jacente ou des processus inflammatoires)</a:t>
            </a:r>
            <a:endParaRPr lang="fr-TN" sz="2800" kern="100" dirty="0">
              <a:effectLst/>
              <a:latin typeface="+mj-lt"/>
              <a:ea typeface="Calibri" panose="020F0502020204030204" pitchFamily="34" charset="0"/>
              <a:cs typeface="Times New Roman" panose="02020603050405020304" pitchFamily="18" charset="0"/>
            </a:endParaRPr>
          </a:p>
        </p:txBody>
      </p:sp>
      <p:sp>
        <p:nvSpPr>
          <p:cNvPr id="3" name="Espace réservé de la date 2">
            <a:extLst>
              <a:ext uri="{FF2B5EF4-FFF2-40B4-BE49-F238E27FC236}">
                <a16:creationId xmlns:a16="http://schemas.microsoft.com/office/drawing/2014/main" id="{BDF999E1-81B2-D9F1-7E48-B38524859C25}"/>
              </a:ext>
            </a:extLst>
          </p:cNvPr>
          <p:cNvSpPr>
            <a:spLocks noGrp="1"/>
          </p:cNvSpPr>
          <p:nvPr>
            <p:ph type="dt" sz="half" idx="10"/>
          </p:nvPr>
        </p:nvSpPr>
        <p:spPr/>
        <p:txBody>
          <a:bodyPr/>
          <a:lstStyle/>
          <a:p>
            <a:r>
              <a:rPr lang="fr-FR"/>
              <a:t>22/11/2024</a:t>
            </a:r>
            <a:endParaRPr lang="fr-TN"/>
          </a:p>
        </p:txBody>
      </p:sp>
      <p:sp>
        <p:nvSpPr>
          <p:cNvPr id="4" name="Espace réservé du numéro de diapositive 3">
            <a:extLst>
              <a:ext uri="{FF2B5EF4-FFF2-40B4-BE49-F238E27FC236}">
                <a16:creationId xmlns:a16="http://schemas.microsoft.com/office/drawing/2014/main" id="{1CBE0FD5-AD3F-A23A-83BC-A825020ABAD4}"/>
              </a:ext>
            </a:extLst>
          </p:cNvPr>
          <p:cNvSpPr>
            <a:spLocks noGrp="1"/>
          </p:cNvSpPr>
          <p:nvPr>
            <p:ph type="sldNum" sz="quarter" idx="12"/>
          </p:nvPr>
        </p:nvSpPr>
        <p:spPr/>
        <p:txBody>
          <a:bodyPr/>
          <a:lstStyle/>
          <a:p>
            <a:fld id="{E6175B72-73B1-234D-8F85-31566CB7102B}" type="slidenum">
              <a:rPr lang="fr-TN" smtClean="0"/>
              <a:t>5</a:t>
            </a:fld>
            <a:endParaRPr lang="fr-TN"/>
          </a:p>
        </p:txBody>
      </p:sp>
      <p:sp>
        <p:nvSpPr>
          <p:cNvPr id="8" name="ZoneTexte 7">
            <a:extLst>
              <a:ext uri="{FF2B5EF4-FFF2-40B4-BE49-F238E27FC236}">
                <a16:creationId xmlns:a16="http://schemas.microsoft.com/office/drawing/2014/main" id="{9350E6C7-DA0B-EBB7-52C4-DFC51F41B6BB}"/>
              </a:ext>
            </a:extLst>
          </p:cNvPr>
          <p:cNvSpPr txBox="1"/>
          <p:nvPr/>
        </p:nvSpPr>
        <p:spPr>
          <a:xfrm>
            <a:off x="5751286" y="5504951"/>
            <a:ext cx="6103256" cy="646331"/>
          </a:xfrm>
          <a:prstGeom prst="rect">
            <a:avLst/>
          </a:prstGeom>
          <a:noFill/>
        </p:spPr>
        <p:txBody>
          <a:bodyPr wrap="square">
            <a:spAutoFit/>
          </a:bodyPr>
          <a:lstStyle/>
          <a:p>
            <a:r>
              <a:rPr lang="fr-FR" sz="1800" dirty="0">
                <a:effectLst/>
                <a:latin typeface="PalatinoLinotype"/>
              </a:rPr>
              <a:t> 3 </a:t>
            </a:r>
            <a:r>
              <a:rPr lang="fr-FR" sz="1800" dirty="0" err="1">
                <a:effectLst/>
                <a:latin typeface="PalatinoLinotype"/>
              </a:rPr>
              <a:t>Physiopathological</a:t>
            </a:r>
            <a:r>
              <a:rPr lang="fr-FR" sz="1800" dirty="0">
                <a:effectLst/>
                <a:latin typeface="PalatinoLinotype"/>
              </a:rPr>
              <a:t> </a:t>
            </a:r>
            <a:r>
              <a:rPr lang="fr-FR" sz="1800" dirty="0" err="1">
                <a:effectLst/>
                <a:latin typeface="PalatinoLinotype"/>
              </a:rPr>
              <a:t>processes</a:t>
            </a:r>
            <a:r>
              <a:rPr lang="fr-FR" sz="1800" dirty="0">
                <a:effectLst/>
                <a:latin typeface="PalatinoLinotype"/>
              </a:rPr>
              <a:t> of </a:t>
            </a:r>
            <a:r>
              <a:rPr lang="fr-FR" sz="1800" dirty="0" err="1">
                <a:effectLst/>
                <a:latin typeface="PalatinoLinotype"/>
              </a:rPr>
              <a:t>sarcopenia</a:t>
            </a:r>
            <a:r>
              <a:rPr lang="fr-FR" sz="1800" dirty="0">
                <a:effectLst/>
                <a:latin typeface="PalatinoLinotype"/>
              </a:rPr>
              <a:t> (</a:t>
            </a:r>
            <a:r>
              <a:rPr lang="fr-FR" sz="1800" dirty="0" err="1">
                <a:effectLst/>
                <a:latin typeface="PalatinoLinotype"/>
              </a:rPr>
              <a:t>from</a:t>
            </a:r>
            <a:r>
              <a:rPr lang="fr-FR" sz="1800" dirty="0">
                <a:effectLst/>
                <a:latin typeface="PalatinoLinotype"/>
              </a:rPr>
              <a:t> Morley JE, et al. 2014</a:t>
            </a:r>
            <a:endParaRPr lang="fr-FR" dirty="0"/>
          </a:p>
        </p:txBody>
      </p:sp>
    </p:spTree>
    <p:extLst>
      <p:ext uri="{BB962C8B-B14F-4D97-AF65-F5344CB8AC3E}">
        <p14:creationId xmlns:p14="http://schemas.microsoft.com/office/powerpoint/2010/main" val="203112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EE06C6-1773-5283-729E-D819A1B79D83}"/>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D2ACA86C-C225-730A-6BDD-A64FF4494164}"/>
              </a:ext>
            </a:extLst>
          </p:cNvPr>
          <p:cNvSpPr>
            <a:spLocks noGrp="1"/>
          </p:cNvSpPr>
          <p:nvPr>
            <p:ph idx="1"/>
          </p:nvPr>
        </p:nvSpPr>
        <p:spPr/>
        <p:txBody>
          <a:bodyPr/>
          <a:lstStyle/>
          <a:p>
            <a:endParaRPr lang="fr-TN" dirty="0"/>
          </a:p>
        </p:txBody>
      </p:sp>
      <p:sp>
        <p:nvSpPr>
          <p:cNvPr id="4" name="Espace réservé de la date 3">
            <a:extLst>
              <a:ext uri="{FF2B5EF4-FFF2-40B4-BE49-F238E27FC236}">
                <a16:creationId xmlns:a16="http://schemas.microsoft.com/office/drawing/2014/main" id="{7E0988A6-43DD-A31C-C660-16ACF974D3E0}"/>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9F8B5BC2-5FF3-0E31-8CB1-2AF4094DB85D}"/>
              </a:ext>
            </a:extLst>
          </p:cNvPr>
          <p:cNvSpPr>
            <a:spLocks noGrp="1"/>
          </p:cNvSpPr>
          <p:nvPr>
            <p:ph type="sldNum" sz="quarter" idx="12"/>
          </p:nvPr>
        </p:nvSpPr>
        <p:spPr/>
        <p:txBody>
          <a:bodyPr/>
          <a:lstStyle/>
          <a:p>
            <a:fld id="{E6175B72-73B1-234D-8F85-31566CB7102B}" type="slidenum">
              <a:rPr lang="fr-TN" smtClean="0"/>
              <a:t>6</a:t>
            </a:fld>
            <a:endParaRPr lang="fr-TN"/>
          </a:p>
        </p:txBody>
      </p:sp>
      <p:sp>
        <p:nvSpPr>
          <p:cNvPr id="6" name="Rectangle : avec coin arrondi 5">
            <a:extLst>
              <a:ext uri="{FF2B5EF4-FFF2-40B4-BE49-F238E27FC236}">
                <a16:creationId xmlns:a16="http://schemas.microsoft.com/office/drawing/2014/main" id="{25DD64D5-6192-31A7-F180-23FCDB37EEDB}"/>
              </a:ext>
            </a:extLst>
          </p:cNvPr>
          <p:cNvSpPr/>
          <p:nvPr/>
        </p:nvSpPr>
        <p:spPr>
          <a:xfrm>
            <a:off x="0" y="484970"/>
            <a:ext cx="3557588" cy="914400"/>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TN" dirty="0">
                <a:solidFill>
                  <a:schemeClr val="tx1"/>
                </a:solidFill>
                <a:effectLst/>
                <a:latin typeface="+mj-lt"/>
                <a:ea typeface="Calibri" panose="020F0502020204030204" pitchFamily="34" charset="0"/>
              </a:rPr>
              <a:t>Une diminution de </a:t>
            </a:r>
            <a:r>
              <a:rPr lang="fr-TN" dirty="0">
                <a:solidFill>
                  <a:schemeClr val="tx1"/>
                </a:solidFill>
                <a:latin typeface="+mj-lt"/>
                <a:ea typeface="Calibri" panose="020F0502020204030204" pitchFamily="34" charset="0"/>
              </a:rPr>
              <a:t>la testostérone,GH,cortisol,vit D (</a:t>
            </a:r>
            <a:r>
              <a:rPr lang="fr-TN" dirty="0">
                <a:solidFill>
                  <a:schemeClr val="tx1"/>
                </a:solidFill>
                <a:effectLst/>
                <a:latin typeface="+mj-lt"/>
                <a:ea typeface="Calibri" panose="020F0502020204030204" pitchFamily="34" charset="0"/>
              </a:rPr>
              <a:t>hormones anaboliques</a:t>
            </a:r>
            <a:r>
              <a:rPr lang="fr-TN" dirty="0">
                <a:solidFill>
                  <a:schemeClr val="tx1"/>
                </a:solidFill>
                <a:latin typeface="+mj-lt"/>
                <a:ea typeface="Calibri" panose="020F0502020204030204" pitchFamily="34" charset="0"/>
              </a:rPr>
              <a:t>)</a:t>
            </a:r>
            <a:endParaRPr lang="fr-TN" dirty="0">
              <a:solidFill>
                <a:schemeClr val="tx1"/>
              </a:solidFill>
            </a:endParaRPr>
          </a:p>
        </p:txBody>
      </p:sp>
      <p:sp>
        <p:nvSpPr>
          <p:cNvPr id="7" name="Rectangle : avec coin arrondi 6">
            <a:extLst>
              <a:ext uri="{FF2B5EF4-FFF2-40B4-BE49-F238E27FC236}">
                <a16:creationId xmlns:a16="http://schemas.microsoft.com/office/drawing/2014/main" id="{C4BDC0BE-637A-BB42-AD56-0D80F601A365}"/>
              </a:ext>
            </a:extLst>
          </p:cNvPr>
          <p:cNvSpPr/>
          <p:nvPr/>
        </p:nvSpPr>
        <p:spPr>
          <a:xfrm>
            <a:off x="167181" y="1739454"/>
            <a:ext cx="3671886" cy="1875284"/>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TN" dirty="0">
                <a:solidFill>
                  <a:schemeClr val="tx1"/>
                </a:solidFill>
                <a:effectLst/>
                <a:latin typeface="+mj-lt"/>
                <a:ea typeface="Calibri" panose="020F0502020204030204" pitchFamily="34" charset="0"/>
              </a:rPr>
              <a:t>Structurellement, la </a:t>
            </a:r>
            <a:r>
              <a:rPr lang="fr-TN" dirty="0">
                <a:solidFill>
                  <a:schemeClr val="tx1"/>
                </a:solidFill>
                <a:latin typeface="+mj-lt"/>
                <a:ea typeface="Calibri" panose="020F0502020204030204" pitchFamily="34" charset="0"/>
              </a:rPr>
              <a:t>SP</a:t>
            </a:r>
            <a:r>
              <a:rPr lang="fr-TN" dirty="0">
                <a:solidFill>
                  <a:schemeClr val="tx1"/>
                </a:solidFill>
                <a:effectLst/>
                <a:latin typeface="+mj-lt"/>
                <a:ea typeface="Calibri" panose="020F0502020204030204" pitchFamily="34" charset="0"/>
              </a:rPr>
              <a:t> liée à l’âge se caractérise par une diminution de la taille des fibres </a:t>
            </a:r>
            <a:r>
              <a:rPr lang="fr-TN" dirty="0">
                <a:solidFill>
                  <a:schemeClr val="tx1"/>
                </a:solidFill>
                <a:latin typeface="+mj-lt"/>
                <a:ea typeface="Calibri" panose="020F0502020204030204" pitchFamily="34" charset="0"/>
              </a:rPr>
              <a:t>M</a:t>
            </a:r>
            <a:r>
              <a:rPr lang="fr-TN" dirty="0">
                <a:solidFill>
                  <a:schemeClr val="tx1"/>
                </a:solidFill>
                <a:effectLst/>
                <a:latin typeface="+mj-lt"/>
                <a:ea typeface="Calibri" panose="020F0502020204030204" pitchFamily="34" charset="0"/>
              </a:rPr>
              <a:t>aires de type II</a:t>
            </a:r>
            <a:endParaRPr lang="fr-TN" dirty="0">
              <a:solidFill>
                <a:schemeClr val="tx1"/>
              </a:solidFill>
            </a:endParaRPr>
          </a:p>
        </p:txBody>
      </p:sp>
      <p:sp>
        <p:nvSpPr>
          <p:cNvPr id="8" name="Rectangle : avec coin arrondi 7">
            <a:extLst>
              <a:ext uri="{FF2B5EF4-FFF2-40B4-BE49-F238E27FC236}">
                <a16:creationId xmlns:a16="http://schemas.microsoft.com/office/drawing/2014/main" id="{CE360EF8-1FED-224B-0F9F-8FB541796285}"/>
              </a:ext>
            </a:extLst>
          </p:cNvPr>
          <p:cNvSpPr/>
          <p:nvPr/>
        </p:nvSpPr>
        <p:spPr>
          <a:xfrm>
            <a:off x="2471737" y="3797369"/>
            <a:ext cx="4843463" cy="2223083"/>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TN" dirty="0">
                <a:solidFill>
                  <a:schemeClr val="tx1"/>
                </a:solidFill>
                <a:effectLst/>
                <a:latin typeface="+mj-lt"/>
                <a:ea typeface="Calibri" panose="020F0502020204030204" pitchFamily="34" charset="0"/>
              </a:rPr>
              <a:t>L’atrophie des fibres de type II est provoquée par la perte de neurones moteurs, la dénervation </a:t>
            </a:r>
            <a:r>
              <a:rPr lang="fr-TN" dirty="0">
                <a:solidFill>
                  <a:schemeClr val="tx1"/>
                </a:solidFill>
                <a:latin typeface="+mj-lt"/>
                <a:ea typeface="Calibri" panose="020F0502020204030204" pitchFamily="34" charset="0"/>
              </a:rPr>
              <a:t>M</a:t>
            </a:r>
            <a:r>
              <a:rPr lang="fr-TN" dirty="0">
                <a:solidFill>
                  <a:schemeClr val="tx1"/>
                </a:solidFill>
                <a:effectLst/>
                <a:latin typeface="+mj-lt"/>
                <a:ea typeface="Calibri" panose="020F0502020204030204" pitchFamily="34" charset="0"/>
              </a:rPr>
              <a:t>aire, l’instabilité de la jonction neuromusculaire et une diminution des cellules satellites </a:t>
            </a:r>
            <a:r>
              <a:rPr lang="fr-TN" dirty="0">
                <a:solidFill>
                  <a:schemeClr val="tx1"/>
                </a:solidFill>
                <a:latin typeface="+mj-lt"/>
                <a:ea typeface="Calibri" panose="020F0502020204030204" pitchFamily="34" charset="0"/>
              </a:rPr>
              <a:t>M</a:t>
            </a:r>
            <a:r>
              <a:rPr lang="fr-TN" dirty="0">
                <a:solidFill>
                  <a:schemeClr val="tx1"/>
                </a:solidFill>
                <a:effectLst/>
                <a:latin typeface="+mj-lt"/>
                <a:ea typeface="Calibri" panose="020F0502020204030204" pitchFamily="34" charset="0"/>
              </a:rPr>
              <a:t>aires responsables de la croissance, de l'entretien et de la réparation des muscles.</a:t>
            </a:r>
            <a:endParaRPr lang="fr-TN" dirty="0">
              <a:solidFill>
                <a:schemeClr val="tx1"/>
              </a:solidFill>
            </a:endParaRPr>
          </a:p>
        </p:txBody>
      </p:sp>
      <p:sp>
        <p:nvSpPr>
          <p:cNvPr id="9" name="Rectangle : avec coin arrondi 8">
            <a:extLst>
              <a:ext uri="{FF2B5EF4-FFF2-40B4-BE49-F238E27FC236}">
                <a16:creationId xmlns:a16="http://schemas.microsoft.com/office/drawing/2014/main" id="{04FB43EA-4E52-1405-FD91-387BA46F68E9}"/>
              </a:ext>
            </a:extLst>
          </p:cNvPr>
          <p:cNvSpPr/>
          <p:nvPr/>
        </p:nvSpPr>
        <p:spPr>
          <a:xfrm>
            <a:off x="7315200" y="402101"/>
            <a:ext cx="4185904" cy="3571875"/>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TN" dirty="0">
                <a:solidFill>
                  <a:schemeClr val="tx1"/>
                </a:solidFill>
                <a:effectLst/>
                <a:latin typeface="+mj-lt"/>
                <a:ea typeface="Times New Roman" panose="02020603050405020304" pitchFamily="18" charset="0"/>
              </a:rPr>
              <a:t>Le vieillissement entraîne également une dysfonction mitochondriale caractérisée par une diminution de l’ADN mitochondrial et de la production d’ATP dans les muscles squelettiques, ainsi qu’une accumulation de radicaux libres intracellulaires.</a:t>
            </a:r>
          </a:p>
        </p:txBody>
      </p:sp>
    </p:spTree>
    <p:extLst>
      <p:ext uri="{BB962C8B-B14F-4D97-AF65-F5344CB8AC3E}">
        <p14:creationId xmlns:p14="http://schemas.microsoft.com/office/powerpoint/2010/main" val="311405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9C624-4D37-9A43-13F4-C28C8BBA77EF}"/>
              </a:ext>
            </a:extLst>
          </p:cNvPr>
          <p:cNvSpPr>
            <a:spLocks noGrp="1"/>
          </p:cNvSpPr>
          <p:nvPr>
            <p:ph type="title"/>
          </p:nvPr>
        </p:nvSpPr>
        <p:spPr/>
        <p:txBody>
          <a:bodyPr/>
          <a:lstStyle/>
          <a:p>
            <a:r>
              <a:rPr lang="fr-FR" dirty="0"/>
              <a:t>Sarcopénie et cancer</a:t>
            </a:r>
            <a:endParaRPr lang="fr-TN" dirty="0"/>
          </a:p>
        </p:txBody>
      </p:sp>
      <p:sp>
        <p:nvSpPr>
          <p:cNvPr id="3" name="Espace réservé du contenu 2">
            <a:extLst>
              <a:ext uri="{FF2B5EF4-FFF2-40B4-BE49-F238E27FC236}">
                <a16:creationId xmlns:a16="http://schemas.microsoft.com/office/drawing/2014/main" id="{92FE580B-8E34-C35F-FC0A-74305D800EB7}"/>
              </a:ext>
            </a:extLst>
          </p:cNvPr>
          <p:cNvSpPr>
            <a:spLocks noGrp="1"/>
          </p:cNvSpPr>
          <p:nvPr>
            <p:ph idx="1"/>
          </p:nvPr>
        </p:nvSpPr>
        <p:spPr/>
        <p:txBody>
          <a:bodyPr>
            <a:normAutofit/>
          </a:bodyPr>
          <a:lstStyle/>
          <a:p>
            <a:r>
              <a:rPr lang="fr-TN" dirty="0">
                <a:effectLst/>
                <a:latin typeface="+mj-lt"/>
                <a:ea typeface="Calibri" panose="020F0502020204030204" pitchFamily="34" charset="0"/>
              </a:rPr>
              <a:t>Le cancer et ses </a:t>
            </a:r>
            <a:r>
              <a:rPr lang="fr-TN" dirty="0">
                <a:latin typeface="+mj-lt"/>
                <a:ea typeface="Calibri" panose="020F0502020204030204" pitchFamily="34" charset="0"/>
              </a:rPr>
              <a:t>TTT</a:t>
            </a:r>
            <a:r>
              <a:rPr lang="fr-TN" dirty="0">
                <a:effectLst/>
                <a:latin typeface="+mj-lt"/>
                <a:ea typeface="Calibri" panose="020F0502020204030204" pitchFamily="34" charset="0"/>
              </a:rPr>
              <a:t> peuvent accroître le risque de </a:t>
            </a:r>
            <a:r>
              <a:rPr lang="fr-TN" dirty="0">
                <a:latin typeface="+mj-lt"/>
                <a:ea typeface="Calibri" panose="020F0502020204030204" pitchFamily="34" charset="0"/>
              </a:rPr>
              <a:t>SP</a:t>
            </a:r>
            <a:r>
              <a:rPr lang="fr-TN" dirty="0">
                <a:effectLst/>
                <a:latin typeface="+mj-lt"/>
                <a:ea typeface="Calibri" panose="020F0502020204030204" pitchFamily="34" charset="0"/>
              </a:rPr>
              <a:t> et exacerber le catabolisme musculaire déjà présent chez les PA. </a:t>
            </a:r>
          </a:p>
          <a:p>
            <a:r>
              <a:rPr lang="fr-TN" dirty="0">
                <a:effectLst/>
                <a:latin typeface="+mj-lt"/>
                <a:ea typeface="Calibri" panose="020F0502020204030204" pitchFamily="34" charset="0"/>
              </a:rPr>
              <a:t>Le cancer peut aggraver de nombreux facteurs contribuant à la </a:t>
            </a:r>
            <a:r>
              <a:rPr lang="fr-TN" dirty="0">
                <a:latin typeface="+mj-lt"/>
                <a:ea typeface="Calibri" panose="020F0502020204030204" pitchFamily="34" charset="0"/>
              </a:rPr>
              <a:t>SP</a:t>
            </a:r>
            <a:r>
              <a:rPr lang="fr-TN" dirty="0">
                <a:effectLst/>
                <a:latin typeface="+mj-lt"/>
                <a:ea typeface="Calibri" panose="020F0502020204030204" pitchFamily="34" charset="0"/>
              </a:rPr>
              <a:t> liée à l’âge, notamment l’anorexie, l’inactivité et un état pro-inflammatoire. </a:t>
            </a:r>
          </a:p>
        </p:txBody>
      </p:sp>
      <p:sp>
        <p:nvSpPr>
          <p:cNvPr id="4" name="Espace réservé de la date 3">
            <a:extLst>
              <a:ext uri="{FF2B5EF4-FFF2-40B4-BE49-F238E27FC236}">
                <a16:creationId xmlns:a16="http://schemas.microsoft.com/office/drawing/2014/main" id="{3FA8236F-D6FB-E94A-19C4-779A361AFBD1}"/>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B2695F1F-6E48-068D-F93C-BF5B827B56F4}"/>
              </a:ext>
            </a:extLst>
          </p:cNvPr>
          <p:cNvSpPr>
            <a:spLocks noGrp="1"/>
          </p:cNvSpPr>
          <p:nvPr>
            <p:ph type="sldNum" sz="quarter" idx="12"/>
          </p:nvPr>
        </p:nvSpPr>
        <p:spPr/>
        <p:txBody>
          <a:bodyPr/>
          <a:lstStyle/>
          <a:p>
            <a:fld id="{E6175B72-73B1-234D-8F85-31566CB7102B}" type="slidenum">
              <a:rPr lang="fr-TN" smtClean="0"/>
              <a:t>7</a:t>
            </a:fld>
            <a:endParaRPr lang="fr-TN"/>
          </a:p>
        </p:txBody>
      </p:sp>
    </p:spTree>
    <p:extLst>
      <p:ext uri="{BB962C8B-B14F-4D97-AF65-F5344CB8AC3E}">
        <p14:creationId xmlns:p14="http://schemas.microsoft.com/office/powerpoint/2010/main" val="379282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3F7768-6C1C-945B-201F-698BD5C88CD2}"/>
              </a:ext>
            </a:extLst>
          </p:cNvPr>
          <p:cNvSpPr>
            <a:spLocks noGrp="1"/>
          </p:cNvSpPr>
          <p:nvPr>
            <p:ph type="title"/>
          </p:nvPr>
        </p:nvSpPr>
        <p:spPr/>
        <p:txBody>
          <a:bodyPr/>
          <a:lstStyle/>
          <a:p>
            <a:endParaRPr lang="fr-TN" dirty="0"/>
          </a:p>
        </p:txBody>
      </p:sp>
      <p:sp>
        <p:nvSpPr>
          <p:cNvPr id="4" name="Espace réservé de la date 3">
            <a:extLst>
              <a:ext uri="{FF2B5EF4-FFF2-40B4-BE49-F238E27FC236}">
                <a16:creationId xmlns:a16="http://schemas.microsoft.com/office/drawing/2014/main" id="{2ED55799-FFD4-AF6D-CE6D-B9EFC4E7EB96}"/>
              </a:ext>
            </a:extLst>
          </p:cNvPr>
          <p:cNvSpPr>
            <a:spLocks noGrp="1"/>
          </p:cNvSpPr>
          <p:nvPr>
            <p:ph type="dt" sz="half" idx="10"/>
          </p:nvPr>
        </p:nvSpPr>
        <p:spPr/>
        <p:txBody>
          <a:bodyPr/>
          <a:lstStyle/>
          <a:p>
            <a:r>
              <a:rPr lang="fr-FR"/>
              <a:t>22/11/2024</a:t>
            </a:r>
            <a:endParaRPr lang="fr-TN"/>
          </a:p>
        </p:txBody>
      </p:sp>
      <p:sp>
        <p:nvSpPr>
          <p:cNvPr id="5" name="Espace réservé du numéro de diapositive 4">
            <a:extLst>
              <a:ext uri="{FF2B5EF4-FFF2-40B4-BE49-F238E27FC236}">
                <a16:creationId xmlns:a16="http://schemas.microsoft.com/office/drawing/2014/main" id="{5BC88421-0838-65AB-96C1-CA9A5F597AC8}"/>
              </a:ext>
            </a:extLst>
          </p:cNvPr>
          <p:cNvSpPr>
            <a:spLocks noGrp="1"/>
          </p:cNvSpPr>
          <p:nvPr>
            <p:ph type="sldNum" sz="quarter" idx="12"/>
          </p:nvPr>
        </p:nvSpPr>
        <p:spPr/>
        <p:txBody>
          <a:bodyPr/>
          <a:lstStyle/>
          <a:p>
            <a:fld id="{E6175B72-73B1-234D-8F85-31566CB7102B}" type="slidenum">
              <a:rPr lang="fr-TN" smtClean="0"/>
              <a:t>8</a:t>
            </a:fld>
            <a:endParaRPr lang="fr-TN"/>
          </a:p>
        </p:txBody>
      </p:sp>
      <p:sp>
        <p:nvSpPr>
          <p:cNvPr id="6" name="Hexagone 5">
            <a:extLst>
              <a:ext uri="{FF2B5EF4-FFF2-40B4-BE49-F238E27FC236}">
                <a16:creationId xmlns:a16="http://schemas.microsoft.com/office/drawing/2014/main" id="{2B68146F-AAF5-AEDC-D409-03298BEA2844}"/>
              </a:ext>
            </a:extLst>
          </p:cNvPr>
          <p:cNvSpPr/>
          <p:nvPr/>
        </p:nvSpPr>
        <p:spPr>
          <a:xfrm>
            <a:off x="1211214" y="3592748"/>
            <a:ext cx="3062514" cy="1596572"/>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TN" dirty="0"/>
              <a:t>4. </a:t>
            </a:r>
            <a:r>
              <a:rPr lang="fr-FR" dirty="0"/>
              <a:t>V</a:t>
            </a:r>
            <a:r>
              <a:rPr lang="fr-TN" dirty="0"/>
              <a:t>itesse de la marche lente</a:t>
            </a:r>
          </a:p>
        </p:txBody>
      </p:sp>
      <p:sp>
        <p:nvSpPr>
          <p:cNvPr id="8" name="Hexagone 7">
            <a:extLst>
              <a:ext uri="{FF2B5EF4-FFF2-40B4-BE49-F238E27FC236}">
                <a16:creationId xmlns:a16="http://schemas.microsoft.com/office/drawing/2014/main" id="{F08F8BF6-A40A-037C-7B74-D1CE2A250C43}"/>
              </a:ext>
            </a:extLst>
          </p:cNvPr>
          <p:cNvSpPr/>
          <p:nvPr/>
        </p:nvSpPr>
        <p:spPr>
          <a:xfrm>
            <a:off x="1211214" y="1201528"/>
            <a:ext cx="3062514" cy="1596572"/>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1.A</a:t>
            </a:r>
            <a:r>
              <a:rPr lang="fr-TN" dirty="0"/>
              <a:t>ltération de la masse musculaire squelettique</a:t>
            </a:r>
          </a:p>
        </p:txBody>
      </p:sp>
      <p:sp>
        <p:nvSpPr>
          <p:cNvPr id="9" name="Hexagone 8">
            <a:extLst>
              <a:ext uri="{FF2B5EF4-FFF2-40B4-BE49-F238E27FC236}">
                <a16:creationId xmlns:a16="http://schemas.microsoft.com/office/drawing/2014/main" id="{C93AF848-4AE0-BE3C-23EB-8228397A4DC5}"/>
              </a:ext>
            </a:extLst>
          </p:cNvPr>
          <p:cNvSpPr/>
          <p:nvPr/>
        </p:nvSpPr>
        <p:spPr>
          <a:xfrm>
            <a:off x="7773238" y="4205961"/>
            <a:ext cx="3062514" cy="1596572"/>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TN" dirty="0"/>
              <a:t>3. </a:t>
            </a:r>
            <a:r>
              <a:rPr lang="fr-FR" dirty="0"/>
              <a:t>R</a:t>
            </a:r>
            <a:r>
              <a:rPr lang="fr-TN" dirty="0"/>
              <a:t>éduction de métabolisme basal</a:t>
            </a:r>
          </a:p>
        </p:txBody>
      </p:sp>
      <p:sp>
        <p:nvSpPr>
          <p:cNvPr id="10" name="Hexagone 9">
            <a:extLst>
              <a:ext uri="{FF2B5EF4-FFF2-40B4-BE49-F238E27FC236}">
                <a16:creationId xmlns:a16="http://schemas.microsoft.com/office/drawing/2014/main" id="{21CD3A15-3289-358C-F5F3-C66E6B2F9136}"/>
              </a:ext>
            </a:extLst>
          </p:cNvPr>
          <p:cNvSpPr/>
          <p:nvPr/>
        </p:nvSpPr>
        <p:spPr>
          <a:xfrm>
            <a:off x="8152840" y="1132114"/>
            <a:ext cx="3062514" cy="1596572"/>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2.R</a:t>
            </a:r>
            <a:r>
              <a:rPr lang="fr-TN" dirty="0"/>
              <a:t>éduction de l’activité physique</a:t>
            </a:r>
          </a:p>
        </p:txBody>
      </p:sp>
      <p:sp>
        <p:nvSpPr>
          <p:cNvPr id="12" name="Flèche courbée vers le bas 11">
            <a:extLst>
              <a:ext uri="{FF2B5EF4-FFF2-40B4-BE49-F238E27FC236}">
                <a16:creationId xmlns:a16="http://schemas.microsoft.com/office/drawing/2014/main" id="{40AB43D2-9C95-08A3-C62A-3E2CBD451709}"/>
              </a:ext>
            </a:extLst>
          </p:cNvPr>
          <p:cNvSpPr/>
          <p:nvPr/>
        </p:nvSpPr>
        <p:spPr>
          <a:xfrm>
            <a:off x="5158986" y="1372542"/>
            <a:ext cx="2833354" cy="77333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solidFill>
                <a:schemeClr val="tx1"/>
              </a:solidFill>
            </a:endParaRPr>
          </a:p>
        </p:txBody>
      </p:sp>
      <p:sp>
        <p:nvSpPr>
          <p:cNvPr id="13" name="Flèche courbée vers le bas 12">
            <a:extLst>
              <a:ext uri="{FF2B5EF4-FFF2-40B4-BE49-F238E27FC236}">
                <a16:creationId xmlns:a16="http://schemas.microsoft.com/office/drawing/2014/main" id="{B9A779AE-A89E-7E1B-C630-06635F53437A}"/>
              </a:ext>
            </a:extLst>
          </p:cNvPr>
          <p:cNvSpPr/>
          <p:nvPr/>
        </p:nvSpPr>
        <p:spPr>
          <a:xfrm rot="10585425">
            <a:off x="4699538" y="4569727"/>
            <a:ext cx="3043876" cy="105128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solidFill>
                <a:schemeClr val="tx1"/>
              </a:solidFill>
            </a:endParaRPr>
          </a:p>
        </p:txBody>
      </p:sp>
      <p:sp>
        <p:nvSpPr>
          <p:cNvPr id="14" name="Flèche courbée vers le bas 13">
            <a:extLst>
              <a:ext uri="{FF2B5EF4-FFF2-40B4-BE49-F238E27FC236}">
                <a16:creationId xmlns:a16="http://schemas.microsoft.com/office/drawing/2014/main" id="{775CA1F8-88EA-8001-2B47-3982DE5ACFBE}"/>
              </a:ext>
            </a:extLst>
          </p:cNvPr>
          <p:cNvSpPr/>
          <p:nvPr/>
        </p:nvSpPr>
        <p:spPr>
          <a:xfrm rot="16200000">
            <a:off x="-636898" y="2838815"/>
            <a:ext cx="2833354" cy="86286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solidFill>
                <a:schemeClr val="tx1"/>
              </a:solidFill>
            </a:endParaRPr>
          </a:p>
        </p:txBody>
      </p:sp>
      <p:sp>
        <p:nvSpPr>
          <p:cNvPr id="16" name="Flèche courbée vers le bas 15">
            <a:extLst>
              <a:ext uri="{FF2B5EF4-FFF2-40B4-BE49-F238E27FC236}">
                <a16:creationId xmlns:a16="http://schemas.microsoft.com/office/drawing/2014/main" id="{52C7E244-C2A5-C55D-9BA9-1AD22AC69758}"/>
              </a:ext>
            </a:extLst>
          </p:cNvPr>
          <p:cNvSpPr/>
          <p:nvPr/>
        </p:nvSpPr>
        <p:spPr>
          <a:xfrm rot="5696579">
            <a:off x="8530033" y="3132385"/>
            <a:ext cx="1573718" cy="72998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solidFill>
                <a:schemeClr val="tx1"/>
              </a:solidFill>
            </a:endParaRPr>
          </a:p>
        </p:txBody>
      </p:sp>
      <p:sp>
        <p:nvSpPr>
          <p:cNvPr id="18" name="Rectangle avec flèche vers la gauche 17">
            <a:extLst>
              <a:ext uri="{FF2B5EF4-FFF2-40B4-BE49-F238E27FC236}">
                <a16:creationId xmlns:a16="http://schemas.microsoft.com/office/drawing/2014/main" id="{4B2E7B77-4AD6-2E92-1726-53DC39D38F17}"/>
              </a:ext>
            </a:extLst>
          </p:cNvPr>
          <p:cNvSpPr/>
          <p:nvPr/>
        </p:nvSpPr>
        <p:spPr>
          <a:xfrm>
            <a:off x="4792537" y="2761759"/>
            <a:ext cx="2761601" cy="914400"/>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TN" dirty="0"/>
              <a:t>CANCER</a:t>
            </a:r>
          </a:p>
        </p:txBody>
      </p:sp>
      <p:sp>
        <p:nvSpPr>
          <p:cNvPr id="19" name="Arc 18">
            <a:extLst>
              <a:ext uri="{FF2B5EF4-FFF2-40B4-BE49-F238E27FC236}">
                <a16:creationId xmlns:a16="http://schemas.microsoft.com/office/drawing/2014/main" id="{F678AEDB-82A2-CDA5-E5D2-58A80B613F13}"/>
              </a:ext>
            </a:extLst>
          </p:cNvPr>
          <p:cNvSpPr/>
          <p:nvPr/>
        </p:nvSpPr>
        <p:spPr>
          <a:xfrm>
            <a:off x="348344" y="716906"/>
            <a:ext cx="4484913" cy="4856580"/>
          </a:xfrm>
          <a:prstGeom prst="arc">
            <a:avLst>
              <a:gd name="adj1" fmla="val 16200000"/>
              <a:gd name="adj2" fmla="val 16123347"/>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TN" dirty="0"/>
          </a:p>
        </p:txBody>
      </p:sp>
      <p:sp>
        <p:nvSpPr>
          <p:cNvPr id="20" name="ZoneTexte 19">
            <a:extLst>
              <a:ext uri="{FF2B5EF4-FFF2-40B4-BE49-F238E27FC236}">
                <a16:creationId xmlns:a16="http://schemas.microsoft.com/office/drawing/2014/main" id="{977CA9E4-E0AF-9528-6E33-E17D72CC6CCE}"/>
              </a:ext>
            </a:extLst>
          </p:cNvPr>
          <p:cNvSpPr txBox="1"/>
          <p:nvPr/>
        </p:nvSpPr>
        <p:spPr>
          <a:xfrm>
            <a:off x="1611086" y="274540"/>
            <a:ext cx="1698171" cy="400110"/>
          </a:xfrm>
          <a:prstGeom prst="rect">
            <a:avLst/>
          </a:prstGeom>
          <a:noFill/>
        </p:spPr>
        <p:txBody>
          <a:bodyPr wrap="square" rtlCol="0">
            <a:spAutoFit/>
          </a:bodyPr>
          <a:lstStyle/>
          <a:p>
            <a:r>
              <a:rPr lang="fr-TN" sz="2000" b="1" dirty="0"/>
              <a:t>sarcopénie</a:t>
            </a:r>
          </a:p>
        </p:txBody>
      </p:sp>
      <p:sp>
        <p:nvSpPr>
          <p:cNvPr id="22" name="ZoneTexte 21">
            <a:extLst>
              <a:ext uri="{FF2B5EF4-FFF2-40B4-BE49-F238E27FC236}">
                <a16:creationId xmlns:a16="http://schemas.microsoft.com/office/drawing/2014/main" id="{1EDB978C-86FE-391D-7128-FC5861A67170}"/>
              </a:ext>
            </a:extLst>
          </p:cNvPr>
          <p:cNvSpPr txBox="1"/>
          <p:nvPr/>
        </p:nvSpPr>
        <p:spPr>
          <a:xfrm>
            <a:off x="2826238" y="5826546"/>
            <a:ext cx="6922088" cy="369332"/>
          </a:xfrm>
          <a:prstGeom prst="rect">
            <a:avLst/>
          </a:prstGeom>
          <a:noFill/>
        </p:spPr>
        <p:txBody>
          <a:bodyPr wrap="none" rtlCol="0">
            <a:spAutoFit/>
          </a:bodyPr>
          <a:lstStyle/>
          <a:p>
            <a:r>
              <a:rPr lang="fr-FR" sz="1800" b="1" dirty="0">
                <a:effectLst/>
                <a:latin typeface="DINPro"/>
              </a:rPr>
              <a:t>Cercle vicieux physiopathologique de la sarcopénie au cours du cancer </a:t>
            </a:r>
            <a:endParaRPr lang="fr-FR" dirty="0"/>
          </a:p>
        </p:txBody>
      </p:sp>
      <p:sp>
        <p:nvSpPr>
          <p:cNvPr id="24" name="ZoneTexte 23">
            <a:extLst>
              <a:ext uri="{FF2B5EF4-FFF2-40B4-BE49-F238E27FC236}">
                <a16:creationId xmlns:a16="http://schemas.microsoft.com/office/drawing/2014/main" id="{CA380BDB-24AE-A544-22DB-2228B29199D6}"/>
              </a:ext>
            </a:extLst>
          </p:cNvPr>
          <p:cNvSpPr txBox="1"/>
          <p:nvPr/>
        </p:nvSpPr>
        <p:spPr>
          <a:xfrm>
            <a:off x="4669713" y="6218105"/>
            <a:ext cx="6592529" cy="461665"/>
          </a:xfrm>
          <a:prstGeom prst="rect">
            <a:avLst/>
          </a:prstGeom>
          <a:noFill/>
        </p:spPr>
        <p:txBody>
          <a:bodyPr wrap="square">
            <a:spAutoFit/>
          </a:bodyPr>
          <a:lstStyle/>
          <a:p>
            <a:r>
              <a:rPr lang="fr-FR" sz="800" b="1" dirty="0">
                <a:effectLst/>
                <a:latin typeface="DINPro"/>
              </a:rPr>
              <a:t> 4 Cruz-</a:t>
            </a:r>
            <a:r>
              <a:rPr lang="fr-FR" sz="800" b="1" dirty="0" err="1">
                <a:effectLst/>
                <a:latin typeface="DINPro"/>
              </a:rPr>
              <a:t>Jentoft</a:t>
            </a:r>
            <a:r>
              <a:rPr lang="fr-FR" sz="800" b="1" dirty="0">
                <a:effectLst/>
                <a:latin typeface="DINPro"/>
              </a:rPr>
              <a:t> AJ, Baeyens JP, Bauer JM et al. </a:t>
            </a:r>
            <a:r>
              <a:rPr lang="fr-FR" sz="800" b="1" dirty="0" err="1">
                <a:effectLst/>
                <a:latin typeface="DINPro"/>
              </a:rPr>
              <a:t>Sarcopenia</a:t>
            </a:r>
            <a:r>
              <a:rPr lang="fr-FR" sz="800" b="1" dirty="0">
                <a:effectLst/>
                <a:latin typeface="DINPro"/>
              </a:rPr>
              <a:t>: </a:t>
            </a:r>
            <a:r>
              <a:rPr lang="fr-FR" sz="800" b="1" dirty="0" err="1">
                <a:effectLst/>
                <a:latin typeface="DINPro"/>
              </a:rPr>
              <a:t>European</a:t>
            </a:r>
            <a:r>
              <a:rPr lang="fr-FR" sz="800" b="1" dirty="0">
                <a:effectLst/>
                <a:latin typeface="DINPro"/>
              </a:rPr>
              <a:t> consensus on </a:t>
            </a:r>
            <a:r>
              <a:rPr lang="fr-FR" sz="800" b="1" dirty="0" err="1">
                <a:effectLst/>
                <a:latin typeface="DINPro"/>
              </a:rPr>
              <a:t>definition</a:t>
            </a:r>
            <a:r>
              <a:rPr lang="fr-FR" sz="800" b="1" dirty="0">
                <a:effectLst/>
                <a:latin typeface="DINPro"/>
              </a:rPr>
              <a:t> and </a:t>
            </a:r>
            <a:r>
              <a:rPr lang="fr-FR" sz="800" b="1" dirty="0" err="1">
                <a:effectLst/>
                <a:latin typeface="DINPro"/>
              </a:rPr>
              <a:t>diagnosis</a:t>
            </a:r>
            <a:r>
              <a:rPr lang="fr-FR" sz="800" b="1" dirty="0">
                <a:effectLst/>
                <a:latin typeface="DINPro"/>
              </a:rPr>
              <a:t> Report of the </a:t>
            </a:r>
            <a:r>
              <a:rPr lang="fr-FR" sz="800" b="1" dirty="0" err="1">
                <a:effectLst/>
                <a:latin typeface="DINPro"/>
              </a:rPr>
              <a:t>European</a:t>
            </a:r>
            <a:r>
              <a:rPr lang="fr-FR" sz="800" b="1" dirty="0">
                <a:effectLst/>
                <a:latin typeface="DINPro"/>
              </a:rPr>
              <a:t> </a:t>
            </a:r>
            <a:r>
              <a:rPr lang="fr-FR" sz="800" b="1" dirty="0" err="1">
                <a:effectLst/>
                <a:latin typeface="DINPro"/>
              </a:rPr>
              <a:t>Working</a:t>
            </a:r>
            <a:r>
              <a:rPr lang="fr-FR" sz="800" b="1" dirty="0">
                <a:effectLst/>
                <a:latin typeface="DINPro"/>
              </a:rPr>
              <a:t> Group on </a:t>
            </a:r>
            <a:r>
              <a:rPr lang="fr-FR" sz="800" b="1" dirty="0" err="1">
                <a:effectLst/>
                <a:latin typeface="DINPro"/>
              </a:rPr>
              <a:t>Sarcopenia</a:t>
            </a:r>
            <a:r>
              <a:rPr lang="fr-FR" sz="800" b="1" dirty="0">
                <a:effectLst/>
                <a:latin typeface="DINPro"/>
              </a:rPr>
              <a:t> in </a:t>
            </a:r>
            <a:r>
              <a:rPr lang="fr-FR" sz="800" b="1" dirty="0" err="1">
                <a:effectLst/>
                <a:latin typeface="DINPro"/>
              </a:rPr>
              <a:t>Older</a:t>
            </a:r>
            <a:r>
              <a:rPr lang="fr-FR" sz="800" b="1" dirty="0">
                <a:effectLst/>
                <a:latin typeface="DINPro"/>
              </a:rPr>
              <a:t> People. Age </a:t>
            </a:r>
            <a:r>
              <a:rPr lang="fr-FR" sz="800" b="1" dirty="0" err="1">
                <a:effectLst/>
                <a:latin typeface="DINPro"/>
              </a:rPr>
              <a:t>Ageing</a:t>
            </a:r>
            <a:r>
              <a:rPr lang="fr-FR" sz="800" b="1" dirty="0">
                <a:effectLst/>
                <a:latin typeface="DINPro"/>
              </a:rPr>
              <a:t> 2010 ; 39 : 412-23.</a:t>
            </a:r>
            <a:br>
              <a:rPr lang="fr-FR" sz="800" b="1" dirty="0">
                <a:effectLst/>
                <a:latin typeface="DINPro"/>
              </a:rPr>
            </a:br>
            <a:endParaRPr lang="fr-FR" sz="800" b="1" dirty="0">
              <a:effectLst/>
              <a:latin typeface="DINPro"/>
            </a:endParaRPr>
          </a:p>
        </p:txBody>
      </p:sp>
    </p:spTree>
    <p:extLst>
      <p:ext uri="{BB962C8B-B14F-4D97-AF65-F5344CB8AC3E}">
        <p14:creationId xmlns:p14="http://schemas.microsoft.com/office/powerpoint/2010/main" val="9537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3ED76B-4014-4E18-194C-C4DAFFA48994}"/>
              </a:ext>
            </a:extLst>
          </p:cNvPr>
          <p:cNvSpPr>
            <a:spLocks noGrp="1"/>
          </p:cNvSpPr>
          <p:nvPr>
            <p:ph type="title"/>
          </p:nvPr>
        </p:nvSpPr>
        <p:spPr/>
        <p:txBody>
          <a:bodyPr/>
          <a:lstStyle/>
          <a:p>
            <a:endParaRPr lang="fr-TN" dirty="0"/>
          </a:p>
        </p:txBody>
      </p:sp>
      <p:sp>
        <p:nvSpPr>
          <p:cNvPr id="3" name="Espace réservé de la date 2">
            <a:extLst>
              <a:ext uri="{FF2B5EF4-FFF2-40B4-BE49-F238E27FC236}">
                <a16:creationId xmlns:a16="http://schemas.microsoft.com/office/drawing/2014/main" id="{157F759B-BC37-9088-32AC-A54BF1B91079}"/>
              </a:ext>
            </a:extLst>
          </p:cNvPr>
          <p:cNvSpPr>
            <a:spLocks noGrp="1"/>
          </p:cNvSpPr>
          <p:nvPr>
            <p:ph type="dt" sz="half" idx="10"/>
          </p:nvPr>
        </p:nvSpPr>
        <p:spPr/>
        <p:txBody>
          <a:bodyPr/>
          <a:lstStyle/>
          <a:p>
            <a:r>
              <a:rPr lang="fr-FR"/>
              <a:t>22/11/2024</a:t>
            </a:r>
            <a:endParaRPr lang="fr-TN"/>
          </a:p>
        </p:txBody>
      </p:sp>
      <p:sp>
        <p:nvSpPr>
          <p:cNvPr id="4" name="Espace réservé du numéro de diapositive 3">
            <a:extLst>
              <a:ext uri="{FF2B5EF4-FFF2-40B4-BE49-F238E27FC236}">
                <a16:creationId xmlns:a16="http://schemas.microsoft.com/office/drawing/2014/main" id="{252C2B51-289B-A962-819F-E283715D70CA}"/>
              </a:ext>
            </a:extLst>
          </p:cNvPr>
          <p:cNvSpPr>
            <a:spLocks noGrp="1"/>
          </p:cNvSpPr>
          <p:nvPr>
            <p:ph type="sldNum" sz="quarter" idx="12"/>
          </p:nvPr>
        </p:nvSpPr>
        <p:spPr/>
        <p:txBody>
          <a:bodyPr/>
          <a:lstStyle/>
          <a:p>
            <a:fld id="{E6175B72-73B1-234D-8F85-31566CB7102B}" type="slidenum">
              <a:rPr lang="fr-TN" smtClean="0"/>
              <a:t>9</a:t>
            </a:fld>
            <a:endParaRPr lang="fr-TN"/>
          </a:p>
        </p:txBody>
      </p:sp>
      <p:pic>
        <p:nvPicPr>
          <p:cNvPr id="9" name="Espace réservé du contenu 8">
            <a:extLst>
              <a:ext uri="{FF2B5EF4-FFF2-40B4-BE49-F238E27FC236}">
                <a16:creationId xmlns:a16="http://schemas.microsoft.com/office/drawing/2014/main" id="{76AA21EC-3FFC-6CCB-731F-41EBED212B88}"/>
              </a:ext>
            </a:extLst>
          </p:cNvPr>
          <p:cNvPicPr>
            <a:picLocks noGrp="1" noChangeAspect="1"/>
          </p:cNvPicPr>
          <p:nvPr>
            <p:ph idx="1"/>
          </p:nvPr>
        </p:nvPicPr>
        <p:blipFill>
          <a:blip r:embed="rId2"/>
          <a:stretch>
            <a:fillRect/>
          </a:stretch>
        </p:blipFill>
        <p:spPr>
          <a:xfrm>
            <a:off x="255911" y="1302551"/>
            <a:ext cx="4813396" cy="4306827"/>
          </a:xfrm>
        </p:spPr>
      </p:pic>
      <p:sp>
        <p:nvSpPr>
          <p:cNvPr id="11" name="ZoneTexte 10">
            <a:extLst>
              <a:ext uri="{FF2B5EF4-FFF2-40B4-BE49-F238E27FC236}">
                <a16:creationId xmlns:a16="http://schemas.microsoft.com/office/drawing/2014/main" id="{5BE0A74C-ECBC-554F-5244-1E03DF156D09}"/>
              </a:ext>
            </a:extLst>
          </p:cNvPr>
          <p:cNvSpPr txBox="1"/>
          <p:nvPr/>
        </p:nvSpPr>
        <p:spPr>
          <a:xfrm>
            <a:off x="1291079" y="5737950"/>
            <a:ext cx="9014063" cy="369332"/>
          </a:xfrm>
          <a:prstGeom prst="rect">
            <a:avLst/>
          </a:prstGeom>
          <a:noFill/>
        </p:spPr>
        <p:txBody>
          <a:bodyPr wrap="square">
            <a:spAutoFit/>
          </a:bodyPr>
          <a:lstStyle/>
          <a:p>
            <a:r>
              <a:rPr lang="fr-FR" sz="1800" dirty="0">
                <a:effectLst/>
                <a:latin typeface="AdvOTd710a12c"/>
              </a:rPr>
              <a:t> 5  </a:t>
            </a:r>
            <a:r>
              <a:rPr lang="fr-FR" sz="1800" dirty="0" err="1">
                <a:effectLst/>
                <a:latin typeface="AdvOTd710a12c"/>
              </a:rPr>
              <a:t>Comparisons</a:t>
            </a:r>
            <a:r>
              <a:rPr lang="fr-FR" sz="1800" dirty="0">
                <a:effectLst/>
                <a:latin typeface="AdvOTd710a12c"/>
              </a:rPr>
              <a:t> of the </a:t>
            </a:r>
            <a:r>
              <a:rPr lang="fr-FR" sz="1800" dirty="0" err="1">
                <a:effectLst/>
                <a:latin typeface="AdvOTd710a12c"/>
              </a:rPr>
              <a:t>similarities</a:t>
            </a:r>
            <a:r>
              <a:rPr lang="fr-FR" sz="1800" dirty="0">
                <a:effectLst/>
                <a:latin typeface="AdvOTd710a12c"/>
              </a:rPr>
              <a:t> and distinctions </a:t>
            </a:r>
            <a:r>
              <a:rPr lang="fr-FR" sz="1800" dirty="0" err="1">
                <a:effectLst/>
                <a:latin typeface="AdvOTd710a12c"/>
              </a:rPr>
              <a:t>between</a:t>
            </a:r>
            <a:r>
              <a:rPr lang="fr-FR" sz="1800" dirty="0">
                <a:effectLst/>
                <a:latin typeface="AdvOTd710a12c"/>
              </a:rPr>
              <a:t> </a:t>
            </a:r>
            <a:r>
              <a:rPr lang="fr-FR" sz="1800" dirty="0" err="1">
                <a:effectLst/>
                <a:latin typeface="AdvOTd710a12c"/>
              </a:rPr>
              <a:t>sarcopenia</a:t>
            </a:r>
            <a:r>
              <a:rPr lang="fr-FR" sz="1800" dirty="0">
                <a:effectLst/>
                <a:latin typeface="AdvOTd710a12c"/>
              </a:rPr>
              <a:t>, </a:t>
            </a:r>
            <a:r>
              <a:rPr lang="fr-FR" sz="1800" dirty="0" err="1">
                <a:effectLst/>
                <a:latin typeface="AdvOTd710a12c"/>
              </a:rPr>
              <a:t>cachexia</a:t>
            </a:r>
            <a:r>
              <a:rPr lang="fr-FR" sz="1800" dirty="0">
                <a:effectLst/>
                <a:latin typeface="AdvOTd710a12c"/>
              </a:rPr>
              <a:t>, and </a:t>
            </a:r>
            <a:r>
              <a:rPr lang="fr-FR" sz="1800" dirty="0" err="1">
                <a:effectLst/>
                <a:latin typeface="AdvOTd710a12c"/>
              </a:rPr>
              <a:t>frailty</a:t>
            </a:r>
            <a:r>
              <a:rPr lang="fr-FR" sz="1800" dirty="0">
                <a:effectLst/>
                <a:latin typeface="AdvOTd710a12c"/>
              </a:rPr>
              <a:t>. </a:t>
            </a:r>
            <a:endParaRPr lang="fr-FR" dirty="0"/>
          </a:p>
        </p:txBody>
      </p:sp>
      <p:sp>
        <p:nvSpPr>
          <p:cNvPr id="13" name="ZoneTexte 12">
            <a:extLst>
              <a:ext uri="{FF2B5EF4-FFF2-40B4-BE49-F238E27FC236}">
                <a16:creationId xmlns:a16="http://schemas.microsoft.com/office/drawing/2014/main" id="{7E3B17FC-0829-88B2-E435-1F76BF7E3E12}"/>
              </a:ext>
            </a:extLst>
          </p:cNvPr>
          <p:cNvSpPr txBox="1"/>
          <p:nvPr/>
        </p:nvSpPr>
        <p:spPr>
          <a:xfrm>
            <a:off x="4096657" y="5838037"/>
            <a:ext cx="6103256" cy="215444"/>
          </a:xfrm>
          <a:prstGeom prst="rect">
            <a:avLst/>
          </a:prstGeom>
          <a:noFill/>
        </p:spPr>
        <p:txBody>
          <a:bodyPr wrap="square">
            <a:spAutoFit/>
          </a:bodyPr>
          <a:lstStyle/>
          <a:p>
            <a:r>
              <a:rPr lang="fr-FR" sz="800" dirty="0" err="1">
                <a:effectLst/>
                <a:latin typeface="AdvOTd710a12c"/>
              </a:rPr>
              <a:t>Sarcopenia</a:t>
            </a:r>
            <a:r>
              <a:rPr lang="fr-FR" sz="800" dirty="0">
                <a:effectLst/>
                <a:latin typeface="AdvOTd710a12c"/>
              </a:rPr>
              <a:t> in the </a:t>
            </a:r>
            <a:r>
              <a:rPr lang="fr-FR" sz="800" dirty="0" err="1">
                <a:effectLst/>
                <a:latin typeface="AdvOTd710a12c"/>
              </a:rPr>
              <a:t>Older</a:t>
            </a:r>
            <a:r>
              <a:rPr lang="fr-FR" sz="800" dirty="0">
                <a:effectLst/>
                <a:latin typeface="AdvOTd710a12c"/>
              </a:rPr>
              <a:t> </a:t>
            </a:r>
            <a:r>
              <a:rPr lang="fr-FR" sz="800" dirty="0" err="1">
                <a:effectLst/>
                <a:latin typeface="AdvOTd710a12c"/>
              </a:rPr>
              <a:t>Adult</a:t>
            </a:r>
            <a:r>
              <a:rPr lang="fr-FR" sz="800" dirty="0">
                <a:effectLst/>
                <a:latin typeface="AdvOTd710a12c"/>
              </a:rPr>
              <a:t> </a:t>
            </a:r>
            <a:r>
              <a:rPr lang="fr-FR" sz="800" dirty="0" err="1">
                <a:effectLst/>
                <a:latin typeface="AdvOTd710a12c"/>
              </a:rPr>
              <a:t>With</a:t>
            </a:r>
            <a:r>
              <a:rPr lang="fr-FR" sz="800" dirty="0">
                <a:effectLst/>
                <a:latin typeface="AdvOTd710a12c"/>
              </a:rPr>
              <a:t> Cancer </a:t>
            </a:r>
            <a:endParaRPr lang="fr-FR" dirty="0"/>
          </a:p>
        </p:txBody>
      </p:sp>
      <p:sp>
        <p:nvSpPr>
          <p:cNvPr id="6" name="ZoneTexte 5">
            <a:extLst>
              <a:ext uri="{FF2B5EF4-FFF2-40B4-BE49-F238E27FC236}">
                <a16:creationId xmlns:a16="http://schemas.microsoft.com/office/drawing/2014/main" id="{C0633FC6-284A-19E5-EBFE-28B7C3954DF8}"/>
              </a:ext>
            </a:extLst>
          </p:cNvPr>
          <p:cNvSpPr txBox="1"/>
          <p:nvPr/>
        </p:nvSpPr>
        <p:spPr>
          <a:xfrm>
            <a:off x="5293975" y="1727537"/>
            <a:ext cx="6104020" cy="4062651"/>
          </a:xfrm>
          <a:prstGeom prst="rect">
            <a:avLst/>
          </a:prstGeom>
          <a:noFill/>
        </p:spPr>
        <p:txBody>
          <a:bodyPr wrap="square">
            <a:spAutoFit/>
          </a:bodyPr>
          <a:lstStyle/>
          <a:p>
            <a:r>
              <a:rPr lang="fr-TN" sz="2000" dirty="0">
                <a:effectLst/>
                <a:latin typeface="+mj-lt"/>
                <a:ea typeface="Calibri" panose="020F0502020204030204" pitchFamily="34" charset="0"/>
              </a:rPr>
              <a:t>La </a:t>
            </a:r>
            <a:r>
              <a:rPr lang="fr-TN" sz="2000" dirty="0">
                <a:latin typeface="+mj-lt"/>
                <a:ea typeface="Calibri" panose="020F0502020204030204" pitchFamily="34" charset="0"/>
              </a:rPr>
              <a:t>SP</a:t>
            </a:r>
            <a:r>
              <a:rPr lang="fr-TN" sz="2000" dirty="0">
                <a:effectLst/>
                <a:latin typeface="+mj-lt"/>
                <a:ea typeface="Calibri" panose="020F0502020204030204" pitchFamily="34" charset="0"/>
              </a:rPr>
              <a:t> partage des caractéristiques cliniques importantes avec la cachexie</a:t>
            </a:r>
            <a:r>
              <a:rPr lang="fr-TN" sz="2000" dirty="0">
                <a:latin typeface="+mj-lt"/>
                <a:ea typeface="Calibri" panose="020F0502020204030204" pitchFamily="34" charset="0"/>
              </a:rPr>
              <a:t>; </a:t>
            </a:r>
            <a:r>
              <a:rPr lang="fr-TN" sz="2000" dirty="0">
                <a:effectLst/>
                <a:latin typeface="+mj-lt"/>
                <a:ea typeface="Calibri" panose="020F0502020204030204" pitchFamily="34" charset="0"/>
              </a:rPr>
              <a:t>distinctes</a:t>
            </a:r>
            <a:r>
              <a:rPr lang="fr-TN" sz="2000" dirty="0">
                <a:effectLst/>
                <a:latin typeface="+mj-lt"/>
              </a:rPr>
              <a:t> </a:t>
            </a:r>
            <a:endParaRPr lang="fr-TN" sz="2000" dirty="0">
              <a:latin typeface="+mj-lt"/>
            </a:endParaRPr>
          </a:p>
          <a:p>
            <a:r>
              <a:rPr lang="fr-TN" sz="2000" dirty="0">
                <a:effectLst/>
                <a:latin typeface="+mj-lt"/>
                <a:ea typeface="Calibri" panose="020F0502020204030204" pitchFamily="34" charset="0"/>
              </a:rPr>
              <a:t>La cachexie : états patho comme le cancer syndrome combinant une perte de poids et de masse Maire, avec ou sans perte de masse grasse.</a:t>
            </a:r>
            <a:r>
              <a:rPr lang="fr-TN" sz="2000" dirty="0">
                <a:effectLst/>
                <a:latin typeface="+mj-lt"/>
              </a:rPr>
              <a:t> </a:t>
            </a:r>
            <a:r>
              <a:rPr lang="fr-TN" sz="2000" dirty="0">
                <a:effectLst/>
                <a:latin typeface="+mj-lt"/>
                <a:ea typeface="Times New Roman" panose="02020603050405020304" pitchFamily="18" charset="0"/>
              </a:rPr>
              <a:t>influencée par l'état procatabolique généré par le métabolisme tumoral et les cytokines pro-inflammatoires (IL-6</a:t>
            </a:r>
            <a:r>
              <a:rPr lang="fr-TN" sz="2000" dirty="0">
                <a:latin typeface="+mj-lt"/>
                <a:ea typeface="Times New Roman" panose="02020603050405020304" pitchFamily="18" charset="0"/>
              </a:rPr>
              <a:t>-TNF</a:t>
            </a:r>
            <a:r>
              <a:rPr lang="fr-TN" sz="2000" dirty="0">
                <a:effectLst/>
                <a:latin typeface="+mj-lt"/>
                <a:ea typeface="Times New Roman" panose="02020603050405020304" pitchFamily="18" charset="0"/>
              </a:rPr>
              <a:t>) produites par le tissu tumoral ou par la réponse immunitaire de l’hôte.</a:t>
            </a:r>
          </a:p>
          <a:p>
            <a:r>
              <a:rPr lang="fr-TN" sz="2000" dirty="0">
                <a:effectLst/>
                <a:latin typeface="+mj-lt"/>
                <a:ea typeface="Calibri" panose="020F0502020204030204" pitchFamily="34" charset="0"/>
              </a:rPr>
              <a:t>la fragilité a également des chevauchements avec la </a:t>
            </a:r>
            <a:r>
              <a:rPr lang="fr-TN" sz="2000" dirty="0">
                <a:latin typeface="+mj-lt"/>
                <a:ea typeface="Calibri" panose="020F0502020204030204" pitchFamily="34" charset="0"/>
              </a:rPr>
              <a:t>SP</a:t>
            </a:r>
            <a:r>
              <a:rPr lang="fr-TN" sz="2000" dirty="0">
                <a:effectLst/>
                <a:latin typeface="+mj-lt"/>
                <a:ea typeface="Calibri" panose="020F0502020204030204" pitchFamily="34" charset="0"/>
              </a:rPr>
              <a:t>, mais les deux termes ne sont pas interchangeables. </a:t>
            </a:r>
          </a:p>
          <a:p>
            <a:r>
              <a:rPr lang="fr-TN" sz="2000" dirty="0">
                <a:effectLst/>
                <a:latin typeface="+mj-lt"/>
                <a:ea typeface="Calibri" panose="020F0502020204030204" pitchFamily="34" charset="0"/>
              </a:rPr>
              <a:t>La fragilité représente un état de vulnérabilité face au stress chez les </a:t>
            </a:r>
            <a:r>
              <a:rPr lang="fr-TN" sz="2000" dirty="0">
                <a:latin typeface="+mj-lt"/>
                <a:ea typeface="Calibri" panose="020F0502020204030204" pitchFamily="34" charset="0"/>
              </a:rPr>
              <a:t>PA</a:t>
            </a:r>
            <a:r>
              <a:rPr lang="fr-TN" sz="2000" dirty="0">
                <a:effectLst/>
                <a:latin typeface="+mj-lt"/>
                <a:ea typeface="Calibri" panose="020F0502020204030204" pitchFamily="34" charset="0"/>
              </a:rPr>
              <a:t>. </a:t>
            </a:r>
          </a:p>
          <a:p>
            <a:endParaRPr lang="fr-TN" dirty="0">
              <a:effectLst/>
              <a:latin typeface="+mj-lt"/>
            </a:endParaRPr>
          </a:p>
        </p:txBody>
      </p:sp>
    </p:spTree>
    <p:extLst>
      <p:ext uri="{BB962C8B-B14F-4D97-AF65-F5344CB8AC3E}">
        <p14:creationId xmlns:p14="http://schemas.microsoft.com/office/powerpoint/2010/main" val="2682073346"/>
      </p:ext>
    </p:extLst>
  </p:cSld>
  <p:clrMapOvr>
    <a:masterClrMapping/>
  </p:clrMapOvr>
</p:sld>
</file>

<file path=ppt/theme/theme1.xml><?xml version="1.0" encoding="utf-8"?>
<a:theme xmlns:a="http://schemas.openxmlformats.org/drawingml/2006/main" name="Galeri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{B0F353DB-5318-C84E-8028-CBC42A4659C9}tf10001119</Template>
  <TotalTime>1782</TotalTime>
  <Words>2706</Words>
  <Application>Microsoft Macintosh PowerPoint</Application>
  <PresentationFormat>Grand écran</PresentationFormat>
  <Paragraphs>238</Paragraphs>
  <Slides>35</Slides>
  <Notes>3</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35</vt:i4>
      </vt:variant>
    </vt:vector>
  </HeadingPairs>
  <TitlesOfParts>
    <vt:vector size="48" baseType="lpstr">
      <vt:lpstr>AdvOTd710a12c</vt:lpstr>
      <vt:lpstr>Arial</vt:lpstr>
      <vt:lpstr>Calibri</vt:lpstr>
      <vt:lpstr>Calibri Light</vt:lpstr>
      <vt:lpstr>Courier New</vt:lpstr>
      <vt:lpstr>DINPro</vt:lpstr>
      <vt:lpstr>Gill Sans MT</vt:lpstr>
      <vt:lpstr>PalatinoLinotype</vt:lpstr>
      <vt:lpstr>Symbol</vt:lpstr>
      <vt:lpstr>Times New Roman</vt:lpstr>
      <vt:lpstr>URWPalladioL</vt:lpstr>
      <vt:lpstr>Wingdings</vt:lpstr>
      <vt:lpstr>Galerie</vt:lpstr>
      <vt:lpstr>Sarcopénie et cancer</vt:lpstr>
      <vt:lpstr>Plan </vt:lpstr>
      <vt:lpstr>Définition </vt:lpstr>
      <vt:lpstr>Présentation PowerPoint</vt:lpstr>
      <vt:lpstr>Causes de la  sarcipénie</vt:lpstr>
      <vt:lpstr>Présentation PowerPoint</vt:lpstr>
      <vt:lpstr>Sarcopénie et cancer</vt:lpstr>
      <vt:lpstr>Présentation PowerPoint</vt:lpstr>
      <vt:lpstr>Présentation PowerPoint</vt:lpstr>
      <vt:lpstr> Méthodes pour identifier la sarcopénie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Sarcopénie et résultats en oncologie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Limites méthodologiques </vt:lpstr>
      <vt:lpstr>Présentation PowerPoint</vt:lpstr>
      <vt:lpstr>Présentation PowerPoint</vt:lpstr>
      <vt:lpstr> Masse musculaire avant ,pendant et en rémission d’un cancer</vt:lpstr>
      <vt:lpstr>Présentation PowerPoint</vt:lpstr>
      <vt:lpstr>CONCLUSION </vt:lpstr>
      <vt:lpstr>  bibliographie</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Sarcopénie et cancer</dc:title>
  <dc:creator>fedia hamdane</dc:creator>
  <cp:lastModifiedBy>fedia hamdane</cp:lastModifiedBy>
  <cp:revision>75</cp:revision>
  <dcterms:created xsi:type="dcterms:W3CDTF">2024-11-15T15:06:34Z</dcterms:created>
  <dcterms:modified xsi:type="dcterms:W3CDTF">2024-11-22T11:04:17Z</dcterms:modified>
</cp:coreProperties>
</file>