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heme/theme4.xml" ContentType="application/vnd.openxmlformats-officedocument.them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703" r:id="rId3"/>
  </p:sldMasterIdLst>
  <p:notesMasterIdLst>
    <p:notesMasterId r:id="rId30"/>
  </p:notesMasterIdLst>
  <p:sldIdLst>
    <p:sldId id="604" r:id="rId4"/>
    <p:sldId id="2147473439" r:id="rId5"/>
    <p:sldId id="2147473440" r:id="rId6"/>
    <p:sldId id="700" r:id="rId7"/>
    <p:sldId id="628" r:id="rId8"/>
    <p:sldId id="619" r:id="rId9"/>
    <p:sldId id="312" r:id="rId10"/>
    <p:sldId id="629" r:id="rId11"/>
    <p:sldId id="622" r:id="rId12"/>
    <p:sldId id="2147473441" r:id="rId13"/>
    <p:sldId id="754" r:id="rId14"/>
    <p:sldId id="755" r:id="rId15"/>
    <p:sldId id="756" r:id="rId16"/>
    <p:sldId id="757" r:id="rId17"/>
    <p:sldId id="794" r:id="rId18"/>
    <p:sldId id="715" r:id="rId19"/>
    <p:sldId id="751" r:id="rId20"/>
    <p:sldId id="2147473443" r:id="rId21"/>
    <p:sldId id="783" r:id="rId22"/>
    <p:sldId id="787" r:id="rId23"/>
    <p:sldId id="786" r:id="rId24"/>
    <p:sldId id="785" r:id="rId25"/>
    <p:sldId id="784" r:id="rId26"/>
    <p:sldId id="2147473446" r:id="rId27"/>
    <p:sldId id="614" r:id="rId28"/>
    <p:sldId id="2147473445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8"/>
  </p:normalViewPr>
  <p:slideViewPr>
    <p:cSldViewPr snapToGrid="0">
      <p:cViewPr varScale="1">
        <p:scale>
          <a:sx n="90" d="100"/>
          <a:sy n="90" d="100"/>
        </p:scale>
        <p:origin x="232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0FB6DF-DBC7-4CF7-8316-96AD8CB4E016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403A311-EC10-4E67-808F-67535B039194}">
      <dgm:prSet/>
      <dgm:spPr/>
      <dgm:t>
        <a:bodyPr/>
        <a:lstStyle/>
        <a:p>
          <a:r>
            <a:rPr lang="fr-FR" b="0" dirty="0"/>
            <a:t>La mauvaise tolérance d’une séquence pourrait compromettre la suivante : 🤦🏻‍♂️</a:t>
          </a:r>
          <a:endParaRPr lang="en-US" dirty="0"/>
        </a:p>
      </dgm:t>
    </dgm:pt>
    <dgm:pt modelId="{7B5518AD-3499-44A1-BA2E-A1479D341543}" type="parTrans" cxnId="{F0F40768-E0C8-4032-8810-F65A0E1B47DF}">
      <dgm:prSet/>
      <dgm:spPr/>
      <dgm:t>
        <a:bodyPr/>
        <a:lstStyle/>
        <a:p>
          <a:endParaRPr lang="en-US"/>
        </a:p>
      </dgm:t>
    </dgm:pt>
    <dgm:pt modelId="{094CDED6-AB2A-439A-8076-10B34B74FCEF}" type="sibTrans" cxnId="{F0F40768-E0C8-4032-8810-F65A0E1B47DF}">
      <dgm:prSet/>
      <dgm:spPr/>
      <dgm:t>
        <a:bodyPr/>
        <a:lstStyle/>
        <a:p>
          <a:endParaRPr lang="en-US"/>
        </a:p>
      </dgm:t>
    </dgm:pt>
    <dgm:pt modelId="{6F56C40E-23F1-43E8-9660-41EE365BE491}">
      <dgm:prSet/>
      <dgm:spPr/>
      <dgm:t>
        <a:bodyPr/>
        <a:lstStyle/>
        <a:p>
          <a:r>
            <a:rPr lang="fr-FR" b="0" dirty="0"/>
            <a:t>Gros problème si la séquence compromise est la plus importante</a:t>
          </a:r>
          <a:endParaRPr lang="en-US" dirty="0"/>
        </a:p>
      </dgm:t>
    </dgm:pt>
    <dgm:pt modelId="{F1CFD86E-FCAA-47C1-BC7C-6EB03AD63B1D}" type="parTrans" cxnId="{C2A0B054-AFFD-40FE-A512-1EE9D0DC8E6E}">
      <dgm:prSet/>
      <dgm:spPr/>
      <dgm:t>
        <a:bodyPr/>
        <a:lstStyle/>
        <a:p>
          <a:endParaRPr lang="en-US"/>
        </a:p>
      </dgm:t>
    </dgm:pt>
    <dgm:pt modelId="{9F4BC4E0-0C2B-4FC3-8F48-4776B61EFB0C}" type="sibTrans" cxnId="{C2A0B054-AFFD-40FE-A512-1EE9D0DC8E6E}">
      <dgm:prSet/>
      <dgm:spPr/>
      <dgm:t>
        <a:bodyPr/>
        <a:lstStyle/>
        <a:p>
          <a:endParaRPr lang="en-US"/>
        </a:p>
      </dgm:t>
    </dgm:pt>
    <dgm:pt modelId="{D396E9BA-A6F4-1545-90EC-343EFAAF1500}" type="pres">
      <dgm:prSet presAssocID="{AE0FB6DF-DBC7-4CF7-8316-96AD8CB4E016}" presName="Name0" presStyleCnt="0">
        <dgm:presLayoutVars>
          <dgm:dir/>
          <dgm:animLvl val="lvl"/>
          <dgm:resizeHandles val="exact"/>
        </dgm:presLayoutVars>
      </dgm:prSet>
      <dgm:spPr/>
    </dgm:pt>
    <dgm:pt modelId="{4C5301E2-87A1-2D45-98E6-4F2E1F98CA15}" type="pres">
      <dgm:prSet presAssocID="{0403A311-EC10-4E67-808F-67535B039194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9E450B22-DA0C-B440-9B9E-B8C056CCCA7C}" type="pres">
      <dgm:prSet presAssocID="{094CDED6-AB2A-439A-8076-10B34B74FCEF}" presName="parTxOnlySpace" presStyleCnt="0"/>
      <dgm:spPr/>
    </dgm:pt>
    <dgm:pt modelId="{FB266643-07BF-2645-AEBF-8B6A17602823}" type="pres">
      <dgm:prSet presAssocID="{6F56C40E-23F1-43E8-9660-41EE365BE491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E58F781D-9AF2-4B45-B74D-CF7CE6432270}" type="presOf" srcId="{AE0FB6DF-DBC7-4CF7-8316-96AD8CB4E016}" destId="{D396E9BA-A6F4-1545-90EC-343EFAAF1500}" srcOrd="0" destOrd="0" presId="urn:microsoft.com/office/officeart/2005/8/layout/chevron1"/>
    <dgm:cxn modelId="{4EC9AA50-66D8-6748-A25D-51D14DFDD60F}" type="presOf" srcId="{0403A311-EC10-4E67-808F-67535B039194}" destId="{4C5301E2-87A1-2D45-98E6-4F2E1F98CA15}" srcOrd="0" destOrd="0" presId="urn:microsoft.com/office/officeart/2005/8/layout/chevron1"/>
    <dgm:cxn modelId="{C2A0B054-AFFD-40FE-A512-1EE9D0DC8E6E}" srcId="{AE0FB6DF-DBC7-4CF7-8316-96AD8CB4E016}" destId="{6F56C40E-23F1-43E8-9660-41EE365BE491}" srcOrd="1" destOrd="0" parTransId="{F1CFD86E-FCAA-47C1-BC7C-6EB03AD63B1D}" sibTransId="{9F4BC4E0-0C2B-4FC3-8F48-4776B61EFB0C}"/>
    <dgm:cxn modelId="{F0F40768-E0C8-4032-8810-F65A0E1B47DF}" srcId="{AE0FB6DF-DBC7-4CF7-8316-96AD8CB4E016}" destId="{0403A311-EC10-4E67-808F-67535B039194}" srcOrd="0" destOrd="0" parTransId="{7B5518AD-3499-44A1-BA2E-A1479D341543}" sibTransId="{094CDED6-AB2A-439A-8076-10B34B74FCEF}"/>
    <dgm:cxn modelId="{35ED94E1-FCC4-C644-842E-0E7A20B60543}" type="presOf" srcId="{6F56C40E-23F1-43E8-9660-41EE365BE491}" destId="{FB266643-07BF-2645-AEBF-8B6A17602823}" srcOrd="0" destOrd="0" presId="urn:microsoft.com/office/officeart/2005/8/layout/chevron1"/>
    <dgm:cxn modelId="{5A193E2B-C061-FB46-ABDC-C9303F9B63DC}" type="presParOf" srcId="{D396E9BA-A6F4-1545-90EC-343EFAAF1500}" destId="{4C5301E2-87A1-2D45-98E6-4F2E1F98CA15}" srcOrd="0" destOrd="0" presId="urn:microsoft.com/office/officeart/2005/8/layout/chevron1"/>
    <dgm:cxn modelId="{93FD8B29-8F49-0549-B14C-9B6C92875244}" type="presParOf" srcId="{D396E9BA-A6F4-1545-90EC-343EFAAF1500}" destId="{9E450B22-DA0C-B440-9B9E-B8C056CCCA7C}" srcOrd="1" destOrd="0" presId="urn:microsoft.com/office/officeart/2005/8/layout/chevron1"/>
    <dgm:cxn modelId="{853176BE-8F1C-BA4A-A711-3E9D2BC9D7FA}" type="presParOf" srcId="{D396E9BA-A6F4-1545-90EC-343EFAAF1500}" destId="{FB266643-07BF-2645-AEBF-8B6A17602823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301E2-87A1-2D45-98E6-4F2E1F98CA15}">
      <dsp:nvSpPr>
        <dsp:cNvPr id="0" name=""/>
        <dsp:cNvSpPr/>
      </dsp:nvSpPr>
      <dsp:spPr>
        <a:xfrm>
          <a:off x="9242" y="1070709"/>
          <a:ext cx="5524797" cy="220991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b="0" kern="1200" dirty="0"/>
            <a:t>La mauvaise tolérance d’une séquence pourrait compromettre la suivante : 🤦🏻‍♂️</a:t>
          </a:r>
          <a:endParaRPr lang="en-US" sz="2900" kern="1200" dirty="0"/>
        </a:p>
      </dsp:txBody>
      <dsp:txXfrm>
        <a:off x="1114202" y="1070709"/>
        <a:ext cx="3314878" cy="2209919"/>
      </dsp:txXfrm>
    </dsp:sp>
    <dsp:sp modelId="{FB266643-07BF-2645-AEBF-8B6A17602823}">
      <dsp:nvSpPr>
        <dsp:cNvPr id="0" name=""/>
        <dsp:cNvSpPr/>
      </dsp:nvSpPr>
      <dsp:spPr>
        <a:xfrm>
          <a:off x="4981560" y="1070709"/>
          <a:ext cx="5524797" cy="2209919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900" b="0" kern="1200" dirty="0"/>
            <a:t>Gros problème si la séquence compromise est la plus importante</a:t>
          </a:r>
          <a:endParaRPr lang="en-US" sz="2900" kern="1200" dirty="0"/>
        </a:p>
      </dsp:txBody>
      <dsp:txXfrm>
        <a:off x="6086520" y="1070709"/>
        <a:ext cx="3314878" cy="2209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959CE-69D3-CD4B-AA5C-B7FA7A20D30B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DE3B7-B8F9-5045-98EC-AD637A8E3D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9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DFCFD5-5C46-4044-B90D-6F770CB1ED4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14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7E29FE-C07D-E5D8-A2DC-7259659A8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4D93131-1D1F-6285-E945-6DE1A0480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89CDCA-E6DE-1CEA-5179-F5CDC6B80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2F4E-8B85-F043-A3A1-4E0236E12266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CB77491-00E9-F361-A7C7-0EEABC333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8ED7B8-B57F-532C-FA38-A3DF3790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3CB0-84BF-6A4F-81B1-7DC304754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90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BA7999-863F-A87E-6117-8D83457A4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A62B03-A28E-479E-7AA6-8BB755A4B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DB80E0-4774-7697-61AE-6E231BA1A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2F4E-8B85-F043-A3A1-4E0236E12266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7E50A48-45B3-402C-5C13-17E8BAEA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78E3C0-141E-92EF-047D-830358304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3CB0-84BF-6A4F-81B1-7DC304754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08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AE91D80-32A4-59C7-AFB8-946721CBAF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6D5AAF0-9ACC-22F6-B4C3-B8C6E166BD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A6A0511-A6A1-CA31-C728-FAA09396F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2F4E-8B85-F043-A3A1-4E0236E12266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8BEBF5-A5D3-BC7A-D608-5EF73607B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5DF6BF7-A452-4533-DB1C-DD20355B4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3CB0-84BF-6A4F-81B1-7DC304754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28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2D7950-E2A5-E1D7-110B-903C24F5A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B491385-64C7-3480-6EB8-23CE20FE4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3BCBC4-9336-8E81-C2F0-D5556458E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9586-F090-EB47-AE0D-94EA4A2D21D5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4E5DEB-67D6-1A6D-D71E-6B26A30B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BD4786-7ED1-3BB5-ED81-C09A6462D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E2D9-63CD-574A-A3BE-A70251E1A8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5117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95A834-79FB-8428-4EC7-6B5F59304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83799C-A705-FA49-F9D6-1EAE5445B7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34E683-A16C-F710-5E43-047EE4E2C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9586-F090-EB47-AE0D-94EA4A2D21D5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950365-70AE-7B8F-876F-81DE934F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1DB4C5-9222-58C3-5B33-A14CF7BD1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E2D9-63CD-574A-A3BE-A70251E1A8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8838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2D666E-7653-7CBC-1187-43E745EC1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E9C2D8-521C-76B8-ECB1-63BC7442C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E7BAC1-C36D-7696-E310-E53D019D7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9586-F090-EB47-AE0D-94EA4A2D21D5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E7C315E-BE18-C201-D88D-9F4E2D5D2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767BB6-EDEA-2A95-05D6-73C940737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E2D9-63CD-574A-A3BE-A70251E1A8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7841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FAD935-0CC0-1415-782B-205111522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94DB0E-6716-FD6E-6715-90F0204D7F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44CD8C-197B-AA6C-9F14-24844B425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DFCC16-4810-29B1-8094-23F60322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9586-F090-EB47-AE0D-94EA4A2D21D5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D0A3947-EED4-DE1C-FA83-E50A7405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2F7C01-4B17-52E4-1FD3-A67CF5379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E2D9-63CD-574A-A3BE-A70251E1A8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979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0FDD8B-C287-C191-EAD2-622A3DA85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AE40BE-D5A7-85F6-A8C0-050900D82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8427ADF-CAD3-C04D-DCAD-C47251848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DB804ED-BC64-B2E5-0BBB-74C6C26CC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92444DF-D700-5D81-707E-87A26113F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F6A590B-F9BD-0F9F-64B9-840452A1D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9586-F090-EB47-AE0D-94EA4A2D21D5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11EC3D0-667E-A534-225E-B6589FE08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DD0EC3D-E30E-D730-A68C-DB1440DC5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E2D9-63CD-574A-A3BE-A70251E1A8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803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BFDD92-F67B-30D4-2F5F-F8E518BD8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8F53B0-3E79-5B5C-9E59-FC59116AE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9586-F090-EB47-AE0D-94EA4A2D21D5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B20B21-D340-FFFD-0523-4EC774FAE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F5396B2-FA98-F5DC-D4C9-0A22FDEC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E2D9-63CD-574A-A3BE-A70251E1A8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1099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9F8519A-F534-3D62-AF43-63C44BDA3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9586-F090-EB47-AE0D-94EA4A2D21D5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033ADE5-51F7-18BA-BAB1-A29CCCBB4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9F453-B643-7657-6A62-9702DBA39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E2D9-63CD-574A-A3BE-A70251E1A8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378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B2AE3B-944B-978F-5EF7-474DBD5D8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0E661F-0A03-3525-11FB-07676040D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63632E4-82E3-04EB-3FA7-CC7DA47BD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87C3D9F-892B-539B-3F1F-F3D0A6049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9586-F090-EB47-AE0D-94EA4A2D21D5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CEF349C-CE4D-55AB-CBBE-3704A1282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D418D0-F600-CBBA-C0AC-5155D898A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E2D9-63CD-574A-A3BE-A70251E1A8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798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9EF28A-E1C0-D4B8-8864-7E86D36C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5CBD2D-EF81-8E98-4F79-9AFB18FDF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C13363-E94A-2288-1F87-469DA3378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2F4E-8B85-F043-A3A1-4E0236E12266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1588D5-536B-A320-FC47-90E9EA5D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F60C84-CFDB-9A41-FD34-6AD95F64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3CB0-84BF-6A4F-81B1-7DC304754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913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157D94-2F19-2BB8-D02B-002627A02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FFB3D24-0FCB-3ED3-168B-EFF7E031F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C938705-D3E8-8A15-3C3F-AB7B809AD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12C7E76-F9C3-DFC7-E572-DEDA3ECD6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9586-F090-EB47-AE0D-94EA4A2D21D5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3316E4-EE17-DD94-B88A-94D854D33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53CA01-8E13-9248-2B98-5EDE51B6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E2D9-63CD-574A-A3BE-A70251E1A8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885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69DFEE-A098-00C9-6031-642057C2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2E96CF-DCD1-0F61-86E6-45566BACE9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8C3A41-2D04-35E2-5A9D-513A195F2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9586-F090-EB47-AE0D-94EA4A2D21D5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26F4DCD-AF76-185C-C1BD-1214FA7D7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604482-896D-66CE-74CF-4BEF2E241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E2D9-63CD-574A-A3BE-A70251E1A8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202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A47BE5D-61DE-D288-ACC4-300F06540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C9AD18-CBBA-5DCF-CE3D-A36C6722C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687224-B71F-7DF0-EA20-5B1D06174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69586-F090-EB47-AE0D-94EA4A2D21D5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CCE5AA9-47CD-FC4E-26ED-1D7BB063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BAC768-2010-7931-B7AC-521CBE318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4E2D9-63CD-574A-A3BE-A70251E1A8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7380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r-FR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6"/>
            <a:ext cx="10972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20BEE-1FB2-4B4E-A5BD-1523CAC1E2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65890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en-US" noProof="0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B7527BA-EB0A-41D3-AA5C-A189CD7BECF8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94FF9D6A-0C85-479F-8AC6-ED2879E412DC}" type="slidenum">
              <a:rPr lang="en-US" altLang="en-US"/>
              <a:pPr/>
              <a:t>‹N°›</a:t>
            </a:fld>
            <a:endParaRPr lang="en-US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7E8734-5807-4010-9BEF-58FB8961F375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>
                <a:sym typeface="Wingdings" charset="2"/>
              </a:rPr>
              <a:t>Date of download:  mm/dd/yyyy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4EA3A0-5361-4A74-83C6-352F10BE1DBE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3397583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2"/>
          </a:xfrm>
        </p:spPr>
        <p:txBody>
          <a:bodyPr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F9B7BA-9DA9-4C60-8418-DE918911E377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0BDE505A-6A19-4E96-86CE-F890D1742848}" type="slidenum">
              <a:rPr lang="en-US" altLang="en-US"/>
              <a:pPr/>
              <a:t>‹N°›</a:t>
            </a:fld>
            <a:endParaRPr lang="en-US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846362-976D-4836-A5D0-B1F144CCC9BA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>
                <a:sym typeface="Wingdings" charset="2"/>
              </a:rPr>
              <a:t>Date of download:  mm/dd/yyyy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341B9B3-2E33-4546-A0BA-E8D1D85CB727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6522787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F3B509F-8441-4C9F-89BA-6D67F5DB569B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B46F8E43-2EE0-41E5-92F8-52A5ABA02E67}" type="slidenum">
              <a:rPr lang="en-US" altLang="en-US"/>
              <a:pPr/>
              <a:t>‹N°›</a:t>
            </a:fld>
            <a:endParaRPr lang="en-US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BABB2F-9370-4222-8FE1-361EAF518D9E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>
                <a:sym typeface="Wingdings" charset="2"/>
              </a:rPr>
              <a:t>Date of download:  mm/dd/yyyy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6244A9-3C2C-4D0D-9303-0680A58EB6D4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6113270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5408CD6-2A1E-4A6F-80C5-2386C4EF6C73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2715D58-3F43-4A48-8CED-10FE6A202C8A}" type="slidenum">
              <a:rPr lang="en-US" altLang="en-US"/>
              <a:pPr/>
              <a:t>‹N°›</a:t>
            </a:fld>
            <a:endParaRPr lang="en-US" alt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78DCCF4-1378-4BA1-9395-4D0FF4B182EC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>
                <a:sym typeface="Wingdings" charset="2"/>
              </a:rPr>
              <a:t>Date of download:  mm/dd/yyyy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7197F96-D7E0-47C5-A091-D294FDD7645C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0277858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F3F40CD2-2DAA-4F92-8F5C-C30CA67212CE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28E4DEB0-B335-4C16-82F6-D7AF0F95B1E0}" type="slidenum">
              <a:rPr lang="en-US" altLang="en-US"/>
              <a:pPr/>
              <a:t>‹N°›</a:t>
            </a:fld>
            <a:endParaRPr lang="en-US" altLang="en-US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D9143D92-911E-4746-878E-C9DA3214B017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>
                <a:sym typeface="Wingdings" charset="2"/>
              </a:rPr>
              <a:t>Date of download:  mm/dd/yyyy</a:t>
            </a:r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EE1CAE49-2197-4004-84BA-233C343114C7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1096193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9869C1D-292E-4D10-9413-47EBB70199F7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DC10CAE2-90C2-4FFA-A55A-66DF6FEB3588}" type="slidenum">
              <a:rPr lang="en-US" altLang="en-US"/>
              <a:pPr/>
              <a:t>‹N°›</a:t>
            </a:fld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D8C88-9E59-41B3-AD2F-2145D10BBD0B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Wingdings" charset="2"/>
              </a:defRPr>
            </a:pPr>
            <a:r>
              <a:rPr lang="en-US">
                <a:sym typeface="Wingdings" charset="2"/>
              </a:rPr>
              <a:t>Date of download:  mm/dd/yyyy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FDD35-20EE-4371-A3FD-0831401A4A66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653956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7D43D2-0DF8-2183-41E2-F679F4C3D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DBF5D4-01D1-3FF5-22C5-48AA6DE1B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3F6CF0-23AA-B453-DD14-1B8177507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2F4E-8B85-F043-A3A1-4E0236E12266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48F409-330F-9B52-74B1-FC134769A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A3FDE9-20F8-6AB0-003C-D22FD77C0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3CB0-84BF-6A4F-81B1-7DC304754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272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DE97C33-D79A-4221-B816-03F8EE007E59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ADB0E5AD-5A45-4BE9-8E8C-4405DFCD44CD}" type="slidenum">
              <a:rPr lang="en-US" altLang="en-US"/>
              <a:pPr/>
              <a:t>‹N°›</a:t>
            </a:fld>
            <a:endParaRPr lang="en-US" altLang="en-US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D09F0419-8219-400B-812B-AD6FBF75536F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>
                <a:sym typeface="Wingdings" charset="2"/>
              </a:rPr>
              <a:t>Date of download:  mm/dd/yyyy</a:t>
            </a:r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392922EF-5003-4FBB-BA5D-9499DA7ED6E5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8995946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8613F729-8C7B-4819-B387-028C6619195A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3564A6E6-3EDE-4EC5-8456-71BC52421701}" type="slidenum">
              <a:rPr lang="en-US" altLang="en-US"/>
              <a:pPr/>
              <a:t>‹N°›</a:t>
            </a:fld>
            <a:endParaRPr lang="en-US" alt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61B4D59F-021B-4448-BD55-96B55A4A98BD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>
                <a:sym typeface="Wingdings" charset="2"/>
              </a:rPr>
              <a:t>Date of download:  mm/dd/yyyy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C2B63EE-B62C-4165-B084-C5D40DC68F7D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801326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en-US" noProof="0"/>
              <a:t>Click to edit Master text styles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68BA9107-AF92-4E08-B6C7-01AFC651FF97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4B6DEBB4-0F42-4B88-A4C9-DB3C5BB287F9}" type="slidenum">
              <a:rPr lang="en-US" altLang="en-US"/>
              <a:pPr/>
              <a:t>‹N°›</a:t>
            </a:fld>
            <a:endParaRPr lang="en-US" altLang="en-US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5E699CD-8BB9-4F21-97A5-5958E1037BC9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>
                <a:sym typeface="Wingdings" charset="2"/>
              </a:rPr>
              <a:t>Date of download:  mm/dd/yyyy</a:t>
            </a:r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67B73D3-D263-4DF3-8FE2-5BBCF59FB8BB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02380102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2"/>
          </a:xfrm>
        </p:spPr>
        <p:txBody>
          <a:bodyPr vert="eaVert"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FAE291-5440-4155-B309-DE42D9DD2EA2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73B180DB-FFDC-4B51-A438-DD5FA2811968}" type="slidenum">
              <a:rPr lang="en-US" altLang="en-US"/>
              <a:pPr/>
              <a:t>‹N°›</a:t>
            </a:fld>
            <a:endParaRPr lang="en-US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90F047-CEED-4303-917F-431C3840E150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>
                <a:sym typeface="Wingdings" charset="2"/>
              </a:rPr>
              <a:t>Date of download:  mm/dd/yyyy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F32C95-21DD-4979-8BF5-E109F312FE5A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3732174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alt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5E0CEF5-C981-4E25-AB5D-2FB308816192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88175C61-B8E0-41F9-8420-F857094F3ADE}" type="slidenum">
              <a:rPr lang="en-US" altLang="en-US"/>
              <a:pPr/>
              <a:t>‹N°›</a:t>
            </a:fld>
            <a:endParaRPr lang="en-US" alt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03CF01-BD1E-4E7E-B5C7-FD42EBD2619B}"/>
              </a:ext>
            </a:extLst>
          </p:cNvPr>
          <p:cNvSpPr>
            <a:spLocks noGrp="1"/>
          </p:cNvSpPr>
          <p:nvPr>
            <p:ph type="dt" sz="half" idx="11"/>
            <p:custDataLst>
              <p:tags r:id="rId2"/>
            </p:custDataLst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ea typeface="ＭＳ Ｐゴシック" charset="0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  <a:sym typeface="Wingdings" charset="2"/>
              </a:defRPr>
            </a:pPr>
            <a:r>
              <a:rPr lang="en-US">
                <a:sym typeface="Wingdings" charset="2"/>
              </a:rPr>
              <a:t>Date of download:  mm/dd/yyyy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77EEE1-A7C7-4D2C-9EB4-CD1281D93E9D}"/>
              </a:ext>
            </a:extLst>
          </p:cNvPr>
          <p:cNvSpPr>
            <a:spLocks noGrp="1"/>
          </p:cNvSpPr>
          <p:nvPr>
            <p:ph type="ftr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6737886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57C15A3-E2BD-45C6-B508-AC4746D84B10}"/>
              </a:ext>
            </a:extLst>
          </p:cNvPr>
          <p:cNvSpPr txBox="1"/>
          <p:nvPr>
            <p:custDataLst>
              <p:tags r:id="rId1"/>
            </p:custDataLst>
          </p:nvPr>
        </p:nvSpPr>
        <p:spPr bwMode="auto">
          <a:xfrm>
            <a:off x="609600" y="350838"/>
            <a:ext cx="10972800" cy="1020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buSzTx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lang="en-US" altLang="en-US" sz="3000" i="1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itchFamily="18" charset="0"/>
                <a:sym typeface="Wingdings"/>
              </a:rPr>
              <a:t>SCM6 White Label Figure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D0010B2-F7EE-49B5-9C2A-FDEC0B86330C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>
            <a:off x="4165600" y="6248401"/>
            <a:ext cx="51816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898989"/>
                </a:solidFill>
              </a:rPr>
              <a:t>Copyright © The Publisher. All rights reserved.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09600" y="5105400"/>
            <a:ext cx="10972800" cy="10668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>
              <a:defRPr sz="1200" b="1" i="0"/>
            </a:lvl1pPr>
          </a:lstStyle>
          <a:p>
            <a:pPr lvl="0"/>
            <a:r>
              <a:rPr lang="en-US" altLang="en-US" noProof="0"/>
              <a:t>Figure legend: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6426A87-5FFC-45E5-98B8-8D27DE97D2FA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Wingdings" charset="2"/>
              </a:defRPr>
            </a:pPr>
            <a:r>
              <a:rPr lang="en-US">
                <a:sym typeface="Wingdings" charset="2"/>
              </a:rPr>
              <a:t>Date of download:  mm/dd/yyyy</a:t>
            </a:r>
          </a:p>
        </p:txBody>
      </p:sp>
    </p:spTree>
    <p:extLst>
      <p:ext uri="{BB962C8B-B14F-4D97-AF65-F5344CB8AC3E}">
        <p14:creationId xmlns:p14="http://schemas.microsoft.com/office/powerpoint/2010/main" val="14338466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7DF451-63DE-78A0-7841-449D0818C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A75C67-11ED-5517-E770-F41C55350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127EE2-16CA-EACF-D6BC-D657D9D78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F176E9-88E1-7E22-F276-9F5A41DC2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2F4E-8B85-F043-A3A1-4E0236E12266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9C54EB6-F913-97C7-FEED-E43BAFAFF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5601A7-9C2A-42A9-7480-A3D971E4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3CB0-84BF-6A4F-81B1-7DC304754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13703B-6FE7-554A-F811-D578A90BA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1C16BD-74DC-41EE-6DD0-DEBECAF91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A78217-8CD3-613C-C419-C41633A81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E7CA2BD-04A1-E7A1-734D-A2199CCA0F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DC852DA-EE0C-3330-795A-6F301394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9200C5B-6F5F-51EC-2AFC-CA4A28508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2F4E-8B85-F043-A3A1-4E0236E12266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85640CF-9694-4D27-78A9-5A191010D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C747A72-C1BC-57AD-D416-7C2497A2B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3CB0-84BF-6A4F-81B1-7DC304754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390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0D6F6E-EA74-9FA9-02F0-EC5C2C93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FC1B2A-EB41-3621-9AB9-A08F2DE3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2F4E-8B85-F043-A3A1-4E0236E12266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F82C747-CECD-1D46-110E-2609D4265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5D3285A-5696-C58A-8085-0794174A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3CB0-84BF-6A4F-81B1-7DC304754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02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5AFAF53-09E1-E474-26BA-99B3F40C0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2F4E-8B85-F043-A3A1-4E0236E12266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689DC7A-46A7-A322-7F3E-B5DAD3109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71B719-0D62-41D1-446B-225D1181D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3CB0-84BF-6A4F-81B1-7DC304754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152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CCCD90-37C8-4938-D104-147B8FB84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2D15FF-BAEE-989E-AACF-E36F7EFFA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560C9E-7D4A-AE35-7158-306C7E282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5AA108-3F04-299D-828D-0658C177C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2F4E-8B85-F043-A3A1-4E0236E12266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2F9610-24F9-6986-7185-F6FB0220F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07F1206-4662-4B88-D559-3688249B4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3CB0-84BF-6A4F-81B1-7DC304754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208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A08BAE-D4F6-ACE0-0975-AC7B87872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CE7167-D681-F37F-84CE-FBF4B2D6AD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08CF67-72BA-4AD8-7B6A-56EA64AD7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394AFFD-8318-6DE6-916E-4102207D4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82F4E-8B85-F043-A3A1-4E0236E12266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D1D0F9-A3EC-7426-18E1-01E73B85E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89C66B-26D7-27B8-4AEC-DE6067D16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3CB0-84BF-6A4F-81B1-7DC304754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498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C00E1E9-8B95-1570-33AE-A8A7DC74B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2AF20D-9D1C-7D50-0626-E1A1BEE5E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C3BF25-590F-6425-B585-E933499ECB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482F4E-8B85-F043-A3A1-4E0236E12266}" type="datetimeFigureOut">
              <a:rPr lang="fr-FR" smtClean="0"/>
              <a:t>20/11/2024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F789A8-7D71-6C5D-6386-383978179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9164E2-414E-8078-1667-3D0D37C7B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E63CB0-84BF-6A4F-81B1-7DC304754E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57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E458981-EC30-B17A-53DB-7CC3CBC40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43B27C-E2C4-1FE4-7673-129DD25DB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7E8493-1523-8CBF-8EF7-DA8F700824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69586-F090-EB47-AE0D-94EA4A2D21D5}" type="datetimeFigureOut">
              <a:rPr lang="fr-FR" smtClean="0"/>
              <a:t>17/11/2024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0F5799-DD28-2DE1-8ADE-105290296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88649C-F5D7-E94B-A9EA-DE10881D38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4E2D9-63CD-574A-A3BE-A70251E1A8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6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DD4BB8-D2E2-45C1-BBB3-A520A538A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823433F-D93D-40C2-AFFA-F4661D07B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/>
              <a:t>Click to edit Master text styles</a:t>
            </a:r>
          </a:p>
          <a:p>
            <a:pPr lvl="1"/>
            <a:r>
              <a:rPr lang="en-US" altLang="fr-FR"/>
              <a:t>Second level</a:t>
            </a:r>
          </a:p>
          <a:p>
            <a:pPr lvl="2"/>
            <a:r>
              <a:rPr lang="en-US" altLang="fr-FR"/>
              <a:t>Third level</a:t>
            </a:r>
          </a:p>
          <a:p>
            <a:pPr lvl="3"/>
            <a:r>
              <a:rPr lang="en-US" altLang="fr-FR"/>
              <a:t>Fourth level</a:t>
            </a:r>
          </a:p>
          <a:p>
            <a:pPr lvl="4"/>
            <a:r>
              <a:rPr lang="en-US" altLang="fr-FR"/>
              <a:t>Fifth level</a:t>
            </a:r>
          </a:p>
        </p:txBody>
      </p:sp>
      <p:sp>
        <p:nvSpPr>
          <p:cNvPr id="1028" name="Date Placeholder 3">
            <a:extLst>
              <a:ext uri="{FF2B5EF4-FFF2-40B4-BE49-F238E27FC236}">
                <a16:creationId xmlns:a16="http://schemas.microsoft.com/office/drawing/2014/main" id="{D1118E82-DFEE-49FB-A1FF-A423C5EB7E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lIns="91440" tIns="45720" rIns="91440" bIns="45720" rtlCol="0" anchor="ctr"/>
          <a:lstStyle>
            <a:lvl1pPr algn="l" eaLnBrk="1" hangingPunct="1">
              <a:buSzTx/>
              <a:defRPr sz="120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latin typeface="Arial"/>
                <a:ea typeface="+mn-ea"/>
                <a:sym typeface="Wingdings"/>
              </a:defRPr>
            </a:lvl1pPr>
          </a:lstStyle>
          <a:p>
            <a:pPr>
              <a:defRPr kumimoji="0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98989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Wingdings" charset="2"/>
              </a:defRPr>
            </a:pPr>
            <a:r>
              <a:rPr lang="en-US"/>
              <a:t>Date of download:  mm/dd/yyyy</a:t>
            </a:r>
            <a:endParaRPr lang="en-US">
              <a:sym typeface="Wingdings" charset="2"/>
            </a:endParaRPr>
          </a:p>
        </p:txBody>
      </p:sp>
      <p:sp>
        <p:nvSpPr>
          <p:cNvPr id="1029" name="Footer Placeholder 4">
            <a:extLst>
              <a:ext uri="{FF2B5EF4-FFF2-40B4-BE49-F238E27FC236}">
                <a16:creationId xmlns:a16="http://schemas.microsoft.com/office/drawing/2014/main" id="{D572F5B1-0B6A-4DC8-B666-8E76E1D98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 altLang="fr-FR"/>
              <a:t>Copyright © 2012 American Medical Association. All rights reserved.</a:t>
            </a:r>
          </a:p>
        </p:txBody>
      </p:sp>
      <p:sp>
        <p:nvSpPr>
          <p:cNvPr id="1030" name="Slide Number Placeholder 5">
            <a:extLst>
              <a:ext uri="{FF2B5EF4-FFF2-40B4-BE49-F238E27FC236}">
                <a16:creationId xmlns:a16="http://schemas.microsoft.com/office/drawing/2014/main" id="{50CF7E3B-59A9-425E-B125-4718E632C4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C0DA0CF-5312-427D-A191-6A1B23267539}" type="slidenum">
              <a:rPr lang="en-US" altLang="en-US"/>
              <a:pPr/>
              <a:t>‹N°›</a:t>
            </a:fld>
            <a:endParaRPr lang="en-US" altLang="en-US"/>
          </a:p>
        </p:txBody>
      </p:sp>
      <p:sp>
        <p:nvSpPr>
          <p:cNvPr id="1031" name="Date Placeholder 3">
            <a:extLst>
              <a:ext uri="{FF2B5EF4-FFF2-40B4-BE49-F238E27FC236}">
                <a16:creationId xmlns:a16="http://schemas.microsoft.com/office/drawing/2014/main" id="{7B9A58FE-3BD5-4F5E-A4CB-046723D34B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0" y="6400801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SzPct val="100000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254794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100000"/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7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6.png"/><Relationship Id="rId5" Type="http://schemas.openxmlformats.org/officeDocument/2006/relationships/tags" Target="../tags/tag41.xml"/><Relationship Id="rId10" Type="http://schemas.openxmlformats.org/officeDocument/2006/relationships/slideLayout" Target="../slideLayouts/slideLayout25.xml"/><Relationship Id="rId4" Type="http://schemas.openxmlformats.org/officeDocument/2006/relationships/tags" Target="../tags/tag40.xml"/><Relationship Id="rId9" Type="http://schemas.openxmlformats.org/officeDocument/2006/relationships/tags" Target="../tags/tag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fge.org/lexique#Canc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8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6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slideLayout" Target="../slideLayouts/slideLayout13.xml"/><Relationship Id="rId5" Type="http://schemas.openxmlformats.org/officeDocument/2006/relationships/tags" Target="../tags/tag50.xml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0BEC6B-755B-3BA0-D414-EFB313793D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053" y="1446573"/>
            <a:ext cx="11843848" cy="38706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fr-FR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3800" b="1" dirty="0">
                <a:solidFill>
                  <a:schemeClr val="accent1"/>
                </a:solidFill>
              </a:rPr>
              <a:t>Djamel </a:t>
            </a:r>
            <a:r>
              <a:rPr lang="fr-FR" sz="3800" b="1" dirty="0" err="1">
                <a:solidFill>
                  <a:schemeClr val="accent1"/>
                </a:solidFill>
              </a:rPr>
              <a:t>Ghebriou</a:t>
            </a:r>
            <a:endParaRPr lang="fr-FR" sz="3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3800" b="1" dirty="0">
                <a:solidFill>
                  <a:schemeClr val="accent1"/>
                </a:solidFill>
              </a:rPr>
              <a:t>AP-HP Sorbonne Université</a:t>
            </a:r>
          </a:p>
          <a:p>
            <a:pPr marL="0" indent="0">
              <a:buNone/>
            </a:pPr>
            <a:r>
              <a:rPr lang="fr-FR" sz="3800" dirty="0">
                <a:solidFill>
                  <a:schemeClr val="accent1"/>
                </a:solidFill>
              </a:rPr>
              <a:t>Hôpital Universitaire Tenon</a:t>
            </a:r>
          </a:p>
          <a:p>
            <a:pPr marL="0" indent="0">
              <a:buNone/>
            </a:pPr>
            <a:endParaRPr lang="fr-FR" sz="3200" b="1" dirty="0"/>
          </a:p>
          <a:p>
            <a:pPr marL="0" indent="0">
              <a:buNone/>
            </a:pPr>
            <a:r>
              <a:rPr lang="fr-FR" sz="3200" dirty="0"/>
              <a:t>Vendredi 22 novembre 2024</a:t>
            </a:r>
          </a:p>
          <a:p>
            <a:pPr marL="0" indent="0">
              <a:buNone/>
            </a:pPr>
            <a:endParaRPr lang="fr-FR" sz="3200" dirty="0"/>
          </a:p>
          <a:p>
            <a:pPr marL="0" indent="0">
              <a:buNone/>
            </a:pPr>
            <a:r>
              <a:rPr lang="fr-FR" sz="3300" b="1" i="0" dirty="0">
                <a:effectLst/>
                <a:latin typeface="-apple-system"/>
              </a:rPr>
              <a:t>Quid de la dose intensité des traitements systémiques chez le sujet âgé ?</a:t>
            </a:r>
            <a:endParaRPr lang="fr-FR" sz="3300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3E38BE4-4170-43F2-BF0B-95C10AFE1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3" y="5453135"/>
            <a:ext cx="3542855" cy="1116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8A82373-C492-495B-B7AF-0E06FD3F5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187" y="1692488"/>
            <a:ext cx="2994466" cy="2268000"/>
          </a:xfrm>
          <a:prstGeom prst="rect">
            <a:avLst/>
          </a:prstGeom>
        </p:spPr>
      </p:pic>
      <p:pic>
        <p:nvPicPr>
          <p:cNvPr id="2" name="Image 1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E4A6539D-FCFB-B952-84B3-2A4FD9C58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719" y="5633135"/>
            <a:ext cx="5534671" cy="756000"/>
          </a:xfrm>
          <a:prstGeom prst="rect">
            <a:avLst/>
          </a:prstGeom>
        </p:spPr>
      </p:pic>
      <p:pic>
        <p:nvPicPr>
          <p:cNvPr id="5" name="Image 4" descr="Sorbonne Uuniversité avec signature_HORIZONTAL  (clrs) (2)">
            <a:extLst>
              <a:ext uri="{FF2B5EF4-FFF2-40B4-BE49-F238E27FC236}">
                <a16:creationId xmlns:a16="http://schemas.microsoft.com/office/drawing/2014/main" id="{3EA8DD39-92E4-B66A-FD3B-3C16FA3E8F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9635" y="5507135"/>
            <a:ext cx="2504349" cy="1008000"/>
          </a:xfrm>
          <a:prstGeom prst="rect">
            <a:avLst/>
          </a:prstGeom>
          <a:noFill/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1FF6152-7CBF-61F0-7015-77F61B414544}"/>
              </a:ext>
            </a:extLst>
          </p:cNvPr>
          <p:cNvSpPr txBox="1"/>
          <p:nvPr/>
        </p:nvSpPr>
        <p:spPr>
          <a:xfrm>
            <a:off x="242888" y="214313"/>
            <a:ext cx="11651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2</a:t>
            </a:r>
            <a:r>
              <a:rPr lang="fr-FR" sz="3600" b="1" baseline="30000" dirty="0"/>
              <a:t>ème</a:t>
            </a:r>
            <a:r>
              <a:rPr lang="fr-FR" sz="3600" b="1" dirty="0"/>
              <a:t> </a:t>
            </a:r>
            <a:r>
              <a:rPr lang="fr-FR" sz="3600" b="1" dirty="0">
                <a:solidFill>
                  <a:srgbClr val="0070C0"/>
                </a:solidFill>
              </a:rPr>
              <a:t>C</a:t>
            </a:r>
            <a:r>
              <a:rPr lang="fr-FR" sz="3600" b="1" dirty="0"/>
              <a:t>ongrès d’</a:t>
            </a:r>
            <a:r>
              <a:rPr lang="fr-FR" sz="3600" b="1" dirty="0" err="1">
                <a:solidFill>
                  <a:srgbClr val="0070C0"/>
                </a:solidFill>
              </a:rPr>
              <a:t>O</a:t>
            </a:r>
            <a:r>
              <a:rPr lang="fr-FR" sz="3600" b="1" dirty="0" err="1"/>
              <a:t>ncogériatrie</a:t>
            </a:r>
            <a:r>
              <a:rPr lang="fr-FR" sz="3600" b="1" dirty="0"/>
              <a:t> de la </a:t>
            </a:r>
            <a:r>
              <a:rPr lang="fr-FR" sz="3600" b="1" dirty="0" err="1">
                <a:solidFill>
                  <a:srgbClr val="0070C0"/>
                </a:solidFill>
              </a:rPr>
              <a:t>ME</a:t>
            </a:r>
            <a:r>
              <a:rPr lang="fr-FR" sz="3600" b="1" dirty="0" err="1"/>
              <a:t>diterranée</a:t>
            </a:r>
            <a:r>
              <a:rPr lang="fr-FR" sz="3600" b="1" dirty="0"/>
              <a:t> – </a:t>
            </a:r>
            <a:r>
              <a:rPr lang="fr-FR" sz="3600" b="1" dirty="0">
                <a:solidFill>
                  <a:srgbClr val="0070C0"/>
                </a:solidFill>
              </a:rPr>
              <a:t>COME</a:t>
            </a:r>
            <a:r>
              <a:rPr lang="fr-FR" sz="3600" b="1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46419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029EDC-8544-BBD6-4173-F20F7FF87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75" y="2271449"/>
            <a:ext cx="9679449" cy="28470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Phase périopératoire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52F614-8B57-5EA5-46FB-9730465A6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6275" y="5098254"/>
            <a:ext cx="9679449" cy="75025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D85B819-5DF4-3314-EA54-2FF2DE77D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3379" y="0"/>
            <a:ext cx="163862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24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0609C-E8BE-4BF9-D790-6753A6E31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9A13F-3426-F574-3333-5206F6B78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620630-5912-F403-6E64-D5412E22D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FC701B31-B5FC-DF34-D6A0-EE103D0AF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694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297EA-99DA-3BE9-7088-2DE644819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5C95ED-8892-81AE-7FFE-93AABF96D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8840A4-A81D-1BCE-3E51-13DF51EEA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6B332D-CB0B-BF82-AD89-5BC53D32C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294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A98CE-0814-990C-E548-965D6E5FC7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DD8172-AC0E-ADC8-BAA0-B3C0A70E9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A76BA1-0CC9-BCE3-5058-6F743E3A7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AB6BE39-D9BD-DE19-00FA-C92A3D0D4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695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FB8A0-E92D-F2D7-B008-91B0B5864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A55D7C-DF71-A1C1-9F0E-AF95FB6AD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5345C7B-A42A-6138-4FF2-DCC15E823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id="{B694FCB7-F2D0-D916-4EB4-7AB1DDC95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669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5A870-9F64-D58C-1E5A-07E19F179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1F8E105C-1F38-9560-97BF-8D8ED46C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12" y="207963"/>
            <a:ext cx="10515600" cy="1325563"/>
          </a:xfrm>
        </p:spPr>
        <p:txBody>
          <a:bodyPr>
            <a:noAutofit/>
          </a:bodyPr>
          <a:lstStyle/>
          <a:p>
            <a:r>
              <a:rPr lang="fr-FR" sz="2000" b="0" i="0" dirty="0" err="1">
                <a:solidFill>
                  <a:srgbClr val="212121"/>
                </a:solidFill>
                <a:effectLst/>
                <a:latin typeface="system-ui"/>
              </a:rPr>
              <a:t>Geiss</a:t>
            </a:r>
            <a:r>
              <a:rPr lang="fr-FR" sz="2000" b="0" i="0" dirty="0">
                <a:solidFill>
                  <a:srgbClr val="212121"/>
                </a:solidFill>
                <a:effectLst/>
                <a:latin typeface="system-ui"/>
              </a:rPr>
              <a:t> R, </a:t>
            </a:r>
            <a:r>
              <a:rPr lang="fr-FR" sz="2000" b="0" i="0" dirty="0" err="1">
                <a:solidFill>
                  <a:srgbClr val="212121"/>
                </a:solidFill>
                <a:effectLst/>
                <a:latin typeface="system-ui"/>
              </a:rPr>
              <a:t>Sebaste</a:t>
            </a:r>
            <a:r>
              <a:rPr lang="fr-FR" sz="2000" b="0" i="0" dirty="0">
                <a:solidFill>
                  <a:srgbClr val="212121"/>
                </a:solidFill>
                <a:effectLst/>
                <a:latin typeface="system-ui"/>
              </a:rPr>
              <a:t> L, </a:t>
            </a:r>
            <a:r>
              <a:rPr lang="fr-FR" sz="2000" b="0" i="0" dirty="0" err="1">
                <a:solidFill>
                  <a:srgbClr val="212121"/>
                </a:solidFill>
                <a:effectLst/>
                <a:latin typeface="system-ui"/>
              </a:rPr>
              <a:t>Valter</a:t>
            </a:r>
            <a:r>
              <a:rPr lang="fr-FR" sz="2000" b="0" i="0" dirty="0">
                <a:solidFill>
                  <a:srgbClr val="212121"/>
                </a:solidFill>
                <a:effectLst/>
                <a:latin typeface="system-ui"/>
              </a:rPr>
              <a:t> R, Poisson J, </a:t>
            </a:r>
            <a:r>
              <a:rPr lang="fr-FR" sz="2000" b="0" i="0" dirty="0" err="1">
                <a:solidFill>
                  <a:srgbClr val="212121"/>
                </a:solidFill>
                <a:effectLst/>
                <a:latin typeface="system-ui"/>
              </a:rPr>
              <a:t>Mebarki</a:t>
            </a:r>
            <a:r>
              <a:rPr lang="fr-FR" sz="2000" b="0" i="0" dirty="0">
                <a:solidFill>
                  <a:srgbClr val="212121"/>
                </a:solidFill>
                <a:effectLst/>
                <a:latin typeface="system-ui"/>
              </a:rPr>
              <a:t> S, Conti C, </a:t>
            </a:r>
            <a:r>
              <a:rPr lang="fr-FR" sz="2000" b="0" i="0" dirty="0" err="1">
                <a:solidFill>
                  <a:srgbClr val="212121"/>
                </a:solidFill>
                <a:effectLst/>
                <a:latin typeface="system-ui"/>
              </a:rPr>
              <a:t>Vordos</a:t>
            </a:r>
            <a:r>
              <a:rPr lang="fr-FR" sz="2000" b="0" i="0" dirty="0">
                <a:solidFill>
                  <a:srgbClr val="212121"/>
                </a:solidFill>
                <a:effectLst/>
                <a:latin typeface="system-ui"/>
              </a:rPr>
              <a:t> D, </a:t>
            </a:r>
            <a:r>
              <a:rPr lang="fr-FR" sz="2000" b="0" i="0" dirty="0" err="1">
                <a:solidFill>
                  <a:srgbClr val="212121"/>
                </a:solidFill>
                <a:effectLst/>
                <a:latin typeface="system-ui"/>
              </a:rPr>
              <a:t>Bringuier</a:t>
            </a:r>
            <a:r>
              <a:rPr lang="fr-FR" sz="2000" b="0" i="0" dirty="0">
                <a:solidFill>
                  <a:srgbClr val="212121"/>
                </a:solidFill>
                <a:effectLst/>
                <a:latin typeface="system-ui"/>
              </a:rPr>
              <a:t> M, Méjean A, </a:t>
            </a:r>
            <a:r>
              <a:rPr lang="fr-FR" sz="2000" b="0" i="0" dirty="0" err="1">
                <a:solidFill>
                  <a:srgbClr val="212121"/>
                </a:solidFill>
                <a:effectLst/>
                <a:latin typeface="system-ui"/>
              </a:rPr>
              <a:t>Mongiat</a:t>
            </a:r>
            <a:r>
              <a:rPr lang="fr-FR" sz="2000" b="0" i="0" dirty="0">
                <a:solidFill>
                  <a:srgbClr val="212121"/>
                </a:solidFill>
                <a:effectLst/>
                <a:latin typeface="system-ui"/>
              </a:rPr>
              <a:t>-Artus P, </a:t>
            </a:r>
            <a:r>
              <a:rPr lang="fr-FR" sz="2000" b="0" i="0" dirty="0" err="1">
                <a:solidFill>
                  <a:srgbClr val="212121"/>
                </a:solidFill>
                <a:effectLst/>
                <a:latin typeface="system-ui"/>
              </a:rPr>
              <a:t>Cudennec</a:t>
            </a:r>
            <a:r>
              <a:rPr lang="fr-FR" sz="2000" b="0" i="0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fr-FR" sz="2000" b="0" i="0" dirty="0" err="1">
                <a:solidFill>
                  <a:srgbClr val="212121"/>
                </a:solidFill>
                <a:effectLst/>
                <a:latin typeface="system-ui"/>
              </a:rPr>
              <a:t>T</a:t>
            </a:r>
            <a:r>
              <a:rPr lang="fr-FR" sz="2000" b="0" i="0" dirty="0">
                <a:solidFill>
                  <a:srgbClr val="212121"/>
                </a:solidFill>
                <a:effectLst/>
                <a:latin typeface="system-ui"/>
              </a:rPr>
              <a:t>, </a:t>
            </a:r>
            <a:r>
              <a:rPr lang="fr-FR" sz="2000" b="0" i="0" dirty="0" err="1">
                <a:solidFill>
                  <a:srgbClr val="212121"/>
                </a:solidFill>
                <a:effectLst/>
                <a:latin typeface="system-ui"/>
              </a:rPr>
              <a:t>Canoui</a:t>
            </a:r>
            <a:r>
              <a:rPr lang="fr-FR" sz="2000" b="0" i="0" dirty="0">
                <a:solidFill>
                  <a:srgbClr val="212121"/>
                </a:solidFill>
                <a:effectLst/>
                <a:latin typeface="system-ui"/>
              </a:rPr>
              <a:t>-Poitrine F, Caillet P, </a:t>
            </a:r>
            <a:r>
              <a:rPr lang="fr-FR" sz="2000" b="0" i="0" dirty="0" err="1">
                <a:solidFill>
                  <a:srgbClr val="212121"/>
                </a:solidFill>
                <a:effectLst/>
                <a:latin typeface="system-ui"/>
              </a:rPr>
              <a:t>Paillaud</a:t>
            </a:r>
            <a:r>
              <a:rPr lang="fr-FR" sz="2000" b="0" i="0" dirty="0">
                <a:solidFill>
                  <a:srgbClr val="212121"/>
                </a:solidFill>
                <a:effectLst/>
                <a:latin typeface="system-ui"/>
              </a:rPr>
              <a:t> E. </a:t>
            </a:r>
            <a:r>
              <a:rPr lang="fr-FR" sz="2000" b="1" i="0" dirty="0">
                <a:solidFill>
                  <a:srgbClr val="212121"/>
                </a:solidFill>
                <a:effectLst/>
                <a:latin typeface="system-ui"/>
              </a:rPr>
              <a:t>Complications and </a:t>
            </a:r>
            <a:r>
              <a:rPr lang="fr-FR" sz="2000" b="1" i="0" dirty="0" err="1">
                <a:solidFill>
                  <a:srgbClr val="212121"/>
                </a:solidFill>
                <a:effectLst/>
                <a:latin typeface="system-ui"/>
              </a:rPr>
              <a:t>Discharge</a:t>
            </a:r>
            <a:r>
              <a:rPr lang="fr-FR" sz="2000" b="1" i="0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fr-FR" sz="2000" b="1" i="0" dirty="0" err="1">
                <a:solidFill>
                  <a:srgbClr val="212121"/>
                </a:solidFill>
                <a:effectLst/>
                <a:latin typeface="system-ui"/>
              </a:rPr>
              <a:t>after</a:t>
            </a:r>
            <a:r>
              <a:rPr lang="fr-FR" sz="2000" b="1" i="0" dirty="0">
                <a:solidFill>
                  <a:srgbClr val="212121"/>
                </a:solidFill>
                <a:effectLst/>
                <a:latin typeface="system-ui"/>
              </a:rPr>
              <a:t> Radical </a:t>
            </a:r>
            <a:r>
              <a:rPr lang="fr-FR" sz="2000" b="1" i="0" dirty="0" err="1">
                <a:solidFill>
                  <a:srgbClr val="212121"/>
                </a:solidFill>
                <a:effectLst/>
                <a:latin typeface="system-ui"/>
              </a:rPr>
              <a:t>Cystectomy</a:t>
            </a:r>
            <a:r>
              <a:rPr lang="fr-FR" sz="2000" b="1" i="0" dirty="0">
                <a:solidFill>
                  <a:srgbClr val="212121"/>
                </a:solidFill>
                <a:effectLst/>
                <a:latin typeface="system-ui"/>
              </a:rPr>
              <a:t> for </a:t>
            </a:r>
            <a:r>
              <a:rPr lang="fr-FR" sz="2000" b="1" i="0" dirty="0" err="1">
                <a:solidFill>
                  <a:srgbClr val="212121"/>
                </a:solidFill>
                <a:effectLst/>
                <a:latin typeface="system-ui"/>
              </a:rPr>
              <a:t>Older</a:t>
            </a:r>
            <a:r>
              <a:rPr lang="fr-FR" sz="2000" b="1" i="0" dirty="0">
                <a:solidFill>
                  <a:srgbClr val="212121"/>
                </a:solidFill>
                <a:effectLst/>
                <a:latin typeface="system-ui"/>
              </a:rPr>
              <a:t> Patients </a:t>
            </a:r>
            <a:r>
              <a:rPr lang="fr-FR" sz="2000" b="1" i="0" dirty="0" err="1">
                <a:solidFill>
                  <a:srgbClr val="212121"/>
                </a:solidFill>
                <a:effectLst/>
                <a:latin typeface="system-ui"/>
              </a:rPr>
              <a:t>with</a:t>
            </a:r>
            <a:r>
              <a:rPr lang="fr-FR" sz="2000" b="1" i="0" dirty="0">
                <a:solidFill>
                  <a:srgbClr val="212121"/>
                </a:solidFill>
                <a:effectLst/>
                <a:latin typeface="system-ui"/>
              </a:rPr>
              <a:t> Muscle-Invasive </a:t>
            </a:r>
            <a:r>
              <a:rPr lang="fr-FR" sz="2000" b="1" i="0" dirty="0" err="1">
                <a:solidFill>
                  <a:srgbClr val="212121"/>
                </a:solidFill>
                <a:effectLst/>
                <a:latin typeface="system-ui"/>
              </a:rPr>
              <a:t>Bladder</a:t>
            </a:r>
            <a:r>
              <a:rPr lang="fr-FR" sz="2000" b="1" i="0" dirty="0">
                <a:solidFill>
                  <a:srgbClr val="212121"/>
                </a:solidFill>
                <a:effectLst/>
                <a:latin typeface="system-ui"/>
              </a:rPr>
              <a:t> Cancer: The ELCAPA-27 </a:t>
            </a:r>
            <a:r>
              <a:rPr lang="fr-FR" sz="2000" b="1" i="0" dirty="0" err="1">
                <a:solidFill>
                  <a:srgbClr val="212121"/>
                </a:solidFill>
                <a:effectLst/>
                <a:latin typeface="system-ui"/>
              </a:rPr>
              <a:t>Cohort</a:t>
            </a:r>
            <a:r>
              <a:rPr lang="fr-FR" sz="2000" b="1" i="0" dirty="0">
                <a:solidFill>
                  <a:srgbClr val="212121"/>
                </a:solidFill>
                <a:effectLst/>
                <a:latin typeface="system-ui"/>
              </a:rPr>
              <a:t> </a:t>
            </a:r>
            <a:r>
              <a:rPr lang="fr-FR" sz="2000" b="1" i="0" dirty="0" err="1">
                <a:solidFill>
                  <a:srgbClr val="212121"/>
                </a:solidFill>
                <a:effectLst/>
                <a:latin typeface="system-ui"/>
              </a:rPr>
              <a:t>Study</a:t>
            </a:r>
            <a:r>
              <a:rPr lang="fr-FR" sz="2000" b="1" i="0" dirty="0">
                <a:solidFill>
                  <a:srgbClr val="212121"/>
                </a:solidFill>
                <a:effectLst/>
                <a:latin typeface="system-ui"/>
              </a:rPr>
              <a:t>. </a:t>
            </a:r>
            <a:r>
              <a:rPr lang="fr-FR" sz="2000" b="0" i="0" dirty="0">
                <a:solidFill>
                  <a:srgbClr val="212121"/>
                </a:solidFill>
                <a:effectLst/>
                <a:latin typeface="system-ui"/>
              </a:rPr>
              <a:t>Cancers (Basel). 2021 </a:t>
            </a:r>
            <a:r>
              <a:rPr lang="fr-FR" sz="2000" b="0" i="0" dirty="0" err="1">
                <a:solidFill>
                  <a:srgbClr val="212121"/>
                </a:solidFill>
                <a:effectLst/>
                <a:latin typeface="system-ui"/>
              </a:rPr>
              <a:t>Nov</a:t>
            </a:r>
            <a:r>
              <a:rPr lang="fr-FR" sz="2000" b="0" i="0" dirty="0">
                <a:solidFill>
                  <a:srgbClr val="212121"/>
                </a:solidFill>
                <a:effectLst/>
                <a:latin typeface="system-ui"/>
              </a:rPr>
              <a:t> 29;13(23):6010. </a:t>
            </a:r>
            <a:r>
              <a:rPr lang="fr-FR" sz="2000" b="0" i="0" dirty="0" err="1">
                <a:solidFill>
                  <a:srgbClr val="212121"/>
                </a:solidFill>
                <a:effectLst/>
                <a:latin typeface="system-ui"/>
              </a:rPr>
              <a:t>doi</a:t>
            </a:r>
            <a:r>
              <a:rPr lang="fr-FR" sz="2000" b="0" i="0" dirty="0">
                <a:solidFill>
                  <a:srgbClr val="212121"/>
                </a:solidFill>
                <a:effectLst/>
                <a:latin typeface="system-ui"/>
              </a:rPr>
              <a:t>: 10.3390/cancers13236010. PMID: 34885120; PMCID: PMC8656698.</a:t>
            </a:r>
            <a:endParaRPr lang="fr-FR" sz="2000" dirty="0"/>
          </a:p>
        </p:txBody>
      </p:sp>
      <p:pic>
        <p:nvPicPr>
          <p:cNvPr id="10" name="Espace réservé du contenu 9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C10C9B56-EA45-2FBD-4061-DBB334244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550" y="3340894"/>
            <a:ext cx="9486900" cy="1320800"/>
          </a:xfr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C8D99E0-F675-AED2-BCF2-394A43B7E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3379" y="0"/>
            <a:ext cx="163862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887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77F51-E76F-01E1-24E5-3DA4F0FCE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A0279D-C8AD-C190-3853-94770759FF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3A824D-1211-FA11-63CC-9212A6C93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lvl="0"/>
            <a:r>
              <a:rPr lang="fr-FR" b="0" dirty="0">
                <a:solidFill>
                  <a:schemeClr val="bg1"/>
                </a:solidFill>
              </a:rPr>
              <a:t>Limiter le nombre de séquences thérapeutiques ambitieuses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269990-CC65-848E-CEBE-D76477077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3379" y="0"/>
            <a:ext cx="163862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9BD74263-5AE0-2058-F6A7-B0D76D50F7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691163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57249" y="1785938"/>
            <a:ext cx="10206037" cy="390118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regimens with significantly lower dose per cycle appeared, collectively, somewhat less effective. </a:t>
            </a:r>
          </a:p>
          <a:p>
            <a:endParaRPr lang="en-US" b="1" dirty="0"/>
          </a:p>
          <a:p>
            <a:r>
              <a:rPr lang="en-US" b="1" dirty="0"/>
              <a:t>regimens with substantially more chemotherapy (CAF , CEF or 4AC + </a:t>
            </a:r>
            <a:r>
              <a:rPr lang="en-US" b="1" dirty="0" err="1"/>
              <a:t>taxanes</a:t>
            </a:r>
            <a:r>
              <a:rPr lang="en-US" b="1" dirty="0"/>
              <a:t>) than standard 4AC were somewhat more effective</a:t>
            </a:r>
          </a:p>
          <a:p>
            <a:endParaRPr lang="en-US" b="1" dirty="0"/>
          </a:p>
          <a:p>
            <a:r>
              <a:rPr lang="en-US" dirty="0"/>
              <a:t>benefit independent of </a:t>
            </a:r>
          </a:p>
          <a:p>
            <a:pPr lvl="1"/>
            <a:r>
              <a:rPr lang="en-US" dirty="0"/>
              <a:t>age, </a:t>
            </a:r>
          </a:p>
          <a:p>
            <a:pPr lvl="1"/>
            <a:r>
              <a:rPr lang="en-US" dirty="0"/>
              <a:t>nodal status, </a:t>
            </a:r>
          </a:p>
          <a:p>
            <a:pPr lvl="1"/>
            <a:r>
              <a:rPr lang="en-US" dirty="0" err="1"/>
              <a:t>tumour</a:t>
            </a:r>
            <a:r>
              <a:rPr lang="en-US" dirty="0"/>
              <a:t> diameter, </a:t>
            </a:r>
          </a:p>
          <a:p>
            <a:pPr lvl="1"/>
            <a:r>
              <a:rPr lang="en-US" dirty="0" err="1"/>
              <a:t>tumour</a:t>
            </a:r>
            <a:r>
              <a:rPr lang="en-US" dirty="0"/>
              <a:t> differentiation, </a:t>
            </a:r>
          </a:p>
          <a:p>
            <a:pPr lvl="1"/>
            <a:r>
              <a:rPr lang="en-US" dirty="0"/>
              <a:t>ER status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BF54D253-AA9C-A440-A0D1-CA627DEF3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8713" y="257175"/>
            <a:ext cx="9424666" cy="1528763"/>
          </a:xfrm>
        </p:spPr>
        <p:txBody>
          <a:bodyPr>
            <a:noAutofit/>
          </a:bodyPr>
          <a:lstStyle/>
          <a:p>
            <a:pPr algn="ctr"/>
            <a:r>
              <a:rPr lang="fr-FR" sz="2400" b="1" dirty="0" err="1"/>
              <a:t>Comparisons</a:t>
            </a:r>
            <a:r>
              <a:rPr lang="fr-FR" sz="2400" b="1" dirty="0"/>
              <a:t> </a:t>
            </a:r>
            <a:r>
              <a:rPr lang="fr-FR" sz="2400" b="1" dirty="0" err="1"/>
              <a:t>between</a:t>
            </a:r>
            <a:r>
              <a:rPr lang="fr-FR" sz="2400" b="1" dirty="0"/>
              <a:t> </a:t>
            </a:r>
            <a:r>
              <a:rPr lang="fr-FR" sz="2400" b="1" dirty="0" err="1"/>
              <a:t>different</a:t>
            </a:r>
            <a:r>
              <a:rPr lang="fr-FR" sz="2400" b="1" dirty="0"/>
              <a:t> </a:t>
            </a:r>
            <a:r>
              <a:rPr lang="fr-FR" sz="2400" b="1" dirty="0" err="1"/>
              <a:t>polychemotherapy</a:t>
            </a:r>
            <a:r>
              <a:rPr lang="fr-FR" sz="2400" b="1" dirty="0"/>
              <a:t> </a:t>
            </a:r>
            <a:r>
              <a:rPr lang="fr-FR" sz="2400" b="1" dirty="0" err="1"/>
              <a:t>regimens</a:t>
            </a:r>
            <a:r>
              <a:rPr lang="fr-FR" sz="2400" b="1" dirty="0"/>
              <a:t> </a:t>
            </a:r>
            <a:br>
              <a:rPr lang="fr-FR" sz="2400" b="1" dirty="0"/>
            </a:br>
            <a:r>
              <a:rPr lang="fr-FR" sz="2400" b="1" dirty="0"/>
              <a:t>for </a:t>
            </a:r>
            <a:r>
              <a:rPr lang="fr-FR" sz="2400" b="1" dirty="0" err="1"/>
              <a:t>early</a:t>
            </a:r>
            <a:r>
              <a:rPr lang="fr-FR" sz="2400" b="1" dirty="0"/>
              <a:t> </a:t>
            </a:r>
            <a:r>
              <a:rPr lang="fr-FR" sz="2400" b="1" dirty="0" err="1"/>
              <a:t>breast</a:t>
            </a:r>
            <a:r>
              <a:rPr lang="fr-FR" sz="2400" b="1" dirty="0"/>
              <a:t> cancer: </a:t>
            </a:r>
            <a:br>
              <a:rPr lang="fr-FR" sz="2400" b="1" dirty="0"/>
            </a:br>
            <a:r>
              <a:rPr lang="fr-FR" sz="2400" b="1" dirty="0" err="1"/>
              <a:t>meta</a:t>
            </a:r>
            <a:r>
              <a:rPr lang="fr-FR" sz="2400" b="1" dirty="0"/>
              <a:t>-analyses of long-</a:t>
            </a:r>
            <a:r>
              <a:rPr lang="fr-FR" sz="2400" b="1" dirty="0" err="1"/>
              <a:t>term</a:t>
            </a:r>
            <a:r>
              <a:rPr lang="fr-FR" sz="2400" b="1" dirty="0"/>
              <a:t> </a:t>
            </a:r>
            <a:r>
              <a:rPr lang="fr-FR" sz="2400" b="1" dirty="0" err="1"/>
              <a:t>outcome</a:t>
            </a:r>
            <a:r>
              <a:rPr lang="fr-FR" sz="2400" b="1" dirty="0"/>
              <a:t> </a:t>
            </a:r>
            <a:br>
              <a:rPr lang="fr-FR" sz="2400" b="1" dirty="0"/>
            </a:br>
            <a:r>
              <a:rPr lang="fr-FR" sz="2400" b="1" dirty="0" err="1"/>
              <a:t>among</a:t>
            </a:r>
            <a:r>
              <a:rPr lang="fr-FR" sz="2400" b="1" dirty="0"/>
              <a:t> 100,000 </a:t>
            </a:r>
            <a:r>
              <a:rPr lang="fr-FR" sz="2400" b="1" dirty="0" err="1"/>
              <a:t>women</a:t>
            </a:r>
            <a:r>
              <a:rPr lang="fr-FR" sz="2400" b="1" dirty="0"/>
              <a:t> in 123 </a:t>
            </a:r>
            <a:r>
              <a:rPr lang="fr-FR" sz="2400" b="1" dirty="0" err="1"/>
              <a:t>randomised</a:t>
            </a:r>
            <a:r>
              <a:rPr lang="fr-FR" sz="2400" b="1" dirty="0"/>
              <a:t> trials.</a:t>
            </a:r>
            <a:br>
              <a:rPr lang="fr-FR" sz="2400" dirty="0">
                <a:solidFill>
                  <a:srgbClr val="FF0000"/>
                </a:solidFill>
              </a:rPr>
            </a:br>
            <a:endParaRPr lang="fr-FR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ED58DA-5F6B-9C4A-B720-3C2AA0FEFF65}"/>
              </a:ext>
            </a:extLst>
          </p:cNvPr>
          <p:cNvSpPr/>
          <p:nvPr/>
        </p:nvSpPr>
        <p:spPr>
          <a:xfrm>
            <a:off x="8348546" y="6488668"/>
            <a:ext cx="2319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EBCTCG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Lancet. 2012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CF9A1A4-B404-D4E5-5BB9-AC2DA0A96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3379" y="0"/>
            <a:ext cx="163862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060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Œufs et poussin">
            <a:extLst>
              <a:ext uri="{FF2B5EF4-FFF2-40B4-BE49-F238E27FC236}">
                <a16:creationId xmlns:a16="http://schemas.microsoft.com/office/drawing/2014/main" id="{3DAE709A-D6C6-67A9-74C2-2694409F6E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73" b="13857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78F71AA-ABB8-DABB-3F29-390EFECD1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643467"/>
            <a:ext cx="6772275" cy="356924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300" dirty="0">
                <a:solidFill>
                  <a:srgbClr val="FFFFFF"/>
                </a:solidFill>
              </a:rPr>
              <a:t>Nouvelles strategies des </a:t>
            </a:r>
            <a:r>
              <a:rPr lang="en-US" sz="3300" dirty="0" err="1">
                <a:solidFill>
                  <a:srgbClr val="FFFFFF"/>
                </a:solidFill>
              </a:rPr>
              <a:t>traitements</a:t>
            </a:r>
            <a:r>
              <a:rPr lang="en-US" sz="3300" dirty="0">
                <a:solidFill>
                  <a:srgbClr val="FFFFFF"/>
                </a:solidFill>
              </a:rPr>
              <a:t> </a:t>
            </a:r>
            <a:r>
              <a:rPr lang="en-US" sz="3300" dirty="0" err="1">
                <a:solidFill>
                  <a:srgbClr val="FFFFFF"/>
                </a:solidFill>
              </a:rPr>
              <a:t>néoadjuvants</a:t>
            </a:r>
            <a:r>
              <a:rPr lang="en-US" sz="3300" dirty="0">
                <a:solidFill>
                  <a:srgbClr val="FFFFFF"/>
                </a:solidFill>
              </a:rPr>
              <a:t>/</a:t>
            </a:r>
            <a:r>
              <a:rPr lang="en-US" sz="3300" dirty="0" err="1">
                <a:solidFill>
                  <a:srgbClr val="FFFFFF"/>
                </a:solidFill>
              </a:rPr>
              <a:t>périopératoires</a:t>
            </a:r>
            <a:r>
              <a:rPr lang="en-US" sz="3300" dirty="0">
                <a:solidFill>
                  <a:srgbClr val="FFFFFF"/>
                </a:solidFill>
              </a:rPr>
              <a:t>: </a:t>
            </a:r>
            <a:br>
              <a:rPr lang="en-US" sz="3300" dirty="0">
                <a:solidFill>
                  <a:srgbClr val="FFFFFF"/>
                </a:solidFill>
              </a:rPr>
            </a:br>
            <a:r>
              <a:rPr lang="en-US" sz="33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La </a:t>
            </a:r>
            <a:r>
              <a:rPr lang="en-US" sz="33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rémission</a:t>
            </a:r>
            <a:r>
              <a:rPr lang="en-US" sz="33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complète</a:t>
            </a:r>
            <a:r>
              <a:rPr lang="en-US" sz="33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3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histologique</a:t>
            </a:r>
            <a:r>
              <a:rPr lang="en-US" sz="33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 un nouveau </a:t>
            </a:r>
            <a:r>
              <a:rPr lang="en-US" sz="33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dogme</a:t>
            </a:r>
            <a:r>
              <a:rPr lang="en-US" sz="33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?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15969A5-E38B-F572-DCDF-737018898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3466" y="4551037"/>
            <a:ext cx="5449479" cy="157805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Un nouveau défi en oncogériatrie !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Une image contenant texte, Police, logo, capture d’écran&#10;&#10;Description générée automatiquement">
            <a:extLst>
              <a:ext uri="{FF2B5EF4-FFF2-40B4-BE49-F238E27FC236}">
                <a16:creationId xmlns:a16="http://schemas.microsoft.com/office/drawing/2014/main" id="{C061AB76-6F12-1104-0386-B39528AB4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3379" y="0"/>
            <a:ext cx="163862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709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8016C423-3A69-B3D1-4D5E-06B41210E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Espace réservé du contenu 7" descr="Une image contenant texte, capture d’écran, Site web, Page web&#10;&#10;Description générée automatiquement">
            <a:extLst>
              <a:ext uri="{FF2B5EF4-FFF2-40B4-BE49-F238E27FC236}">
                <a16:creationId xmlns:a16="http://schemas.microsoft.com/office/drawing/2014/main" id="{21FBAD89-49EF-D928-3AC7-B26EFD048B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63000"/>
            <a:ext cx="12276604" cy="6768000"/>
          </a:xfrm>
        </p:spPr>
      </p:pic>
    </p:spTree>
    <p:extLst>
      <p:ext uri="{BB962C8B-B14F-4D97-AF65-F5344CB8AC3E}">
        <p14:creationId xmlns:p14="http://schemas.microsoft.com/office/powerpoint/2010/main" val="2049614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2A79A8C-CE8A-6E06-FA27-231ECDC18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2 problématiques différentes ! 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7B2F7B3-0D37-0D75-AFAF-9647C74FA9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Métastatique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8000537-7ECE-638F-A22C-886715015A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Maladie chronique</a:t>
            </a:r>
          </a:p>
          <a:p>
            <a:r>
              <a:rPr lang="fr-FR" sz="2400" dirty="0"/>
              <a:t>Bénéfice potentiel immédiat</a:t>
            </a:r>
          </a:p>
          <a:p>
            <a:r>
              <a:rPr lang="fr-FR" sz="2400" dirty="0"/>
              <a:t>Traitement systémique </a:t>
            </a:r>
          </a:p>
          <a:p>
            <a:r>
              <a:rPr lang="fr-FR" sz="2400" dirty="0"/>
              <a:t>Traitement prioritaire</a:t>
            </a:r>
          </a:p>
          <a:p>
            <a:r>
              <a:rPr lang="fr-FR" sz="2400" dirty="0"/>
              <a:t>Adaptable selon tolérance !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7A19469-2F16-F2FF-8C6B-1DF11BCE1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 err="1"/>
              <a:t>Péri-opératoire</a:t>
            </a:r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DFE4BC24-981E-BDCF-B6F9-45CF892B244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Maladie curable</a:t>
            </a:r>
          </a:p>
          <a:p>
            <a:r>
              <a:rPr lang="fr-FR" sz="2400" dirty="0"/>
              <a:t>Bénéfice hypothétique à long terme</a:t>
            </a:r>
          </a:p>
          <a:p>
            <a:r>
              <a:rPr lang="fr-FR" sz="2400" dirty="0"/>
              <a:t>Traitement séquentiel</a:t>
            </a:r>
          </a:p>
          <a:p>
            <a:r>
              <a:rPr lang="fr-FR" sz="2400" dirty="0"/>
              <a:t>Traitement secondaire</a:t>
            </a:r>
          </a:p>
          <a:p>
            <a:r>
              <a:rPr lang="fr-FR" sz="2400" dirty="0"/>
              <a:t>Adaptable selon tolérance ?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1AFED9C0-89F9-A206-1B59-126261B05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3379" y="0"/>
            <a:ext cx="163862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387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Une image contenant texte, capture d’écran, Police, ligne&#10;&#10;Description générée automatiquement">
            <a:extLst>
              <a:ext uri="{FF2B5EF4-FFF2-40B4-BE49-F238E27FC236}">
                <a16:creationId xmlns:a16="http://schemas.microsoft.com/office/drawing/2014/main" id="{652DB636-549C-52CA-EA3B-CDA2F9129D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3094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182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Une image contenant texte, Police, ligne, nombre&#10;&#10;Description générée automatiquement">
            <a:extLst>
              <a:ext uri="{FF2B5EF4-FFF2-40B4-BE49-F238E27FC236}">
                <a16:creationId xmlns:a16="http://schemas.microsoft.com/office/drawing/2014/main" id="{90370FA3-9281-EA99-61ED-3C971E9DB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73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Une image contenant texte, capture d’écran, ligne, Tracé&#10;&#10;Description générée automatiquement">
            <a:extLst>
              <a:ext uri="{FF2B5EF4-FFF2-40B4-BE49-F238E27FC236}">
                <a16:creationId xmlns:a16="http://schemas.microsoft.com/office/drawing/2014/main" id="{C5727EB3-357A-4CF4-4683-F703BEF00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80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 descr="Une image contenant texte, capture d’écran, Police, Tracé&#10;&#10;Description générée automatiquement">
            <a:extLst>
              <a:ext uri="{FF2B5EF4-FFF2-40B4-BE49-F238E27FC236}">
                <a16:creationId xmlns:a16="http://schemas.microsoft.com/office/drawing/2014/main" id="{6DF82653-D7F8-4109-C1C7-F6E191AD5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872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9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4" descr="Pilules colorées empilées pour créer un graphique à barres">
            <a:extLst>
              <a:ext uri="{FF2B5EF4-FFF2-40B4-BE49-F238E27FC236}">
                <a16:creationId xmlns:a16="http://schemas.microsoft.com/office/drawing/2014/main" id="{B98FB333-FB3E-ADA7-FF27-A7B7B0DC95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697" r="21000" b="139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DCD0964-7D66-0394-487C-17A8D0511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2"/>
            <a:ext cx="4023360" cy="474980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La dose </a:t>
            </a:r>
            <a:r>
              <a:rPr lang="en-US" sz="2400" b="1" dirty="0" err="1">
                <a:solidFill>
                  <a:schemeClr val="bg1"/>
                </a:solidFill>
              </a:rPr>
              <a:t>intensité</a:t>
            </a:r>
            <a:r>
              <a:rPr lang="en-US" sz="2400" b="1" dirty="0">
                <a:solidFill>
                  <a:schemeClr val="bg1"/>
                </a:solidFill>
              </a:rPr>
              <a:t>: </a:t>
            </a:r>
            <a:br>
              <a:rPr lang="en-US" sz="2400" b="1" dirty="0">
                <a:solidFill>
                  <a:schemeClr val="bg1"/>
                </a:solidFill>
              </a:rPr>
            </a:b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-un </a:t>
            </a:r>
            <a:r>
              <a:rPr lang="en-US" sz="2400" b="1" dirty="0" err="1">
                <a:solidFill>
                  <a:schemeClr val="bg1"/>
                </a:solidFill>
              </a:rPr>
              <a:t>enjeu</a:t>
            </a:r>
            <a:r>
              <a:rPr lang="en-US" sz="2400" b="1" dirty="0">
                <a:solidFill>
                  <a:schemeClr val="bg1"/>
                </a:solidFill>
              </a:rPr>
              <a:t> qui </a:t>
            </a:r>
            <a:r>
              <a:rPr lang="en-US" sz="2400" b="1" dirty="0" err="1">
                <a:solidFill>
                  <a:schemeClr val="bg1"/>
                </a:solidFill>
              </a:rPr>
              <a:t>semble</a:t>
            </a:r>
            <a:r>
              <a:rPr lang="en-US" sz="2400" b="1" dirty="0">
                <a:solidFill>
                  <a:schemeClr val="bg1"/>
                </a:solidFill>
              </a:rPr>
              <a:t> plus important pour les </a:t>
            </a:r>
            <a:r>
              <a:rPr lang="en-US" sz="2400" b="1" dirty="0" err="1">
                <a:solidFill>
                  <a:schemeClr val="bg1"/>
                </a:solidFill>
              </a:rPr>
              <a:t>traitements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péri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opératoires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br>
              <a:rPr lang="en-US" sz="2400" b="1" dirty="0">
                <a:solidFill>
                  <a:schemeClr val="bg1"/>
                </a:solidFill>
              </a:rPr>
            </a:b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- </a:t>
            </a:r>
            <a:r>
              <a:rPr lang="en-US" sz="2400" b="1" dirty="0" err="1">
                <a:solidFill>
                  <a:schemeClr val="bg1"/>
                </a:solidFill>
              </a:rPr>
              <a:t>Traitements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toxiques</a:t>
            </a:r>
            <a:r>
              <a:rPr lang="en-US" sz="2400" b="1" dirty="0">
                <a:solidFill>
                  <a:schemeClr val="bg1"/>
                </a:solidFill>
              </a:rPr>
              <a:t> et </a:t>
            </a:r>
            <a:r>
              <a:rPr lang="en-US" sz="2400" b="1" dirty="0" err="1">
                <a:solidFill>
                  <a:schemeClr val="bg1"/>
                </a:solidFill>
              </a:rPr>
              <a:t>futiles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en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cas</a:t>
            </a:r>
            <a:r>
              <a:rPr lang="en-US" sz="2400" b="1" dirty="0">
                <a:solidFill>
                  <a:schemeClr val="bg1"/>
                </a:solidFill>
              </a:rPr>
              <a:t> de </a:t>
            </a:r>
            <a:r>
              <a:rPr lang="en-US" sz="2400" b="1" dirty="0" err="1">
                <a:solidFill>
                  <a:schemeClr val="bg1"/>
                </a:solidFill>
              </a:rPr>
              <a:t>baisse</a:t>
            </a:r>
            <a:r>
              <a:rPr lang="en-US" sz="2400" b="1" dirty="0">
                <a:solidFill>
                  <a:schemeClr val="bg1"/>
                </a:solidFill>
              </a:rPr>
              <a:t> de la dose </a:t>
            </a:r>
            <a:r>
              <a:rPr lang="en-US" sz="2400" b="1" dirty="0" err="1">
                <a:solidFill>
                  <a:schemeClr val="bg1"/>
                </a:solidFill>
              </a:rPr>
              <a:t>intensité</a:t>
            </a:r>
            <a:r>
              <a:rPr lang="en-US" sz="2400" b="1" dirty="0">
                <a:solidFill>
                  <a:schemeClr val="bg1"/>
                </a:solidFill>
              </a:rPr>
              <a:t> des </a:t>
            </a:r>
            <a:r>
              <a:rPr lang="en-US" sz="2400" b="1" dirty="0" err="1">
                <a:solidFill>
                  <a:schemeClr val="bg1"/>
                </a:solidFill>
              </a:rPr>
              <a:t>traitements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péri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opéraoires</a:t>
            </a:r>
            <a:r>
              <a:rPr lang="en-US" sz="2400" b="1" dirty="0">
                <a:solidFill>
                  <a:schemeClr val="bg1"/>
                </a:solidFill>
              </a:rPr>
              <a:t> ?</a:t>
            </a:r>
            <a:br>
              <a:rPr lang="en-US" sz="2400" b="1" dirty="0">
                <a:solidFill>
                  <a:schemeClr val="bg1"/>
                </a:solidFill>
              </a:rPr>
            </a:b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- Limiter le </a:t>
            </a:r>
            <a:r>
              <a:rPr lang="en-US" sz="2400" b="1" dirty="0" err="1">
                <a:solidFill>
                  <a:schemeClr val="bg1"/>
                </a:solidFill>
              </a:rPr>
              <a:t>nombre</a:t>
            </a:r>
            <a:r>
              <a:rPr lang="en-US" sz="2400" b="1" dirty="0">
                <a:solidFill>
                  <a:schemeClr val="bg1"/>
                </a:solidFill>
              </a:rPr>
              <a:t> de </a:t>
            </a:r>
            <a:r>
              <a:rPr lang="en-US" sz="2400" b="1" dirty="0" err="1">
                <a:solidFill>
                  <a:schemeClr val="bg1"/>
                </a:solidFill>
              </a:rPr>
              <a:t>séquences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ambitieuses</a:t>
            </a:r>
            <a:r>
              <a:rPr lang="en-US" sz="2400" b="1" dirty="0">
                <a:solidFill>
                  <a:schemeClr val="bg1"/>
                </a:solidFill>
              </a:rPr>
              <a:t> et identifier la plus </a:t>
            </a:r>
            <a:r>
              <a:rPr lang="en-US" sz="2400" b="1" dirty="0" err="1">
                <a:solidFill>
                  <a:schemeClr val="bg1"/>
                </a:solidFill>
              </a:rPr>
              <a:t>importante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  <a:br>
              <a:rPr lang="en-US" sz="2400" b="1" dirty="0">
                <a:solidFill>
                  <a:schemeClr val="bg1"/>
                </a:solidFill>
              </a:rPr>
            </a:br>
            <a:br>
              <a:rPr lang="en-US" sz="2400" b="1" dirty="0">
                <a:solidFill>
                  <a:schemeClr val="bg1"/>
                </a:solidFill>
              </a:rPr>
            </a:b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8590F46-5781-263B-0D0F-0AD55D804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3379" y="0"/>
            <a:ext cx="163862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68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4" descr="Une image contenant texte, capture d’écran, barrière de corail, graphisme&#10;&#10;Description générée automatiquement">
            <a:extLst>
              <a:ext uri="{FF2B5EF4-FFF2-40B4-BE49-F238E27FC236}">
                <a16:creationId xmlns:a16="http://schemas.microsoft.com/office/drawing/2014/main" id="{6C8E7A24-B1A5-5D2B-F7C9-13C29C7B15C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6"/>
            <a:ext cx="3190883" cy="6876000"/>
          </a:xfrm>
        </p:spPr>
      </p:pic>
      <p:pic>
        <p:nvPicPr>
          <p:cNvPr id="5" name="Image 4" descr="Une image contenant texte, natation, capture d’écran, barrière de corail&#10;&#10;Description générée automatiquement">
            <a:extLst>
              <a:ext uri="{FF2B5EF4-FFF2-40B4-BE49-F238E27FC236}">
                <a16:creationId xmlns:a16="http://schemas.microsoft.com/office/drawing/2014/main" id="{A6D9D43C-F41B-0BAD-588C-FF19486776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035" y="13216"/>
            <a:ext cx="3140059" cy="6876000"/>
          </a:xfrm>
          <a:prstGeom prst="rect">
            <a:avLst/>
          </a:prstGeom>
        </p:spPr>
      </p:pic>
      <p:pic>
        <p:nvPicPr>
          <p:cNvPr id="6" name="Picture 8" descr="Picture 8">
            <a:extLst>
              <a:ext uri="{FF2B5EF4-FFF2-40B4-BE49-F238E27FC236}">
                <a16:creationId xmlns:a16="http://schemas.microsoft.com/office/drawing/2014/main" id="{50125A1F-F5DC-515E-0ED1-B01884E000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8936" y="2704850"/>
            <a:ext cx="4045191" cy="165599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88E5139-1A95-38F6-FCD8-4468228ED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532" y="4930889"/>
            <a:ext cx="4501930" cy="1692000"/>
          </a:xfrm>
          <a:prstGeom prst="rect">
            <a:avLst/>
          </a:prstGeom>
        </p:spPr>
      </p:pic>
      <p:pic>
        <p:nvPicPr>
          <p:cNvPr id="8" name="Picture 13" descr="logo-sofog">
            <a:extLst>
              <a:ext uri="{FF2B5EF4-FFF2-40B4-BE49-F238E27FC236}">
                <a16:creationId xmlns:a16="http://schemas.microsoft.com/office/drawing/2014/main" id="{A0BA1F20-2048-721E-E0C7-7A0423706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6858" y="13216"/>
            <a:ext cx="2611121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Société Internationale d'Oncologie Gériatrique - SIOG | Genève  internationale">
            <a:extLst>
              <a:ext uri="{FF2B5EF4-FFF2-40B4-BE49-F238E27FC236}">
                <a16:creationId xmlns:a16="http://schemas.microsoft.com/office/drawing/2014/main" id="{88BE2199-E91E-4359-C1AF-0DC2A6A0F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33532" y="229152"/>
            <a:ext cx="2268000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647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B2B030-4738-4359-9E46-144B7C8BFF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17" y="8300"/>
            <a:ext cx="12193117" cy="68497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25DA6EB-B4FD-8239-9FBA-29BCC263D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1010" b="2"/>
          <a:stretch/>
        </p:blipFill>
        <p:spPr>
          <a:xfrm>
            <a:off x="20" y="10"/>
            <a:ext cx="12191980" cy="686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46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07C7624-5B37-DAF1-5EDE-3E71BB677F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56275" y="2271449"/>
            <a:ext cx="9679449" cy="28470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Phase métastatique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3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9" name="Picture 2" descr="Une image contenant texte, Police, logo, capture d’écran&#10;&#10;Description générée automatiquement">
            <a:extLst>
              <a:ext uri="{FF2B5EF4-FFF2-40B4-BE49-F238E27FC236}">
                <a16:creationId xmlns:a16="http://schemas.microsoft.com/office/drawing/2014/main" id="{D5AEC984-31FE-2B02-9C37-EE2B56295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3379" y="0"/>
            <a:ext cx="163862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75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" name="Rectangle 193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66402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70175"/>
            <a:ext cx="12185331" cy="1590742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5265546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3335" y="5263483"/>
            <a:ext cx="12192000" cy="159743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5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Rectangle 4"/>
          <p:cNvSpPr txBox="1"/>
          <p:nvPr/>
        </p:nvSpPr>
        <p:spPr>
          <a:xfrm>
            <a:off x="1940256" y="3833198"/>
            <a:ext cx="8332826" cy="3253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Calibri"/>
              </a:rPr>
              <a:t>L.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Calibri"/>
              </a:rPr>
              <a:t>Balducci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Calibri"/>
              </a:rPr>
              <a:t>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Calibri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Calibri"/>
              </a:rPr>
              <a:t>Management of Cancer in the Older Person: A Practical Approach. The Oncologist 2000; 5(3): 224-237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b="1" u="sng">
                <a:latin typeface="+mj-lt"/>
                <a:ea typeface="+mj-ea"/>
                <a:cs typeface="+mj-cs"/>
                <a:sym typeface="Calibri"/>
              </a:defRPr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b="1" u="sng">
                <a:latin typeface="+mj-lt"/>
                <a:ea typeface="+mj-ea"/>
                <a:cs typeface="+mj-cs"/>
                <a:sym typeface="Calibri"/>
              </a:defRPr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b="1" u="sng">
                <a:latin typeface="+mj-lt"/>
                <a:ea typeface="+mj-ea"/>
                <a:cs typeface="+mj-cs"/>
                <a:sym typeface="Calibri"/>
              </a:defRPr>
            </a:pPr>
            <a:r>
              <a:rPr kumimoji="0" lang="fr-FR" sz="4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Calibri"/>
              </a:rPr>
              <a:t>Intérêt pédagogique et pronostique +++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b="1" u="sng">
                <a:latin typeface="+mj-lt"/>
                <a:ea typeface="+mj-ea"/>
                <a:cs typeface="+mj-cs"/>
                <a:sym typeface="Calibri"/>
              </a:defRPr>
            </a:pPr>
            <a:endParaRPr kumimoji="0" lang="en-US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Calibri"/>
            </a:endParaRPr>
          </a:p>
        </p:txBody>
      </p:sp>
      <p:graphicFrame>
        <p:nvGraphicFramePr>
          <p:cNvPr id="188" name="Espace réservé du contenu 3"/>
          <p:cNvGraphicFramePr/>
          <p:nvPr>
            <p:extLst>
              <p:ext uri="{D42A27DB-BD31-4B8C-83A1-F6EECF244321}">
                <p14:modId xmlns:p14="http://schemas.microsoft.com/office/powerpoint/2010/main" val="767617420"/>
              </p:ext>
            </p:extLst>
          </p:nvPr>
        </p:nvGraphicFramePr>
        <p:xfrm>
          <a:off x="2011270" y="632565"/>
          <a:ext cx="8169460" cy="2004496"/>
        </p:xfrm>
        <a:graphic>
          <a:graphicData uri="http://schemas.openxmlformats.org/drawingml/2006/table">
            <a:tbl>
              <a:tblPr firstRow="1" bandRow="1"/>
              <a:tblGrid>
                <a:gridCol w="2527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7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4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078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300" b="1"/>
                        <a:t>FIT</a:t>
                      </a:r>
                    </a:p>
                  </a:txBody>
                  <a:tcPr marL="80826" marR="80826" marT="80826" marB="80826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300" b="1"/>
                        <a:t>vulnérable</a:t>
                      </a:r>
                    </a:p>
                  </a:txBody>
                  <a:tcPr marL="80826" marR="80826" marT="80826" marB="80826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300" b="1" dirty="0"/>
                        <a:t>fragile</a:t>
                      </a:r>
                    </a:p>
                  </a:txBody>
                  <a:tcPr marL="80826" marR="80826" marT="80826" marB="8082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370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300" dirty="0" err="1"/>
                        <a:t>Traitement</a:t>
                      </a:r>
                      <a:r>
                        <a:rPr sz="3300" dirty="0"/>
                        <a:t> standard</a:t>
                      </a:r>
                      <a:r>
                        <a:rPr lang="fr-FR" sz="3300" dirty="0"/>
                        <a:t> </a:t>
                      </a:r>
                      <a:r>
                        <a:rPr lang="fr-FR" sz="3300" dirty="0">
                          <a:solidFill>
                            <a:srgbClr val="FF0000"/>
                          </a:solidFill>
                        </a:rPr>
                        <a:t>??</a:t>
                      </a:r>
                      <a:endParaRPr sz="3300" dirty="0">
                        <a:solidFill>
                          <a:srgbClr val="FF0000"/>
                        </a:solidFill>
                      </a:endParaRPr>
                    </a:p>
                  </a:txBody>
                  <a:tcPr marL="80826" marR="80826" marT="80826" marB="80826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300"/>
                        <a:t>Traitement adapté</a:t>
                      </a:r>
                    </a:p>
                  </a:txBody>
                  <a:tcPr marL="80826" marR="80826" marT="80826" marB="80826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300" dirty="0" err="1"/>
                        <a:t>Soins</a:t>
                      </a:r>
                      <a:r>
                        <a:rPr sz="3300" dirty="0"/>
                        <a:t> </a:t>
                      </a:r>
                      <a:r>
                        <a:rPr sz="3300" dirty="0" err="1"/>
                        <a:t>palliatifs</a:t>
                      </a:r>
                      <a:r>
                        <a:rPr lang="fr-FR" sz="3300" dirty="0"/>
                        <a:t> </a:t>
                      </a:r>
                      <a:r>
                        <a:rPr lang="fr-FR" sz="3300" dirty="0">
                          <a:solidFill>
                            <a:srgbClr val="FF0000"/>
                          </a:solidFill>
                        </a:rPr>
                        <a:t>??</a:t>
                      </a:r>
                      <a:endParaRPr sz="3300" dirty="0">
                        <a:solidFill>
                          <a:srgbClr val="FF0000"/>
                        </a:solidFill>
                      </a:endParaRPr>
                    </a:p>
                  </a:txBody>
                  <a:tcPr marL="80826" marR="80826" marT="80826" marB="8082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2">
            <a:extLst>
              <a:ext uri="{FF2B5EF4-FFF2-40B4-BE49-F238E27FC236}">
                <a16:creationId xmlns:a16="http://schemas.microsoft.com/office/drawing/2014/main" id="{5797C851-30BC-1C77-1692-81130CD46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3379" y="0"/>
            <a:ext cx="163862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47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3031C-D8E0-83C0-F025-ADCED8B5D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>
            <a:extLst>
              <a:ext uri="{FF2B5EF4-FFF2-40B4-BE49-F238E27FC236}">
                <a16:creationId xmlns:a16="http://schemas.microsoft.com/office/drawing/2014/main" id="{A2D05100-A2C8-5794-E75E-8230800EC5C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152650" y="175388"/>
            <a:ext cx="9144000" cy="914400"/>
          </a:xfrm>
          <a:prstGeom prst="rect">
            <a:avLst/>
          </a:prstGeom>
          <a:solidFill>
            <a:srgbClr val="EEEEE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Wingdings" charset="2"/>
              </a:defRPr>
            </a:pPr>
            <a:endParaRPr kumimoji="0" lang="en-US" sz="1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Wingdings" charset="2"/>
            </a:endParaRPr>
          </a:p>
        </p:txBody>
      </p:sp>
      <p:sp>
        <p:nvSpPr>
          <p:cNvPr id="16389" name="Text Placeholder 2">
            <a:extLst>
              <a:ext uri="{FF2B5EF4-FFF2-40B4-BE49-F238E27FC236}">
                <a16:creationId xmlns:a16="http://schemas.microsoft.com/office/drawing/2014/main" id="{E8815DA1-D30C-5870-00BB-5DA140A8DD18}"/>
              </a:ext>
            </a:extLst>
          </p:cNvPr>
          <p:cNvSpPr txBox="1"/>
          <p:nvPr>
            <p:custDataLst>
              <p:tags r:id="rId2"/>
            </p:custDataLst>
          </p:nvPr>
        </p:nvSpPr>
        <p:spPr bwMode="auto">
          <a:xfrm>
            <a:off x="2286000" y="115210"/>
            <a:ext cx="9144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254000" tIns="63500" rIns="127000" bIns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kumimoji="0" lang="en-US" sz="1300" b="0" i="0" u="none" strike="noStrike" kern="1200" cap="none" spc="0" normalizeH="0" baseline="0" noProof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Arial"/>
                <a:cs typeface="Helvetica"/>
                <a:sym typeface="Wingdings"/>
              </a:rPr>
              <a:t>From: </a:t>
            </a:r>
            <a:r>
              <a:rPr kumimoji="0" lang="en-US" sz="1300" b="1" i="0" u="none" strike="noStrike" kern="1200" cap="none" spc="0" normalizeH="0" baseline="0" noProof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Arial"/>
                <a:cs typeface="Helvetica"/>
                <a:sym typeface="Wingdings"/>
              </a:rPr>
              <a:t>Efficacy of Reduced-Intensity Chemotherapy With Oxaliplatin and Capecitabine on Quality of Life and Cancer Control Among Older and Frail Patients With Advanced Gastroesophageal Cancer: The GO2 Phase 3 Randomized Clinical Trial</a:t>
            </a:r>
          </a:p>
        </p:txBody>
      </p:sp>
      <p:cxnSp>
        <p:nvCxnSpPr>
          <p:cNvPr id="14342" name="Straight Connector 8">
            <a:extLst>
              <a:ext uri="{FF2B5EF4-FFF2-40B4-BE49-F238E27FC236}">
                <a16:creationId xmlns:a16="http://schemas.microsoft.com/office/drawing/2014/main" id="{88AD55B9-FDD4-954E-8925-B48B82CA2615}"/>
              </a:ext>
            </a:extLst>
          </p:cNvPr>
          <p:cNvCxnSpPr>
            <a:cxnSpLocks noChangeShapeType="1"/>
          </p:cNvCxnSpPr>
          <p:nvPr>
            <p:custDataLst>
              <p:tags r:id="rId3"/>
            </p:custDataLst>
          </p:nvPr>
        </p:nvCxnSpPr>
        <p:spPr bwMode="auto">
          <a:xfrm flipV="1">
            <a:off x="1524000" y="6215064"/>
            <a:ext cx="9144000" cy="7937"/>
          </a:xfrm>
          <a:prstGeom prst="line">
            <a:avLst/>
          </a:prstGeom>
          <a:noFill/>
          <a:ln w="12700" algn="ctr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1" name="Text Placeholder 2">
            <a:extLst>
              <a:ext uri="{FF2B5EF4-FFF2-40B4-BE49-F238E27FC236}">
                <a16:creationId xmlns:a16="http://schemas.microsoft.com/office/drawing/2014/main" id="{A5CC50AD-56D5-E130-3428-A595758C33CC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2324100" y="829662"/>
            <a:ext cx="9144000" cy="3175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254000" tIns="0" rIns="127000" bIns="6350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kumimoji="0" lang="en-US" sz="1200" b="0" i="0" u="none" strike="noStrike" kern="1200" cap="none" spc="0" normalizeH="0" baseline="0" noProof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Arial"/>
                <a:cs typeface="Helvetica"/>
                <a:sym typeface="Wingdings"/>
              </a:rPr>
              <a:t>JAMA Oncol. 2021;7(6):869-877. doi:10.1001/jamaoncol.2021.0848</a:t>
            </a:r>
          </a:p>
        </p:txBody>
      </p:sp>
      <p:sp>
        <p:nvSpPr>
          <p:cNvPr id="16392" name="Text Placeholder 2">
            <a:extLst>
              <a:ext uri="{FF2B5EF4-FFF2-40B4-BE49-F238E27FC236}">
                <a16:creationId xmlns:a16="http://schemas.microsoft.com/office/drawing/2014/main" id="{459C48BD-10F1-EC65-73A0-35CBAB14557A}"/>
              </a:ext>
            </a:extLst>
          </p:cNvPr>
          <p:cNvSpPr txBox="1"/>
          <p:nvPr>
            <p:custDataLst>
              <p:tags r:id="rId5"/>
            </p:custDataLst>
          </p:nvPr>
        </p:nvSpPr>
        <p:spPr bwMode="auto">
          <a:xfrm>
            <a:off x="1524000" y="6438900"/>
            <a:ext cx="9144000" cy="635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254000" tIns="0" rIns="0" bIns="6350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kumimoji="0" lang="en-US" sz="1200" b="0" i="0" u="none" strike="noStrike" kern="1200" cap="none" spc="0" normalizeH="0" baseline="0" noProof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Arial"/>
                <a:cs typeface="Helvetica"/>
                <a:sym typeface="Wingdings"/>
              </a:rPr>
              <a:t>Survival Curves A, CHEMO-INTENSITY progression-free survival. B, CHEMO-INTENSITY overall survival. C, CHEMO-BSC overall survival. Treatment pathways are detailed in the Randomization section of Methods. BSC indicates best supportive care alone.
</a:t>
            </a:r>
          </a:p>
        </p:txBody>
      </p:sp>
      <p:sp>
        <p:nvSpPr>
          <p:cNvPr id="14345" name="TextBox 11">
            <a:extLst>
              <a:ext uri="{FF2B5EF4-FFF2-40B4-BE49-F238E27FC236}">
                <a16:creationId xmlns:a16="http://schemas.microsoft.com/office/drawing/2014/main" id="{784F9DDB-199D-A637-AD8B-67122BF2432D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6219147"/>
            <a:ext cx="9153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0" bIns="635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/>
              </a:rPr>
              <a:t>Figure Legend: 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cxnSp>
        <p:nvCxnSpPr>
          <p:cNvPr id="14346" name="Straight Connector 5">
            <a:extLst>
              <a:ext uri="{FF2B5EF4-FFF2-40B4-BE49-F238E27FC236}">
                <a16:creationId xmlns:a16="http://schemas.microsoft.com/office/drawing/2014/main" id="{8F18095E-8729-39CB-7B99-BA653784D5A3}"/>
              </a:ext>
            </a:extLst>
          </p:cNvPr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2286000" y="115210"/>
            <a:ext cx="9144000" cy="0"/>
          </a:xfrm>
          <a:prstGeom prst="line">
            <a:avLst/>
          </a:prstGeom>
          <a:noFill/>
          <a:ln w="38100" algn="ctr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347" name="Picture 18">
            <a:extLst>
              <a:ext uri="{FF2B5EF4-FFF2-40B4-BE49-F238E27FC236}">
                <a16:creationId xmlns:a16="http://schemas.microsoft.com/office/drawing/2014/main" id="{2C50FBCF-3295-1E75-E9D6-ED5176950ECF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1"/>
            <a:ext cx="2286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New picture">
            <a:extLst>
              <a:ext uri="{FF2B5EF4-FFF2-40B4-BE49-F238E27FC236}">
                <a16:creationId xmlns:a16="http://schemas.microsoft.com/office/drawing/2014/main" id="{4A4EE786-6EF4-F482-D706-A597AD697ADB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42" y="1178049"/>
            <a:ext cx="3026715" cy="51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32889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59F776-D16B-B078-FF65-57AA41BC0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A3F5928-D955-456A-97B5-AA390B8C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8BAD985-3E8E-5627-8E57-A4399AC2F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6275" y="2271449"/>
            <a:ext cx="9679449" cy="284705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Faut il diminuer le nombre de molécules ?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9FED2D-8F74-0D64-5333-C4B77285E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6275" y="5098254"/>
            <a:ext cx="9679449" cy="750259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000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A41884D-5108-FD96-67C3-5FEAD9718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3379" y="0"/>
            <a:ext cx="1638621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223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09674" y="2145031"/>
            <a:ext cx="2158388" cy="895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 avec comorbidité importante, démence évolué et/ou trouble psychiatriques non contrôlés, dépendance importante  </a:t>
            </a:r>
          </a:p>
        </p:txBody>
      </p:sp>
      <p:sp>
        <p:nvSpPr>
          <p:cNvPr id="5" name="Rectangle 4"/>
          <p:cNvSpPr/>
          <p:nvPr/>
        </p:nvSpPr>
        <p:spPr>
          <a:xfrm>
            <a:off x="7716177" y="2145033"/>
            <a:ext cx="2150615" cy="8952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Patient avec maladie métastatique  symptomatique, menaçant le pronostic vital à court terme ou avec projet d’ablation des métastases </a:t>
            </a:r>
          </a:p>
        </p:txBody>
      </p:sp>
      <p:sp>
        <p:nvSpPr>
          <p:cNvPr id="6" name="Rectangle 5"/>
          <p:cNvSpPr/>
          <p:nvPr/>
        </p:nvSpPr>
        <p:spPr>
          <a:xfrm>
            <a:off x="5029494" y="2145031"/>
            <a:ext cx="2133012" cy="895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Patient avec maladie métastatique non symptomatique, ne menaçant pas le pronostic vital à court terme et sans projet d’ablation des métastases </a:t>
            </a:r>
          </a:p>
        </p:txBody>
      </p:sp>
      <p:cxnSp>
        <p:nvCxnSpPr>
          <p:cNvPr id="7" name="Connecteur droit avec flèche 6"/>
          <p:cNvCxnSpPr>
            <a:stCxn id="4" idx="2"/>
            <a:endCxn id="8" idx="0"/>
          </p:cNvCxnSpPr>
          <p:nvPr/>
        </p:nvCxnSpPr>
        <p:spPr>
          <a:xfrm flipH="1">
            <a:off x="3388870" y="3040303"/>
            <a:ext cx="1" cy="35619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662219" y="3396503"/>
            <a:ext cx="1453301" cy="7325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-gériatrique</a:t>
            </a:r>
          </a:p>
        </p:txBody>
      </p:sp>
      <p:cxnSp>
        <p:nvCxnSpPr>
          <p:cNvPr id="9" name="Connecteur droit avec flèche 8"/>
          <p:cNvCxnSpPr>
            <a:stCxn id="8" idx="2"/>
            <a:endCxn id="10" idx="0"/>
          </p:cNvCxnSpPr>
          <p:nvPr/>
        </p:nvCxnSpPr>
        <p:spPr>
          <a:xfrm>
            <a:off x="3388868" y="4129088"/>
            <a:ext cx="0" cy="383246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614201" y="4512336"/>
            <a:ext cx="1549337" cy="7325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Abstention thérapeutique</a:t>
            </a:r>
          </a:p>
        </p:txBody>
      </p:sp>
      <p:cxnSp>
        <p:nvCxnSpPr>
          <p:cNvPr id="11" name="Connecteur droit avec flèche 10"/>
          <p:cNvCxnSpPr>
            <a:stCxn id="8" idx="3"/>
            <a:endCxn id="12" idx="1"/>
          </p:cNvCxnSpPr>
          <p:nvPr/>
        </p:nvCxnSpPr>
        <p:spPr>
          <a:xfrm>
            <a:off x="4115520" y="3762795"/>
            <a:ext cx="1063803" cy="2668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179321" y="3399171"/>
            <a:ext cx="1836344" cy="7325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Monochimiothérapie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par 5-fluorouracile +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bévacizumab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(grade A)  </a:t>
            </a:r>
          </a:p>
        </p:txBody>
      </p:sp>
      <p:cxnSp>
        <p:nvCxnSpPr>
          <p:cNvPr id="13" name="Connecteur droit avec flèche 12"/>
          <p:cNvCxnSpPr>
            <a:stCxn id="6" idx="2"/>
            <a:endCxn id="12" idx="0"/>
          </p:cNvCxnSpPr>
          <p:nvPr/>
        </p:nvCxnSpPr>
        <p:spPr>
          <a:xfrm>
            <a:off x="6096002" y="3040305"/>
            <a:ext cx="1493" cy="358865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708053" y="4515072"/>
            <a:ext cx="2775899" cy="13358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Options :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Capécitabine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remplaçant le 5-fluorouracile (grade B)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Réduction de dose en présence de facteurs prédictifs de toxicité (accord d’experts)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00FF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bi-chimiothérapie chez les patients de moins de 80 ans, sans altération de l’IADL ni de l’ADL, avec un MMS&gt;27/30  (accord d’experts)</a:t>
            </a:r>
          </a:p>
        </p:txBody>
      </p:sp>
      <p:cxnSp>
        <p:nvCxnSpPr>
          <p:cNvPr id="15" name="Connecteur droit avec flèche 14"/>
          <p:cNvCxnSpPr>
            <a:stCxn id="5" idx="2"/>
            <a:endCxn id="16" idx="0"/>
          </p:cNvCxnSpPr>
          <p:nvPr/>
        </p:nvCxnSpPr>
        <p:spPr>
          <a:xfrm flipH="1">
            <a:off x="8791484" y="3040303"/>
            <a:ext cx="1" cy="368192"/>
          </a:xfrm>
          <a:prstGeom prst="straightConnector1">
            <a:avLst/>
          </a:prstGeom>
          <a:ln w="381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7721229" y="3408495"/>
            <a:ext cx="2140506" cy="9785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Bi-chimiothérapie par 5-fluorouracile +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irinotécan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ou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oxaliplatine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bévacizumab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ou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cetuximab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ou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panitumumab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en l’absence de mutation </a:t>
            </a:r>
            <a:r>
              <a:rPr kumimoji="0" lang="fr-FR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RAS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00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tumorale (grade B)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16177" y="4515288"/>
            <a:ext cx="2150615" cy="10626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Options :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Capécitabine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remplaçant le 5-fluorouracile (grade B)</a:t>
            </a:r>
          </a:p>
          <a:p>
            <a:pPr marL="128588" marR="0" lvl="0" indent="-1285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Réduction de dose en présence de facteurs prédictifs de toxicité (accord d’experts)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71112" y="1582999"/>
            <a:ext cx="4249776" cy="3007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 </a:t>
            </a:r>
            <a:r>
              <a:rPr kumimoji="0" lang="fr-FR" sz="105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</a:t>
            </a: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-gériatrique si score G8 </a:t>
            </a:r>
            <a:r>
              <a:rPr kumimoji="0" lang="fr-FR" sz="105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&lt; </a:t>
            </a:r>
            <a:r>
              <a:rPr kumimoji="0" lang="fr-FR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D38A723-789E-044F-BBBD-4D9F78ABA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Recommandations </a:t>
            </a:r>
            <a:r>
              <a:rPr lang="fr-FR" dirty="0" err="1"/>
              <a:t>SoFOG</a:t>
            </a:r>
            <a:r>
              <a:rPr lang="fr-FR" dirty="0"/>
              <a:t> 2020 </a:t>
            </a:r>
            <a:br>
              <a:rPr lang="fr-FR" dirty="0"/>
            </a:br>
            <a:r>
              <a:rPr lang="fr-FR" sz="4000" dirty="0"/>
              <a:t>1ère ligne cancer colorectal métastatique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43554AF-AB25-AE4F-B260-B5593F65FA64}"/>
              </a:ext>
            </a:extLst>
          </p:cNvPr>
          <p:cNvSpPr txBox="1"/>
          <p:nvPr/>
        </p:nvSpPr>
        <p:spPr>
          <a:xfrm>
            <a:off x="2152651" y="6154615"/>
            <a:ext cx="8269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Aparicio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Canouï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-Poitrine F,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Caillet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P, François E,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Cudennec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Carola E,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Albrand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G, Bouvier AM,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Petri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C, Couturier B,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Phelip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JM,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Bengrine-Lefevre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L,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Paillaud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E.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Treatment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guidelines of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metastatic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colorectal 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Maladie caractérisée par la prolifération de cellule qui échappent au contrôle de l'organisme, ainsi elles se divisent (se multiplient) en permanence et envahissent peu à peu l'hôte qui les héberge&#10;"/>
              </a:rPr>
              <a:t>cancer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in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older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patients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French Society of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Geriatric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Oncology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SoFOG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Liver</a:t>
            </a:r>
            <a:r>
              <a:rPr kumimoji="0" lang="fr-FR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Dis. 2020;52:493-505.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5345217-13BE-4185-9F1E-BB448B364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0"/>
            <a:ext cx="1948780" cy="14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67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99DEE-F11D-F4D5-2AB7-A195B07B8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>
            <a:extLst>
              <a:ext uri="{FF2B5EF4-FFF2-40B4-BE49-F238E27FC236}">
                <a16:creationId xmlns:a16="http://schemas.microsoft.com/office/drawing/2014/main" id="{F09BBFBB-295E-5529-C234-68A7B588B0C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286000" y="1587"/>
            <a:ext cx="9144000" cy="914400"/>
          </a:xfrm>
          <a:prstGeom prst="rect">
            <a:avLst/>
          </a:prstGeom>
          <a:solidFill>
            <a:srgbClr val="EEEEE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Wingdings" charset="2"/>
              </a:defRPr>
            </a:pPr>
            <a:endParaRPr kumimoji="0" lang="en-US" sz="1800" b="0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prstClr val="white"/>
              </a:solidFill>
              <a:effectLst/>
              <a:uLnTx/>
              <a:uFillTx/>
              <a:latin typeface="Arial"/>
              <a:cs typeface="Arial"/>
              <a:sym typeface="Wingdings" charset="2"/>
            </a:endParaRPr>
          </a:p>
        </p:txBody>
      </p:sp>
      <p:sp>
        <p:nvSpPr>
          <p:cNvPr id="14339" name="Date Placeholder 3">
            <a:extLst>
              <a:ext uri="{FF2B5EF4-FFF2-40B4-BE49-F238E27FC236}">
                <a16:creationId xmlns:a16="http://schemas.microsoft.com/office/drawing/2014/main" id="{A64F91C0-90FD-7426-E5F3-44E69B4FCD84}"/>
              </a:ext>
            </a:extLst>
          </p:cNvPr>
          <p:cNvSpPr>
            <a:spLocks noGrp="1" noChangeArrowheads="1"/>
          </p:cNvSpPr>
          <p:nvPr>
            <p:ph type="dt" sz="quarter" idx="11"/>
            <p:custDataLst>
              <p:tags r:id="rId2"/>
            </p:custDataLst>
          </p:nvPr>
        </p:nvSpPr>
        <p:spPr bwMode="auto">
          <a:xfrm>
            <a:off x="1524000" y="6223000"/>
            <a:ext cx="2540000" cy="63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254000" tIns="63500" rIns="127000" bIns="63500" rtlCol="0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Date of download:  4/22/2024</a:t>
            </a:r>
          </a:p>
        </p:txBody>
      </p:sp>
      <p:sp>
        <p:nvSpPr>
          <p:cNvPr id="14340" name="Footer Placeholder 4">
            <a:extLst>
              <a:ext uri="{FF2B5EF4-FFF2-40B4-BE49-F238E27FC236}">
                <a16:creationId xmlns:a16="http://schemas.microsoft.com/office/drawing/2014/main" id="{1CEB350F-269C-C902-3079-BA698C6749CE}"/>
              </a:ext>
            </a:extLst>
          </p:cNvPr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 bwMode="auto">
          <a:xfrm>
            <a:off x="4495800" y="6223000"/>
            <a:ext cx="3200400" cy="635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+mn-cs"/>
              </a:rPr>
              <a:t>Copyright 2021 American Medical Association. All Rights Reserved.</a:t>
            </a:r>
          </a:p>
        </p:txBody>
      </p:sp>
      <p:sp>
        <p:nvSpPr>
          <p:cNvPr id="16389" name="Text Placeholder 2">
            <a:extLst>
              <a:ext uri="{FF2B5EF4-FFF2-40B4-BE49-F238E27FC236}">
                <a16:creationId xmlns:a16="http://schemas.microsoft.com/office/drawing/2014/main" id="{E1C982E3-8054-E923-4540-BAF3BC03D9AB}"/>
              </a:ext>
            </a:extLst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2152650" y="46038"/>
            <a:ext cx="9144000" cy="508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254000" tIns="63500" rIns="127000" bIns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kumimoji="0" lang="en-US" sz="1300" b="0" i="0" u="none" strike="noStrike" kern="1200" cap="none" spc="0" normalizeH="0" baseline="0" noProof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Arial"/>
                <a:cs typeface="Helvetica"/>
                <a:sym typeface="Wingdings"/>
              </a:rPr>
              <a:t>From: </a:t>
            </a:r>
            <a:r>
              <a:rPr kumimoji="0" lang="en-US" sz="1300" b="1" i="0" u="none" strike="noStrike" kern="1200" cap="none" spc="0" normalizeH="0" baseline="0" noProof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Arial"/>
                <a:cs typeface="Helvetica"/>
                <a:sym typeface="Wingdings"/>
              </a:rPr>
              <a:t>Efficacy and Safety of First-line Single-Agent Carboplatin vs Carboplatin Plus Paclitaxel for Vulnerable Older Adult Women With Ovarian Cancer: A GINECO/GCIG Randomized Clinical Trial</a:t>
            </a:r>
          </a:p>
        </p:txBody>
      </p:sp>
      <p:cxnSp>
        <p:nvCxnSpPr>
          <p:cNvPr id="14342" name="Straight Connector 8">
            <a:extLst>
              <a:ext uri="{FF2B5EF4-FFF2-40B4-BE49-F238E27FC236}">
                <a16:creationId xmlns:a16="http://schemas.microsoft.com/office/drawing/2014/main" id="{88C6E039-2CCC-55A2-0A56-D01E73FC0F44}"/>
              </a:ext>
            </a:extLst>
          </p:cNvPr>
          <p:cNvCxnSpPr>
            <a:cxnSpLocks noChangeShapeType="1"/>
          </p:cNvCxnSpPr>
          <p:nvPr>
            <p:custDataLst>
              <p:tags r:id="rId5"/>
            </p:custDataLst>
          </p:nvPr>
        </p:nvCxnSpPr>
        <p:spPr bwMode="auto">
          <a:xfrm flipV="1">
            <a:off x="1524000" y="6215064"/>
            <a:ext cx="9144000" cy="7937"/>
          </a:xfrm>
          <a:prstGeom prst="line">
            <a:avLst/>
          </a:prstGeom>
          <a:noFill/>
          <a:ln w="12700" algn="ctr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1" name="Text Placeholder 2">
            <a:extLst>
              <a:ext uri="{FF2B5EF4-FFF2-40B4-BE49-F238E27FC236}">
                <a16:creationId xmlns:a16="http://schemas.microsoft.com/office/drawing/2014/main" id="{160FB6AD-D799-6DB3-B651-B0A0E9ACADF3}"/>
              </a:ext>
            </a:extLst>
          </p:cNvPr>
          <p:cNvSpPr txBox="1"/>
          <p:nvPr>
            <p:custDataLst>
              <p:tags r:id="rId6"/>
            </p:custDataLst>
          </p:nvPr>
        </p:nvSpPr>
        <p:spPr bwMode="auto">
          <a:xfrm>
            <a:off x="2117725" y="610393"/>
            <a:ext cx="9144000" cy="3175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254000" tIns="0" rIns="127000" bIns="635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kumimoji="0" lang="en-US" sz="1200" b="0" i="0" u="none" strike="noStrike" kern="1200" cap="none" spc="0" normalizeH="0" baseline="0" noProof="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Arial"/>
                <a:cs typeface="Helvetica"/>
                <a:sym typeface="Wingdings"/>
              </a:rPr>
              <a:t>JAMA Oncol. 2021;7(6):853-861. doi:10.1001/jamaoncol.2021.0696</a:t>
            </a:r>
          </a:p>
        </p:txBody>
      </p:sp>
      <p:sp>
        <p:nvSpPr>
          <p:cNvPr id="16392" name="Text Placeholder 2">
            <a:extLst>
              <a:ext uri="{FF2B5EF4-FFF2-40B4-BE49-F238E27FC236}">
                <a16:creationId xmlns:a16="http://schemas.microsoft.com/office/drawing/2014/main" id="{8F935B8F-3144-C0E0-E966-C9EFD357E0FC}"/>
              </a:ext>
            </a:extLst>
          </p:cNvPr>
          <p:cNvSpPr txBox="1"/>
          <p:nvPr>
            <p:custDataLst>
              <p:tags r:id="rId7"/>
            </p:custDataLst>
          </p:nvPr>
        </p:nvSpPr>
        <p:spPr bwMode="auto">
          <a:xfrm>
            <a:off x="1524000" y="5897564"/>
            <a:ext cx="9144000" cy="6350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lIns="254000" tIns="0" rIns="0" bIns="635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Arial"/>
                <a:sym typeface="Wingdings" charset="2"/>
              </a:defRPr>
            </a:pPr>
            <a:r>
              <a:rPr kumimoji="0" lang="en-US" sz="1200" b="0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effectLst/>
                <a:uLnTx/>
                <a:uFillTx/>
                <a:latin typeface="Helvetica" charset="0"/>
                <a:ea typeface="Arial"/>
                <a:cs typeface="Helvetica"/>
                <a:sym typeface="Wingdings"/>
              </a:rPr>
              <a:t>Progression-Free Survival (PFS) and Overall Survival (OS) in All Patients and Those With Geriatric Vulnerability Score (GVS) 4-5</a:t>
            </a:r>
          </a:p>
        </p:txBody>
      </p:sp>
      <p:sp>
        <p:nvSpPr>
          <p:cNvPr id="14345" name="TextBox 11">
            <a:extLst>
              <a:ext uri="{FF2B5EF4-FFF2-40B4-BE49-F238E27FC236}">
                <a16:creationId xmlns:a16="http://schemas.microsoft.com/office/drawing/2014/main" id="{7F931276-E800-770F-D493-3F28570B060F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524000" y="5687220"/>
            <a:ext cx="9153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0" bIns="6350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Figure Legend: 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4347" name="Picture 18">
            <a:extLst>
              <a:ext uri="{FF2B5EF4-FFF2-40B4-BE49-F238E27FC236}">
                <a16:creationId xmlns:a16="http://schemas.microsoft.com/office/drawing/2014/main" id="{AD9E083B-857A-E7A1-A049-A9B393F6C34A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22860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New picture">
            <a:extLst>
              <a:ext uri="{FF2B5EF4-FFF2-40B4-BE49-F238E27FC236}">
                <a16:creationId xmlns:a16="http://schemas.microsoft.com/office/drawing/2014/main" id="{D7C37443-6078-AC21-FCAD-323BBFE89A4F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38" y="1064659"/>
            <a:ext cx="6409615" cy="46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18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0CEAB-6D59-A184-303F-B717C3959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8D6CAF7-51D3-DE5D-3D91-5253127AC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770" y="45000"/>
            <a:ext cx="3849300" cy="67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0C4BBF-6AD3-8944-98BD-E5313A66A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99" y="831148"/>
            <a:ext cx="6239746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644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4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0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JBJS Theme">
      <a:majorFont>
        <a:latin typeface="Times New Roman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2537</TotalTime>
  <Words>821</Words>
  <Application>Microsoft Macintosh PowerPoint</Application>
  <PresentationFormat>Grand écran</PresentationFormat>
  <Paragraphs>82</Paragraphs>
  <Slides>26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26</vt:i4>
      </vt:variant>
    </vt:vector>
  </HeadingPairs>
  <TitlesOfParts>
    <vt:vector size="40" baseType="lpstr">
      <vt:lpstr>ＭＳ Ｐゴシック</vt:lpstr>
      <vt:lpstr>-apple-system</vt:lpstr>
      <vt:lpstr>Aptos</vt:lpstr>
      <vt:lpstr>Aptos Display</vt:lpstr>
      <vt:lpstr>Arial</vt:lpstr>
      <vt:lpstr>Calibri</vt:lpstr>
      <vt:lpstr>Calibri Light</vt:lpstr>
      <vt:lpstr>Helvetica</vt:lpstr>
      <vt:lpstr>system-ui</vt:lpstr>
      <vt:lpstr>Times New Roman</vt:lpstr>
      <vt:lpstr>Wingdings</vt:lpstr>
      <vt:lpstr>Thème Office</vt:lpstr>
      <vt:lpstr>1_Thème Office</vt:lpstr>
      <vt:lpstr>Office Theme</vt:lpstr>
      <vt:lpstr>Présentation PowerPoint</vt:lpstr>
      <vt:lpstr>2 problématiques différentes ! </vt:lpstr>
      <vt:lpstr>Phase métastatique</vt:lpstr>
      <vt:lpstr>Présentation PowerPoint</vt:lpstr>
      <vt:lpstr>Présentation PowerPoint</vt:lpstr>
      <vt:lpstr>Faut il diminuer le nombre de molécules ?</vt:lpstr>
      <vt:lpstr>Recommandations SoFOG 2020  1ère ligne cancer colorectal métastatique</vt:lpstr>
      <vt:lpstr>Présentation PowerPoint</vt:lpstr>
      <vt:lpstr>Présentation PowerPoint</vt:lpstr>
      <vt:lpstr>Phase périopératoire</vt:lpstr>
      <vt:lpstr>Présentation PowerPoint</vt:lpstr>
      <vt:lpstr>Présentation PowerPoint</vt:lpstr>
      <vt:lpstr>Présentation PowerPoint</vt:lpstr>
      <vt:lpstr>Présentation PowerPoint</vt:lpstr>
      <vt:lpstr>Geiss R, Sebaste L, Valter R, Poisson J, Mebarki S, Conti C, Vordos D, Bringuier M, Méjean A, Mongiat-Artus P, Cudennec T, Canoui-Poitrine F, Caillet P, Paillaud E. Complications and Discharge after Radical Cystectomy for Older Patients with Muscle-Invasive Bladder Cancer: The ELCAPA-27 Cohort Study. Cancers (Basel). 2021 Nov 29;13(23):6010. doi: 10.3390/cancers13236010. PMID: 34885120; PMCID: PMC8656698.</vt:lpstr>
      <vt:lpstr>Limiter le nombre de séquences thérapeutiques ambitieuses</vt:lpstr>
      <vt:lpstr>Comparisons between different polychemotherapy regimens  for early breast cancer:  meta-analyses of long-term outcome  among 100,000 women in 123 randomised trials. </vt:lpstr>
      <vt:lpstr>Nouvelles strategies des traitements néoadjuvants/périopératoires:  La rémission complète histologique: un nouveau dogme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dose intensité:   -un enjeu qui semble plus important pour les traitements péri opératoires.  - Traitements toxiques et futiles en cas de baisse de la dose intensité des traitements péri opéraoires ?  - Limiter le nombre de séquences ambitieuses et identifier la plus importante. 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djamel ghebriou</dc:creator>
  <cp:lastModifiedBy>djamel ghebriou</cp:lastModifiedBy>
  <cp:revision>4</cp:revision>
  <dcterms:created xsi:type="dcterms:W3CDTF">2024-11-20T16:55:01Z</dcterms:created>
  <dcterms:modified xsi:type="dcterms:W3CDTF">2024-11-22T11:12:38Z</dcterms:modified>
</cp:coreProperties>
</file>