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66" r:id="rId2"/>
    <p:sldId id="271" r:id="rId3"/>
    <p:sldId id="399" r:id="rId4"/>
    <p:sldId id="268" r:id="rId5"/>
    <p:sldId id="270" r:id="rId6"/>
    <p:sldId id="400" r:id="rId7"/>
    <p:sldId id="293" r:id="rId8"/>
    <p:sldId id="294" r:id="rId9"/>
    <p:sldId id="295" r:id="rId10"/>
    <p:sldId id="306" r:id="rId11"/>
    <p:sldId id="309" r:id="rId12"/>
    <p:sldId id="275" r:id="rId13"/>
    <p:sldId id="310" r:id="rId14"/>
    <p:sldId id="261" r:id="rId15"/>
    <p:sldId id="276" r:id="rId16"/>
    <p:sldId id="311" r:id="rId17"/>
    <p:sldId id="262" r:id="rId18"/>
    <p:sldId id="403" r:id="rId19"/>
    <p:sldId id="401" r:id="rId20"/>
    <p:sldId id="402" r:id="rId21"/>
    <p:sldId id="404" r:id="rId22"/>
    <p:sldId id="384" r:id="rId23"/>
    <p:sldId id="296" r:id="rId24"/>
    <p:sldId id="323" r:id="rId25"/>
    <p:sldId id="324" r:id="rId26"/>
    <p:sldId id="297" r:id="rId27"/>
    <p:sldId id="405" r:id="rId28"/>
    <p:sldId id="406" r:id="rId29"/>
    <p:sldId id="298" r:id="rId30"/>
    <p:sldId id="329" r:id="rId31"/>
    <p:sldId id="330" r:id="rId32"/>
    <p:sldId id="331" r:id="rId33"/>
    <p:sldId id="299" r:id="rId34"/>
    <p:sldId id="368" r:id="rId35"/>
    <p:sldId id="302" r:id="rId36"/>
    <p:sldId id="326" r:id="rId37"/>
    <p:sldId id="314" r:id="rId38"/>
    <p:sldId id="373" r:id="rId39"/>
    <p:sldId id="374" r:id="rId40"/>
    <p:sldId id="407" r:id="rId41"/>
    <p:sldId id="343" r:id="rId42"/>
    <p:sldId id="285" r:id="rId43"/>
    <p:sldId id="408" r:id="rId44"/>
    <p:sldId id="409" r:id="rId45"/>
    <p:sldId id="410" r:id="rId46"/>
    <p:sldId id="379" r:id="rId47"/>
    <p:sldId id="380" r:id="rId48"/>
    <p:sldId id="381" r:id="rId49"/>
    <p:sldId id="382" r:id="rId50"/>
    <p:sldId id="288" r:id="rId51"/>
    <p:sldId id="385" r:id="rId52"/>
    <p:sldId id="411" r:id="rId53"/>
    <p:sldId id="387" r:id="rId54"/>
    <p:sldId id="389" r:id="rId55"/>
    <p:sldId id="388" r:id="rId56"/>
    <p:sldId id="390" r:id="rId57"/>
    <p:sldId id="391" r:id="rId58"/>
    <p:sldId id="395" r:id="rId59"/>
    <p:sldId id="396" r:id="rId60"/>
    <p:sldId id="398" r:id="rId61"/>
    <p:sldId id="383" r:id="rId62"/>
    <p:sldId id="292" r:id="rId63"/>
    <p:sldId id="412" r:id="rId64"/>
    <p:sldId id="413" r:id="rId6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829" y="-5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58CF3-AA92-4B3C-9509-E9ABCB4B6422}" type="datetimeFigureOut">
              <a:rPr lang="fr-FR" smtClean="0"/>
              <a:pPr/>
              <a:t>22/11/2024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F1C1B-95D7-461B-BDEA-2AE7B9CD42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4109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62F8AC6B-ADB3-4751-99FB-26AF28706C17}" type="slidenum">
              <a:rPr lang="fr-FR" altLang="fr-FR" sz="1200">
                <a:latin typeface="Arial" panose="020B0604020202020204" pitchFamily="34" charset="0"/>
              </a:rPr>
              <a:pPr/>
              <a:t>4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fr-FR" altLang="fr-FR" smtClean="0"/>
              <a:t>L’ensemble de ces données démographiques et d’incidence montre que la place croissante que va prendre l’oncogériatrie.</a:t>
            </a:r>
          </a:p>
          <a:p>
            <a:pPr eaLnBrk="1" hangingPunct="1"/>
            <a:r>
              <a:rPr lang="fr-FR" altLang="fr-FR" smtClean="0"/>
              <a:t>Qu’en est-il ‘il plus spécifiquement de la RT ?</a:t>
            </a:r>
          </a:p>
        </p:txBody>
      </p:sp>
    </p:spTree>
    <p:extLst>
      <p:ext uri="{BB962C8B-B14F-4D97-AF65-F5344CB8AC3E}">
        <p14:creationId xmlns:p14="http://schemas.microsoft.com/office/powerpoint/2010/main" xmlns="" val="2184660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1D739571-D044-4533-822E-7B6C60EFF6C4}" type="slidenum">
              <a:rPr lang="fr-FR" altLang="fr-FR" sz="1200">
                <a:latin typeface="Arial" panose="020B0604020202020204" pitchFamily="34" charset="0"/>
              </a:rPr>
              <a:pPr/>
              <a:t>62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xmlns="" val="328900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85674DBC-F02F-442B-8DEB-8EA598B1177B}" type="slidenum">
              <a:rPr lang="fr-FR" altLang="fr-FR" sz="1200">
                <a:latin typeface="Arial" panose="020B0604020202020204" pitchFamily="34" charset="0"/>
              </a:rPr>
              <a:pPr/>
              <a:t>23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fr-FR" altLang="fr-FR" smtClean="0"/>
              <a:t>L’ensemble de ces données démographiques et d’incidence montre que la place croissante que va prendre l’oncogériatrie.</a:t>
            </a:r>
          </a:p>
          <a:p>
            <a:pPr eaLnBrk="1" hangingPunct="1"/>
            <a:r>
              <a:rPr lang="fr-FR" altLang="fr-FR" smtClean="0"/>
              <a:t>Qu’en est-il ‘il plus spécifiquement de la RT ?</a:t>
            </a:r>
          </a:p>
        </p:txBody>
      </p:sp>
    </p:spTree>
    <p:extLst>
      <p:ext uri="{BB962C8B-B14F-4D97-AF65-F5344CB8AC3E}">
        <p14:creationId xmlns:p14="http://schemas.microsoft.com/office/powerpoint/2010/main" xmlns="" val="369867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24837B5-C1EF-49D3-BE64-A6F3CC8EDC5D}" type="slidenum">
              <a:rPr lang="fr-FR" altLang="fr-FR" sz="1200">
                <a:latin typeface="Arial" panose="020B0604020202020204" pitchFamily="34" charset="0"/>
              </a:rPr>
              <a:pPr/>
              <a:t>26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684213"/>
            <a:ext cx="6096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fr-FR" altLang="fr-FR" smtClean="0"/>
              <a:t>Les aspects  logististiques, faisant souvent appel au bon sens, doivent être considérés </a:t>
            </a:r>
            <a:r>
              <a:rPr lang="fr-FR" altLang="fr-FR" i="1" smtClean="0"/>
              <a:t>a priori.</a:t>
            </a:r>
          </a:p>
          <a:p>
            <a:pPr eaLnBrk="1" hangingPunct="1"/>
            <a:r>
              <a:rPr lang="fr-FR" altLang="fr-FR" smtClean="0"/>
              <a:t>Mal pris en compte, ils peuvent être préjudiciables au pronostic oncologique par défaut d’observance : « docteur je suis trop fatigué, trop malade pour venir à l’hôpital » …</a:t>
            </a:r>
          </a:p>
          <a:p>
            <a:pPr eaLnBrk="1" hangingPunct="1"/>
            <a:r>
              <a:rPr lang="fr-FR" altLang="fr-FR" smtClean="0"/>
              <a:t>La collaboration AS / Medecin traitant / gériatre est primordial pour le choix du lieu de vie évidement avec celui du patient et de son entourage.</a:t>
            </a:r>
          </a:p>
        </p:txBody>
      </p:sp>
    </p:spTree>
    <p:extLst>
      <p:ext uri="{BB962C8B-B14F-4D97-AF65-F5344CB8AC3E}">
        <p14:creationId xmlns:p14="http://schemas.microsoft.com/office/powerpoint/2010/main" xmlns="" val="600270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87324C7-EF8E-4BB7-B05B-8028F4E2E3B3}" type="slidenum">
              <a:rPr lang="fr-FR" altLang="fr-FR" sz="1200">
                <a:latin typeface="Arial" panose="020B0604020202020204" pitchFamily="34" charset="0"/>
              </a:rPr>
              <a:pPr/>
              <a:t>29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fr-FR" altLang="fr-FR" smtClean="0"/>
              <a:t>Le temps passé à la définition de la psoition de traitement , m^me s’il est plus long que chez le sujet plus jeune et mobile, n’est pas du temps perdu. C’est du temps gagné pour la suite du traitement et sa qualité.</a:t>
            </a:r>
          </a:p>
        </p:txBody>
      </p:sp>
    </p:spTree>
    <p:extLst>
      <p:ext uri="{BB962C8B-B14F-4D97-AF65-F5344CB8AC3E}">
        <p14:creationId xmlns:p14="http://schemas.microsoft.com/office/powerpoint/2010/main" xmlns="" val="2858123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E48B717B-0E31-4C28-9870-753D85BA8294}" type="slidenum">
              <a:rPr lang="fr-FR" altLang="fr-FR" sz="1200">
                <a:latin typeface="Arial" panose="020B0604020202020204" pitchFamily="34" charset="0"/>
              </a:rPr>
              <a:pPr/>
              <a:t>33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fr-FR" altLang="fr-FR" smtClean="0"/>
              <a:t>Ne pas omettre quelques précautions pour le scanner de dosimétrie.</a:t>
            </a:r>
          </a:p>
          <a:p>
            <a:pPr eaLnBrk="1" hangingPunct="1"/>
            <a:r>
              <a:rPr lang="fr-FR" altLang="fr-FR" smtClean="0"/>
              <a:t>Si la fusion d’image améliore la détermination du GTV, il faut tenir compte des ….</a:t>
            </a:r>
          </a:p>
          <a:p>
            <a:pPr eaLnBrk="1" hangingPunct="1"/>
            <a:r>
              <a:rPr lang="fr-FR" altLang="fr-FR" smtClean="0"/>
              <a:t>Sur le plan dosimétrique, certaines hétérogénéités supplémentaires comme les prothèses de hanche sont à prendre en compte selon les TPS ou en changeant la balistique.</a:t>
            </a:r>
          </a:p>
        </p:txBody>
      </p:sp>
    </p:spTree>
    <p:extLst>
      <p:ext uri="{BB962C8B-B14F-4D97-AF65-F5344CB8AC3E}">
        <p14:creationId xmlns:p14="http://schemas.microsoft.com/office/powerpoint/2010/main" xmlns="" val="3408458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877D4924-A9D6-4026-9C56-EFEE9587B90E}" type="slidenum">
              <a:rPr lang="fr-FR" altLang="fr-FR" sz="1200">
                <a:latin typeface="Arial" panose="020B0604020202020204" pitchFamily="34" charset="0"/>
              </a:rPr>
              <a:pPr/>
              <a:t>35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fr-FR" altLang="fr-FR" smtClean="0"/>
              <a:t>C’est une grande question qui est en pleine mutation.</a:t>
            </a:r>
          </a:p>
          <a:p>
            <a:pPr eaLnBrk="1" hangingPunct="1"/>
            <a:r>
              <a:rPr lang="fr-FR" altLang="fr-FR" smtClean="0"/>
              <a:t>Le rationnel clinique et les résultats prometteurs de RT stéréotaxiques plaident en faveur de l’hypofractionnement à l’encontre des données radiobiologiques des années 1990-2000.</a:t>
            </a:r>
          </a:p>
          <a:p>
            <a:pPr eaLnBrk="1" hangingPunct="1"/>
            <a:r>
              <a:rPr lang="fr-FR" altLang="fr-FR" smtClean="0"/>
              <a:t>Sont aussi à mettre en balance les comorbidités, la qualité de vie souhaité par le patient et le pronostic du cancer à savoir la probabilité de survie et donc de voir apparaître une toxicité tardive.</a:t>
            </a:r>
          </a:p>
        </p:txBody>
      </p:sp>
    </p:spTree>
    <p:extLst>
      <p:ext uri="{BB962C8B-B14F-4D97-AF65-F5344CB8AC3E}">
        <p14:creationId xmlns:p14="http://schemas.microsoft.com/office/powerpoint/2010/main" xmlns="" val="2190209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BB2941B6-A742-4DEF-B05C-6F0AF76A4FF6}" type="slidenum">
              <a:rPr lang="fr-FR" altLang="fr-FR" sz="1200">
                <a:latin typeface="Arial" panose="020B0604020202020204" pitchFamily="34" charset="0"/>
              </a:rPr>
              <a:pPr/>
              <a:t>42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 smtClean="0"/>
          </a:p>
        </p:txBody>
      </p:sp>
    </p:spTree>
    <p:extLst>
      <p:ext uri="{BB962C8B-B14F-4D97-AF65-F5344CB8AC3E}">
        <p14:creationId xmlns:p14="http://schemas.microsoft.com/office/powerpoint/2010/main" xmlns="" val="4253629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F1C1B-95D7-461B-BDEA-2AE7B9CD4226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19085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BD6FFF03-8D5C-46FF-961B-4D34FFB3D513}" type="slidenum">
              <a:rPr lang="fr-FR" altLang="fr-FR" sz="1200">
                <a:latin typeface="Arial" panose="020B0604020202020204" pitchFamily="34" charset="0"/>
              </a:rPr>
              <a:pPr/>
              <a:t>48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fr-FR" altLang="fr-FR" smtClean="0"/>
              <a:t>Pour les nouvelles techniques, la RT stéréotaxique et plus précisément du cyberknife allie 2 atouts majeurs pour le sujet âgé : l’épargne des tissus sains et l’hypofractionnement.</a:t>
            </a:r>
          </a:p>
          <a:p>
            <a:pPr eaLnBrk="1" hangingPunct="1"/>
            <a:r>
              <a:rPr lang="fr-FR" altLang="fr-FR" smtClean="0"/>
              <a:t>Les résultats tous âges confondus sont prometteurs, en particuliers dans les cancers bronchiques localisés récusés chirurgicalement. La concurrente directe est la radiofréquence .</a:t>
            </a:r>
          </a:p>
          <a:p>
            <a:pPr eaLnBrk="1" hangingPunct="1"/>
            <a:r>
              <a:rPr lang="fr-FR" altLang="fr-FR" smtClean="0"/>
              <a:t>Pour l’instant pas de résultats à long terme et spécifique du sujet âgé et demeure le problème de l’accessibilité au centre de traitement …</a:t>
            </a:r>
          </a:p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xmlns="" val="1847843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B765-6DB4-43F7-A768-273D43D03AB4}" type="datetimeFigureOut">
              <a:rPr lang="fr-FR" smtClean="0"/>
              <a:pPr/>
              <a:t>22/11/2024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0C4-1B8C-4140-B40C-EB8532B946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94817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B765-6DB4-43F7-A768-273D43D03AB4}" type="datetimeFigureOut">
              <a:rPr lang="fr-FR" smtClean="0"/>
              <a:pPr/>
              <a:t>22/11/2024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0C4-1B8C-4140-B40C-EB8532B946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94260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B765-6DB4-43F7-A768-273D43D03AB4}" type="datetimeFigureOut">
              <a:rPr lang="fr-FR" smtClean="0"/>
              <a:pPr/>
              <a:t>22/11/2024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0C4-1B8C-4140-B40C-EB8532B946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27178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E0BE6-9197-44F8-8D8D-E8E6CB477B5F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xmlns="" val="1510210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- Titre 1 lig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841C7E3-E520-4A6B-B719-199E7C32673F}"/>
              </a:ext>
            </a:extLst>
          </p:cNvPr>
          <p:cNvSpPr/>
          <p:nvPr userDrawn="1"/>
        </p:nvSpPr>
        <p:spPr>
          <a:xfrm>
            <a:off x="0" y="0"/>
            <a:ext cx="12192000" cy="119675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883" y="206056"/>
            <a:ext cx="11754735" cy="6480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182563" indent="0" algn="l">
              <a:defRPr lang="fr-FR" sz="3200" b="0">
                <a:solidFill>
                  <a:schemeClr val="lt1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</a:lstStyle>
          <a:p>
            <a:pPr marL="0" lvl="0" algn="l"/>
            <a:r>
              <a:rPr lang="fr-FR" dirty="0"/>
              <a:t>Modifiez le style du titre</a:t>
            </a:r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9079137" y="5593447"/>
            <a:ext cx="969715" cy="155939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1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251883" y="980729"/>
            <a:ext cx="4609387" cy="3691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Century Gothic" pitchFamily="34" charset="0"/>
              </a:defRPr>
            </a:lvl1pPr>
            <a:lvl5pPr marL="1828800" indent="0" algn="ctr">
              <a:buNone/>
              <a:defRPr b="1">
                <a:latin typeface="Century Gothic" pitchFamily="34" charset="0"/>
              </a:defRPr>
            </a:lvl5pPr>
          </a:lstStyle>
          <a:p>
            <a:pPr lvl="0"/>
            <a:endParaRPr lang="fr-FR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1"/>
          </p:nvPr>
        </p:nvSpPr>
        <p:spPr>
          <a:xfrm>
            <a:off x="251885" y="1554400"/>
            <a:ext cx="11753849" cy="43336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Espace réservé du numéro de diapositive 11">
            <a:extLst>
              <a:ext uri="{FF2B5EF4-FFF2-40B4-BE49-F238E27FC236}">
                <a16:creationId xmlns="" xmlns:a16="http://schemas.microsoft.com/office/drawing/2014/main" id="{7E71F5F2-5BCF-4BA7-BDB9-EC136AE4A0B0}"/>
              </a:ext>
            </a:extLst>
          </p:cNvPr>
          <p:cNvSpPr txBox="1">
            <a:spLocks/>
          </p:cNvSpPr>
          <p:nvPr userDrawn="1"/>
        </p:nvSpPr>
        <p:spPr>
          <a:xfrm>
            <a:off x="9254719" y="636014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fld id="{9DE71690-4012-4896-B90A-897933D7750D}" type="slidenum">
              <a:rPr kumimoji="0" lang="fr-FR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8989DD0E-5866-4985-B9B5-A5F661B51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31131" t="-2815" r="32245" b="58685"/>
          <a:stretch/>
        </p:blipFill>
        <p:spPr>
          <a:xfrm>
            <a:off x="10174277" y="6245932"/>
            <a:ext cx="960108" cy="61206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5882D22-C2CC-4E2E-B59A-A8E109CD5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l="9157" t="48303" r="13933" b="24603"/>
          <a:stretch/>
        </p:blipFill>
        <p:spPr>
          <a:xfrm>
            <a:off x="8761861" y="6454275"/>
            <a:ext cx="1252873" cy="233516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="" xmlns:a16="http://schemas.microsoft.com/office/drawing/2014/main" id="{D39ADC13-D9FD-4D31-A5CF-01AB1709BC4F}"/>
              </a:ext>
            </a:extLst>
          </p:cNvPr>
          <p:cNvCxnSpPr>
            <a:cxnSpLocks/>
          </p:cNvCxnSpPr>
          <p:nvPr userDrawn="1"/>
        </p:nvCxnSpPr>
        <p:spPr>
          <a:xfrm>
            <a:off x="11376587" y="6245933"/>
            <a:ext cx="0" cy="51232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4D8FEE3-4475-4119-8869-4870AA856210}"/>
              </a:ext>
            </a:extLst>
          </p:cNvPr>
          <p:cNvSpPr/>
          <p:nvPr userDrawn="1"/>
        </p:nvSpPr>
        <p:spPr>
          <a:xfrm>
            <a:off x="252510" y="5042949"/>
            <a:ext cx="8531788" cy="77061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000">
                <a:schemeClr val="bg1">
                  <a:alpha val="76000"/>
                </a:schemeClr>
              </a:gs>
              <a:gs pos="100000">
                <a:schemeClr val="bg1">
                  <a:alpha val="63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73BD90C-CE49-4A7A-9537-5DBA16B38460}"/>
              </a:ext>
            </a:extLst>
          </p:cNvPr>
          <p:cNvSpPr/>
          <p:nvPr userDrawn="1"/>
        </p:nvSpPr>
        <p:spPr>
          <a:xfrm>
            <a:off x="4590801" y="4003494"/>
            <a:ext cx="4000671" cy="15892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000">
                <a:schemeClr val="bg1">
                  <a:alpha val="76000"/>
                </a:schemeClr>
              </a:gs>
              <a:gs pos="100000">
                <a:schemeClr val="bg1">
                  <a:alpha val="63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9458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B765-6DB4-43F7-A768-273D43D03AB4}" type="datetimeFigureOut">
              <a:rPr lang="fr-FR" smtClean="0"/>
              <a:pPr/>
              <a:t>22/11/2024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0C4-1B8C-4140-B40C-EB8532B946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0533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B765-6DB4-43F7-A768-273D43D03AB4}" type="datetimeFigureOut">
              <a:rPr lang="fr-FR" smtClean="0"/>
              <a:pPr/>
              <a:t>22/11/2024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0C4-1B8C-4140-B40C-EB8532B946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1068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B765-6DB4-43F7-A768-273D43D03AB4}" type="datetimeFigureOut">
              <a:rPr lang="fr-FR" smtClean="0"/>
              <a:pPr/>
              <a:t>22/11/2024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0C4-1B8C-4140-B40C-EB8532B946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8927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B765-6DB4-43F7-A768-273D43D03AB4}" type="datetimeFigureOut">
              <a:rPr lang="fr-FR" smtClean="0"/>
              <a:pPr/>
              <a:t>22/11/2024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0C4-1B8C-4140-B40C-EB8532B946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706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B765-6DB4-43F7-A768-273D43D03AB4}" type="datetimeFigureOut">
              <a:rPr lang="fr-FR" smtClean="0"/>
              <a:pPr/>
              <a:t>22/11/2024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0C4-1B8C-4140-B40C-EB8532B946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5071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B765-6DB4-43F7-A768-273D43D03AB4}" type="datetimeFigureOut">
              <a:rPr lang="fr-FR" smtClean="0"/>
              <a:pPr/>
              <a:t>22/11/2024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0C4-1B8C-4140-B40C-EB8532B946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1604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B765-6DB4-43F7-A768-273D43D03AB4}" type="datetimeFigureOut">
              <a:rPr lang="fr-FR" smtClean="0"/>
              <a:pPr/>
              <a:t>22/11/2024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0C4-1B8C-4140-B40C-EB8532B946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8743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B765-6DB4-43F7-A768-273D43D03AB4}" type="datetimeFigureOut">
              <a:rPr lang="fr-FR" smtClean="0"/>
              <a:pPr/>
              <a:t>22/11/2024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0C4-1B8C-4140-B40C-EB8532B946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295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0B765-6DB4-43F7-A768-273D43D03AB4}" type="datetimeFigureOut">
              <a:rPr lang="fr-FR" smtClean="0"/>
              <a:pPr/>
              <a:t>22/11/2024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510C4-1B8C-4140-B40C-EB8532B946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5100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Office_Word1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8.jpeg"/><Relationship Id="rId4" Type="http://schemas.openxmlformats.org/officeDocument/2006/relationships/image" Target="../media/image67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cid:1c20815b-3fe5-4071-b775-8271d6c982dc@ds.aphp.fr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1.bin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156715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Parcours du sujet âgé en </a:t>
            </a:r>
            <a:r>
              <a:rPr lang="fr-FR" b="1" dirty="0" err="1" smtClean="0"/>
              <a:t>radiothérpie</a:t>
            </a:r>
            <a:r>
              <a:rPr lang="fr-FR" b="1" dirty="0" smtClean="0"/>
              <a:t> : la recette du radiothérapeute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5600" y="3140968"/>
            <a:ext cx="6400800" cy="1752600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chemeClr val="tx2"/>
                </a:solidFill>
              </a:rPr>
              <a:t>Dr Aziz CHERIF, </a:t>
            </a:r>
            <a:r>
              <a:rPr lang="fr-FR" sz="2000" b="1" dirty="0" smtClean="0">
                <a:solidFill>
                  <a:schemeClr val="tx2"/>
                </a:solidFill>
              </a:rPr>
              <a:t>MD, </a:t>
            </a:r>
            <a:r>
              <a:rPr lang="fr-FR" sz="2000" b="1" dirty="0" err="1" smtClean="0">
                <a:solidFill>
                  <a:schemeClr val="tx2"/>
                </a:solidFill>
              </a:rPr>
              <a:t>MSc</a:t>
            </a:r>
            <a:endParaRPr lang="fr-FR" sz="2000" b="1" dirty="0" smtClean="0">
              <a:solidFill>
                <a:schemeClr val="tx2"/>
              </a:solidFill>
            </a:endParaRPr>
          </a:p>
          <a:p>
            <a:r>
              <a:rPr lang="fr-FR" sz="2000" b="1" dirty="0" smtClean="0">
                <a:solidFill>
                  <a:schemeClr val="tx2"/>
                </a:solidFill>
              </a:rPr>
              <a:t>Praticien Hospitalier</a:t>
            </a:r>
            <a:endParaRPr lang="fr-FR" sz="2000" b="1" dirty="0">
              <a:solidFill>
                <a:schemeClr val="tx2"/>
              </a:solidFill>
            </a:endParaRPr>
          </a:p>
          <a:p>
            <a:r>
              <a:rPr lang="fr-FR" sz="2000" b="1" dirty="0">
                <a:solidFill>
                  <a:schemeClr val="tx2"/>
                </a:solidFill>
              </a:rPr>
              <a:t>Radiothérapie - </a:t>
            </a:r>
            <a:r>
              <a:rPr lang="fr-FR" sz="2000" b="1" dirty="0" err="1" smtClean="0">
                <a:solidFill>
                  <a:schemeClr val="tx2"/>
                </a:solidFill>
              </a:rPr>
              <a:t>Oncogériatrie</a:t>
            </a:r>
            <a:endParaRPr lang="fr-FR" sz="2000" b="1" dirty="0">
              <a:solidFill>
                <a:schemeClr val="tx2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5300703"/>
            <a:ext cx="1631994" cy="14210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4602261"/>
            <a:ext cx="3301724" cy="6984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132" y="5162443"/>
            <a:ext cx="2283379" cy="12075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192" y="5300704"/>
            <a:ext cx="2229988" cy="905933"/>
          </a:xfrm>
          <a:prstGeom prst="rect">
            <a:avLst/>
          </a:prstGeom>
        </p:spPr>
      </p:pic>
      <p:pic>
        <p:nvPicPr>
          <p:cNvPr id="114690" name="Picture 2" descr="Philippe Etchebest - Purepeop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449" y="2219324"/>
            <a:ext cx="2295525" cy="2295525"/>
          </a:xfrm>
          <a:prstGeom prst="rect">
            <a:avLst/>
          </a:prstGeom>
          <a:noFill/>
        </p:spPr>
      </p:pic>
      <p:sp>
        <p:nvSpPr>
          <p:cNvPr id="114692" name="AutoShape 4" descr="Cubit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4694" name="AutoShape 6" descr="Cubit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4696" name="AutoShape 8" descr="Cubit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4698" name="AutoShape 10" descr="Cubit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4699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342494" y="2457450"/>
            <a:ext cx="233992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5861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547" t="15290" r="7619" b="6882"/>
          <a:stretch/>
        </p:blipFill>
        <p:spPr>
          <a:xfrm>
            <a:off x="1480458" y="143220"/>
            <a:ext cx="9129485" cy="6622359"/>
          </a:xfrm>
          <a:prstGeom prst="rect">
            <a:avLst/>
          </a:prstGeom>
        </p:spPr>
      </p:pic>
      <p:sp>
        <p:nvSpPr>
          <p:cNvPr id="3" name="Croix 2"/>
          <p:cNvSpPr/>
          <p:nvPr/>
        </p:nvSpPr>
        <p:spPr>
          <a:xfrm>
            <a:off x="4840514" y="1748971"/>
            <a:ext cx="595085" cy="595085"/>
          </a:xfrm>
          <a:prstGeom prst="plus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747657" y="3294741"/>
            <a:ext cx="5094514" cy="21336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8160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627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1.Epidémiologie = « urgence démographique »</a:t>
            </a:r>
          </a:p>
          <a:p>
            <a:pPr marL="0" indent="0">
              <a:buNone/>
            </a:pPr>
            <a:r>
              <a:rPr lang="fr-FR" dirty="0" smtClean="0"/>
              <a:t>2.Problématique de la prise en charge du sujet âgé en cancérologie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</a:rPr>
              <a:t>3.Conept de fragilité</a:t>
            </a:r>
          </a:p>
          <a:p>
            <a:pPr marL="0" indent="0">
              <a:buNone/>
            </a:pPr>
            <a:r>
              <a:rPr lang="fr-FR" dirty="0"/>
              <a:t>4. Précautions dans le parcours de soins en </a:t>
            </a:r>
            <a:r>
              <a:rPr lang="fr-FR" dirty="0" smtClean="0"/>
              <a:t>radiothérapie et Considérations </a:t>
            </a:r>
            <a:r>
              <a:rPr lang="fr-FR" dirty="0"/>
              <a:t>Techniques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315968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627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1.Epidémiologie = « urgence démographique »</a:t>
            </a:r>
          </a:p>
          <a:p>
            <a:pPr marL="0" indent="0">
              <a:buNone/>
            </a:pPr>
            <a:r>
              <a:rPr lang="fr-FR" dirty="0" smtClean="0"/>
              <a:t>2.Problématique de la prise en charge du sujet âgé en cancérologie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</a:rPr>
              <a:t>3.Conept de fragilité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FF0000"/>
                </a:solidFill>
              </a:rPr>
              <a:t>3.1Définition 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104" y="3673829"/>
            <a:ext cx="3118361" cy="214027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904" y="3781652"/>
            <a:ext cx="2362200" cy="1933575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5718628" y="4470400"/>
            <a:ext cx="1001486" cy="8128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2679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8571" t="14695" r="9762" b="6287"/>
          <a:stretch/>
        </p:blipFill>
        <p:spPr>
          <a:xfrm>
            <a:off x="1905226" y="108858"/>
            <a:ext cx="8719232" cy="674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20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7494" y="529632"/>
            <a:ext cx="8420892" cy="59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94980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8333" t="23623" r="10834" b="6287"/>
          <a:stretch/>
        </p:blipFill>
        <p:spPr>
          <a:xfrm>
            <a:off x="972458" y="0"/>
            <a:ext cx="9855200" cy="6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07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7737" t="17522" r="8215" b="3907"/>
          <a:stretch/>
        </p:blipFill>
        <p:spPr>
          <a:xfrm>
            <a:off x="1485074" y="0"/>
            <a:ext cx="9169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579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6545" y="95003"/>
            <a:ext cx="9675397" cy="667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2846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A1451B5-0B34-4109-A031-CF624EF80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Tolérance de la radiothérapie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A3599F5-0699-4442-AB31-CB7652093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883" y="980729"/>
            <a:ext cx="10130397" cy="369109"/>
          </a:xfrm>
        </p:spPr>
        <p:txBody>
          <a:bodyPr/>
          <a:lstStyle/>
          <a:p>
            <a:pPr algn="just"/>
            <a:r>
              <a:rPr lang="fr-FR" dirty="0" smtClean="0"/>
              <a:t>Radiothérapie exclusive chez le sujet âgé 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-459"/>
          <a:stretch>
            <a:fillRect/>
          </a:stretch>
        </p:blipFill>
        <p:spPr bwMode="auto">
          <a:xfrm>
            <a:off x="538919" y="1663599"/>
            <a:ext cx="10538563" cy="456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à coins arrondis 6"/>
          <p:cNvSpPr/>
          <p:nvPr/>
        </p:nvSpPr>
        <p:spPr>
          <a:xfrm>
            <a:off x="3778983" y="2218190"/>
            <a:ext cx="517743" cy="21795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3798469" y="5024018"/>
            <a:ext cx="517743" cy="25260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3817954" y="5715036"/>
            <a:ext cx="517743" cy="25260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3080311" y="2320486"/>
            <a:ext cx="517743" cy="381835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3077526" y="2268294"/>
            <a:ext cx="467637" cy="26304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3080310" y="5477038"/>
            <a:ext cx="467637" cy="26304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9123421" y="2143034"/>
            <a:ext cx="2020865" cy="311898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13"/>
          <p:cNvSpPr/>
          <p:nvPr/>
        </p:nvSpPr>
        <p:spPr>
          <a:xfrm>
            <a:off x="9507553" y="5174333"/>
            <a:ext cx="1252604" cy="926926"/>
          </a:xfrm>
          <a:prstGeom prst="triangl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032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A1451B5-0B34-4109-A031-CF624EF80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Tolérance de la radio-chimiothéraoue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A3599F5-0699-4442-AB31-CB7652093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883" y="980729"/>
            <a:ext cx="10130397" cy="369109"/>
          </a:xfrm>
        </p:spPr>
        <p:txBody>
          <a:bodyPr/>
          <a:lstStyle/>
          <a:p>
            <a:pPr algn="just"/>
            <a:r>
              <a:rPr lang="fr-FR" dirty="0" smtClean="0"/>
              <a:t>Association radiothérapie et chimiothérapie chez le sujet âgé </a:t>
            </a:r>
            <a:endParaRPr lang="fr-FR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 b="19480"/>
          <a:stretch>
            <a:fillRect/>
          </a:stretch>
        </p:blipFill>
        <p:spPr bwMode="auto">
          <a:xfrm>
            <a:off x="285709" y="1500175"/>
            <a:ext cx="11458928" cy="426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à coins arrondis 15"/>
          <p:cNvSpPr/>
          <p:nvPr/>
        </p:nvSpPr>
        <p:spPr>
          <a:xfrm>
            <a:off x="2557095" y="2160678"/>
            <a:ext cx="1035485" cy="601249"/>
          </a:xfrm>
          <a:prstGeom prst="roundRect">
            <a:avLst>
              <a:gd name="adj" fmla="val 39584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2543178" y="3227476"/>
            <a:ext cx="1035485" cy="1137783"/>
          </a:xfrm>
          <a:prstGeom prst="roundRect">
            <a:avLst>
              <a:gd name="adj" fmla="val 39584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9671879" y="2123100"/>
            <a:ext cx="2154476" cy="362002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032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433161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627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1.Problématique de la prise en charge du sujet âgé en oncologie-radiothérapie</a:t>
            </a:r>
          </a:p>
          <a:p>
            <a:pPr marL="0" indent="0">
              <a:buNone/>
            </a:pPr>
            <a:r>
              <a:rPr lang="fr-FR" dirty="0" smtClean="0"/>
              <a:t>2.Interaction fragilité et radiothérapie</a:t>
            </a:r>
          </a:p>
          <a:p>
            <a:pPr marL="0" indent="0">
              <a:buNone/>
            </a:pPr>
            <a:r>
              <a:rPr lang="fr-FR" dirty="0" smtClean="0"/>
              <a:t>3. Précautions dans le parcours de soins en radiothérapie</a:t>
            </a:r>
          </a:p>
          <a:p>
            <a:pPr marL="0" indent="0">
              <a:buNone/>
            </a:pPr>
            <a:r>
              <a:rPr lang="fr-FR" dirty="0" smtClean="0"/>
              <a:t>4. Considérations Techniques</a:t>
            </a:r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400744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A1451B5-0B34-4109-A031-CF624EF80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83" y="-24"/>
            <a:ext cx="11754735" cy="648072"/>
          </a:xfrm>
        </p:spPr>
        <p:txBody>
          <a:bodyPr/>
          <a:lstStyle/>
          <a:p>
            <a:r>
              <a:rPr smtClean="0"/>
              <a:t>Discussion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A3599F5-0699-4442-AB31-CB76520934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883" y="714356"/>
            <a:ext cx="10130397" cy="369109"/>
          </a:xfrm>
        </p:spPr>
        <p:txBody>
          <a:bodyPr/>
          <a:lstStyle/>
          <a:p>
            <a:pPr algn="just"/>
            <a:r>
              <a:rPr lang="fr-FR" dirty="0" smtClean="0"/>
              <a:t>Association radiothérapie et chimiothérapie chez le sujet âgé </a:t>
            </a:r>
            <a:endParaRPr lang="fr-FR" dirty="0"/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190459" y="1162303"/>
          <a:ext cx="11791167" cy="5631602"/>
        </p:xfrm>
        <a:graphic>
          <a:graphicData uri="http://schemas.openxmlformats.org/presentationml/2006/ole">
            <p:oleObj spid="_x0000_s94210" name="Document" r:id="rId3" imgW="9347379" imgH="5023882" progId="Word.Document.12">
              <p:embed/>
            </p:oleObj>
          </a:graphicData>
        </a:graphic>
      </p:graphicFrame>
      <p:sp>
        <p:nvSpPr>
          <p:cNvPr id="9" name="Rectangle à coins arrondis 8"/>
          <p:cNvSpPr/>
          <p:nvPr/>
        </p:nvSpPr>
        <p:spPr>
          <a:xfrm>
            <a:off x="1309452" y="1478071"/>
            <a:ext cx="1202499" cy="455947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4031775" y="1540702"/>
            <a:ext cx="1202499" cy="129018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4067961" y="4384110"/>
            <a:ext cx="1202499" cy="6012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8677524" y="1430055"/>
            <a:ext cx="2936672" cy="4031293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8674756" y="5413330"/>
            <a:ext cx="2939440" cy="111273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032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La dénutrition "le noyau de la fragilité gériatrique"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Picture 2" descr="La spirale de la dénutrition chez le senior - Les Menus Services"/>
          <p:cNvPicPr>
            <a:picLocks noChangeAspect="1" noChangeArrowheads="1"/>
          </p:cNvPicPr>
          <p:nvPr/>
        </p:nvPicPr>
        <p:blipFill>
          <a:blip r:embed="rId2"/>
          <a:srcRect l="12828" t="4658" r="17621" b="3865"/>
          <a:stretch>
            <a:fillRect/>
          </a:stretch>
        </p:blipFill>
        <p:spPr bwMode="auto">
          <a:xfrm>
            <a:off x="4278942" y="1112161"/>
            <a:ext cx="7913058" cy="5618271"/>
          </a:xfrm>
          <a:prstGeom prst="rect">
            <a:avLst/>
          </a:prstGeom>
          <a:noFill/>
        </p:spPr>
      </p:pic>
      <p:pic>
        <p:nvPicPr>
          <p:cNvPr id="6" name="Picture 6" descr="Dénutrition personne âgée : définition, symptômes, traitement | Santé  Magaz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930" y="1162912"/>
            <a:ext cx="4197695" cy="2358571"/>
          </a:xfrm>
          <a:prstGeom prst="rect">
            <a:avLst/>
          </a:prstGeom>
          <a:noFill/>
        </p:spPr>
      </p:pic>
      <p:sp>
        <p:nvSpPr>
          <p:cNvPr id="154626" name="AutoShape 2" descr="Quand l'appétit va, tout va&quot; - Obelix (1968) | Alvin and chipmunks movie,  Cartoon character design, Animated carto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4" y="3807648"/>
            <a:ext cx="3033712" cy="272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627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1.Epidémiologie = « urgence démographique »</a:t>
            </a:r>
          </a:p>
          <a:p>
            <a:pPr marL="0" indent="0">
              <a:buNone/>
            </a:pPr>
            <a:r>
              <a:rPr lang="fr-FR" dirty="0" smtClean="0"/>
              <a:t>2.Problématique de la prise en charge du sujet âgé en cancérologie</a:t>
            </a:r>
          </a:p>
          <a:p>
            <a:pPr marL="0" indent="0">
              <a:buNone/>
            </a:pPr>
            <a:r>
              <a:rPr lang="fr-FR" dirty="0"/>
              <a:t>3.Conept de fragilité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4. Précautions dans le parcours de soins en </a:t>
            </a:r>
            <a:r>
              <a:rPr lang="fr-FR" b="1" dirty="0" smtClean="0">
                <a:solidFill>
                  <a:srgbClr val="FF0000"/>
                </a:solidFill>
              </a:rPr>
              <a:t>radiothérapie et Considérations </a:t>
            </a:r>
            <a:r>
              <a:rPr lang="fr-FR" b="1" dirty="0">
                <a:solidFill>
                  <a:srgbClr val="FF0000"/>
                </a:solidFill>
              </a:rPr>
              <a:t>Techniques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13690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3" name="Rectangle 3"/>
          <p:cNvSpPr>
            <a:spLocks noChangeArrowheads="1"/>
          </p:cNvSpPr>
          <p:nvPr/>
        </p:nvSpPr>
        <p:spPr bwMode="auto">
          <a:xfrm>
            <a:off x="1774826" y="404813"/>
            <a:ext cx="8748713" cy="5905500"/>
          </a:xfrm>
          <a:prstGeom prst="rect">
            <a:avLst/>
          </a:prstGeom>
          <a:noFill/>
          <a:ln>
            <a:noFill/>
          </a:ln>
          <a:effectLst/>
        </p:spPr>
        <p:txBody>
          <a:bodyPr lIns="91422" tIns="45711" rIns="91422" bIns="45711"/>
          <a:lstStyle>
            <a:lvl1pPr marL="469900" indent="-469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  <a:defRPr/>
            </a:pPr>
            <a:r>
              <a:rPr lang="fr-FR" altLang="fr-FR" sz="3400" b="1" dirty="0">
                <a:solidFill>
                  <a:schemeClr val="accent2"/>
                </a:solidFill>
              </a:rPr>
              <a:t>RT chez les patients âgés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fr-FR" altLang="fr-FR" sz="3400" b="1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fr-FR" altLang="fr-FR" sz="3400" b="1" dirty="0"/>
              <a:t>Les questions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endParaRPr lang="fr-FR" altLang="ja-JP" sz="2400" dirty="0">
              <a:ea typeface="ＭＳ Ｐゴシック" panose="020B0600070205080204" pitchFamily="34" charset="-128"/>
            </a:endParaRPr>
          </a:p>
          <a:p>
            <a:pPr lvl="1" algn="just" eaLnBrk="1" hangingPunct="1">
              <a:defRPr/>
            </a:pPr>
            <a:r>
              <a:rPr lang="fr-FR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Quelles </a:t>
            </a:r>
            <a:r>
              <a:rPr lang="fr-FR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adaptations </a:t>
            </a:r>
            <a:r>
              <a:rPr lang="fr-FR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du parcours du sujet âgé en radiothérapie patients </a:t>
            </a:r>
            <a:r>
              <a:rPr lang="fr-FR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âgés ?</a:t>
            </a:r>
            <a:r>
              <a:rPr lang="fr-FR" altLang="ja-JP" sz="2400" dirty="0">
                <a:ea typeface="ＭＳ Ｐゴシック" panose="020B0600070205080204" pitchFamily="34" charset="-128"/>
              </a:rPr>
              <a:t> </a:t>
            </a:r>
            <a:endParaRPr lang="fr-FR" altLang="ja-JP" sz="2400" dirty="0" smtClean="0">
              <a:ea typeface="ＭＳ Ｐゴシック" panose="020B0600070205080204" pitchFamily="34" charset="-128"/>
            </a:endParaRPr>
          </a:p>
          <a:p>
            <a:pPr lvl="1" algn="just" eaLnBrk="1" hangingPunct="1">
              <a:defRPr/>
            </a:pPr>
            <a:endParaRPr lang="fr-FR" altLang="ja-JP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571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>
                <a:ea typeface="ヒラギノ角ゴ Pro W3" charset="-128"/>
              </a:rPr>
              <a:t>LA RADIOTHERAPIE :</a:t>
            </a:r>
            <a:br>
              <a:rPr lang="fr-FR" sz="3600" dirty="0">
                <a:ea typeface="ヒラギノ角ゴ Pro W3" charset="-128"/>
              </a:rPr>
            </a:br>
            <a:r>
              <a:rPr lang="fr-FR" sz="3600" dirty="0">
                <a:ea typeface="ヒラギノ角ゴ Pro W3" charset="-128"/>
              </a:rPr>
              <a:t> AVANT, PENDANT ET APRES……</a:t>
            </a:r>
            <a:endParaRPr lang="fr-FR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7990" y="2996953"/>
            <a:ext cx="5126664" cy="311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0838" y="1935790"/>
            <a:ext cx="784887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400" dirty="0"/>
              <a:t>Doses suffisantes pour stériliser la tumeur = </a:t>
            </a:r>
            <a:r>
              <a:rPr lang="fr-FR" sz="2400" b="1" dirty="0"/>
              <a:t>↗efficacité  </a:t>
            </a:r>
          </a:p>
          <a:p>
            <a:pPr algn="ctr"/>
            <a:r>
              <a:rPr lang="fr-FR" sz="2400" dirty="0"/>
              <a:t>Tout en protégeant les organes à risque = </a:t>
            </a:r>
            <a:r>
              <a:rPr lang="fr-FR" sz="2400" b="1" dirty="0"/>
              <a:t>↘ toxicité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191790" y="6257833"/>
            <a:ext cx="381642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LA BONNE DOSE AU BON ENDROIT !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976" y="5120640"/>
            <a:ext cx="3138676" cy="1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477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60" t="34586" r="460" b="344"/>
          <a:stretch/>
        </p:blipFill>
        <p:spPr bwMode="auto">
          <a:xfrm>
            <a:off x="3595671" y="71451"/>
            <a:ext cx="7336032" cy="678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524000" y="596987"/>
            <a:ext cx="183569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« PPS » </a:t>
            </a:r>
          </a:p>
          <a:p>
            <a:pPr algn="ctr"/>
            <a:r>
              <a:rPr lang="fr-FR" sz="2800" dirty="0"/>
              <a:t>en résumé</a:t>
            </a:r>
          </a:p>
        </p:txBody>
      </p:sp>
    </p:spTree>
    <p:extLst>
      <p:ext uri="{BB962C8B-B14F-4D97-AF65-F5344CB8AC3E}">
        <p14:creationId xmlns:p14="http://schemas.microsoft.com/office/powerpoint/2010/main" xmlns="" val="259492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3178176" y="188914"/>
            <a:ext cx="7021513" cy="784225"/>
          </a:xfrm>
        </p:spPr>
        <p:txBody>
          <a:bodyPr/>
          <a:lstStyle/>
          <a:p>
            <a:pPr algn="ctr" eaLnBrk="1" hangingPunct="1"/>
            <a:r>
              <a:rPr lang="fr-FR" altLang="fr-FR" b="1" dirty="0" smtClean="0"/>
              <a:t>Considérations logistiques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306286"/>
            <a:ext cx="8991600" cy="5218339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fr-FR" altLang="fr-FR" sz="2400" dirty="0"/>
              <a:t>A prendre en compte </a:t>
            </a:r>
            <a:r>
              <a:rPr lang="fr-FR" altLang="fr-FR" sz="2400" b="1" u="sng" dirty="0">
                <a:solidFill>
                  <a:srgbClr val="FF0000"/>
                </a:solidFill>
              </a:rPr>
              <a:t>dès la </a:t>
            </a:r>
            <a:r>
              <a:rPr lang="fr-FR" altLang="fr-FR" sz="2400" b="1" u="sng" dirty="0" smtClean="0">
                <a:solidFill>
                  <a:srgbClr val="FF0000"/>
                </a:solidFill>
              </a:rPr>
              <a:t>Consultations d’annonce</a:t>
            </a:r>
          </a:p>
          <a:p>
            <a:pPr marL="342900" indent="-342900"/>
            <a:r>
              <a:rPr lang="fr-FR" altLang="fr-FR" sz="2400" dirty="0" smtClean="0"/>
              <a:t>Confortés </a:t>
            </a:r>
            <a:r>
              <a:rPr lang="fr-FR" altLang="fr-FR" sz="2400" dirty="0"/>
              <a:t>par </a:t>
            </a:r>
            <a:r>
              <a:rPr lang="fr-FR" altLang="fr-FR" sz="2400" b="1" u="sng" dirty="0">
                <a:solidFill>
                  <a:srgbClr val="FF0000"/>
                </a:solidFill>
              </a:rPr>
              <a:t>la </a:t>
            </a:r>
            <a:r>
              <a:rPr lang="fr-FR" altLang="fr-FR" sz="2400" b="1" u="sng" dirty="0" smtClean="0">
                <a:solidFill>
                  <a:srgbClr val="FF0000"/>
                </a:solidFill>
              </a:rPr>
              <a:t>Consultation </a:t>
            </a:r>
            <a:r>
              <a:rPr lang="fr-FR" altLang="fr-FR" sz="2400" b="1" u="sng" dirty="0">
                <a:solidFill>
                  <a:srgbClr val="FF0000"/>
                </a:solidFill>
              </a:rPr>
              <a:t>manipulatrice / soins de </a:t>
            </a:r>
            <a:r>
              <a:rPr lang="fr-FR" altLang="fr-FR" sz="2400" b="1" u="sng" dirty="0" smtClean="0">
                <a:solidFill>
                  <a:srgbClr val="FF0000"/>
                </a:solidFill>
              </a:rPr>
              <a:t>support</a:t>
            </a:r>
          </a:p>
          <a:p>
            <a:pPr marL="342900" indent="-342900"/>
            <a:r>
              <a:rPr lang="fr-FR" altLang="fr-FR" sz="2400" b="1" u="sng" dirty="0" smtClean="0">
                <a:solidFill>
                  <a:srgbClr val="FF0000"/>
                </a:solidFill>
              </a:rPr>
              <a:t>Collaboration interdisciplinaire</a:t>
            </a:r>
            <a:r>
              <a:rPr lang="fr-FR" altLang="fr-FR" sz="2400" dirty="0" smtClean="0"/>
              <a:t> avec l’assistante sociale/médecin traitant/le kinésithérapeute/l’infirmière à domicile,,, avec un </a:t>
            </a:r>
            <a:r>
              <a:rPr lang="fr-FR" altLang="fr-FR" sz="2400" b="1" u="sng" dirty="0" smtClean="0">
                <a:solidFill>
                  <a:srgbClr val="FF0000"/>
                </a:solidFill>
              </a:rPr>
              <a:t>rôle </a:t>
            </a:r>
            <a:r>
              <a:rPr lang="fr-FR" altLang="fr-FR" sz="2400" b="1" u="sng" dirty="0" err="1" smtClean="0">
                <a:solidFill>
                  <a:srgbClr val="FF0000"/>
                </a:solidFill>
              </a:rPr>
              <a:t>pivotal</a:t>
            </a:r>
            <a:r>
              <a:rPr lang="fr-FR" altLang="fr-FR" sz="2400" b="1" u="sng" dirty="0" smtClean="0">
                <a:solidFill>
                  <a:srgbClr val="FF0000"/>
                </a:solidFill>
              </a:rPr>
              <a:t> de l’</a:t>
            </a:r>
            <a:r>
              <a:rPr lang="fr-FR" altLang="fr-FR" sz="2400" b="1" u="sng" dirty="0" err="1" smtClean="0">
                <a:solidFill>
                  <a:srgbClr val="FF0000"/>
                </a:solidFill>
              </a:rPr>
              <a:t>oncogériatre</a:t>
            </a:r>
            <a:endParaRPr lang="fr-FR" altLang="fr-FR" sz="2400" b="1" u="sng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10000"/>
              </a:lnSpc>
            </a:pPr>
            <a:r>
              <a:rPr lang="fr-FR" altLang="fr-FR" sz="2400" b="1" i="1" dirty="0">
                <a:solidFill>
                  <a:srgbClr val="00B0F0"/>
                </a:solidFill>
              </a:rPr>
              <a:t>Peuvent être responsables d’un défaut d’observance préjudiciable au pronostic oncologique</a:t>
            </a:r>
          </a:p>
          <a:p>
            <a:pPr marL="342900" indent="-342900">
              <a:lnSpc>
                <a:spcPct val="135000"/>
              </a:lnSpc>
            </a:pPr>
            <a:r>
              <a:rPr lang="fr-FR" altLang="fr-FR" sz="2400" dirty="0"/>
              <a:t>Concernent :</a:t>
            </a:r>
          </a:p>
          <a:p>
            <a:pPr marL="808038" lvl="1" indent="-285750">
              <a:buFontTx/>
              <a:buChar char="-"/>
            </a:pPr>
            <a:r>
              <a:rPr lang="fr-FR" altLang="fr-FR" dirty="0"/>
              <a:t>Le choix adéquat du </a:t>
            </a:r>
            <a:r>
              <a:rPr lang="fr-FR" altLang="fr-FR" b="1" dirty="0"/>
              <a:t>centre de RT / lieu de vie</a:t>
            </a:r>
          </a:p>
          <a:p>
            <a:pPr marL="808038" lvl="1" indent="-285750">
              <a:buFontTx/>
              <a:buChar char="-"/>
            </a:pPr>
            <a:r>
              <a:rPr lang="fr-FR" altLang="fr-FR" dirty="0"/>
              <a:t>Les modalités de </a:t>
            </a:r>
            <a:r>
              <a:rPr lang="fr-FR" altLang="fr-FR" b="1" dirty="0"/>
              <a:t>transport</a:t>
            </a:r>
          </a:p>
          <a:p>
            <a:pPr marL="808038" lvl="1" indent="-285750">
              <a:buFontTx/>
              <a:buChar char="-"/>
            </a:pPr>
            <a:r>
              <a:rPr lang="fr-FR" altLang="fr-FR" dirty="0" smtClean="0"/>
              <a:t>Les </a:t>
            </a:r>
            <a:r>
              <a:rPr lang="fr-FR" altLang="fr-FR" b="1" dirty="0" smtClean="0"/>
              <a:t>créneaux de traitement</a:t>
            </a:r>
          </a:p>
          <a:p>
            <a:pPr marL="808038" lvl="1" indent="-285750">
              <a:buFontTx/>
              <a:buChar char="-"/>
            </a:pPr>
            <a:r>
              <a:rPr lang="fr-FR" altLang="fr-FR" dirty="0" smtClean="0"/>
              <a:t>Le </a:t>
            </a:r>
            <a:r>
              <a:rPr lang="fr-FR" altLang="fr-FR" b="1" dirty="0"/>
              <a:t>maintien à domicile, à privilégier +++ </a:t>
            </a:r>
            <a:r>
              <a:rPr lang="fr-FR" altLang="fr-FR" dirty="0"/>
              <a:t>avec</a:t>
            </a:r>
          </a:p>
          <a:p>
            <a:pPr marL="808038" lvl="1" indent="-285750">
              <a:buNone/>
            </a:pPr>
            <a:r>
              <a:rPr lang="fr-FR" altLang="fr-FR" dirty="0"/>
              <a:t>			mise en place des aides à domicile</a:t>
            </a:r>
          </a:p>
          <a:p>
            <a:pPr marL="808038" lvl="1" indent="-285750">
              <a:buFontTx/>
              <a:buChar char="-"/>
            </a:pPr>
            <a:r>
              <a:rPr lang="fr-FR" altLang="fr-FR" dirty="0"/>
              <a:t>L’alternative de la structure de soins</a:t>
            </a:r>
          </a:p>
        </p:txBody>
      </p:sp>
      <p:sp>
        <p:nvSpPr>
          <p:cNvPr id="38916" name="Line 5"/>
          <p:cNvSpPr>
            <a:spLocks noChangeShapeType="1"/>
          </p:cNvSpPr>
          <p:nvPr/>
        </p:nvSpPr>
        <p:spPr bwMode="auto">
          <a:xfrm>
            <a:off x="2711450" y="5805488"/>
            <a:ext cx="6477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5804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Consultation d’annonce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Bon éclairage (troubles de vue, confusion)</a:t>
            </a:r>
          </a:p>
          <a:p>
            <a:r>
              <a:rPr lang="fr-FR" dirty="0" smtClean="0"/>
              <a:t>Local spacieux (</a:t>
            </a:r>
            <a:r>
              <a:rPr lang="fr-FR" dirty="0" err="1" smtClean="0"/>
              <a:t>claustrophobie,anxiété</a:t>
            </a:r>
            <a:r>
              <a:rPr lang="fr-FR" dirty="0" smtClean="0"/>
              <a:t>)</a:t>
            </a:r>
          </a:p>
          <a:p>
            <a:r>
              <a:rPr lang="fr-FR" b="1" dirty="0" smtClean="0"/>
              <a:t>Se présenter</a:t>
            </a:r>
            <a:r>
              <a:rPr lang="fr-FR" dirty="0" smtClean="0"/>
              <a:t> (troubles cognitifs)</a:t>
            </a:r>
          </a:p>
          <a:p>
            <a:r>
              <a:rPr lang="fr-FR" dirty="0" smtClean="0"/>
              <a:t>Respecter les souhaits du patients </a:t>
            </a:r>
          </a:p>
          <a:p>
            <a:r>
              <a:rPr lang="fr-FR" dirty="0" smtClean="0"/>
              <a:t>Prendre son temps++++ / L’</a:t>
            </a:r>
            <a:r>
              <a:rPr lang="fr-FR" dirty="0" err="1" smtClean="0"/>
              <a:t>écout</a:t>
            </a:r>
            <a:r>
              <a:rPr lang="fr-FR" dirty="0" smtClean="0"/>
              <a:t> +++++</a:t>
            </a:r>
          </a:p>
          <a:p>
            <a:r>
              <a:rPr lang="fr-FR" dirty="0" smtClean="0"/>
              <a:t>Présence de la personne de confiance et/ou de l’aidant</a:t>
            </a:r>
          </a:p>
          <a:p>
            <a:r>
              <a:rPr lang="fr-FR" dirty="0" smtClean="0"/>
              <a:t>Discours concis, cohérent, rassurant, termes faciles à comprendre</a:t>
            </a:r>
          </a:p>
          <a:p>
            <a:r>
              <a:rPr lang="fr-FR" b="1" dirty="0" smtClean="0"/>
              <a:t>Respecter la dignité du sujet âgé (pudeur++++)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Dignity Conserving Care: B | Poster"/>
          <p:cNvPicPr>
            <a:picLocks noChangeAspect="1" noChangeArrowheads="1"/>
          </p:cNvPicPr>
          <p:nvPr/>
        </p:nvPicPr>
        <p:blipFill>
          <a:blip r:embed="rId2"/>
          <a:srcRect l="16087" t="13278" r="15167" b="12795"/>
          <a:stretch>
            <a:fillRect/>
          </a:stretch>
        </p:blipFill>
        <p:spPr bwMode="auto">
          <a:xfrm>
            <a:off x="2113830" y="492752"/>
            <a:ext cx="4439370" cy="6365248"/>
          </a:xfrm>
          <a:prstGeom prst="rect">
            <a:avLst/>
          </a:prstGeom>
          <a:noFill/>
        </p:spPr>
      </p:pic>
      <p:pic>
        <p:nvPicPr>
          <p:cNvPr id="145410" name="Picture 2" descr="NHS trust sent cancer patient adverts for private clinic | NHS | The  Guardi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0987" y="2514600"/>
            <a:ext cx="4992688" cy="2995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8172" y="2130313"/>
            <a:ext cx="8748713" cy="32607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fr-FR" altLang="fr-FR" b="1" dirty="0"/>
              <a:t>Confortable</a:t>
            </a:r>
            <a:r>
              <a:rPr lang="fr-FR" altLang="fr-FR" dirty="0"/>
              <a:t>	   </a:t>
            </a:r>
            <a:r>
              <a:rPr lang="fr-FR" altLang="fr-FR" b="1" dirty="0"/>
              <a:t> reproductible </a:t>
            </a:r>
            <a:r>
              <a:rPr lang="fr-FR" altLang="fr-FR" dirty="0"/>
              <a:t>	</a:t>
            </a:r>
            <a:r>
              <a:rPr lang="fr-FR" altLang="fr-FR" dirty="0" smtClean="0"/>
              <a:t>      </a:t>
            </a:r>
            <a:r>
              <a:rPr lang="fr-FR" altLang="fr-FR" b="1" dirty="0" smtClean="0"/>
              <a:t>compliance</a:t>
            </a:r>
            <a:r>
              <a:rPr lang="fr-FR" altLang="fr-FR" dirty="0" smtClean="0"/>
              <a:t> </a:t>
            </a:r>
            <a:r>
              <a:rPr lang="fr-FR" altLang="fr-FR" dirty="0"/>
              <a:t>	</a:t>
            </a:r>
          </a:p>
          <a:p>
            <a:pPr eaLnBrk="1" hangingPunct="1"/>
            <a:r>
              <a:rPr lang="fr-FR" altLang="fr-FR" dirty="0" smtClean="0"/>
              <a:t>Difficultés particulières</a:t>
            </a:r>
          </a:p>
          <a:p>
            <a:pPr eaLnBrk="1" hangingPunct="1">
              <a:buFontTx/>
              <a:buChar char="-"/>
            </a:pPr>
            <a:r>
              <a:rPr lang="fr-FR" altLang="fr-FR" sz="2100" dirty="0" smtClean="0"/>
              <a:t>Décubitus ventral : inconfort/reproductibilité et compliances </a:t>
            </a:r>
            <a:r>
              <a:rPr lang="fr-FR" altLang="fr-FR" sz="2100" dirty="0" err="1" smtClean="0"/>
              <a:t>difficles</a:t>
            </a:r>
            <a:endParaRPr lang="fr-FR" altLang="fr-FR" sz="2100" dirty="0"/>
          </a:p>
          <a:p>
            <a:pPr eaLnBrk="1" hangingPunct="1">
              <a:buFontTx/>
              <a:buChar char="-"/>
            </a:pPr>
            <a:r>
              <a:rPr lang="fr-FR" altLang="fr-FR" sz="2100" dirty="0"/>
              <a:t>Membres supérieurs </a:t>
            </a:r>
            <a:r>
              <a:rPr lang="fr-FR" altLang="fr-FR" sz="2100" dirty="0" smtClean="0"/>
              <a:t>relevés/</a:t>
            </a:r>
            <a:r>
              <a:rPr lang="fr-FR" altLang="fr-FR" sz="2100" dirty="0" smtClean="0">
                <a:solidFill>
                  <a:srgbClr val="FF0000"/>
                </a:solidFill>
              </a:rPr>
              <a:t>limitations fonctionnelle de l’épaule </a:t>
            </a:r>
            <a:endParaRPr lang="fr-FR" altLang="fr-FR" sz="2100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fr-FR" altLang="fr-FR" sz="2100" dirty="0" smtClean="0"/>
              <a:t>- </a:t>
            </a:r>
            <a:r>
              <a:rPr lang="fr-FR" altLang="fr-FR" sz="2100" dirty="0" err="1" smtClean="0"/>
              <a:t>Hyperextension</a:t>
            </a:r>
            <a:r>
              <a:rPr lang="fr-FR" altLang="fr-FR" sz="2100" dirty="0" smtClean="0"/>
              <a:t> de la tête/</a:t>
            </a:r>
            <a:r>
              <a:rPr lang="fr-FR" altLang="fr-FR" sz="2100" dirty="0" smtClean="0">
                <a:solidFill>
                  <a:srgbClr val="FF0000"/>
                </a:solidFill>
              </a:rPr>
              <a:t>arthrose cervicale </a:t>
            </a:r>
          </a:p>
          <a:p>
            <a:pPr marL="0" indent="0" eaLnBrk="1" hangingPunct="1">
              <a:buNone/>
            </a:pPr>
            <a:r>
              <a:rPr lang="fr-FR" altLang="fr-FR" sz="2100" dirty="0" smtClean="0"/>
              <a:t>- Masque/</a:t>
            </a:r>
            <a:r>
              <a:rPr lang="fr-FR" altLang="fr-FR" sz="2100" dirty="0" smtClean="0">
                <a:solidFill>
                  <a:srgbClr val="FF0000"/>
                </a:solidFill>
              </a:rPr>
              <a:t>anxiété-troubles cognitifs</a:t>
            </a:r>
            <a:endParaRPr lang="fr-FR" altLang="fr-FR" sz="2100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fr-FR" altLang="fr-FR" sz="2100" dirty="0" smtClean="0"/>
              <a:t>- Traitement de haute technicité/</a:t>
            </a:r>
            <a:r>
              <a:rPr lang="fr-FR" altLang="fr-FR" sz="2100" dirty="0" smtClean="0">
                <a:solidFill>
                  <a:srgbClr val="FF0000"/>
                </a:solidFill>
              </a:rPr>
              <a:t>Cyphose </a:t>
            </a:r>
            <a:r>
              <a:rPr lang="fr-FR" altLang="fr-FR" sz="2100" dirty="0">
                <a:solidFill>
                  <a:srgbClr val="FF0000"/>
                </a:solidFill>
              </a:rPr>
              <a:t>importante (bascule </a:t>
            </a:r>
            <a:r>
              <a:rPr lang="fr-FR" altLang="fr-FR" sz="2100" dirty="0" smtClean="0">
                <a:solidFill>
                  <a:srgbClr val="FF0000"/>
                </a:solidFill>
              </a:rPr>
              <a:t>latérale/reproductibilité)</a:t>
            </a:r>
            <a:endParaRPr lang="fr-FR" altLang="fr-FR" sz="2100" dirty="0">
              <a:solidFill>
                <a:srgbClr val="FF0000"/>
              </a:solidFill>
            </a:endParaRPr>
          </a:p>
        </p:txBody>
      </p:sp>
      <p:sp>
        <p:nvSpPr>
          <p:cNvPr id="40962" name="Line 4"/>
          <p:cNvSpPr>
            <a:spLocks noChangeShapeType="1"/>
          </p:cNvSpPr>
          <p:nvPr/>
        </p:nvSpPr>
        <p:spPr bwMode="auto">
          <a:xfrm>
            <a:off x="4035648" y="2347682"/>
            <a:ext cx="5762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63" name="Line 5"/>
          <p:cNvSpPr>
            <a:spLocks noChangeShapeType="1"/>
          </p:cNvSpPr>
          <p:nvPr/>
        </p:nvSpPr>
        <p:spPr bwMode="auto">
          <a:xfrm>
            <a:off x="7076055" y="2333171"/>
            <a:ext cx="5762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965" name="Rectangle 8"/>
          <p:cNvSpPr>
            <a:spLocks noGrp="1" noChangeArrowheads="1"/>
          </p:cNvSpPr>
          <p:nvPr>
            <p:ph type="title"/>
          </p:nvPr>
        </p:nvSpPr>
        <p:spPr>
          <a:xfrm>
            <a:off x="2085976" y="261484"/>
            <a:ext cx="6588125" cy="784225"/>
          </a:xfrm>
          <a:noFill/>
        </p:spPr>
        <p:txBody>
          <a:bodyPr/>
          <a:lstStyle/>
          <a:p>
            <a:pPr algn="ctr" eaLnBrk="1" hangingPunct="1"/>
            <a:r>
              <a:rPr lang="fr-FR" altLang="fr-FR" b="1" dirty="0" smtClean="0"/>
              <a:t>Considérations techniques</a:t>
            </a:r>
          </a:p>
        </p:txBody>
      </p:sp>
      <p:sp>
        <p:nvSpPr>
          <p:cNvPr id="40966" name="Rectangle 9"/>
          <p:cNvSpPr>
            <a:spLocks noChangeArrowheads="1"/>
          </p:cNvSpPr>
          <p:nvPr/>
        </p:nvSpPr>
        <p:spPr bwMode="auto">
          <a:xfrm>
            <a:off x="3754438" y="1484314"/>
            <a:ext cx="342106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fr-FR" altLang="fr-FR" sz="2800" b="1"/>
              <a:t>Positionnement</a:t>
            </a:r>
          </a:p>
        </p:txBody>
      </p:sp>
      <p:pic>
        <p:nvPicPr>
          <p:cNvPr id="4096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189" y="5376863"/>
            <a:ext cx="1976437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138" y="5376863"/>
            <a:ext cx="1943100" cy="135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9201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433161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627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</a:rPr>
              <a:t>1. Particularités de la prise en charge du sujet âgé en oncologie-radiothérapie</a:t>
            </a:r>
          </a:p>
          <a:p>
            <a:pPr marL="0" indent="0">
              <a:buNone/>
            </a:pPr>
            <a:r>
              <a:rPr lang="fr-FR" dirty="0" smtClean="0"/>
              <a:t>2.Interaction fragilité et radiothérapie</a:t>
            </a:r>
          </a:p>
          <a:p>
            <a:pPr marL="0" indent="0">
              <a:buNone/>
            </a:pPr>
            <a:r>
              <a:rPr lang="fr-FR" dirty="0" smtClean="0"/>
              <a:t>3. Précautions dans le parcours de soins en radiothérapie</a:t>
            </a:r>
          </a:p>
          <a:p>
            <a:pPr marL="0" indent="0">
              <a:buNone/>
            </a:pPr>
            <a:r>
              <a:rPr lang="fr-FR" dirty="0" smtClean="0"/>
              <a:t>4. Considérations Techniques</a:t>
            </a:r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400744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552" y="2060848"/>
            <a:ext cx="6875600" cy="4277072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fr-FR" dirty="0">
                <a:ea typeface="ヒラギノ角ゴ Pro W3" charset="-128"/>
              </a:rPr>
              <a:t>Déterminer la position du patient:</a:t>
            </a:r>
          </a:p>
          <a:p>
            <a:pPr lvl="1"/>
            <a:r>
              <a:rPr lang="fr-FR" sz="2600" dirty="0">
                <a:ea typeface="ヒラギノ角ゴ Pro W3" charset="-128"/>
              </a:rPr>
              <a:t>Devra toujours être identique tout au long du traitement </a:t>
            </a:r>
            <a:r>
              <a:rPr lang="fr-FR" sz="2600" b="1" u="sng" dirty="0">
                <a:solidFill>
                  <a:srgbClr val="FF0000"/>
                </a:solidFill>
                <a:ea typeface="ヒラギノ角ゴ Pro W3" charset="-128"/>
              </a:rPr>
              <a:t>(Eviter les positions difficiles peu confortables pour le sujet âgé comme l’</a:t>
            </a:r>
            <a:r>
              <a:rPr lang="fr-FR" sz="2600" b="1" u="sng" dirty="0" err="1">
                <a:solidFill>
                  <a:srgbClr val="FF0000"/>
                </a:solidFill>
                <a:ea typeface="ヒラギノ角ゴ Pro W3" charset="-128"/>
              </a:rPr>
              <a:t>hyperextension</a:t>
            </a:r>
            <a:r>
              <a:rPr lang="fr-FR" sz="2600" b="1" u="sng" dirty="0">
                <a:solidFill>
                  <a:srgbClr val="FF0000"/>
                </a:solidFill>
                <a:ea typeface="ヒラギノ角ゴ Pro W3" charset="-128"/>
              </a:rPr>
              <a:t> de la tête et le décubitus ventral)</a:t>
            </a:r>
          </a:p>
          <a:p>
            <a:pPr lvl="1"/>
            <a:r>
              <a:rPr lang="fr-FR" sz="2600" b="1" u="sng" dirty="0">
                <a:solidFill>
                  <a:srgbClr val="FF0000"/>
                </a:solidFill>
                <a:ea typeface="ヒラギノ角ゴ Pro W3" charset="-128"/>
              </a:rPr>
              <a:t>Prémédications (Antalgie, </a:t>
            </a:r>
            <a:r>
              <a:rPr lang="fr-FR" sz="2600" b="1" u="sng" dirty="0" err="1">
                <a:solidFill>
                  <a:srgbClr val="FF0000"/>
                </a:solidFill>
                <a:ea typeface="ヒラギノ角ゴ Pro W3" charset="-128"/>
              </a:rPr>
              <a:t>anxiolyse</a:t>
            </a:r>
            <a:r>
              <a:rPr lang="fr-FR" sz="2600" b="1" u="sng" dirty="0">
                <a:solidFill>
                  <a:srgbClr val="FF0000"/>
                </a:solidFill>
                <a:ea typeface="ヒラギノ角ゴ Pro W3" charset="-128"/>
              </a:rPr>
              <a:t> +++)</a:t>
            </a:r>
          </a:p>
          <a:p>
            <a:pPr lvl="1"/>
            <a:r>
              <a:rPr lang="fr-FR" sz="2600" b="1" u="sng" dirty="0">
                <a:solidFill>
                  <a:srgbClr val="FF0000"/>
                </a:solidFill>
                <a:ea typeface="ヒラギノ角ゴ Pro W3" charset="-128"/>
              </a:rPr>
              <a:t>Démences avec agitation et Parkinson rendent le centrage techniquement IRREALISABLE (</a:t>
            </a:r>
            <a:r>
              <a:rPr lang="fr-FR" sz="2600" b="1" u="sng" dirty="0" err="1">
                <a:solidFill>
                  <a:srgbClr val="FF0000"/>
                </a:solidFill>
                <a:ea typeface="ヒラギノ角ゴ Pro W3" charset="-128"/>
              </a:rPr>
              <a:t>NeuroPsychiatric</a:t>
            </a:r>
            <a:r>
              <a:rPr lang="fr-FR" sz="2600" b="1" u="sng" dirty="0">
                <a:solidFill>
                  <a:srgbClr val="FF0000"/>
                </a:solidFill>
                <a:ea typeface="ヒラギノ角ゴ Pro W3" charset="-128"/>
              </a:rPr>
              <a:t> Inventory) / </a:t>
            </a:r>
          </a:p>
          <a:p>
            <a:pPr eaLnBrk="1" hangingPunct="1"/>
            <a:r>
              <a:rPr lang="fr-FR" dirty="0">
                <a:ea typeface="ヒラギノ角ゴ Pro W3" charset="-128"/>
              </a:rPr>
              <a:t>Mise en place des repères sur le patient, points de tatouage</a:t>
            </a:r>
          </a:p>
          <a:p>
            <a:r>
              <a:rPr lang="fr-FR" dirty="0">
                <a:ea typeface="ヒラギノ角ゴ Pro W3" charset="-128"/>
              </a:rPr>
              <a:t>Permet de préparer la radiothérapie (volumes précis, calculs de dose) </a:t>
            </a:r>
          </a:p>
          <a:p>
            <a:pPr marL="0" indent="0">
              <a:buNone/>
            </a:pPr>
            <a:endParaRPr lang="fr-FR" dirty="0">
              <a:ea typeface="ヒラギノ角ゴ Pro W3" charset="-128"/>
            </a:endParaRPr>
          </a:p>
          <a:p>
            <a:pPr eaLnBrk="1" hangingPunct="1"/>
            <a:endParaRPr lang="fr-FR" dirty="0">
              <a:ea typeface="ヒラギノ角ゴ Pro W3" charset="-128"/>
            </a:endParaRPr>
          </a:p>
          <a:p>
            <a:pPr eaLnBrk="1" hangingPunct="1"/>
            <a:endParaRPr lang="fr-FR" dirty="0">
              <a:ea typeface="ヒラギノ角ゴ Pro W3" charset="-128"/>
            </a:endParaRPr>
          </a:p>
          <a:p>
            <a:pPr eaLnBrk="1" hangingPunct="1"/>
            <a:endParaRPr lang="fr-FR" dirty="0">
              <a:ea typeface="ヒラギノ角ゴ Pro W3" charset="-128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>
                <a:ea typeface="ヒラギノ角ゴ Pro W3" charset="-128"/>
              </a:rPr>
              <a:t>Première étape</a:t>
            </a:r>
            <a:r>
              <a:rPr lang="fr-FR" sz="3600" dirty="0">
                <a:ea typeface="ヒラギノ角ゴ Pro W3" charset="-128"/>
              </a:rPr>
              <a:t>: </a:t>
            </a:r>
            <a:br>
              <a:rPr lang="fr-FR" sz="3600" dirty="0">
                <a:ea typeface="ヒラギノ角ゴ Pro W3" charset="-128"/>
              </a:rPr>
            </a:br>
            <a:r>
              <a:rPr lang="fr-FR" sz="3600" dirty="0">
                <a:ea typeface="ヒラギノ角ゴ Pro W3" charset="-128"/>
              </a:rPr>
              <a:t>le scanner dosimétrique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xmlns="" val="126377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86156" y="643336"/>
            <a:ext cx="5219699" cy="769441"/>
          </a:xfrm>
        </p:spPr>
        <p:txBody>
          <a:bodyPr/>
          <a:lstStyle/>
          <a:p>
            <a:r>
              <a:rPr lang="fr-FR" dirty="0" smtClean="0"/>
              <a:t>Scanner dosimétrique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810704"/>
            <a:ext cx="3219575" cy="493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843062"/>
            <a:ext cx="5201816" cy="130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6784" y="3226906"/>
            <a:ext cx="4343672" cy="35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178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19736" y="643336"/>
            <a:ext cx="5112569" cy="76944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Contention avec masque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05504" y="2533866"/>
            <a:ext cx="7076747" cy="399256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749146"/>
            <a:ext cx="2960579" cy="394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3952" y="4549346"/>
            <a:ext cx="3456384" cy="233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6588" y="1727943"/>
            <a:ext cx="3523748" cy="260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695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989138"/>
            <a:ext cx="9144000" cy="4868862"/>
          </a:xfrm>
        </p:spPr>
        <p:txBody>
          <a:bodyPr/>
          <a:lstStyle/>
          <a:p>
            <a:pPr eaLnBrk="1" hangingPunct="1"/>
            <a:r>
              <a:rPr lang="fr-FR" altLang="fr-FR" sz="2400" dirty="0"/>
              <a:t>Scanner dosimétrique</a:t>
            </a:r>
          </a:p>
          <a:p>
            <a:pPr lvl="1" eaLnBrk="1" hangingPunct="1">
              <a:buFontTx/>
              <a:buChar char="-"/>
            </a:pPr>
            <a:r>
              <a:rPr lang="fr-FR" altLang="fr-FR" b="1" dirty="0"/>
              <a:t>PDC</a:t>
            </a:r>
            <a:r>
              <a:rPr lang="fr-FR" altLang="fr-FR" dirty="0"/>
              <a:t> &amp; clairance de la créatinine</a:t>
            </a:r>
          </a:p>
          <a:p>
            <a:pPr lvl="1" eaLnBrk="1" hangingPunct="1">
              <a:buFontTx/>
              <a:buChar char="-"/>
            </a:pPr>
            <a:r>
              <a:rPr lang="fr-FR" altLang="fr-FR" dirty="0"/>
              <a:t>Médicaments </a:t>
            </a:r>
            <a:r>
              <a:rPr lang="fr-FR" altLang="fr-FR" dirty="0" err="1"/>
              <a:t>néphrotoxiques</a:t>
            </a:r>
            <a:endParaRPr lang="fr-FR" altLang="fr-FR" dirty="0"/>
          </a:p>
          <a:p>
            <a:pPr lvl="1" eaLnBrk="1" hangingPunct="1">
              <a:buFontTx/>
              <a:buChar char="-"/>
            </a:pPr>
            <a:r>
              <a:rPr lang="fr-FR" altLang="fr-FR" dirty="0"/>
              <a:t>Hydratation oubliée</a:t>
            </a:r>
          </a:p>
          <a:p>
            <a:pPr lvl="1" eaLnBrk="1" hangingPunct="1">
              <a:buFontTx/>
              <a:buChar char="-"/>
            </a:pPr>
            <a:endParaRPr lang="fr-FR" altLang="fr-FR" dirty="0"/>
          </a:p>
          <a:p>
            <a:pPr eaLnBrk="1" hangingPunct="1"/>
            <a:r>
              <a:rPr lang="fr-FR" altLang="fr-FR" sz="2400" dirty="0"/>
              <a:t>Fusion d’images : améliorer la détermination du GTV</a:t>
            </a:r>
          </a:p>
          <a:p>
            <a:pPr lvl="1" eaLnBrk="1" hangingPunct="1">
              <a:buFontTx/>
              <a:buChar char="-"/>
            </a:pPr>
            <a:r>
              <a:rPr lang="fr-FR" altLang="fr-FR" b="1" dirty="0"/>
              <a:t>Durée de l’examen (IRM; TEP)</a:t>
            </a:r>
          </a:p>
          <a:p>
            <a:pPr lvl="1" eaLnBrk="1" hangingPunct="1">
              <a:buFontTx/>
              <a:buChar char="-"/>
            </a:pPr>
            <a:r>
              <a:rPr lang="fr-FR" altLang="fr-FR" b="1" dirty="0"/>
              <a:t>Déplacements supplémentaires</a:t>
            </a:r>
          </a:p>
          <a:p>
            <a:pPr lvl="1" eaLnBrk="1" hangingPunct="1">
              <a:buFontTx/>
              <a:buChar char="-"/>
            </a:pPr>
            <a:endParaRPr lang="fr-FR" altLang="fr-FR" dirty="0"/>
          </a:p>
          <a:p>
            <a:pPr eaLnBrk="1" hangingPunct="1"/>
            <a:r>
              <a:rPr lang="fr-FR" altLang="fr-FR" sz="2400" dirty="0"/>
              <a:t>Prendre en compte les hétérogénéités supplémentaires ex :</a:t>
            </a:r>
            <a:r>
              <a:rPr lang="fr-FR" altLang="fr-FR" sz="2400" b="1" dirty="0"/>
              <a:t> Prothèse de </a:t>
            </a:r>
            <a:r>
              <a:rPr lang="fr-FR" altLang="fr-FR" sz="2400" b="1" dirty="0" smtClean="0"/>
              <a:t>hanche</a:t>
            </a:r>
            <a:endParaRPr lang="fr-FR" altLang="fr-FR" sz="2400" b="1" dirty="0"/>
          </a:p>
        </p:txBody>
      </p:sp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7743826" y="2636839"/>
            <a:ext cx="2619375" cy="650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sz="1800" b="1">
                <a:solidFill>
                  <a:schemeClr val="accent2"/>
                </a:solidFill>
                <a:latin typeface="Arial" panose="020B0604020202020204" pitchFamily="34" charset="0"/>
              </a:rPr>
              <a:t>Sous-estimation par </a:t>
            </a:r>
          </a:p>
          <a:p>
            <a:pPr algn="ctr" eaLnBrk="1" hangingPunct="1"/>
            <a:r>
              <a:rPr lang="fr-FR" altLang="fr-FR" sz="1800" b="1">
                <a:solidFill>
                  <a:schemeClr val="accent2"/>
                </a:solidFill>
                <a:latin typeface="Arial" panose="020B0604020202020204" pitchFamily="34" charset="0"/>
              </a:rPr>
              <a:t>la formule de Cockroft</a:t>
            </a:r>
          </a:p>
        </p:txBody>
      </p:sp>
      <p:sp>
        <p:nvSpPr>
          <p:cNvPr id="43011" name="Rectangle 6"/>
          <p:cNvSpPr>
            <a:spLocks noGrp="1" noChangeArrowheads="1"/>
          </p:cNvSpPr>
          <p:nvPr>
            <p:ph type="title"/>
          </p:nvPr>
        </p:nvSpPr>
        <p:spPr>
          <a:xfrm>
            <a:off x="2963864" y="188914"/>
            <a:ext cx="6588125" cy="784225"/>
          </a:xfrm>
          <a:noFill/>
        </p:spPr>
        <p:txBody>
          <a:bodyPr/>
          <a:lstStyle/>
          <a:p>
            <a:pPr eaLnBrk="1" hangingPunct="1"/>
            <a:r>
              <a:rPr lang="fr-FR" altLang="fr-FR" b="1" dirty="0" smtClean="0"/>
              <a:t>Considérations techniques</a:t>
            </a:r>
          </a:p>
        </p:txBody>
      </p:sp>
      <p:sp>
        <p:nvSpPr>
          <p:cNvPr id="43012" name="Rectangle 7"/>
          <p:cNvSpPr>
            <a:spLocks noChangeArrowheads="1"/>
          </p:cNvSpPr>
          <p:nvPr/>
        </p:nvSpPr>
        <p:spPr bwMode="auto">
          <a:xfrm>
            <a:off x="2568576" y="1341439"/>
            <a:ext cx="66960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fr-FR" altLang="fr-FR" sz="2400" b="1"/>
              <a:t>Acquisition des données anatomiques</a:t>
            </a:r>
          </a:p>
        </p:txBody>
      </p:sp>
    </p:spTree>
    <p:extLst>
      <p:ext uri="{BB962C8B-B14F-4D97-AF65-F5344CB8AC3E}">
        <p14:creationId xmlns:p14="http://schemas.microsoft.com/office/powerpoint/2010/main" xmlns="" val="260693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 smtClean="0"/>
              <a:t>Choix de la technique de la radiothérapie chez le sujet âgé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Opter en </a:t>
            </a:r>
            <a:r>
              <a:rPr lang="fr-FR" b="1" u="sng" dirty="0" smtClean="0">
                <a:solidFill>
                  <a:srgbClr val="FF0000"/>
                </a:solidFill>
              </a:rPr>
              <a:t>RCP technique de radiothérapie </a:t>
            </a:r>
            <a:r>
              <a:rPr lang="fr-FR" dirty="0" smtClean="0"/>
              <a:t>pour la technique et la plus simple qui assure :</a:t>
            </a:r>
          </a:p>
          <a:p>
            <a:r>
              <a:rPr lang="fr-FR" dirty="0" smtClean="0"/>
              <a:t>-La bonne couverture des volumes cibles</a:t>
            </a:r>
          </a:p>
          <a:p>
            <a:r>
              <a:rPr lang="fr-FR" dirty="0" smtClean="0"/>
              <a:t>-Le respect des contrainte de doses</a:t>
            </a:r>
          </a:p>
          <a:p>
            <a:r>
              <a:rPr lang="fr-FR" dirty="0" smtClean="0"/>
              <a:t>-Le temps de traitement le plus court</a:t>
            </a:r>
          </a:p>
          <a:p>
            <a:r>
              <a:rPr lang="fr-FR" dirty="0" smtClean="0"/>
              <a:t>-La reproductibilité la plus facile</a:t>
            </a:r>
          </a:p>
          <a:p>
            <a:r>
              <a:rPr lang="fr-FR" dirty="0" smtClean="0"/>
              <a:t>-La possibilité de donner moins de séances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xmlns="" val="2840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0" y="1773238"/>
            <a:ext cx="8686800" cy="38163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fr-FR" altLang="fr-FR" sz="2400" dirty="0"/>
              <a:t>Rationnel </a:t>
            </a:r>
          </a:p>
          <a:p>
            <a:pPr lvl="1" eaLnBrk="1" hangingPunct="1">
              <a:buFontTx/>
              <a:buChar char="-"/>
            </a:pPr>
            <a:r>
              <a:rPr lang="fr-FR" altLang="fr-FR" b="1" dirty="0" smtClean="0"/>
              <a:t>Fatigue</a:t>
            </a:r>
            <a:r>
              <a:rPr lang="fr-FR" altLang="fr-FR" dirty="0" smtClean="0"/>
              <a:t> des transports / </a:t>
            </a:r>
            <a:r>
              <a:rPr lang="fr-FR" altLang="fr-FR" dirty="0"/>
              <a:t>rupture des repères quotidiens</a:t>
            </a:r>
          </a:p>
          <a:p>
            <a:pPr lvl="1" eaLnBrk="1" hangingPunct="1">
              <a:buFontTx/>
              <a:buChar char="-"/>
            </a:pPr>
            <a:r>
              <a:rPr lang="fr-FR" altLang="fr-FR" b="1" dirty="0"/>
              <a:t>Inconfort de la table</a:t>
            </a:r>
          </a:p>
          <a:p>
            <a:pPr lvl="1" eaLnBrk="1" hangingPunct="1">
              <a:lnSpc>
                <a:spcPct val="130000"/>
              </a:lnSpc>
              <a:buFontTx/>
              <a:buChar char="-"/>
            </a:pPr>
            <a:r>
              <a:rPr lang="fr-FR" altLang="fr-FR" b="1" dirty="0"/>
              <a:t>Efficacité</a:t>
            </a:r>
            <a:r>
              <a:rPr lang="fr-FR" altLang="fr-FR" dirty="0"/>
              <a:t> symptomatique des HF </a:t>
            </a:r>
            <a:r>
              <a:rPr lang="fr-FR" altLang="fr-FR" dirty="0" smtClean="0"/>
              <a:t>palliatifs bien </a:t>
            </a:r>
            <a:r>
              <a:rPr lang="fr-FR" altLang="fr-FR" b="1" dirty="0" smtClean="0"/>
              <a:t>acceptés</a:t>
            </a:r>
            <a:r>
              <a:rPr lang="fr-FR" altLang="fr-FR" dirty="0" smtClean="0"/>
              <a:t> et </a:t>
            </a:r>
            <a:r>
              <a:rPr lang="fr-FR" altLang="fr-FR" b="1" dirty="0" smtClean="0"/>
              <a:t>tolérés</a:t>
            </a:r>
            <a:r>
              <a:rPr lang="fr-FR" altLang="fr-FR" dirty="0" smtClean="0"/>
              <a:t>,</a:t>
            </a:r>
            <a:endParaRPr lang="fr-FR" altLang="fr-FR" sz="2000" dirty="0"/>
          </a:p>
          <a:p>
            <a:pPr eaLnBrk="1" hangingPunct="1">
              <a:lnSpc>
                <a:spcPct val="130000"/>
              </a:lnSpc>
            </a:pPr>
            <a:r>
              <a:rPr lang="fr-FR" altLang="fr-FR" sz="2400" dirty="0"/>
              <a:t>Promesse des HF des RT stéréotaxiques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fr-FR" sz="2400" dirty="0"/>
              <a:t>Forte dose par fraction et risque de toxicité tardive / espérance de vie </a:t>
            </a:r>
          </a:p>
        </p:txBody>
      </p:sp>
      <p:sp>
        <p:nvSpPr>
          <p:cNvPr id="49154" name="Text Box 6"/>
          <p:cNvSpPr txBox="1">
            <a:spLocks noChangeArrowheads="1"/>
          </p:cNvSpPr>
          <p:nvPr/>
        </p:nvSpPr>
        <p:spPr bwMode="auto">
          <a:xfrm>
            <a:off x="4029075" y="5981700"/>
            <a:ext cx="3290888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fr-FR" altLang="fr-FR" sz="2400" b="1">
                <a:latin typeface="Arial" panose="020B0604020202020204" pitchFamily="34" charset="0"/>
              </a:rPr>
              <a:t>- comorbidités</a:t>
            </a:r>
          </a:p>
          <a:p>
            <a:pPr eaLnBrk="1" hangingPunct="1"/>
            <a:r>
              <a:rPr lang="fr-FR" altLang="fr-FR" sz="2400" b="1">
                <a:latin typeface="Arial" panose="020B0604020202020204" pitchFamily="34" charset="0"/>
              </a:rPr>
              <a:t>- pronostic du cancer</a:t>
            </a:r>
          </a:p>
        </p:txBody>
      </p:sp>
      <p:sp>
        <p:nvSpPr>
          <p:cNvPr id="49155" name="AutoShape 7"/>
          <p:cNvSpPr>
            <a:spLocks noChangeArrowheads="1"/>
          </p:cNvSpPr>
          <p:nvPr/>
        </p:nvSpPr>
        <p:spPr bwMode="auto">
          <a:xfrm>
            <a:off x="5808663" y="5229225"/>
            <a:ext cx="685800" cy="647700"/>
          </a:xfrm>
          <a:prstGeom prst="curvedLeftArrow">
            <a:avLst>
              <a:gd name="adj1" fmla="val 20000"/>
              <a:gd name="adj2" fmla="val 40000"/>
              <a:gd name="adj3" fmla="val 35294"/>
            </a:avLst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9156" name="Rectangle 10"/>
          <p:cNvSpPr>
            <a:spLocks noGrp="1" noChangeArrowheads="1"/>
          </p:cNvSpPr>
          <p:nvPr>
            <p:ph type="title"/>
          </p:nvPr>
        </p:nvSpPr>
        <p:spPr>
          <a:xfrm>
            <a:off x="2963864" y="188914"/>
            <a:ext cx="6588125" cy="784225"/>
          </a:xfrm>
          <a:noFill/>
        </p:spPr>
        <p:txBody>
          <a:bodyPr/>
          <a:lstStyle/>
          <a:p>
            <a:pPr eaLnBrk="1" hangingPunct="1"/>
            <a:r>
              <a:rPr lang="fr-FR" altLang="fr-FR" b="1" dirty="0" smtClean="0"/>
              <a:t>Considérations techniques</a:t>
            </a:r>
          </a:p>
        </p:txBody>
      </p:sp>
      <p:sp>
        <p:nvSpPr>
          <p:cNvPr id="49157" name="Rectangle 11"/>
          <p:cNvSpPr>
            <a:spLocks noChangeArrowheads="1"/>
          </p:cNvSpPr>
          <p:nvPr/>
        </p:nvSpPr>
        <p:spPr bwMode="auto">
          <a:xfrm>
            <a:off x="2713039" y="1268414"/>
            <a:ext cx="66960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sz="2400" b="1" dirty="0"/>
              <a:t>Faut-il utilisé </a:t>
            </a:r>
            <a:r>
              <a:rPr lang="fr-FR" altLang="fr-FR" sz="2400" b="1" dirty="0" smtClean="0"/>
              <a:t>l’</a:t>
            </a:r>
            <a:r>
              <a:rPr lang="fr-FR" altLang="fr-FR" sz="2400" b="1" dirty="0" err="1" smtClean="0"/>
              <a:t>hypofractionnement</a:t>
            </a:r>
            <a:r>
              <a:rPr lang="fr-FR" altLang="fr-FR" sz="2400" b="1" dirty="0" smtClean="0"/>
              <a:t> (HF) </a:t>
            </a:r>
            <a:r>
              <a:rPr lang="fr-FR" altLang="fr-FR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6449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028" y="2564904"/>
            <a:ext cx="7620000" cy="2336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8" y="4759674"/>
            <a:ext cx="7343849" cy="20882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515" y="6414"/>
            <a:ext cx="5101373" cy="23424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373" y="6414"/>
            <a:ext cx="4952527" cy="209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3570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Exemple du cancer de la prostate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04" t="30067" r="34052" b="23422"/>
          <a:stretch>
            <a:fillRect/>
          </a:stretch>
        </p:blipFill>
        <p:spPr bwMode="auto">
          <a:xfrm>
            <a:off x="1872343" y="1396201"/>
            <a:ext cx="8843962" cy="546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639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Exemple le cancer de la prostate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Lutter contre les « idées reçues » </a:t>
            </a:r>
          </a:p>
          <a:p>
            <a:pPr marL="0" indent="0">
              <a:buNone/>
            </a:pPr>
            <a:r>
              <a:rPr lang="fr-FR" dirty="0" smtClean="0"/>
              <a:t>1.« cancer gentil de bon pronostic chez le sujet </a:t>
            </a:r>
            <a:r>
              <a:rPr lang="fr-FR" dirty="0" err="1" smtClean="0"/>
              <a:t>âgé</a:t>
            </a:r>
            <a:r>
              <a:rPr lang="fr-FR" dirty="0" err="1" smtClean="0">
                <a:sym typeface="Wingdings" panose="05000000000000000000" pitchFamily="2" charset="2"/>
              </a:rPr>
              <a:t>risque</a:t>
            </a:r>
            <a:r>
              <a:rPr lang="fr-FR" dirty="0" smtClean="0">
                <a:sym typeface="Wingdings" panose="05000000000000000000" pitchFamily="2" charset="2"/>
              </a:rPr>
              <a:t> de sous traitement !!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Données épidémiologiques CAPSURE : la</a:t>
            </a:r>
            <a:r>
              <a:rPr lang="fr-FR" dirty="0" smtClean="0"/>
              <a:t> </a:t>
            </a:r>
            <a:r>
              <a:rPr lang="fr-FR" dirty="0"/>
              <a:t>fréquence d’un score pronostique élevé </a:t>
            </a:r>
            <a:r>
              <a:rPr lang="fr-FR" dirty="0" smtClean="0"/>
              <a:t>: </a:t>
            </a:r>
            <a:r>
              <a:rPr lang="fr-FR" b="1" dirty="0" smtClean="0"/>
              <a:t>5,8 </a:t>
            </a:r>
            <a:r>
              <a:rPr lang="fr-FR" b="1" dirty="0"/>
              <a:t>%</a:t>
            </a:r>
            <a:r>
              <a:rPr lang="fr-FR" dirty="0"/>
              <a:t> chez les moins de 55 ans 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11 </a:t>
            </a:r>
            <a:r>
              <a:rPr lang="fr-FR" dirty="0"/>
              <a:t>% entre 60 et 64 ans 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b="1" dirty="0" smtClean="0">
                <a:solidFill>
                  <a:srgbClr val="FF0000"/>
                </a:solidFill>
              </a:rPr>
              <a:t>21,4 </a:t>
            </a:r>
            <a:r>
              <a:rPr lang="fr-FR" b="1" dirty="0">
                <a:solidFill>
                  <a:srgbClr val="FF0000"/>
                </a:solidFill>
              </a:rPr>
              <a:t>% au-delà de 75 </a:t>
            </a:r>
            <a:r>
              <a:rPr lang="fr-FR" b="1" dirty="0" smtClean="0">
                <a:solidFill>
                  <a:srgbClr val="FF0000"/>
                </a:solidFill>
              </a:rPr>
              <a:t>ans</a:t>
            </a:r>
            <a:r>
              <a:rPr lang="fr-FR" dirty="0" smtClean="0"/>
              <a:t>. </a:t>
            </a:r>
          </a:p>
          <a:p>
            <a:pPr marL="0" indent="0">
              <a:buNone/>
            </a:pPr>
            <a:r>
              <a:rPr lang="fr-FR" dirty="0"/>
              <a:t>L</a:t>
            </a:r>
            <a:r>
              <a:rPr lang="fr-FR" dirty="0" smtClean="0"/>
              <a:t>es </a:t>
            </a:r>
            <a:r>
              <a:rPr lang="fr-FR" dirty="0"/>
              <a:t>patients âgés </a:t>
            </a:r>
            <a:r>
              <a:rPr lang="fr-FR" dirty="0" smtClean="0"/>
              <a:t>reçoivent </a:t>
            </a:r>
            <a:r>
              <a:rPr lang="fr-FR" dirty="0"/>
              <a:t>moins fréquemment un traitement local, il apparaissait une augmentation de la mortalité spécifique, atteignant 20 % chez les patients de plus de 75 </a:t>
            </a:r>
            <a:r>
              <a:rPr lang="fr-FR" dirty="0" smtClean="0"/>
              <a:t>ans (</a:t>
            </a:r>
            <a:r>
              <a:rPr lang="fr-FR" dirty="0" err="1" smtClean="0"/>
              <a:t>Bechis</a:t>
            </a:r>
            <a:r>
              <a:rPr lang="fr-FR" dirty="0" smtClean="0"/>
              <a:t> et al 2011)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935366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du cancer de la prostate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idée reçue : La radiothérapie est « toxique » pour le sujet âgé.</a:t>
            </a:r>
          </a:p>
        </p:txBody>
      </p:sp>
    </p:spTree>
    <p:extLst>
      <p:ext uri="{BB962C8B-B14F-4D97-AF65-F5344CB8AC3E}">
        <p14:creationId xmlns:p14="http://schemas.microsoft.com/office/powerpoint/2010/main" xmlns="" val="598899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1774826" y="-87994"/>
            <a:ext cx="8748713" cy="669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/>
          <a:lstStyle>
            <a:lvl1pPr marL="469900" indent="-469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fr-FR" altLang="fr-FR" sz="3400" b="1" dirty="0" smtClean="0">
                <a:solidFill>
                  <a:srgbClr val="FF0000"/>
                </a:solidFill>
              </a:rPr>
              <a:t>La prise en charge du sujet âgé en cancérologie</a:t>
            </a:r>
            <a:endParaRPr lang="fr-FR" altLang="fr-FR" sz="1600" b="1" dirty="0">
              <a:solidFill>
                <a:schemeClr val="accent2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fr-FR" altLang="fr-FR" sz="3400" b="1" dirty="0"/>
              <a:t>Un </a:t>
            </a:r>
            <a:r>
              <a:rPr lang="fr-FR" altLang="fr-FR" sz="3400" b="1" dirty="0" smtClean="0"/>
              <a:t>constat</a:t>
            </a:r>
            <a:endParaRPr lang="fr-FR" altLang="fr-FR" sz="1600" b="1" dirty="0"/>
          </a:p>
          <a:p>
            <a:pPr algn="just" eaLnBrk="1" hangingPunct="1"/>
            <a:r>
              <a:rPr lang="fr-FR" altLang="ja-JP" sz="2400" b="1" dirty="0">
                <a:ea typeface="ＭＳ Ｐゴシック" panose="020B0600070205080204" pitchFamily="34" charset="-128"/>
              </a:rPr>
              <a:t>La règle</a:t>
            </a:r>
            <a:r>
              <a:rPr lang="fr-FR" altLang="ja-JP" sz="2400" dirty="0">
                <a:ea typeface="ＭＳ Ｐゴシック" panose="020B0600070205080204" pitchFamily="34" charset="-128"/>
              </a:rPr>
              <a:t> = traitement doit assurer le </a:t>
            </a:r>
            <a:r>
              <a:rPr lang="fr-FR" altLang="ja-JP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contrôle</a:t>
            </a:r>
            <a:r>
              <a:rPr lang="fr-FR" altLang="ja-JP" sz="2400" dirty="0">
                <a:ea typeface="ＭＳ Ｐゴシック" panose="020B0600070205080204" pitchFamily="34" charset="-128"/>
              </a:rPr>
              <a:t> de la maladie </a:t>
            </a:r>
            <a:r>
              <a:rPr lang="fr-FR" altLang="ja-JP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sans</a:t>
            </a:r>
            <a:r>
              <a:rPr lang="fr-FR" altLang="ja-JP" sz="2400" dirty="0">
                <a:ea typeface="ＭＳ Ｐゴシック" panose="020B0600070205080204" pitchFamily="34" charset="-128"/>
              </a:rPr>
              <a:t> :</a:t>
            </a:r>
          </a:p>
          <a:p>
            <a:pPr lvl="1" algn="just" eaLnBrk="1" hangingPunct="1"/>
            <a:r>
              <a:rPr lang="fr-FR" altLang="ja-JP" sz="2000" dirty="0">
                <a:ea typeface="ＭＳ Ｐゴシック" panose="020B0600070205080204" pitchFamily="34" charset="-128"/>
              </a:rPr>
              <a:t>Dégrader la qualité de vie </a:t>
            </a:r>
          </a:p>
          <a:p>
            <a:pPr lvl="1" algn="just" eaLnBrk="1" hangingPunct="1"/>
            <a:r>
              <a:rPr lang="fr-FR" altLang="ja-JP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Induire ou aggraver une comorbidité et/ou un syndrome gériatrique</a:t>
            </a: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fr-FR" altLang="ja-JP" sz="2400" dirty="0">
                <a:ea typeface="ＭＳ Ｐゴシック" panose="020B0600070205080204" pitchFamily="34" charset="-128"/>
              </a:rPr>
              <a:t> </a:t>
            </a:r>
          </a:p>
          <a:p>
            <a:pPr algn="just" eaLnBrk="1" hangingPunct="1"/>
            <a:r>
              <a:rPr lang="fr-FR" altLang="ja-JP" sz="2400" b="1" dirty="0">
                <a:ea typeface="ＭＳ Ｐゴシック" panose="020B0600070205080204" pitchFamily="34" charset="-128"/>
              </a:rPr>
              <a:t>La réalité :</a:t>
            </a:r>
            <a:r>
              <a:rPr lang="fr-FR" altLang="ja-JP" sz="2400" dirty="0">
                <a:ea typeface="ＭＳ Ｐゴシック" panose="020B0600070205080204" pitchFamily="34" charset="-128"/>
              </a:rPr>
              <a:t> Intérêt pour le sujet âgé</a:t>
            </a:r>
          </a:p>
          <a:p>
            <a:pPr lvl="1" algn="just" eaLnBrk="1" hangingPunct="1"/>
            <a:r>
              <a:rPr lang="fr-FR" altLang="ja-JP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Littérature spécifique pour la RT </a:t>
            </a:r>
            <a:r>
              <a:rPr lang="fr-FR" altLang="ja-JP" sz="2000" dirty="0">
                <a:ea typeface="ＭＳ Ｐゴシック" panose="020B0600070205080204" pitchFamily="34" charset="-128"/>
              </a:rPr>
              <a:t>pauvre par le passé</a:t>
            </a:r>
          </a:p>
          <a:p>
            <a:pPr lvl="1" algn="just" eaLnBrk="1" hangingPunct="1"/>
            <a:r>
              <a:rPr lang="fr-FR" altLang="ja-JP" sz="2000" dirty="0">
                <a:ea typeface="ＭＳ Ｐゴシック" panose="020B0600070205080204" pitchFamily="34" charset="-128"/>
              </a:rPr>
              <a:t>Intérêt croissant pour la RT des sujets âgés</a:t>
            </a:r>
            <a:r>
              <a:rPr lang="fr-FR" altLang="ja-JP" sz="1800" dirty="0">
                <a:ea typeface="ＭＳ Ｐゴシック" panose="020B0600070205080204" pitchFamily="34" charset="-128"/>
              </a:rPr>
              <a:t> </a:t>
            </a: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fr-FR" altLang="ja-JP" sz="1800" dirty="0">
                <a:ea typeface="ＭＳ Ｐゴシック" panose="020B0600070205080204" pitchFamily="34" charset="-128"/>
              </a:rPr>
              <a:t> </a:t>
            </a:r>
          </a:p>
          <a:p>
            <a:pPr algn="just" eaLnBrk="1" hangingPunct="1"/>
            <a:r>
              <a:rPr lang="fr-FR" altLang="ja-JP" sz="2400" b="1" dirty="0">
                <a:ea typeface="ＭＳ Ｐゴシック" panose="020B0600070205080204" pitchFamily="34" charset="-128"/>
              </a:rPr>
              <a:t>La révolution</a:t>
            </a:r>
          </a:p>
          <a:p>
            <a:pPr lvl="1" algn="just" eaLnBrk="1" hangingPunct="1"/>
            <a:r>
              <a:rPr lang="fr-FR" altLang="ja-JP" sz="2000" b="1" strike="sngStrike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Le fatalisme </a:t>
            </a:r>
            <a:r>
              <a:rPr lang="fr-FR" altLang="ja-JP" sz="2000" dirty="0">
                <a:ea typeface="ＭＳ Ｐゴシック" panose="020B0600070205080204" pitchFamily="34" charset="-128"/>
              </a:rPr>
              <a:t>est abandonné au profit d’une </a:t>
            </a:r>
            <a:r>
              <a:rPr lang="fr-FR" altLang="ja-JP" sz="2000" b="1" u="sng" dirty="0">
                <a:solidFill>
                  <a:schemeClr val="accent6">
                    <a:lumMod val="75000"/>
                  </a:schemeClr>
                </a:solidFill>
                <a:ea typeface="ＭＳ Ｐゴシック" panose="020B0600070205080204" pitchFamily="34" charset="-128"/>
              </a:rPr>
              <a:t>prise en charge individualisée</a:t>
            </a:r>
          </a:p>
        </p:txBody>
      </p:sp>
    </p:spTree>
    <p:extLst>
      <p:ext uri="{BB962C8B-B14F-4D97-AF65-F5344CB8AC3E}">
        <p14:creationId xmlns:p14="http://schemas.microsoft.com/office/powerpoint/2010/main" xmlns="" val="25796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r>
              <a:rPr lang="fr-FR" baseline="30000" dirty="0" smtClean="0"/>
              <a:t>ème</a:t>
            </a:r>
            <a:r>
              <a:rPr lang="fr-FR" dirty="0" smtClean="0"/>
              <a:t> exemple le cancer du sein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7928" y="1630679"/>
            <a:ext cx="10423032" cy="4180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Espace réservé du contenu 2"/>
          <p:cNvSpPr>
            <a:spLocks noGrp="1"/>
          </p:cNvSpPr>
          <p:nvPr>
            <p:ph idx="1"/>
          </p:nvPr>
        </p:nvSpPr>
        <p:spPr>
          <a:xfrm>
            <a:off x="2002893" y="1700808"/>
            <a:ext cx="8635697" cy="4824536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>
                <a:ea typeface="ヒラギノ角ゴ Pro W3" charset="-128"/>
              </a:rPr>
              <a:t>Dossier travaillé en physique avec le médecin, le </a:t>
            </a:r>
            <a:r>
              <a:rPr lang="fr-FR" sz="2400" dirty="0" err="1">
                <a:ea typeface="ヒラギノ角ゴ Pro W3" charset="-128"/>
              </a:rPr>
              <a:t>dosimétriste</a:t>
            </a:r>
            <a:r>
              <a:rPr lang="fr-FR" sz="2400" dirty="0">
                <a:ea typeface="ヒラギノ角ゴ Pro W3" charset="-128"/>
              </a:rPr>
              <a:t> </a:t>
            </a:r>
          </a:p>
          <a:p>
            <a:pPr>
              <a:buNone/>
            </a:pPr>
            <a:r>
              <a:rPr lang="fr-FR" sz="2400" dirty="0">
                <a:ea typeface="ヒラギノ角ゴ Pro W3" charset="-128"/>
              </a:rPr>
              <a:t>et le physicien,</a:t>
            </a:r>
          </a:p>
          <a:p>
            <a:r>
              <a:rPr lang="fr-FR" sz="2400" dirty="0">
                <a:ea typeface="ヒラギノ角ゴ Pro W3" charset="-128"/>
              </a:rPr>
              <a:t>Étape importante où on essaye de trouver la meilleure balistique</a:t>
            </a:r>
          </a:p>
          <a:p>
            <a:pPr>
              <a:buNone/>
            </a:pPr>
            <a:r>
              <a:rPr lang="fr-FR" sz="2400" dirty="0">
                <a:ea typeface="ヒラギノ角ゴ Pro W3" charset="-128"/>
              </a:rPr>
              <a:t>-  	</a:t>
            </a:r>
            <a:r>
              <a:rPr lang="fr-FR" sz="2400" b="1" dirty="0">
                <a:ea typeface="ヒラギノ角ゴ Pro W3" charset="-128"/>
              </a:rPr>
              <a:t>pour irradier correctement le volume cible </a:t>
            </a:r>
          </a:p>
          <a:p>
            <a:pPr>
              <a:buFontTx/>
              <a:buChar char="-"/>
            </a:pPr>
            <a:r>
              <a:rPr lang="fr-FR" sz="2400" b="1" u="sng" dirty="0">
                <a:solidFill>
                  <a:srgbClr val="FF0000"/>
                </a:solidFill>
                <a:ea typeface="ヒラギノ角ゴ Pro W3" charset="-128"/>
              </a:rPr>
              <a:t>épargner au maximum les organes à risque (surtout s’ils interfèrent avec les comorbidités ou un domaine de fragilité)</a:t>
            </a:r>
          </a:p>
          <a:p>
            <a:pPr>
              <a:buFontTx/>
              <a:buChar char="-"/>
            </a:pPr>
            <a:r>
              <a:rPr lang="fr-FR" b="1" u="sng" dirty="0" smtClean="0">
                <a:solidFill>
                  <a:srgbClr val="FF0000"/>
                </a:solidFill>
                <a:ea typeface="ヒラギノ角ゴ Pro W3" charset="-128"/>
              </a:rPr>
              <a:t>Prise en compte des prothèses (hanches, genou..)</a:t>
            </a:r>
          </a:p>
          <a:p>
            <a:pPr>
              <a:buFontTx/>
              <a:buChar char="-"/>
            </a:pPr>
            <a:r>
              <a:rPr lang="fr-FR" sz="2400" b="1" u="sng" dirty="0">
                <a:solidFill>
                  <a:srgbClr val="FF0000"/>
                </a:solidFill>
                <a:ea typeface="ヒラギノ角ゴ Pro W3" charset="-128"/>
              </a:rPr>
              <a:t>Précautions particulières si PACE-MAKER</a:t>
            </a:r>
          </a:p>
          <a:p>
            <a:pPr>
              <a:buFontTx/>
              <a:buChar char="-"/>
            </a:pPr>
            <a:r>
              <a:rPr lang="fr-FR" b="1" u="sng" dirty="0" smtClean="0">
                <a:solidFill>
                  <a:srgbClr val="FF0000"/>
                </a:solidFill>
                <a:ea typeface="ヒラギノ角ゴ Pro W3" charset="-128"/>
              </a:rPr>
              <a:t>Eviter les artifices qui prolongent le temps de traitement</a:t>
            </a:r>
            <a:endParaRPr lang="fr-FR" sz="2400" b="1" u="sng" dirty="0">
              <a:solidFill>
                <a:srgbClr val="FF0000"/>
              </a:solidFill>
              <a:ea typeface="ヒラギノ角ゴ Pro W3" charset="-128"/>
            </a:endParaRPr>
          </a:p>
          <a:p>
            <a:pPr>
              <a:buFontTx/>
              <a:buChar char="-"/>
            </a:pPr>
            <a:endParaRPr lang="fr-FR" b="1" dirty="0">
              <a:ea typeface="ヒラギノ角ゴ Pro W3" charset="-128"/>
            </a:endParaRPr>
          </a:p>
          <a:p>
            <a:pPr marL="0" indent="0">
              <a:buNone/>
            </a:pPr>
            <a:r>
              <a:rPr lang="fr-FR" sz="2400" dirty="0">
                <a:ea typeface="ヒラギノ角ゴ Pro W3" charset="-128"/>
              </a:rPr>
              <a:t>Nombre de faisceaux, taille, collimateur </a:t>
            </a:r>
            <a:r>
              <a:rPr lang="fr-FR" sz="2400" dirty="0" err="1">
                <a:ea typeface="ヒラギノ角ゴ Pro W3" charset="-128"/>
              </a:rPr>
              <a:t>multilames</a:t>
            </a:r>
            <a:r>
              <a:rPr lang="fr-FR" sz="2400" dirty="0">
                <a:ea typeface="ヒラギノ角ゴ Pro W3" charset="-128"/>
              </a:rPr>
              <a:t>, photons +/- électrons, énergie…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b="1" dirty="0">
                <a:ea typeface="ヒラギノ角ゴ Pro W3" charset="-128"/>
              </a:rPr>
              <a:t>Deuxième étape </a:t>
            </a:r>
            <a:r>
              <a:rPr lang="fr-FR" sz="3600" dirty="0">
                <a:ea typeface="ヒラギノ角ゴ Pro W3" charset="-128"/>
              </a:rPr>
              <a:t>:</a:t>
            </a:r>
            <a:br>
              <a:rPr lang="fr-FR" sz="3600" dirty="0">
                <a:ea typeface="ヒラギノ角ゴ Pro W3" charset="-128"/>
              </a:rPr>
            </a:br>
            <a:r>
              <a:rPr lang="fr-FR" sz="3600" dirty="0">
                <a:ea typeface="ヒラギノ角ゴ Pro W3" charset="-128"/>
              </a:rPr>
              <a:t> le choix de la balistique et la dosimétrie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xmlns="" val="228504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2"/>
          <p:cNvGrpSpPr>
            <a:grpSpLocks/>
          </p:cNvGrpSpPr>
          <p:nvPr/>
        </p:nvGrpSpPr>
        <p:grpSpPr bwMode="auto">
          <a:xfrm>
            <a:off x="2236788" y="1447801"/>
            <a:ext cx="4140200" cy="2735263"/>
            <a:chOff x="96" y="40"/>
            <a:chExt cx="3696" cy="2264"/>
          </a:xfrm>
        </p:grpSpPr>
        <p:pic>
          <p:nvPicPr>
            <p:cNvPr id="6350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0"/>
              <a:ext cx="3696" cy="2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506" name="Freeform 4"/>
            <p:cNvSpPr>
              <a:spLocks/>
            </p:cNvSpPr>
            <p:nvPr/>
          </p:nvSpPr>
          <p:spPr bwMode="auto">
            <a:xfrm>
              <a:off x="1066" y="981"/>
              <a:ext cx="349" cy="365"/>
            </a:xfrm>
            <a:custGeom>
              <a:avLst/>
              <a:gdLst>
                <a:gd name="T0" fmla="*/ 100 w 349"/>
                <a:gd name="T1" fmla="*/ 0 h 365"/>
                <a:gd name="T2" fmla="*/ 139 w 349"/>
                <a:gd name="T3" fmla="*/ 44 h 365"/>
                <a:gd name="T4" fmla="*/ 172 w 349"/>
                <a:gd name="T5" fmla="*/ 105 h 365"/>
                <a:gd name="T6" fmla="*/ 216 w 349"/>
                <a:gd name="T7" fmla="*/ 188 h 365"/>
                <a:gd name="T8" fmla="*/ 272 w 349"/>
                <a:gd name="T9" fmla="*/ 149 h 365"/>
                <a:gd name="T10" fmla="*/ 311 w 349"/>
                <a:gd name="T11" fmla="*/ 138 h 365"/>
                <a:gd name="T12" fmla="*/ 349 w 349"/>
                <a:gd name="T13" fmla="*/ 177 h 365"/>
                <a:gd name="T14" fmla="*/ 333 w 349"/>
                <a:gd name="T15" fmla="*/ 277 h 365"/>
                <a:gd name="T16" fmla="*/ 300 w 349"/>
                <a:gd name="T17" fmla="*/ 299 h 365"/>
                <a:gd name="T18" fmla="*/ 194 w 349"/>
                <a:gd name="T19" fmla="*/ 365 h 365"/>
                <a:gd name="T20" fmla="*/ 72 w 349"/>
                <a:gd name="T21" fmla="*/ 315 h 365"/>
                <a:gd name="T22" fmla="*/ 61 w 349"/>
                <a:gd name="T23" fmla="*/ 299 h 365"/>
                <a:gd name="T24" fmla="*/ 45 w 349"/>
                <a:gd name="T25" fmla="*/ 288 h 365"/>
                <a:gd name="T26" fmla="*/ 0 w 349"/>
                <a:gd name="T27" fmla="*/ 205 h 365"/>
                <a:gd name="T28" fmla="*/ 6 w 349"/>
                <a:gd name="T29" fmla="*/ 88 h 365"/>
                <a:gd name="T30" fmla="*/ 100 w 349"/>
                <a:gd name="T31" fmla="*/ 0 h 3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49" h="365">
                  <a:moveTo>
                    <a:pt x="100" y="0"/>
                  </a:moveTo>
                  <a:cubicBezTo>
                    <a:pt x="126" y="39"/>
                    <a:pt x="111" y="26"/>
                    <a:pt x="139" y="44"/>
                  </a:cubicBezTo>
                  <a:cubicBezTo>
                    <a:pt x="146" y="66"/>
                    <a:pt x="161" y="84"/>
                    <a:pt x="172" y="105"/>
                  </a:cubicBezTo>
                  <a:cubicBezTo>
                    <a:pt x="187" y="136"/>
                    <a:pt x="186" y="167"/>
                    <a:pt x="216" y="188"/>
                  </a:cubicBezTo>
                  <a:cubicBezTo>
                    <a:pt x="240" y="180"/>
                    <a:pt x="250" y="162"/>
                    <a:pt x="272" y="149"/>
                  </a:cubicBezTo>
                  <a:cubicBezTo>
                    <a:pt x="276" y="147"/>
                    <a:pt x="311" y="138"/>
                    <a:pt x="311" y="138"/>
                  </a:cubicBezTo>
                  <a:cubicBezTo>
                    <a:pt x="344" y="145"/>
                    <a:pt x="340" y="147"/>
                    <a:pt x="349" y="177"/>
                  </a:cubicBezTo>
                  <a:cubicBezTo>
                    <a:pt x="348" y="194"/>
                    <a:pt x="349" y="254"/>
                    <a:pt x="333" y="277"/>
                  </a:cubicBezTo>
                  <a:cubicBezTo>
                    <a:pt x="318" y="299"/>
                    <a:pt x="319" y="289"/>
                    <a:pt x="300" y="299"/>
                  </a:cubicBezTo>
                  <a:cubicBezTo>
                    <a:pt x="266" y="318"/>
                    <a:pt x="232" y="354"/>
                    <a:pt x="194" y="365"/>
                  </a:cubicBezTo>
                  <a:cubicBezTo>
                    <a:pt x="114" y="358"/>
                    <a:pt x="130" y="353"/>
                    <a:pt x="72" y="315"/>
                  </a:cubicBezTo>
                  <a:cubicBezTo>
                    <a:pt x="68" y="310"/>
                    <a:pt x="66" y="304"/>
                    <a:pt x="61" y="299"/>
                  </a:cubicBezTo>
                  <a:cubicBezTo>
                    <a:pt x="56" y="294"/>
                    <a:pt x="49" y="293"/>
                    <a:pt x="45" y="288"/>
                  </a:cubicBezTo>
                  <a:cubicBezTo>
                    <a:pt x="27" y="266"/>
                    <a:pt x="10" y="232"/>
                    <a:pt x="0" y="205"/>
                  </a:cubicBezTo>
                  <a:cubicBezTo>
                    <a:pt x="2" y="166"/>
                    <a:pt x="1" y="127"/>
                    <a:pt x="6" y="88"/>
                  </a:cubicBezTo>
                  <a:cubicBezTo>
                    <a:pt x="11" y="48"/>
                    <a:pt x="68" y="18"/>
                    <a:pt x="10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7676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07" name="Freeform 5"/>
            <p:cNvSpPr>
              <a:spLocks/>
            </p:cNvSpPr>
            <p:nvPr/>
          </p:nvSpPr>
          <p:spPr bwMode="auto">
            <a:xfrm>
              <a:off x="2682" y="992"/>
              <a:ext cx="154" cy="326"/>
            </a:xfrm>
            <a:custGeom>
              <a:avLst/>
              <a:gdLst>
                <a:gd name="T0" fmla="*/ 10 w 154"/>
                <a:gd name="T1" fmla="*/ 171 h 326"/>
                <a:gd name="T2" fmla="*/ 37 w 154"/>
                <a:gd name="T3" fmla="*/ 88 h 326"/>
                <a:gd name="T4" fmla="*/ 93 w 154"/>
                <a:gd name="T5" fmla="*/ 33 h 326"/>
                <a:gd name="T6" fmla="*/ 126 w 154"/>
                <a:gd name="T7" fmla="*/ 10 h 326"/>
                <a:gd name="T8" fmla="*/ 132 w 154"/>
                <a:gd name="T9" fmla="*/ 60 h 326"/>
                <a:gd name="T10" fmla="*/ 154 w 154"/>
                <a:gd name="T11" fmla="*/ 188 h 326"/>
                <a:gd name="T12" fmla="*/ 148 w 154"/>
                <a:gd name="T13" fmla="*/ 221 h 326"/>
                <a:gd name="T14" fmla="*/ 120 w 154"/>
                <a:gd name="T15" fmla="*/ 249 h 326"/>
                <a:gd name="T16" fmla="*/ 54 w 154"/>
                <a:gd name="T17" fmla="*/ 326 h 326"/>
                <a:gd name="T18" fmla="*/ 37 w 154"/>
                <a:gd name="T19" fmla="*/ 321 h 326"/>
                <a:gd name="T20" fmla="*/ 15 w 154"/>
                <a:gd name="T21" fmla="*/ 287 h 326"/>
                <a:gd name="T22" fmla="*/ 10 w 154"/>
                <a:gd name="T23" fmla="*/ 171 h 3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4" h="326">
                  <a:moveTo>
                    <a:pt x="10" y="171"/>
                  </a:moveTo>
                  <a:cubicBezTo>
                    <a:pt x="15" y="129"/>
                    <a:pt x="14" y="120"/>
                    <a:pt x="37" y="88"/>
                  </a:cubicBezTo>
                  <a:cubicBezTo>
                    <a:pt x="48" y="56"/>
                    <a:pt x="64" y="48"/>
                    <a:pt x="93" y="33"/>
                  </a:cubicBezTo>
                  <a:cubicBezTo>
                    <a:pt x="106" y="19"/>
                    <a:pt x="121" y="0"/>
                    <a:pt x="126" y="10"/>
                  </a:cubicBezTo>
                  <a:cubicBezTo>
                    <a:pt x="134" y="25"/>
                    <a:pt x="129" y="43"/>
                    <a:pt x="132" y="60"/>
                  </a:cubicBezTo>
                  <a:cubicBezTo>
                    <a:pt x="139" y="104"/>
                    <a:pt x="150" y="142"/>
                    <a:pt x="154" y="188"/>
                  </a:cubicBezTo>
                  <a:cubicBezTo>
                    <a:pt x="152" y="199"/>
                    <a:pt x="152" y="210"/>
                    <a:pt x="148" y="221"/>
                  </a:cubicBezTo>
                  <a:cubicBezTo>
                    <a:pt x="141" y="241"/>
                    <a:pt x="135" y="237"/>
                    <a:pt x="120" y="249"/>
                  </a:cubicBezTo>
                  <a:cubicBezTo>
                    <a:pt x="96" y="269"/>
                    <a:pt x="72" y="300"/>
                    <a:pt x="54" y="326"/>
                  </a:cubicBezTo>
                  <a:cubicBezTo>
                    <a:pt x="48" y="324"/>
                    <a:pt x="41" y="325"/>
                    <a:pt x="37" y="321"/>
                  </a:cubicBezTo>
                  <a:cubicBezTo>
                    <a:pt x="27" y="311"/>
                    <a:pt x="15" y="287"/>
                    <a:pt x="15" y="287"/>
                  </a:cubicBezTo>
                  <a:cubicBezTo>
                    <a:pt x="0" y="238"/>
                    <a:pt x="5" y="244"/>
                    <a:pt x="10" y="171"/>
                  </a:cubicBezTo>
                  <a:close/>
                </a:path>
              </a:pathLst>
            </a:custGeom>
            <a:gradFill rotWithShape="0">
              <a:gsLst>
                <a:gs pos="0">
                  <a:srgbClr val="767600"/>
                </a:gs>
                <a:gs pos="100000">
                  <a:srgbClr val="FFFF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3490" name="Group 6"/>
          <p:cNvGrpSpPr>
            <a:grpSpLocks/>
          </p:cNvGrpSpPr>
          <p:nvPr/>
        </p:nvGrpSpPr>
        <p:grpSpPr bwMode="auto">
          <a:xfrm>
            <a:off x="6270626" y="1447801"/>
            <a:ext cx="4321175" cy="2735263"/>
            <a:chOff x="2544" y="2283"/>
            <a:chExt cx="3168" cy="1989"/>
          </a:xfrm>
        </p:grpSpPr>
        <p:graphicFrame>
          <p:nvGraphicFramePr>
            <p:cNvPr id="63502" name="Object 7"/>
            <p:cNvGraphicFramePr>
              <a:graphicFrameLocks noChangeAspect="1"/>
            </p:cNvGraphicFramePr>
            <p:nvPr/>
          </p:nvGraphicFramePr>
          <p:xfrm>
            <a:off x="2544" y="2283"/>
            <a:ext cx="3168" cy="1989"/>
          </p:xfrm>
          <a:graphic>
            <a:graphicData uri="http://schemas.openxmlformats.org/presentationml/2006/ole">
              <p:oleObj spid="_x0000_s1092" name="Photo Editor Photo" r:id="rId5" imgW="6249272" imgH="3924848" progId="">
                <p:embed/>
              </p:oleObj>
            </a:graphicData>
          </a:graphic>
        </p:graphicFrame>
        <p:sp>
          <p:nvSpPr>
            <p:cNvPr id="63503" name="Freeform 8"/>
            <p:cNvSpPr>
              <a:spLocks/>
            </p:cNvSpPr>
            <p:nvPr/>
          </p:nvSpPr>
          <p:spPr bwMode="auto">
            <a:xfrm>
              <a:off x="4750" y="2448"/>
              <a:ext cx="175" cy="249"/>
            </a:xfrm>
            <a:custGeom>
              <a:avLst/>
              <a:gdLst>
                <a:gd name="T0" fmla="*/ 13 w 175"/>
                <a:gd name="T1" fmla="*/ 150 h 249"/>
                <a:gd name="T2" fmla="*/ 41 w 175"/>
                <a:gd name="T3" fmla="*/ 100 h 249"/>
                <a:gd name="T4" fmla="*/ 63 w 175"/>
                <a:gd name="T5" fmla="*/ 50 h 249"/>
                <a:gd name="T6" fmla="*/ 140 w 175"/>
                <a:gd name="T7" fmla="*/ 0 h 249"/>
                <a:gd name="T8" fmla="*/ 129 w 175"/>
                <a:gd name="T9" fmla="*/ 127 h 249"/>
                <a:gd name="T10" fmla="*/ 107 w 175"/>
                <a:gd name="T11" fmla="*/ 205 h 249"/>
                <a:gd name="T12" fmla="*/ 102 w 175"/>
                <a:gd name="T13" fmla="*/ 238 h 249"/>
                <a:gd name="T14" fmla="*/ 85 w 175"/>
                <a:gd name="T15" fmla="*/ 249 h 249"/>
                <a:gd name="T16" fmla="*/ 2 w 175"/>
                <a:gd name="T17" fmla="*/ 144 h 249"/>
                <a:gd name="T18" fmla="*/ 13 w 175"/>
                <a:gd name="T19" fmla="*/ 150 h 2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5" h="249">
                  <a:moveTo>
                    <a:pt x="13" y="150"/>
                  </a:moveTo>
                  <a:cubicBezTo>
                    <a:pt x="19" y="132"/>
                    <a:pt x="41" y="100"/>
                    <a:pt x="41" y="100"/>
                  </a:cubicBezTo>
                  <a:cubicBezTo>
                    <a:pt x="47" y="81"/>
                    <a:pt x="52" y="67"/>
                    <a:pt x="63" y="50"/>
                  </a:cubicBezTo>
                  <a:cubicBezTo>
                    <a:pt x="76" y="7"/>
                    <a:pt x="97" y="6"/>
                    <a:pt x="140" y="0"/>
                  </a:cubicBezTo>
                  <a:cubicBezTo>
                    <a:pt x="175" y="32"/>
                    <a:pt x="153" y="92"/>
                    <a:pt x="129" y="127"/>
                  </a:cubicBezTo>
                  <a:cubicBezTo>
                    <a:pt x="121" y="153"/>
                    <a:pt x="112" y="178"/>
                    <a:pt x="107" y="205"/>
                  </a:cubicBezTo>
                  <a:cubicBezTo>
                    <a:pt x="105" y="216"/>
                    <a:pt x="107" y="228"/>
                    <a:pt x="102" y="238"/>
                  </a:cubicBezTo>
                  <a:cubicBezTo>
                    <a:pt x="99" y="244"/>
                    <a:pt x="91" y="245"/>
                    <a:pt x="85" y="249"/>
                  </a:cubicBezTo>
                  <a:cubicBezTo>
                    <a:pt x="64" y="236"/>
                    <a:pt x="17" y="166"/>
                    <a:pt x="2" y="144"/>
                  </a:cubicBezTo>
                  <a:cubicBezTo>
                    <a:pt x="0" y="141"/>
                    <a:pt x="9" y="148"/>
                    <a:pt x="13" y="15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04" name="Freeform 9"/>
            <p:cNvSpPr>
              <a:spLocks/>
            </p:cNvSpPr>
            <p:nvPr/>
          </p:nvSpPr>
          <p:spPr bwMode="auto">
            <a:xfrm>
              <a:off x="3368" y="2514"/>
              <a:ext cx="259" cy="377"/>
            </a:xfrm>
            <a:custGeom>
              <a:avLst/>
              <a:gdLst>
                <a:gd name="T0" fmla="*/ 27 w 259"/>
                <a:gd name="T1" fmla="*/ 95 h 377"/>
                <a:gd name="T2" fmla="*/ 77 w 259"/>
                <a:gd name="T3" fmla="*/ 34 h 377"/>
                <a:gd name="T4" fmla="*/ 171 w 259"/>
                <a:gd name="T5" fmla="*/ 12 h 377"/>
                <a:gd name="T6" fmla="*/ 254 w 259"/>
                <a:gd name="T7" fmla="*/ 50 h 377"/>
                <a:gd name="T8" fmla="*/ 226 w 259"/>
                <a:gd name="T9" fmla="*/ 122 h 377"/>
                <a:gd name="T10" fmla="*/ 149 w 259"/>
                <a:gd name="T11" fmla="*/ 205 h 377"/>
                <a:gd name="T12" fmla="*/ 121 w 259"/>
                <a:gd name="T13" fmla="*/ 377 h 377"/>
                <a:gd name="T14" fmla="*/ 44 w 259"/>
                <a:gd name="T15" fmla="*/ 255 h 377"/>
                <a:gd name="T16" fmla="*/ 5 w 259"/>
                <a:gd name="T17" fmla="*/ 167 h 377"/>
                <a:gd name="T18" fmla="*/ 27 w 259"/>
                <a:gd name="T19" fmla="*/ 95 h 3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9" h="377">
                  <a:moveTo>
                    <a:pt x="27" y="95"/>
                  </a:moveTo>
                  <a:cubicBezTo>
                    <a:pt x="33" y="32"/>
                    <a:pt x="22" y="22"/>
                    <a:pt x="77" y="34"/>
                  </a:cubicBezTo>
                  <a:cubicBezTo>
                    <a:pt x="104" y="73"/>
                    <a:pt x="134" y="20"/>
                    <a:pt x="171" y="12"/>
                  </a:cubicBezTo>
                  <a:cubicBezTo>
                    <a:pt x="249" y="17"/>
                    <a:pt x="238" y="0"/>
                    <a:pt x="254" y="50"/>
                  </a:cubicBezTo>
                  <a:cubicBezTo>
                    <a:pt x="251" y="84"/>
                    <a:pt x="259" y="112"/>
                    <a:pt x="226" y="122"/>
                  </a:cubicBezTo>
                  <a:cubicBezTo>
                    <a:pt x="183" y="152"/>
                    <a:pt x="166" y="151"/>
                    <a:pt x="149" y="205"/>
                  </a:cubicBezTo>
                  <a:cubicBezTo>
                    <a:pt x="145" y="266"/>
                    <a:pt x="141" y="320"/>
                    <a:pt x="121" y="377"/>
                  </a:cubicBezTo>
                  <a:cubicBezTo>
                    <a:pt x="58" y="363"/>
                    <a:pt x="65" y="305"/>
                    <a:pt x="44" y="255"/>
                  </a:cubicBezTo>
                  <a:cubicBezTo>
                    <a:pt x="32" y="225"/>
                    <a:pt x="15" y="198"/>
                    <a:pt x="5" y="167"/>
                  </a:cubicBezTo>
                  <a:cubicBezTo>
                    <a:pt x="11" y="108"/>
                    <a:pt x="0" y="130"/>
                    <a:pt x="27" y="95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3491" name="Rectangle 10"/>
          <p:cNvSpPr>
            <a:spLocks noChangeArrowheads="1"/>
          </p:cNvSpPr>
          <p:nvPr/>
        </p:nvSpPr>
        <p:spPr bwMode="auto">
          <a:xfrm>
            <a:off x="6324600" y="3505200"/>
            <a:ext cx="914400" cy="5334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grpSp>
        <p:nvGrpSpPr>
          <p:cNvPr id="63492" name="Group 11"/>
          <p:cNvGrpSpPr>
            <a:grpSpLocks/>
          </p:cNvGrpSpPr>
          <p:nvPr/>
        </p:nvGrpSpPr>
        <p:grpSpPr bwMode="auto">
          <a:xfrm>
            <a:off x="6038851" y="3998914"/>
            <a:ext cx="4537075" cy="2859087"/>
            <a:chOff x="476" y="572"/>
            <a:chExt cx="3216" cy="1975"/>
          </a:xfrm>
        </p:grpSpPr>
        <p:graphicFrame>
          <p:nvGraphicFramePr>
            <p:cNvPr id="63499" name="Object 12"/>
            <p:cNvGraphicFramePr>
              <a:graphicFrameLocks noChangeAspect="1"/>
            </p:cNvGraphicFramePr>
            <p:nvPr/>
          </p:nvGraphicFramePr>
          <p:xfrm>
            <a:off x="476" y="572"/>
            <a:ext cx="3216" cy="1975"/>
          </p:xfrm>
          <a:graphic>
            <a:graphicData uri="http://schemas.openxmlformats.org/presentationml/2006/ole">
              <p:oleObj spid="_x0000_s1093" name="Photo Editor Photo" r:id="rId6" imgW="6295238" imgH="3866667" progId="">
                <p:embed/>
              </p:oleObj>
            </a:graphicData>
          </a:graphic>
        </p:graphicFrame>
        <p:sp>
          <p:nvSpPr>
            <p:cNvPr id="63500" name="Freeform 13"/>
            <p:cNvSpPr>
              <a:spLocks/>
            </p:cNvSpPr>
            <p:nvPr/>
          </p:nvSpPr>
          <p:spPr bwMode="auto">
            <a:xfrm>
              <a:off x="1459" y="1155"/>
              <a:ext cx="153" cy="394"/>
            </a:xfrm>
            <a:custGeom>
              <a:avLst/>
              <a:gdLst>
                <a:gd name="T0" fmla="*/ 9 w 153"/>
                <a:gd name="T1" fmla="*/ 335 h 394"/>
                <a:gd name="T2" fmla="*/ 42 w 153"/>
                <a:gd name="T3" fmla="*/ 268 h 394"/>
                <a:gd name="T4" fmla="*/ 70 w 153"/>
                <a:gd name="T5" fmla="*/ 202 h 394"/>
                <a:gd name="T6" fmla="*/ 103 w 153"/>
                <a:gd name="T7" fmla="*/ 19 h 394"/>
                <a:gd name="T8" fmla="*/ 131 w 153"/>
                <a:gd name="T9" fmla="*/ 63 h 394"/>
                <a:gd name="T10" fmla="*/ 103 w 153"/>
                <a:gd name="T11" fmla="*/ 268 h 394"/>
                <a:gd name="T12" fmla="*/ 36 w 153"/>
                <a:gd name="T13" fmla="*/ 385 h 394"/>
                <a:gd name="T14" fmla="*/ 9 w 153"/>
                <a:gd name="T15" fmla="*/ 329 h 394"/>
                <a:gd name="T16" fmla="*/ 9 w 153"/>
                <a:gd name="T17" fmla="*/ 335 h 3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3" h="394">
                  <a:moveTo>
                    <a:pt x="9" y="335"/>
                  </a:moveTo>
                  <a:cubicBezTo>
                    <a:pt x="23" y="313"/>
                    <a:pt x="28" y="290"/>
                    <a:pt x="42" y="268"/>
                  </a:cubicBezTo>
                  <a:cubicBezTo>
                    <a:pt x="49" y="244"/>
                    <a:pt x="62" y="225"/>
                    <a:pt x="70" y="202"/>
                  </a:cubicBezTo>
                  <a:cubicBezTo>
                    <a:pt x="79" y="141"/>
                    <a:pt x="21" y="0"/>
                    <a:pt x="103" y="19"/>
                  </a:cubicBezTo>
                  <a:cubicBezTo>
                    <a:pt x="114" y="36"/>
                    <a:pt x="117" y="50"/>
                    <a:pt x="131" y="63"/>
                  </a:cubicBezTo>
                  <a:cubicBezTo>
                    <a:pt x="153" y="138"/>
                    <a:pt x="116" y="198"/>
                    <a:pt x="103" y="268"/>
                  </a:cubicBezTo>
                  <a:cubicBezTo>
                    <a:pt x="97" y="372"/>
                    <a:pt x="125" y="394"/>
                    <a:pt x="36" y="385"/>
                  </a:cubicBezTo>
                  <a:cubicBezTo>
                    <a:pt x="0" y="329"/>
                    <a:pt x="23" y="373"/>
                    <a:pt x="9" y="329"/>
                  </a:cubicBezTo>
                  <a:cubicBezTo>
                    <a:pt x="8" y="327"/>
                    <a:pt x="9" y="333"/>
                    <a:pt x="9" y="335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501" name="Freeform 14"/>
            <p:cNvSpPr>
              <a:spLocks/>
            </p:cNvSpPr>
            <p:nvPr/>
          </p:nvSpPr>
          <p:spPr bwMode="auto">
            <a:xfrm>
              <a:off x="2570" y="1180"/>
              <a:ext cx="188" cy="326"/>
            </a:xfrm>
            <a:custGeom>
              <a:avLst/>
              <a:gdLst>
                <a:gd name="T0" fmla="*/ 0 w 188"/>
                <a:gd name="T1" fmla="*/ 94 h 326"/>
                <a:gd name="T2" fmla="*/ 50 w 188"/>
                <a:gd name="T3" fmla="*/ 0 h 326"/>
                <a:gd name="T4" fmla="*/ 122 w 188"/>
                <a:gd name="T5" fmla="*/ 122 h 326"/>
                <a:gd name="T6" fmla="*/ 188 w 188"/>
                <a:gd name="T7" fmla="*/ 210 h 326"/>
                <a:gd name="T8" fmla="*/ 138 w 188"/>
                <a:gd name="T9" fmla="*/ 293 h 326"/>
                <a:gd name="T10" fmla="*/ 111 w 188"/>
                <a:gd name="T11" fmla="*/ 326 h 326"/>
                <a:gd name="T12" fmla="*/ 100 w 188"/>
                <a:gd name="T13" fmla="*/ 310 h 326"/>
                <a:gd name="T14" fmla="*/ 88 w 188"/>
                <a:gd name="T15" fmla="*/ 299 h 326"/>
                <a:gd name="T16" fmla="*/ 66 w 188"/>
                <a:gd name="T17" fmla="*/ 205 h 326"/>
                <a:gd name="T18" fmla="*/ 0 w 188"/>
                <a:gd name="T19" fmla="*/ 94 h 3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8" h="326">
                  <a:moveTo>
                    <a:pt x="0" y="94"/>
                  </a:moveTo>
                  <a:cubicBezTo>
                    <a:pt x="30" y="73"/>
                    <a:pt x="29" y="30"/>
                    <a:pt x="50" y="0"/>
                  </a:cubicBezTo>
                  <a:cubicBezTo>
                    <a:pt x="97" y="15"/>
                    <a:pt x="98" y="85"/>
                    <a:pt x="122" y="122"/>
                  </a:cubicBezTo>
                  <a:cubicBezTo>
                    <a:pt x="135" y="164"/>
                    <a:pt x="165" y="177"/>
                    <a:pt x="188" y="210"/>
                  </a:cubicBezTo>
                  <a:cubicBezTo>
                    <a:pt x="183" y="258"/>
                    <a:pt x="185" y="279"/>
                    <a:pt x="138" y="293"/>
                  </a:cubicBezTo>
                  <a:cubicBezTo>
                    <a:pt x="135" y="298"/>
                    <a:pt x="118" y="326"/>
                    <a:pt x="111" y="326"/>
                  </a:cubicBezTo>
                  <a:cubicBezTo>
                    <a:pt x="105" y="326"/>
                    <a:pt x="104" y="315"/>
                    <a:pt x="100" y="310"/>
                  </a:cubicBezTo>
                  <a:cubicBezTo>
                    <a:pt x="96" y="306"/>
                    <a:pt x="92" y="303"/>
                    <a:pt x="88" y="299"/>
                  </a:cubicBezTo>
                  <a:cubicBezTo>
                    <a:pt x="78" y="266"/>
                    <a:pt x="86" y="234"/>
                    <a:pt x="66" y="205"/>
                  </a:cubicBezTo>
                  <a:cubicBezTo>
                    <a:pt x="60" y="183"/>
                    <a:pt x="19" y="113"/>
                    <a:pt x="0" y="94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rgbClr val="FF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3493" name="Rectangle 15"/>
          <p:cNvSpPr>
            <a:spLocks noChangeArrowheads="1"/>
          </p:cNvSpPr>
          <p:nvPr/>
        </p:nvSpPr>
        <p:spPr bwMode="auto">
          <a:xfrm>
            <a:off x="2286000" y="3649663"/>
            <a:ext cx="914400" cy="5334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3494" name="Rectangle 16"/>
          <p:cNvSpPr>
            <a:spLocks noChangeArrowheads="1"/>
          </p:cNvSpPr>
          <p:nvPr/>
        </p:nvSpPr>
        <p:spPr bwMode="auto">
          <a:xfrm>
            <a:off x="6096000" y="6324600"/>
            <a:ext cx="914400" cy="5334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3495" name="Text Box 17"/>
          <p:cNvSpPr txBox="1">
            <a:spLocks noChangeArrowheads="1"/>
          </p:cNvSpPr>
          <p:nvPr/>
        </p:nvSpPr>
        <p:spPr bwMode="auto">
          <a:xfrm>
            <a:off x="5264150" y="3484564"/>
            <a:ext cx="3379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2000" b="1">
                <a:solidFill>
                  <a:schemeClr val="bg1"/>
                </a:solidFill>
              </a:rPr>
              <a:t>Épargne des parotides</a:t>
            </a:r>
          </a:p>
        </p:txBody>
      </p:sp>
      <p:sp>
        <p:nvSpPr>
          <p:cNvPr id="63496" name="Rectangle 18"/>
          <p:cNvSpPr>
            <a:spLocks noChangeArrowheads="1"/>
          </p:cNvSpPr>
          <p:nvPr/>
        </p:nvSpPr>
        <p:spPr bwMode="auto">
          <a:xfrm>
            <a:off x="1638301" y="441325"/>
            <a:ext cx="88249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99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fr-FR" altLang="fr-FR" sz="3200" b="1">
                <a:solidFill>
                  <a:schemeClr val="accent2"/>
                </a:solidFill>
              </a:rPr>
              <a:t>Apport de la modulation de l’intensité</a:t>
            </a:r>
          </a:p>
        </p:txBody>
      </p:sp>
      <p:pic>
        <p:nvPicPr>
          <p:cNvPr id="6349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191000"/>
            <a:ext cx="43164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Text Box 20"/>
          <p:cNvSpPr txBox="1">
            <a:spLocks noChangeArrowheads="1"/>
          </p:cNvSpPr>
          <p:nvPr/>
        </p:nvSpPr>
        <p:spPr bwMode="auto">
          <a:xfrm>
            <a:off x="1524000" y="4240213"/>
            <a:ext cx="2363788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1800" b="1"/>
              <a:t>Épargne poumon</a:t>
            </a:r>
          </a:p>
        </p:txBody>
      </p:sp>
    </p:spTree>
    <p:extLst>
      <p:ext uri="{BB962C8B-B14F-4D97-AF65-F5344CB8AC3E}">
        <p14:creationId xmlns:p14="http://schemas.microsoft.com/office/powerpoint/2010/main" xmlns="" val="3585582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2456657" y="77788"/>
            <a:ext cx="69516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GB" altLang="fr-FR" sz="3000" b="1" dirty="0">
                <a:solidFill>
                  <a:schemeClr val="accent2"/>
                </a:solidFill>
              </a:rPr>
              <a:t>R.C.M.I </a:t>
            </a:r>
            <a:r>
              <a:rPr lang="en-GB" altLang="fr-FR" sz="3000" b="1" dirty="0" err="1">
                <a:solidFill>
                  <a:schemeClr val="accent2"/>
                </a:solidFill>
              </a:rPr>
              <a:t>en</a:t>
            </a:r>
            <a:r>
              <a:rPr lang="en-GB" altLang="fr-FR" sz="3000" b="1" dirty="0">
                <a:solidFill>
                  <a:schemeClr val="accent2"/>
                </a:solidFill>
              </a:rPr>
              <a:t> post-</a:t>
            </a:r>
            <a:r>
              <a:rPr lang="en-GB" altLang="fr-FR" sz="3000" b="1" dirty="0" err="1">
                <a:solidFill>
                  <a:schemeClr val="accent2"/>
                </a:solidFill>
              </a:rPr>
              <a:t>opératoire</a:t>
            </a:r>
            <a:endParaRPr lang="en-GB" altLang="fr-FR" sz="3000" b="1" dirty="0">
              <a:solidFill>
                <a:schemeClr val="accent2"/>
              </a:solidFill>
            </a:endParaRPr>
          </a:p>
        </p:txBody>
      </p:sp>
      <p:graphicFrame>
        <p:nvGraphicFramePr>
          <p:cNvPr id="65538" name="Object 3"/>
          <p:cNvGraphicFramePr>
            <a:graphicFrameLocks noChangeAspect="1"/>
          </p:cNvGraphicFramePr>
          <p:nvPr/>
        </p:nvGraphicFramePr>
        <p:xfrm>
          <a:off x="4367214" y="3644901"/>
          <a:ext cx="3246437" cy="2511425"/>
        </p:xfrm>
        <a:graphic>
          <a:graphicData uri="http://schemas.openxmlformats.org/presentationml/2006/ole">
            <p:oleObj spid="_x0000_s180226" name="Photo Editor Photo" r:id="rId3" imgW="4761905" imgH="3277057" progId="">
              <p:embed/>
            </p:oleObj>
          </a:graphicData>
        </a:graphic>
      </p:graphicFrame>
      <p:graphicFrame>
        <p:nvGraphicFramePr>
          <p:cNvPr id="65539" name="Object 4"/>
          <p:cNvGraphicFramePr>
            <a:graphicFrameLocks noChangeAspect="1"/>
          </p:cNvGraphicFramePr>
          <p:nvPr/>
        </p:nvGraphicFramePr>
        <p:xfrm>
          <a:off x="4303713" y="1052514"/>
          <a:ext cx="3255962" cy="2613025"/>
        </p:xfrm>
        <a:graphic>
          <a:graphicData uri="http://schemas.openxmlformats.org/presentationml/2006/ole">
            <p:oleObj spid="_x0000_s180227" name="Photo Editor Photo" r:id="rId4" imgW="4428571" imgH="2800741" progId="">
              <p:embed/>
            </p:oleObj>
          </a:graphicData>
        </a:graphic>
      </p:graphicFrame>
      <p:graphicFrame>
        <p:nvGraphicFramePr>
          <p:cNvPr id="65540" name="Object 5"/>
          <p:cNvGraphicFramePr>
            <a:graphicFrameLocks noChangeAspect="1"/>
          </p:cNvGraphicFramePr>
          <p:nvPr/>
        </p:nvGraphicFramePr>
        <p:xfrm>
          <a:off x="1871664" y="1052514"/>
          <a:ext cx="2433637" cy="2473325"/>
        </p:xfrm>
        <a:graphic>
          <a:graphicData uri="http://schemas.openxmlformats.org/presentationml/2006/ole">
            <p:oleObj spid="_x0000_s180228" name="Photo Editor Photo" r:id="rId5" imgW="5219048" imgH="4715533" progId="">
              <p:embed/>
            </p:oleObj>
          </a:graphicData>
        </a:graphic>
      </p:graphicFrame>
      <p:graphicFrame>
        <p:nvGraphicFramePr>
          <p:cNvPr id="65541" name="Object 6"/>
          <p:cNvGraphicFramePr>
            <a:graphicFrameLocks noChangeAspect="1"/>
          </p:cNvGraphicFramePr>
          <p:nvPr/>
        </p:nvGraphicFramePr>
        <p:xfrm>
          <a:off x="7567614" y="1125538"/>
          <a:ext cx="2497137" cy="2525712"/>
        </p:xfrm>
        <a:graphic>
          <a:graphicData uri="http://schemas.openxmlformats.org/presentationml/2006/ole">
            <p:oleObj spid="_x0000_s180229" name="Photo Editor Photo" r:id="rId6" imgW="5323810" imgH="4791744" progId="">
              <p:embed/>
            </p:oleObj>
          </a:graphicData>
        </a:graphic>
      </p:graphicFrame>
      <p:graphicFrame>
        <p:nvGraphicFramePr>
          <p:cNvPr id="65542" name="Object 7"/>
          <p:cNvGraphicFramePr>
            <a:graphicFrameLocks noChangeAspect="1"/>
          </p:cNvGraphicFramePr>
          <p:nvPr/>
        </p:nvGraphicFramePr>
        <p:xfrm>
          <a:off x="1871664" y="3500438"/>
          <a:ext cx="2465387" cy="2584450"/>
        </p:xfrm>
        <a:graphic>
          <a:graphicData uri="http://schemas.openxmlformats.org/presentationml/2006/ole">
            <p:oleObj spid="_x0000_s180230" name="Photo Editor Photo" r:id="rId7" imgW="5266667" imgH="4734586" progId="">
              <p:embed/>
            </p:oleObj>
          </a:graphicData>
        </a:graphic>
      </p:graphicFrame>
      <p:graphicFrame>
        <p:nvGraphicFramePr>
          <p:cNvPr id="65543" name="Object 8"/>
          <p:cNvGraphicFramePr>
            <a:graphicFrameLocks noChangeAspect="1"/>
          </p:cNvGraphicFramePr>
          <p:nvPr/>
        </p:nvGraphicFramePr>
        <p:xfrm>
          <a:off x="7567614" y="3635376"/>
          <a:ext cx="2497137" cy="2422525"/>
        </p:xfrm>
        <a:graphic>
          <a:graphicData uri="http://schemas.openxmlformats.org/presentationml/2006/ole">
            <p:oleObj spid="_x0000_s180231" name="Photo Editor Photo" r:id="rId8" imgW="5276190" imgH="4761905" progId="">
              <p:embed/>
            </p:oleObj>
          </a:graphicData>
        </a:graphic>
      </p:graphicFrame>
      <p:sp>
        <p:nvSpPr>
          <p:cNvPr id="65544" name="Text Box 9"/>
          <p:cNvSpPr txBox="1">
            <a:spLocks noChangeArrowheads="1"/>
          </p:cNvSpPr>
          <p:nvPr/>
        </p:nvSpPr>
        <p:spPr bwMode="auto">
          <a:xfrm>
            <a:off x="2190751" y="2205038"/>
            <a:ext cx="2225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Cible</a:t>
            </a:r>
          </a:p>
        </p:txBody>
      </p:sp>
      <p:sp>
        <p:nvSpPr>
          <p:cNvPr id="65545" name="Text Box 10"/>
          <p:cNvSpPr txBox="1">
            <a:spLocks noChangeArrowheads="1"/>
          </p:cNvSpPr>
          <p:nvPr/>
        </p:nvSpPr>
        <p:spPr bwMode="auto">
          <a:xfrm>
            <a:off x="8847139" y="1700213"/>
            <a:ext cx="7104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Grêle</a:t>
            </a:r>
          </a:p>
        </p:txBody>
      </p:sp>
      <p:sp>
        <p:nvSpPr>
          <p:cNvPr id="65546" name="Text Box 11"/>
          <p:cNvSpPr txBox="1">
            <a:spLocks noChangeArrowheads="1"/>
          </p:cNvSpPr>
          <p:nvPr/>
        </p:nvSpPr>
        <p:spPr bwMode="auto">
          <a:xfrm>
            <a:off x="2382839" y="5229225"/>
            <a:ext cx="9364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Rectum</a:t>
            </a:r>
          </a:p>
        </p:txBody>
      </p:sp>
      <p:sp>
        <p:nvSpPr>
          <p:cNvPr id="65547" name="Text Box 12"/>
          <p:cNvSpPr txBox="1">
            <a:spLocks noChangeArrowheads="1"/>
          </p:cNvSpPr>
          <p:nvPr/>
        </p:nvSpPr>
        <p:spPr bwMode="auto">
          <a:xfrm>
            <a:off x="8016876" y="5084763"/>
            <a:ext cx="8225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Vessie</a:t>
            </a:r>
          </a:p>
        </p:txBody>
      </p:sp>
      <p:sp>
        <p:nvSpPr>
          <p:cNvPr id="65548" name="Text Box 13"/>
          <p:cNvSpPr txBox="1">
            <a:spLocks noChangeArrowheads="1"/>
          </p:cNvSpPr>
          <p:nvPr/>
        </p:nvSpPr>
        <p:spPr bwMode="auto">
          <a:xfrm>
            <a:off x="2238375" y="6064251"/>
            <a:ext cx="468750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GB" altLang="fr-FR" i="1">
                <a:latin typeface="Arial" panose="020B0604020202020204" pitchFamily="34" charset="0"/>
              </a:rPr>
              <a:t>Ahamad A. IJROBP 2005;62:1117–1124.</a:t>
            </a:r>
          </a:p>
          <a:p>
            <a:pPr eaLnBrk="1" hangingPunct="1"/>
            <a:r>
              <a:rPr lang="en-GB" altLang="ja-JP" i="1">
                <a:latin typeface="Arial" panose="020B0604020202020204" pitchFamily="34" charset="0"/>
                <a:ea typeface="ＭＳ Ｐゴシック" panose="020B0600070205080204" pitchFamily="34" charset="-128"/>
              </a:rPr>
              <a:t>Heron DE. </a:t>
            </a:r>
            <a:r>
              <a:rPr lang="en-GB" altLang="fr-FR" i="1">
                <a:latin typeface="Arial" panose="020B0604020202020204" pitchFamily="34" charset="0"/>
              </a:rPr>
              <a:t>Gynecologic Oncology 2003;91:39-45.</a:t>
            </a:r>
            <a:endParaRPr lang="en-GB" altLang="ja-JP" i="1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GB" altLang="ja-JP" i="1">
                <a:latin typeface="Arial" panose="020B0604020202020204" pitchFamily="34" charset="0"/>
                <a:ea typeface="ＭＳ Ｐゴシック" panose="020B0600070205080204" pitchFamily="34" charset="-128"/>
              </a:rPr>
              <a:t>Wong E. IJROBP 2005;61:830–841. </a:t>
            </a:r>
            <a:r>
              <a:rPr lang="en-GB" altLang="fr-FR" i="1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105210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32793"/>
            <a:ext cx="8735486" cy="654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01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Types d’effets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En fonction de la vitesse de renouvellement </a:t>
            </a:r>
            <a:r>
              <a:rPr lang="fr-FR" dirty="0" smtClean="0"/>
              <a:t>tissulaire</a:t>
            </a:r>
          </a:p>
          <a:p>
            <a:pPr lvl="1"/>
            <a:r>
              <a:rPr lang="fr-FR" dirty="0" smtClean="0"/>
              <a:t>Renouvellement rapide : effets aigus</a:t>
            </a:r>
          </a:p>
          <a:p>
            <a:pPr lvl="1"/>
            <a:r>
              <a:rPr lang="fr-FR" dirty="0" smtClean="0"/>
              <a:t>Renouvellement lent : effets tardifs</a:t>
            </a:r>
          </a:p>
          <a:p>
            <a:endParaRPr lang="fr-FR" dirty="0"/>
          </a:p>
          <a:p>
            <a:r>
              <a:rPr lang="fr-FR" b="1" dirty="0" smtClean="0">
                <a:solidFill>
                  <a:srgbClr val="FF0000"/>
                </a:solidFill>
              </a:rPr>
              <a:t>Sévérité :</a:t>
            </a:r>
          </a:p>
          <a:p>
            <a:pPr lvl="1"/>
            <a:r>
              <a:rPr lang="fr-FR" b="1" dirty="0" smtClean="0">
                <a:solidFill>
                  <a:srgbClr val="FF0000"/>
                </a:solidFill>
              </a:rPr>
              <a:t>En fonction de la dose. </a:t>
            </a:r>
          </a:p>
          <a:p>
            <a:pPr lvl="1"/>
            <a:r>
              <a:rPr lang="fr-FR" b="1" dirty="0" smtClean="0">
                <a:solidFill>
                  <a:srgbClr val="FF0000"/>
                </a:solidFill>
              </a:rPr>
              <a:t>du volume. </a:t>
            </a:r>
          </a:p>
          <a:p>
            <a:pPr lvl="1"/>
            <a:r>
              <a:rPr lang="fr-FR" b="1" dirty="0" smtClean="0">
                <a:solidFill>
                  <a:srgbClr val="FF0000"/>
                </a:solidFill>
              </a:rPr>
              <a:t>de la radiosensibilité individuelle. </a:t>
            </a:r>
          </a:p>
          <a:p>
            <a:pPr lvl="1"/>
            <a:r>
              <a:rPr lang="fr-FR" b="1" dirty="0" smtClean="0">
                <a:solidFill>
                  <a:srgbClr val="FF0000"/>
                </a:solidFill>
              </a:rPr>
              <a:t>d’une chimiothérapie concomitante </a:t>
            </a:r>
            <a:endParaRPr lang="fr-FR" b="1" dirty="0">
              <a:solidFill>
                <a:srgbClr val="FF0000"/>
              </a:solidFill>
            </a:endParaRPr>
          </a:p>
          <a:p>
            <a:pPr lvl="1"/>
            <a:r>
              <a:rPr lang="fr-FR" b="1" dirty="0" smtClean="0">
                <a:solidFill>
                  <a:srgbClr val="FF0000"/>
                </a:solidFill>
              </a:rPr>
              <a:t>du type d’organe : en série (moelle), en parallèle (poumon</a:t>
            </a:r>
            <a:r>
              <a:rPr lang="fr-FR" dirty="0" smtClean="0"/>
              <a:t>)</a:t>
            </a:r>
          </a:p>
          <a:p>
            <a:pPr lvl="1"/>
            <a:r>
              <a:rPr lang="fr-FR" b="1" u="sng" dirty="0">
                <a:solidFill>
                  <a:srgbClr val="FF0000"/>
                </a:solidFill>
              </a:rPr>
              <a:t>FRAGILITE GERIATRIQUE +++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42203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110363"/>
            <a:ext cx="10515600" cy="1325563"/>
          </a:xfrm>
        </p:spPr>
        <p:txBody>
          <a:bodyPr/>
          <a:lstStyle/>
          <a:p>
            <a:pPr algn="ctr"/>
            <a:r>
              <a:rPr lang="fr-FR" b="1" dirty="0" smtClean="0"/>
              <a:t>Cancer du poumon : Exemple de l’apport de haute technicité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 rot="10800000" flipV="1">
            <a:off x="886967" y="1083247"/>
            <a:ext cx="1005839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/>
              <a:t>Dans </a:t>
            </a:r>
            <a:r>
              <a:rPr lang="fr-FR" sz="2400" dirty="0"/>
              <a:t>une revue de 1208 patients traités par irradiation à visée curative dans le cadre de six essais de l’</a:t>
            </a:r>
            <a:r>
              <a:rPr lang="fr-FR" sz="2400" dirty="0" err="1"/>
              <a:t>European</a:t>
            </a:r>
            <a:r>
              <a:rPr lang="fr-FR" sz="2400" dirty="0"/>
              <a:t> </a:t>
            </a:r>
            <a:r>
              <a:rPr lang="fr-FR" sz="2400" dirty="0" err="1"/>
              <a:t>Organization</a:t>
            </a:r>
            <a:r>
              <a:rPr lang="fr-FR" sz="2400" dirty="0"/>
              <a:t> for </a:t>
            </a:r>
            <a:r>
              <a:rPr lang="fr-FR" sz="2400" dirty="0" err="1"/>
              <a:t>Research</a:t>
            </a:r>
            <a:r>
              <a:rPr lang="fr-FR" sz="2400" dirty="0"/>
              <a:t> and </a:t>
            </a:r>
            <a:r>
              <a:rPr lang="fr-FR" sz="2400" dirty="0" err="1"/>
              <a:t>Treatment</a:t>
            </a:r>
            <a:r>
              <a:rPr lang="fr-FR" sz="2400" dirty="0"/>
              <a:t> of Cancer (EORTC), Pignon et al. n’ont retrouvé aucun effet de l’âge sur le taux d’œsophagite, de pneumopathie </a:t>
            </a:r>
            <a:r>
              <a:rPr lang="fr-FR" sz="2400" dirty="0" err="1"/>
              <a:t>radique</a:t>
            </a:r>
            <a:r>
              <a:rPr lang="fr-FR" sz="2400" dirty="0"/>
              <a:t> ni sur l’indice de performance. Seule la perte de poids semblait plus importante dans le sous-groupe de patients âgés de plus de 80 </a:t>
            </a:r>
            <a:r>
              <a:rPr lang="fr-FR" sz="2400" dirty="0" smtClean="0"/>
              <a:t>ans (Pignon 1998),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b="1" dirty="0" smtClean="0"/>
              <a:t>Optimisation des volumes </a:t>
            </a:r>
          </a:p>
          <a:p>
            <a:pPr algn="just"/>
            <a:r>
              <a:rPr lang="fr-FR" sz="2400" dirty="0" smtClean="0"/>
              <a:t>Notion d’</a:t>
            </a:r>
            <a:r>
              <a:rPr lang="fr-FR" sz="2400" dirty="0" err="1"/>
              <a:t>I</a:t>
            </a:r>
            <a:r>
              <a:rPr lang="fr-FR" sz="2400" dirty="0" err="1" smtClean="0"/>
              <a:t>nvolved</a:t>
            </a:r>
            <a:r>
              <a:rPr lang="fr-FR" sz="2400" dirty="0" smtClean="0"/>
              <a:t> Field : Pas d’irradiation ganglionnaire médiastinale prophylactique,</a:t>
            </a:r>
            <a:endParaRPr lang="fr-FR" sz="2400" dirty="0"/>
          </a:p>
          <a:p>
            <a:pPr algn="just"/>
            <a:r>
              <a:rPr lang="fr-FR" sz="2400" dirty="0" smtClean="0"/>
              <a:t>Apport du PET scan</a:t>
            </a:r>
            <a:r>
              <a:rPr lang="fr-FR" sz="2400" dirty="0" smtClean="0">
                <a:sym typeface="Wingdings" panose="05000000000000000000" pitchFamily="2" charset="2"/>
              </a:rPr>
              <a:t> Meilleure définition des volumes cibles </a:t>
            </a:r>
          </a:p>
          <a:p>
            <a:pPr algn="just"/>
            <a:r>
              <a:rPr lang="fr-FR" sz="2400" dirty="0" smtClean="0">
                <a:sym typeface="Wingdings" panose="05000000000000000000" pitchFamily="2" charset="2"/>
              </a:rPr>
              <a:t>Techniques d’asservissement respiratoire et de </a:t>
            </a:r>
            <a:r>
              <a:rPr lang="fr-FR" sz="2400" dirty="0" err="1" smtClean="0">
                <a:sym typeface="Wingdings" panose="05000000000000000000" pitchFamily="2" charset="2"/>
              </a:rPr>
              <a:t>Tracking</a:t>
            </a:r>
            <a:endParaRPr lang="fr-FR" sz="2400" dirty="0" smtClean="0">
              <a:sym typeface="Wingdings" panose="05000000000000000000" pitchFamily="2" charset="2"/>
            </a:endParaRPr>
          </a:p>
          <a:p>
            <a:pPr algn="just"/>
            <a:endParaRPr lang="fr-FR" sz="2400" dirty="0">
              <a:sym typeface="Wingdings" panose="05000000000000000000" pitchFamily="2" charset="2"/>
            </a:endParaRPr>
          </a:p>
          <a:p>
            <a:pPr algn="just"/>
            <a:r>
              <a:rPr lang="fr-FR" sz="2400" b="1" dirty="0" smtClean="0">
                <a:sym typeface="Wingdings" panose="05000000000000000000" pitchFamily="2" charset="2"/>
              </a:rPr>
              <a:t>Optimisation dosimétrique et balistique</a:t>
            </a:r>
          </a:p>
          <a:p>
            <a:pPr algn="just"/>
            <a:r>
              <a:rPr lang="fr-FR" sz="2400" dirty="0" smtClean="0">
                <a:sym typeface="Wingdings" panose="05000000000000000000" pitchFamily="2" charset="2"/>
              </a:rPr>
              <a:t>Radiothérapie stéréotaxique</a:t>
            </a:r>
          </a:p>
          <a:p>
            <a:pPr algn="just"/>
            <a:endParaRPr lang="fr-FR" sz="2400" dirty="0">
              <a:sym typeface="Wingdings" panose="05000000000000000000" pitchFamily="2" charset="2"/>
            </a:endParaRPr>
          </a:p>
          <a:p>
            <a:pPr algn="just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xmlns="" val="3037410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ChangeArrowheads="1"/>
          </p:cNvSpPr>
          <p:nvPr/>
        </p:nvSpPr>
        <p:spPr bwMode="auto">
          <a:xfrm>
            <a:off x="2063751" y="4076701"/>
            <a:ext cx="7127875" cy="72072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title"/>
          </p:nvPr>
        </p:nvSpPr>
        <p:spPr>
          <a:xfrm>
            <a:off x="2098675" y="304801"/>
            <a:ext cx="8001000" cy="6762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b="1" smtClean="0">
                <a:solidFill>
                  <a:schemeClr val="accent2"/>
                </a:solidFill>
              </a:rPr>
              <a:t>RTS dans les CBNPS Stade I</a:t>
            </a:r>
          </a:p>
        </p:txBody>
      </p:sp>
      <p:sp>
        <p:nvSpPr>
          <p:cNvPr id="7065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35188" y="2563814"/>
            <a:ext cx="8001000" cy="4105275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 dirty="0"/>
              <a:t>N = 203 CBNP (193 pts) ≥ 75 ans (Med 79)</a:t>
            </a:r>
          </a:p>
          <a:p>
            <a:pPr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 dirty="0"/>
              <a:t>118 T1 85 T2  </a:t>
            </a:r>
          </a:p>
          <a:p>
            <a:pPr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 dirty="0"/>
              <a:t>80 % inopérables et 20 % de refus de la chirurgie</a:t>
            </a:r>
          </a:p>
          <a:p>
            <a:pPr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 dirty="0"/>
              <a:t>BPCO sévère dans 25 % des cas</a:t>
            </a:r>
          </a:p>
          <a:p>
            <a:pPr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 b="1" u="sng" dirty="0"/>
              <a:t>RTS</a:t>
            </a:r>
            <a:r>
              <a:rPr lang="fr-FR" altLang="fr-FR" sz="2200" b="1" dirty="0"/>
              <a:t> 	en 3 f	en 5 f	en 8 f</a:t>
            </a:r>
          </a:p>
          <a:p>
            <a:pPr>
              <a:buNone/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 b="1" dirty="0"/>
              <a:t>	60 Gy	33 %	50 %	17 %</a:t>
            </a:r>
          </a:p>
          <a:p>
            <a:pPr>
              <a:buNone/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 b="1" dirty="0"/>
              <a:t>Résultats</a:t>
            </a:r>
            <a:r>
              <a:rPr lang="fr-FR" altLang="fr-FR" sz="2200" dirty="0"/>
              <a:t> (fractionnement selon le risque de toxicité)</a:t>
            </a:r>
          </a:p>
          <a:p>
            <a:pPr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 dirty="0"/>
              <a:t>Survie	1 an	3 ans</a:t>
            </a:r>
          </a:p>
          <a:p>
            <a:pPr>
              <a:buNone/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 dirty="0"/>
              <a:t>		86 %	45 %</a:t>
            </a:r>
          </a:p>
          <a:p>
            <a:pPr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 b="1" u="sng" dirty="0">
                <a:solidFill>
                  <a:srgbClr val="FF0000"/>
                </a:solidFill>
              </a:rPr>
              <a:t>Corrélation entre PS et EFR avant SRT et survie</a:t>
            </a:r>
          </a:p>
          <a:p>
            <a:pPr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 dirty="0"/>
              <a:t>CL 83 %	Toxicité G3 &lt; 10 % </a:t>
            </a:r>
          </a:p>
        </p:txBody>
      </p:sp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268414"/>
            <a:ext cx="8353425" cy="110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1" name="Text Box 6"/>
          <p:cNvSpPr txBox="1">
            <a:spLocks noChangeArrowheads="1"/>
          </p:cNvSpPr>
          <p:nvPr/>
        </p:nvSpPr>
        <p:spPr bwMode="auto">
          <a:xfrm>
            <a:off x="6919914" y="2060575"/>
            <a:ext cx="1912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fr-FR" sz="1400" b="1">
                <a:solidFill>
                  <a:schemeClr val="accent2"/>
                </a:solidFill>
              </a:rPr>
              <a:t>Cornelis JA et al. </a:t>
            </a:r>
          </a:p>
        </p:txBody>
      </p:sp>
      <p:pic>
        <p:nvPicPr>
          <p:cNvPr id="706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9826" y="2060576"/>
            <a:ext cx="1719263" cy="3143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3918857" y="5181600"/>
            <a:ext cx="957943" cy="6966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2285999" y="6088744"/>
            <a:ext cx="957943" cy="6966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6902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ChangeArrowheads="1"/>
          </p:cNvSpPr>
          <p:nvPr/>
        </p:nvSpPr>
        <p:spPr bwMode="auto">
          <a:xfrm>
            <a:off x="2105025" y="333376"/>
            <a:ext cx="87439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sz="2100" b="1">
                <a:solidFill>
                  <a:schemeClr val="accent2"/>
                </a:solidFill>
              </a:rPr>
              <a:t>Radiothérapie stéréotaxique : CBNPC stade I non opérable pour raison médicale ou refus d'une chirurgie</a:t>
            </a:r>
          </a:p>
        </p:txBody>
      </p:sp>
      <p:graphicFrame>
        <p:nvGraphicFramePr>
          <p:cNvPr id="1103915" name="Group 43"/>
          <p:cNvGraphicFramePr>
            <a:graphicFrameLocks noGrp="1"/>
          </p:cNvGraphicFramePr>
          <p:nvPr/>
        </p:nvGraphicFramePr>
        <p:xfrm>
          <a:off x="1524000" y="1511301"/>
          <a:ext cx="8991600" cy="7859713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209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6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Auteurs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Dose (Gy)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C.L. (%)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Survie spécifique (%)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26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Timmerman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2006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Hoyer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2006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Bral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2007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Koto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2007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Hof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2007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Lagerwaard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2008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70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40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36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31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42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(4 T3N0)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219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60-66/3F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45/3F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60/8F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45/3F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19 à 30/1F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60/3-8F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95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85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65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T1 : 78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T2: 40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68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98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1087438" indent="-4572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647825" indent="-3810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2170113" indent="-342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692400" indent="-3429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3149600" indent="-34290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606800" indent="-34290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4064000" indent="-34290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4521200" indent="-34290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>
                          <a:tab pos="355600" algn="l"/>
                          <a:tab pos="1433513" algn="l"/>
                        </a:tabLst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    55	2 ans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>
                          <a:tab pos="355600" algn="l"/>
                          <a:tab pos="1433513" algn="l"/>
                        </a:tabLst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>
                          <a:tab pos="355600" algn="l"/>
                          <a:tab pos="1433513" algn="l"/>
                        </a:tabLst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	54	2 ans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>
                          <a:tab pos="355600" algn="l"/>
                          <a:tab pos="1433513" algn="l"/>
                        </a:tabLst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>
                          <a:tab pos="355600" algn="l"/>
                          <a:tab pos="1433513" algn="l"/>
                        </a:tabLst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	75	2 ans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>
                          <a:tab pos="355600" algn="l"/>
                          <a:tab pos="1433513" algn="l"/>
                        </a:tabLst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>
                          <a:tab pos="355600" algn="l"/>
                          <a:tab pos="1433513" algn="l"/>
                        </a:tabLst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	83,5	3 ans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>
                          <a:tab pos="355600" algn="l"/>
                          <a:tab pos="1433513" algn="l"/>
                        </a:tabLst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>
                          <a:tab pos="355600" algn="l"/>
                          <a:tab pos="1433513" algn="l"/>
                        </a:tabLst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	49	3 ans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>
                          <a:tab pos="355600" algn="l"/>
                          <a:tab pos="1433513" algn="l"/>
                        </a:tabLst>
                      </a:pPr>
                      <a:endParaRPr kumimoji="0" lang="fr-FR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>
                          <a:tab pos="355600" algn="l"/>
                          <a:tab pos="1433513" algn="l"/>
                        </a:tabLst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    T1 = 81     2 ans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>
                          <a:tab pos="355600" algn="l"/>
                          <a:tab pos="1433513" algn="l"/>
                        </a:tabLst>
                      </a:pPr>
                      <a:r>
                        <a:rPr kumimoji="0" lang="fr-FR" altLang="fr-F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    T2 = 54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7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1087438" indent="-4572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647825" indent="-3810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2170113" indent="-3429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692400" indent="-3429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3149600" indent="-34290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3606800" indent="-34290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4064000" indent="-34290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4521200" indent="-34290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tabLst>
                          <a:tab pos="355600" algn="l"/>
                          <a:tab pos="1433513" algn="l"/>
                        </a:tabLs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>
                          <a:tab pos="355600" algn="l"/>
                          <a:tab pos="1433513" algn="l"/>
                        </a:tabLst>
                      </a:pPr>
                      <a:endParaRPr kumimoji="0" lang="en-US" altLang="fr-F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8626" name="Line 33"/>
          <p:cNvSpPr>
            <a:spLocks noChangeShapeType="1"/>
          </p:cNvSpPr>
          <p:nvPr/>
        </p:nvSpPr>
        <p:spPr bwMode="auto">
          <a:xfrm>
            <a:off x="1524000" y="1989138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8627" name="Text Box 35"/>
          <p:cNvSpPr txBox="1">
            <a:spLocks noChangeArrowheads="1"/>
          </p:cNvSpPr>
          <p:nvPr/>
        </p:nvSpPr>
        <p:spPr bwMode="auto">
          <a:xfrm>
            <a:off x="1558926" y="6308725"/>
            <a:ext cx="7578725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fr-FR" altLang="fr-FR" sz="2000" b="1">
                <a:latin typeface="Arial" panose="020B0604020202020204" pitchFamily="34" charset="0"/>
              </a:rPr>
              <a:t>Pas d’étude selon l’âge / accessibilité au centre de traitement</a:t>
            </a:r>
          </a:p>
        </p:txBody>
      </p:sp>
      <p:sp>
        <p:nvSpPr>
          <p:cNvPr id="68628" name="Text Box 38"/>
          <p:cNvSpPr txBox="1">
            <a:spLocks noChangeArrowheads="1"/>
          </p:cNvSpPr>
          <p:nvPr/>
        </p:nvSpPr>
        <p:spPr bwMode="auto">
          <a:xfrm>
            <a:off x="1487488" y="5084764"/>
            <a:ext cx="4686301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fr-FR" altLang="fr-FR" sz="2000" b="1">
                <a:latin typeface="Arial" panose="020B0604020202020204" pitchFamily="34" charset="0"/>
              </a:rPr>
              <a:t> Multiples faisceaux non coplanaires</a:t>
            </a:r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fr-FR" altLang="fr-FR" sz="2000" b="1">
                <a:latin typeface="Arial" panose="020B0604020202020204" pitchFamily="34" charset="0"/>
              </a:rPr>
              <a:t> Hypofractionnement +++</a:t>
            </a:r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fr-FR" altLang="fr-FR" sz="2000" b="1">
                <a:latin typeface="Arial" panose="020B0604020202020204" pitchFamily="34" charset="0"/>
              </a:rPr>
              <a:t> Concurrence de la radiofréquence</a:t>
            </a:r>
          </a:p>
        </p:txBody>
      </p:sp>
      <p:grpSp>
        <p:nvGrpSpPr>
          <p:cNvPr id="68629" name="Group 41"/>
          <p:cNvGrpSpPr>
            <a:grpSpLocks noChangeAspect="1"/>
          </p:cNvGrpSpPr>
          <p:nvPr/>
        </p:nvGrpSpPr>
        <p:grpSpPr bwMode="auto">
          <a:xfrm>
            <a:off x="6888164" y="4940300"/>
            <a:ext cx="3779837" cy="1296988"/>
            <a:chOff x="3107" y="2931"/>
            <a:chExt cx="2653" cy="1002"/>
          </a:xfrm>
        </p:grpSpPr>
        <p:sp>
          <p:nvSpPr>
            <p:cNvPr id="68630" name="AutoShape 40"/>
            <p:cNvSpPr>
              <a:spLocks noChangeAspect="1" noChangeArrowheads="1" noTextEdit="1"/>
            </p:cNvSpPr>
            <p:nvPr/>
          </p:nvSpPr>
          <p:spPr bwMode="auto">
            <a:xfrm>
              <a:off x="3107" y="2931"/>
              <a:ext cx="2653" cy="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pic>
          <p:nvPicPr>
            <p:cNvPr id="68631" name="Picture 4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2931"/>
              <a:ext cx="2656" cy="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Ellipse 1"/>
          <p:cNvSpPr/>
          <p:nvPr/>
        </p:nvSpPr>
        <p:spPr>
          <a:xfrm>
            <a:off x="6720114" y="1511301"/>
            <a:ext cx="899886" cy="34289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8606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35188" y="1484314"/>
            <a:ext cx="8001000" cy="1944687"/>
          </a:xfrm>
        </p:spPr>
        <p:txBody>
          <a:bodyPr>
            <a:normAutofit fontScale="85000" lnSpcReduction="20000"/>
          </a:bodyPr>
          <a:lstStyle/>
          <a:p>
            <a:pPr>
              <a:buNone/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 b="1"/>
              <a:t>Résultats</a:t>
            </a:r>
            <a:r>
              <a:rPr lang="fr-FR" altLang="fr-FR" sz="2200"/>
              <a:t> (fractionnement selon le risque de toxicité)</a:t>
            </a:r>
          </a:p>
          <a:p>
            <a:pPr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/>
              <a:t>Survie	1 an	3 ans</a:t>
            </a:r>
          </a:p>
          <a:p>
            <a:pPr>
              <a:buNone/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/>
              <a:t>		86 %	45 %</a:t>
            </a:r>
          </a:p>
          <a:p>
            <a:pPr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/>
              <a:t>Corrélation entre PS et EFR avant SRT et survie</a:t>
            </a:r>
          </a:p>
          <a:p>
            <a:pPr>
              <a:buNone/>
              <a:tabLst>
                <a:tab pos="1968500" algn="l"/>
                <a:tab pos="3594100" algn="l"/>
                <a:tab pos="5473700" algn="l"/>
              </a:tabLst>
            </a:pPr>
            <a:endParaRPr lang="fr-FR" altLang="fr-FR" sz="2200"/>
          </a:p>
          <a:p>
            <a:pPr>
              <a:tabLst>
                <a:tab pos="1968500" algn="l"/>
                <a:tab pos="3594100" algn="l"/>
                <a:tab pos="5473700" algn="l"/>
              </a:tabLst>
            </a:pPr>
            <a:r>
              <a:rPr lang="fr-FR" altLang="fr-FR" sz="2200"/>
              <a:t>CL 83 %	Toxicité G3 &lt; 10 % </a:t>
            </a:r>
          </a:p>
        </p:txBody>
      </p:sp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189" y="44450"/>
            <a:ext cx="8353425" cy="11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6919914" y="836613"/>
            <a:ext cx="1912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fr-FR" sz="1400" b="1">
                <a:solidFill>
                  <a:schemeClr val="accent2"/>
                </a:solidFill>
              </a:rPr>
              <a:t>Cornelis JA et al. </a:t>
            </a:r>
          </a:p>
        </p:txBody>
      </p:sp>
      <p:pic>
        <p:nvPicPr>
          <p:cNvPr id="716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9826" y="836614"/>
            <a:ext cx="1719263" cy="3143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005263"/>
            <a:ext cx="6048375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005264"/>
            <a:ext cx="2843212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212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547" t="15290" r="7619" b="6882"/>
          <a:stretch/>
        </p:blipFill>
        <p:spPr>
          <a:xfrm>
            <a:off x="1441705" y="143220"/>
            <a:ext cx="9129485" cy="6622359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5747657" y="2148114"/>
            <a:ext cx="4296229" cy="13062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Croix 3"/>
          <p:cNvSpPr/>
          <p:nvPr/>
        </p:nvSpPr>
        <p:spPr>
          <a:xfrm>
            <a:off x="4840514" y="1748971"/>
            <a:ext cx="595085" cy="595085"/>
          </a:xfrm>
          <a:prstGeom prst="plus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1801368" y="2816352"/>
            <a:ext cx="2697480" cy="850392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900057" y="3666744"/>
            <a:ext cx="4671133" cy="8595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1100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Gatin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0738" y="1268413"/>
            <a:ext cx="6551612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5" descr=" 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0513" y="1917700"/>
            <a:ext cx="187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3287713" y="176214"/>
            <a:ext cx="6388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99"/>
                    </a:gs>
                    <a:gs pos="100000">
                      <a:schemeClr val="hlink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fr-FR" altLang="fr-FR" sz="3200" b="1">
                <a:solidFill>
                  <a:schemeClr val="accent2"/>
                </a:solidFill>
                <a:latin typeface="Trebuchet MS" panose="020B0603020202020204" pitchFamily="34" charset="0"/>
              </a:rPr>
              <a:t>Apport des nouvelles techniques</a:t>
            </a:r>
          </a:p>
        </p:txBody>
      </p:sp>
      <p:grpSp>
        <p:nvGrpSpPr>
          <p:cNvPr id="67588" name="Group 5"/>
          <p:cNvGrpSpPr>
            <a:grpSpLocks/>
          </p:cNvGrpSpPr>
          <p:nvPr/>
        </p:nvGrpSpPr>
        <p:grpSpPr bwMode="auto">
          <a:xfrm>
            <a:off x="7967664" y="4365626"/>
            <a:ext cx="2700337" cy="2492375"/>
            <a:chOff x="3264" y="1008"/>
            <a:chExt cx="3216" cy="3312"/>
          </a:xfrm>
        </p:grpSpPr>
        <p:pic>
          <p:nvPicPr>
            <p:cNvPr id="67591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008"/>
              <a:ext cx="3216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7592" name="Group 7"/>
            <p:cNvGrpSpPr>
              <a:grpSpLocks/>
            </p:cNvGrpSpPr>
            <p:nvPr/>
          </p:nvGrpSpPr>
          <p:grpSpPr bwMode="auto">
            <a:xfrm>
              <a:off x="3264" y="2736"/>
              <a:ext cx="3216" cy="1584"/>
              <a:chOff x="3264" y="2736"/>
              <a:chExt cx="3216" cy="1584"/>
            </a:xfrm>
          </p:grpSpPr>
          <p:graphicFrame>
            <p:nvGraphicFramePr>
              <p:cNvPr id="67593" name="Object 8"/>
              <p:cNvGraphicFramePr>
                <a:graphicFrameLocks noChangeAspect="1"/>
              </p:cNvGraphicFramePr>
              <p:nvPr/>
            </p:nvGraphicFramePr>
            <p:xfrm>
              <a:off x="3264" y="2736"/>
              <a:ext cx="1680" cy="1584"/>
            </p:xfrm>
            <a:graphic>
              <a:graphicData uri="http://schemas.openxmlformats.org/presentationml/2006/ole">
                <p:oleObj spid="_x0000_s3140" name="Image Photo Editor" r:id="rId6" imgW="2994920" imgH="2179509" progId="">
                  <p:embed/>
                </p:oleObj>
              </a:graphicData>
            </a:graphic>
          </p:graphicFrame>
          <p:graphicFrame>
            <p:nvGraphicFramePr>
              <p:cNvPr id="67594" name="Object 9"/>
              <p:cNvGraphicFramePr>
                <a:graphicFrameLocks noChangeAspect="1"/>
              </p:cNvGraphicFramePr>
              <p:nvPr/>
            </p:nvGraphicFramePr>
            <p:xfrm>
              <a:off x="4934" y="2736"/>
              <a:ext cx="1546" cy="1584"/>
            </p:xfrm>
            <a:graphic>
              <a:graphicData uri="http://schemas.openxmlformats.org/presentationml/2006/ole">
                <p:oleObj spid="_x0000_s3141" name="Image Photo Editor" r:id="rId7" imgW="2453853" imgH="2201905" progId="">
                  <p:embed/>
                </p:oleObj>
              </a:graphicData>
            </a:graphic>
          </p:graphicFrame>
        </p:grpSp>
      </p:grpSp>
      <p:sp>
        <p:nvSpPr>
          <p:cNvPr id="67589" name="Oval 10"/>
          <p:cNvSpPr>
            <a:spLocks noChangeArrowheads="1"/>
          </p:cNvSpPr>
          <p:nvPr/>
        </p:nvSpPr>
        <p:spPr bwMode="auto">
          <a:xfrm rot="3908826">
            <a:off x="6575426" y="4691063"/>
            <a:ext cx="152400" cy="66675"/>
          </a:xfrm>
          <a:prstGeom prst="ellipse">
            <a:avLst/>
          </a:prstGeom>
          <a:solidFill>
            <a:srgbClr val="FDC0E5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7590" name="Text Box 11"/>
          <p:cNvSpPr txBox="1">
            <a:spLocks noChangeArrowheads="1"/>
          </p:cNvSpPr>
          <p:nvPr/>
        </p:nvSpPr>
        <p:spPr bwMode="auto">
          <a:xfrm>
            <a:off x="2351088" y="5734050"/>
            <a:ext cx="3492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3F5697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2400" b="1" i="1">
                <a:latin typeface="Trebuchet MS" panose="020B0603020202020204" pitchFamily="34" charset="0"/>
              </a:rPr>
              <a:t>« Gating » respiratoire</a:t>
            </a:r>
          </a:p>
        </p:txBody>
      </p:sp>
    </p:spTree>
    <p:extLst>
      <p:ext uri="{BB962C8B-B14F-4D97-AF65-F5344CB8AC3E}">
        <p14:creationId xmlns:p14="http://schemas.microsoft.com/office/powerpoint/2010/main" xmlns="" val="748561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Effets secondaires en radiothérapie</a:t>
            </a:r>
            <a:endParaRPr lang="fr-FR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49" y="1249680"/>
            <a:ext cx="8644868" cy="560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676401" y="5334000"/>
            <a:ext cx="208788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chemeClr val="accent3">
                    <a:lumMod val="75000"/>
                  </a:schemeClr>
                </a:solidFill>
              </a:rPr>
              <a:t>Chimiothérapie première, chirurgie, hormonothérapie,,)</a:t>
            </a:r>
          </a:p>
          <a:p>
            <a:r>
              <a:rPr lang="fr-FR" b="1" i="1" dirty="0" err="1" smtClean="0">
                <a:solidFill>
                  <a:schemeClr val="accent3">
                    <a:lumMod val="75000"/>
                  </a:schemeClr>
                </a:solidFill>
              </a:rPr>
              <a:t>Comorbidités</a:t>
            </a:r>
            <a:r>
              <a:rPr lang="fr-FR" b="1" i="1" dirty="0" smtClean="0">
                <a:solidFill>
                  <a:schemeClr val="accent3">
                    <a:lumMod val="75000"/>
                  </a:schemeClr>
                </a:solidFill>
              </a:rPr>
              <a:t>  Fragilités 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975860" y="5836920"/>
            <a:ext cx="31623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effets  « proprement dits » de la radiothérapie +/- traitement concomitant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656320" y="5638800"/>
            <a:ext cx="284354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Effets tardifs post-thérapeutiques/séquelles</a:t>
            </a:r>
          </a:p>
          <a:p>
            <a:endParaRPr lang="fr-F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4408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fr-FR" sz="8000" b="1" dirty="0" smtClean="0"/>
              <a:t>ATTENTION AU PHENOMENE D’EVENEMENTS COMPETITIFS !!!</a:t>
            </a:r>
            <a:endParaRPr lang="fr-FR" sz="80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Conséquence des effets secondaires des traitements oncologiques spécifiques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Mauvaise observance du traitement/Interruption</a:t>
            </a:r>
          </a:p>
          <a:p>
            <a:r>
              <a:rPr lang="fr-FR" dirty="0" smtClean="0"/>
              <a:t>Dénutrition</a:t>
            </a:r>
          </a:p>
          <a:p>
            <a:r>
              <a:rPr lang="fr-FR" dirty="0" smtClean="0"/>
              <a:t>Perte d’autonomie</a:t>
            </a:r>
          </a:p>
          <a:p>
            <a:r>
              <a:rPr lang="fr-FR" dirty="0" smtClean="0"/>
              <a:t>Décompensation d’une comorbidité</a:t>
            </a:r>
          </a:p>
          <a:p>
            <a:r>
              <a:rPr lang="fr-FR" dirty="0" smtClean="0"/>
              <a:t>Syndrome gériatrique : confusion/chute,,</a:t>
            </a:r>
          </a:p>
          <a:p>
            <a:r>
              <a:rPr lang="fr-FR" dirty="0" smtClean="0"/>
              <a:t>Hospitalisation/institutionnalisation</a:t>
            </a:r>
          </a:p>
          <a:p>
            <a:r>
              <a:rPr lang="fr-FR" dirty="0" smtClean="0"/>
              <a:t>Difficultés de réhabilitation/réinsertion professionnelle</a:t>
            </a:r>
          </a:p>
          <a:p>
            <a:r>
              <a:rPr lang="fr-FR" dirty="0" smtClean="0"/>
              <a:t>Altération de la qualité de vie/Dépression/Dépendance fonctionnelle,,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Elévation du cout de la prise en charge/des soins de santé</a:t>
            </a:r>
          </a:p>
          <a:p>
            <a:endParaRPr lang="fr-F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2958" y="2247900"/>
            <a:ext cx="3246354" cy="245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053873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xmlns="" id="{0E77964E-82F3-486D-AC13-28DF1584DCB9}"/>
              </a:ext>
            </a:extLst>
          </p:cNvPr>
          <p:cNvSpPr/>
          <p:nvPr/>
        </p:nvSpPr>
        <p:spPr>
          <a:xfrm>
            <a:off x="9348309" y="3244724"/>
            <a:ext cx="1464730" cy="1464728"/>
          </a:xfrm>
          <a:prstGeom prst="ellipse">
            <a:avLst/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C8B9C6D0-3688-4A30-BF0A-B21713DA7795}"/>
              </a:ext>
            </a:extLst>
          </p:cNvPr>
          <p:cNvSpPr/>
          <p:nvPr/>
        </p:nvSpPr>
        <p:spPr>
          <a:xfrm>
            <a:off x="7358805" y="3244724"/>
            <a:ext cx="1464730" cy="1464728"/>
          </a:xfrm>
          <a:prstGeom prst="ellipse">
            <a:avLst/>
          </a:prstGeom>
          <a:solidFill>
            <a:schemeClr val="accent5">
              <a:alpha val="1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B2C64199-8920-4B40-9E97-B69DDABC62D8}"/>
              </a:ext>
            </a:extLst>
          </p:cNvPr>
          <p:cNvSpPr/>
          <p:nvPr/>
        </p:nvSpPr>
        <p:spPr>
          <a:xfrm>
            <a:off x="5317035" y="3244724"/>
            <a:ext cx="1464730" cy="1464728"/>
          </a:xfrm>
          <a:prstGeom prst="ellipse">
            <a:avLst/>
          </a:prstGeom>
          <a:solidFill>
            <a:schemeClr val="accent4">
              <a:alpha val="1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06A14E4-708D-4699-8C46-DC1A8D7B5CD2}"/>
              </a:ext>
            </a:extLst>
          </p:cNvPr>
          <p:cNvSpPr/>
          <p:nvPr/>
        </p:nvSpPr>
        <p:spPr>
          <a:xfrm>
            <a:off x="3420462" y="3244724"/>
            <a:ext cx="1464730" cy="1464728"/>
          </a:xfrm>
          <a:prstGeom prst="ellipse">
            <a:avLst/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F7B8CD3-367D-407A-B6EF-6847832763FB}"/>
              </a:ext>
            </a:extLst>
          </p:cNvPr>
          <p:cNvSpPr/>
          <p:nvPr/>
        </p:nvSpPr>
        <p:spPr>
          <a:xfrm>
            <a:off x="1378274" y="3244724"/>
            <a:ext cx="1464730" cy="1464728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82">
            <a:extLst>
              <a:ext uri="{FF2B5EF4-FFF2-40B4-BE49-F238E27FC236}">
                <a16:creationId xmlns:a16="http://schemas.microsoft.com/office/drawing/2014/main" xmlns="" id="{E76D77BB-46F8-4A0E-8125-C7171B9A620F}"/>
              </a:ext>
            </a:extLst>
          </p:cNvPr>
          <p:cNvGrpSpPr/>
          <p:nvPr/>
        </p:nvGrpSpPr>
        <p:grpSpPr>
          <a:xfrm>
            <a:off x="5593830" y="3517738"/>
            <a:ext cx="906777" cy="906777"/>
            <a:chOff x="5757333" y="2943779"/>
            <a:chExt cx="795498" cy="795498"/>
          </a:xfrm>
        </p:grpSpPr>
        <p:grpSp>
          <p:nvGrpSpPr>
            <p:cNvPr id="14" name="Group 83">
              <a:extLst>
                <a:ext uri="{FF2B5EF4-FFF2-40B4-BE49-F238E27FC236}">
                  <a16:creationId xmlns:a16="http://schemas.microsoft.com/office/drawing/2014/main" xmlns="" id="{33263B5C-140D-48C8-BFE4-CBB17CA90069}"/>
                </a:ext>
              </a:extLst>
            </p:cNvPr>
            <p:cNvGrpSpPr/>
            <p:nvPr/>
          </p:nvGrpSpPr>
          <p:grpSpPr>
            <a:xfrm>
              <a:off x="5995780" y="3294766"/>
              <a:ext cx="449164" cy="265293"/>
              <a:chOff x="7175537" y="4438243"/>
              <a:chExt cx="347386" cy="205179"/>
            </a:xfrm>
            <a:solidFill>
              <a:srgbClr val="00B050"/>
            </a:solidFill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xmlns="" id="{338DAF15-C288-4FD5-945E-B1A65D46DD90}"/>
                  </a:ext>
                </a:extLst>
              </p:cNvPr>
              <p:cNvSpPr/>
              <p:nvPr/>
            </p:nvSpPr>
            <p:spPr>
              <a:xfrm rot="2700000">
                <a:off x="7120649" y="4493131"/>
                <a:ext cx="205179" cy="95403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xmlns="" id="{9F592AA7-4FE8-46B5-8D00-76DD5E2BEEB7}"/>
                  </a:ext>
                </a:extLst>
              </p:cNvPr>
              <p:cNvSpPr/>
              <p:nvPr/>
            </p:nvSpPr>
            <p:spPr>
              <a:xfrm rot="8100000">
                <a:off x="7183296" y="4445599"/>
                <a:ext cx="339627" cy="95402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B09008DF-833E-4872-BD2C-6CB93A801CC6}"/>
                </a:ext>
              </a:extLst>
            </p:cNvPr>
            <p:cNvSpPr/>
            <p:nvPr/>
          </p:nvSpPr>
          <p:spPr>
            <a:xfrm>
              <a:off x="5757333" y="2943779"/>
              <a:ext cx="795498" cy="795498"/>
            </a:xfrm>
            <a:prstGeom prst="ellipse">
              <a:avLst/>
            </a:pr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Arrow: Chevron 1">
            <a:extLst>
              <a:ext uri="{FF2B5EF4-FFF2-40B4-BE49-F238E27FC236}">
                <a16:creationId xmlns:a16="http://schemas.microsoft.com/office/drawing/2014/main" xmlns="" id="{1E03A10B-40C2-429B-A1A2-7E760590AD8F}"/>
              </a:ext>
            </a:extLst>
          </p:cNvPr>
          <p:cNvSpPr/>
          <p:nvPr/>
        </p:nvSpPr>
        <p:spPr>
          <a:xfrm>
            <a:off x="1342289" y="2223613"/>
            <a:ext cx="1727200" cy="3810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xmlns="" id="{7F2E402E-66F1-4FCA-9452-07D806ACA563}"/>
              </a:ext>
            </a:extLst>
          </p:cNvPr>
          <p:cNvSpPr/>
          <p:nvPr/>
        </p:nvSpPr>
        <p:spPr>
          <a:xfrm>
            <a:off x="3369659" y="2223613"/>
            <a:ext cx="1727200" cy="38100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xmlns="" id="{A8DB0CA2-0AD8-40CF-9EAE-24636F6BE1A6}"/>
              </a:ext>
            </a:extLst>
          </p:cNvPr>
          <p:cNvSpPr/>
          <p:nvPr/>
        </p:nvSpPr>
        <p:spPr>
          <a:xfrm>
            <a:off x="5277508" y="2223613"/>
            <a:ext cx="1727200" cy="381000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xmlns="" id="{7E6ADA69-2377-458F-8AA1-32DD93A340BE}"/>
              </a:ext>
            </a:extLst>
          </p:cNvPr>
          <p:cNvSpPr/>
          <p:nvPr/>
        </p:nvSpPr>
        <p:spPr>
          <a:xfrm>
            <a:off x="7310813" y="2223613"/>
            <a:ext cx="1727200" cy="381000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xmlns="" id="{454C02BF-4E44-4F11-891A-CD23E8F1435B}"/>
              </a:ext>
            </a:extLst>
          </p:cNvPr>
          <p:cNvSpPr/>
          <p:nvPr/>
        </p:nvSpPr>
        <p:spPr>
          <a:xfrm>
            <a:off x="9300318" y="2223613"/>
            <a:ext cx="1727200" cy="381000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BD8022-7C49-470B-9483-21E5F63480D9}"/>
              </a:ext>
            </a:extLst>
          </p:cNvPr>
          <p:cNvSpPr txBox="1"/>
          <p:nvPr/>
        </p:nvSpPr>
        <p:spPr>
          <a:xfrm>
            <a:off x="184639" y="347455"/>
            <a:ext cx="11764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600" b="1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TRANSVERSALITE DES CURSUS MEDICAUX</a:t>
            </a:r>
            <a:endParaRPr lang="en-GB" sz="36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E16D7A-B5B7-4A58-922B-115040FA32AA}"/>
              </a:ext>
            </a:extLst>
          </p:cNvPr>
          <p:cNvSpPr txBox="1"/>
          <p:nvPr/>
        </p:nvSpPr>
        <p:spPr>
          <a:xfrm>
            <a:off x="9472500" y="1515725"/>
            <a:ext cx="1394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2023</a:t>
            </a:r>
            <a:endParaRPr lang="en-GB" sz="40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A12895-E141-47F9-9D4E-FD2BB7AFAAD7}"/>
              </a:ext>
            </a:extLst>
          </p:cNvPr>
          <p:cNvSpPr txBox="1"/>
          <p:nvPr/>
        </p:nvSpPr>
        <p:spPr>
          <a:xfrm>
            <a:off x="7394328" y="1515725"/>
            <a:ext cx="1409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2022</a:t>
            </a:r>
            <a:endParaRPr lang="en-GB" sz="40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53B7D2-607F-47BC-9C37-403E42B65FA4}"/>
              </a:ext>
            </a:extLst>
          </p:cNvPr>
          <p:cNvSpPr txBox="1"/>
          <p:nvPr/>
        </p:nvSpPr>
        <p:spPr>
          <a:xfrm>
            <a:off x="5354512" y="1515725"/>
            <a:ext cx="1442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2021</a:t>
            </a:r>
            <a:endParaRPr lang="en-GB" sz="40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0295B2C-770E-492F-A954-71B35404786A}"/>
              </a:ext>
            </a:extLst>
          </p:cNvPr>
          <p:cNvSpPr txBox="1"/>
          <p:nvPr/>
        </p:nvSpPr>
        <p:spPr>
          <a:xfrm>
            <a:off x="3428996" y="1515725"/>
            <a:ext cx="1477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2020</a:t>
            </a:r>
            <a:endParaRPr lang="en-GB" sz="40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BB0070-3CE1-4C59-BE93-F567DBECF5B6}"/>
              </a:ext>
            </a:extLst>
          </p:cNvPr>
          <p:cNvSpPr txBox="1"/>
          <p:nvPr/>
        </p:nvSpPr>
        <p:spPr>
          <a:xfrm>
            <a:off x="1310044" y="1515725"/>
            <a:ext cx="1753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2019</a:t>
            </a:r>
            <a:endParaRPr lang="en-GB" sz="4000" b="1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71C13F8-8C78-4F88-AB23-F329C1824EF1}"/>
              </a:ext>
            </a:extLst>
          </p:cNvPr>
          <p:cNvCxnSpPr>
            <a:cxnSpLocks/>
            <a:stCxn id="2" idx="2"/>
            <a:endCxn id="17" idx="0"/>
          </p:cNvCxnSpPr>
          <p:nvPr/>
        </p:nvCxnSpPr>
        <p:spPr>
          <a:xfrm>
            <a:off x="2110639" y="2604613"/>
            <a:ext cx="0" cy="6401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5281380-0B8F-4478-AA4B-78F14E648688}"/>
              </a:ext>
            </a:extLst>
          </p:cNvPr>
          <p:cNvCxnSpPr>
            <a:cxnSpLocks/>
            <a:stCxn id="3" idx="2"/>
            <a:endCxn id="24" idx="0"/>
          </p:cNvCxnSpPr>
          <p:nvPr/>
        </p:nvCxnSpPr>
        <p:spPr>
          <a:xfrm>
            <a:off x="4138009" y="2604613"/>
            <a:ext cx="14818" cy="64011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15AF125C-6B80-417C-B6FD-A5DBF0D04202}"/>
              </a:ext>
            </a:extLst>
          </p:cNvPr>
          <p:cNvCxnSpPr>
            <a:cxnSpLocks/>
            <a:stCxn id="5" idx="2"/>
            <a:endCxn id="32" idx="0"/>
          </p:cNvCxnSpPr>
          <p:nvPr/>
        </p:nvCxnSpPr>
        <p:spPr>
          <a:xfrm>
            <a:off x="6045858" y="2604613"/>
            <a:ext cx="3542" cy="64011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99464EDA-95F9-4BE9-8724-ED55660785EB}"/>
              </a:ext>
            </a:extLst>
          </p:cNvPr>
          <p:cNvCxnSpPr>
            <a:cxnSpLocks/>
            <a:stCxn id="6" idx="2"/>
            <a:endCxn id="39" idx="0"/>
          </p:cNvCxnSpPr>
          <p:nvPr/>
        </p:nvCxnSpPr>
        <p:spPr>
          <a:xfrm>
            <a:off x="8079163" y="2604613"/>
            <a:ext cx="12007" cy="64011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05C0D21E-5FB2-45B7-9E65-6F790157750A}"/>
              </a:ext>
            </a:extLst>
          </p:cNvPr>
          <p:cNvCxnSpPr>
            <a:cxnSpLocks/>
            <a:stCxn id="7" idx="2"/>
            <a:endCxn id="44" idx="0"/>
          </p:cNvCxnSpPr>
          <p:nvPr/>
        </p:nvCxnSpPr>
        <p:spPr>
          <a:xfrm>
            <a:off x="10068668" y="2604613"/>
            <a:ext cx="12006" cy="64011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7">
            <a:extLst>
              <a:ext uri="{FF2B5EF4-FFF2-40B4-BE49-F238E27FC236}">
                <a16:creationId xmlns:a16="http://schemas.microsoft.com/office/drawing/2014/main" xmlns="" id="{12450525-F18B-445F-875C-0B03102F8B0B}"/>
              </a:ext>
            </a:extLst>
          </p:cNvPr>
          <p:cNvGrpSpPr/>
          <p:nvPr/>
        </p:nvGrpSpPr>
        <p:grpSpPr>
          <a:xfrm>
            <a:off x="1723335" y="3482581"/>
            <a:ext cx="783073" cy="955149"/>
            <a:chOff x="7931851" y="2464731"/>
            <a:chExt cx="1002842" cy="1223210"/>
          </a:xfrm>
          <a:solidFill>
            <a:schemeClr val="tx1"/>
          </a:solidFill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xmlns="" id="{39995895-1847-4C0E-9F81-993F681B55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0806" y="2650831"/>
              <a:ext cx="623981" cy="1037110"/>
            </a:xfrm>
            <a:custGeom>
              <a:avLst/>
              <a:gdLst>
                <a:gd name="T0" fmla="*/ 674 w 750"/>
                <a:gd name="T1" fmla="*/ 602 h 1237"/>
                <a:gd name="T2" fmla="*/ 750 w 750"/>
                <a:gd name="T3" fmla="*/ 376 h 1237"/>
                <a:gd name="T4" fmla="*/ 638 w 750"/>
                <a:gd name="T5" fmla="*/ 110 h 1237"/>
                <a:gd name="T6" fmla="*/ 370 w 750"/>
                <a:gd name="T7" fmla="*/ 2 h 1237"/>
                <a:gd name="T8" fmla="*/ 110 w 750"/>
                <a:gd name="T9" fmla="*/ 112 h 1237"/>
                <a:gd name="T10" fmla="*/ 1 w 750"/>
                <a:gd name="T11" fmla="*/ 373 h 1237"/>
                <a:gd name="T12" fmla="*/ 77 w 750"/>
                <a:gd name="T13" fmla="*/ 603 h 1237"/>
                <a:gd name="T14" fmla="*/ 205 w 750"/>
                <a:gd name="T15" fmla="*/ 976 h 1237"/>
                <a:gd name="T16" fmla="*/ 205 w 750"/>
                <a:gd name="T17" fmla="*/ 1120 h 1237"/>
                <a:gd name="T18" fmla="*/ 321 w 750"/>
                <a:gd name="T19" fmla="*/ 1237 h 1237"/>
                <a:gd name="T20" fmla="*/ 430 w 750"/>
                <a:gd name="T21" fmla="*/ 1237 h 1237"/>
                <a:gd name="T22" fmla="*/ 546 w 750"/>
                <a:gd name="T23" fmla="*/ 1120 h 1237"/>
                <a:gd name="T24" fmla="*/ 546 w 750"/>
                <a:gd name="T25" fmla="*/ 976 h 1237"/>
                <a:gd name="T26" fmla="*/ 674 w 750"/>
                <a:gd name="T27" fmla="*/ 602 h 1237"/>
                <a:gd name="T28" fmla="*/ 116 w 750"/>
                <a:gd name="T29" fmla="*/ 574 h 1237"/>
                <a:gd name="T30" fmla="*/ 49 w 750"/>
                <a:gd name="T31" fmla="*/ 373 h 1237"/>
                <a:gd name="T32" fmla="*/ 371 w 750"/>
                <a:gd name="T33" fmla="*/ 50 h 1237"/>
                <a:gd name="T34" fmla="*/ 605 w 750"/>
                <a:gd name="T35" fmla="*/ 144 h 1237"/>
                <a:gd name="T36" fmla="*/ 702 w 750"/>
                <a:gd name="T37" fmla="*/ 376 h 1237"/>
                <a:gd name="T38" fmla="*/ 636 w 750"/>
                <a:gd name="T39" fmla="*/ 573 h 1237"/>
                <a:gd name="T40" fmla="*/ 498 w 750"/>
                <a:gd name="T41" fmla="*/ 967 h 1237"/>
                <a:gd name="T42" fmla="*/ 253 w 750"/>
                <a:gd name="T43" fmla="*/ 967 h 1237"/>
                <a:gd name="T44" fmla="*/ 116 w 750"/>
                <a:gd name="T45" fmla="*/ 574 h 1237"/>
                <a:gd name="T46" fmla="*/ 253 w 750"/>
                <a:gd name="T47" fmla="*/ 1104 h 1237"/>
                <a:gd name="T48" fmla="*/ 253 w 750"/>
                <a:gd name="T49" fmla="*/ 1085 h 1237"/>
                <a:gd name="T50" fmla="*/ 498 w 750"/>
                <a:gd name="T51" fmla="*/ 1113 h 1237"/>
                <a:gd name="T52" fmla="*/ 498 w 750"/>
                <a:gd name="T53" fmla="*/ 1120 h 1237"/>
                <a:gd name="T54" fmla="*/ 497 w 750"/>
                <a:gd name="T55" fmla="*/ 1132 h 1237"/>
                <a:gd name="T56" fmla="*/ 253 w 750"/>
                <a:gd name="T57" fmla="*/ 1104 h 1237"/>
                <a:gd name="T58" fmla="*/ 253 w 750"/>
                <a:gd name="T59" fmla="*/ 1036 h 1237"/>
                <a:gd name="T60" fmla="*/ 253 w 750"/>
                <a:gd name="T61" fmla="*/ 1015 h 1237"/>
                <a:gd name="T62" fmla="*/ 498 w 750"/>
                <a:gd name="T63" fmla="*/ 1015 h 1237"/>
                <a:gd name="T64" fmla="*/ 498 w 750"/>
                <a:gd name="T65" fmla="*/ 1064 h 1237"/>
                <a:gd name="T66" fmla="*/ 253 w 750"/>
                <a:gd name="T67" fmla="*/ 1036 h 1237"/>
                <a:gd name="T68" fmla="*/ 321 w 750"/>
                <a:gd name="T69" fmla="*/ 1189 h 1237"/>
                <a:gd name="T70" fmla="*/ 262 w 750"/>
                <a:gd name="T71" fmla="*/ 1153 h 1237"/>
                <a:gd name="T72" fmla="*/ 468 w 750"/>
                <a:gd name="T73" fmla="*/ 1177 h 1237"/>
                <a:gd name="T74" fmla="*/ 430 w 750"/>
                <a:gd name="T75" fmla="*/ 1189 h 1237"/>
                <a:gd name="T76" fmla="*/ 321 w 750"/>
                <a:gd name="T77" fmla="*/ 1189 h 1237"/>
                <a:gd name="T78" fmla="*/ 321 w 750"/>
                <a:gd name="T79" fmla="*/ 1189 h 1237"/>
                <a:gd name="T80" fmla="*/ 321 w 750"/>
                <a:gd name="T81" fmla="*/ 1189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0" h="1237">
                  <a:moveTo>
                    <a:pt x="674" y="602"/>
                  </a:moveTo>
                  <a:cubicBezTo>
                    <a:pt x="724" y="537"/>
                    <a:pt x="750" y="459"/>
                    <a:pt x="750" y="376"/>
                  </a:cubicBezTo>
                  <a:cubicBezTo>
                    <a:pt x="750" y="275"/>
                    <a:pt x="710" y="180"/>
                    <a:pt x="638" y="110"/>
                  </a:cubicBezTo>
                  <a:cubicBezTo>
                    <a:pt x="566" y="39"/>
                    <a:pt x="471" y="0"/>
                    <a:pt x="370" y="2"/>
                  </a:cubicBezTo>
                  <a:cubicBezTo>
                    <a:pt x="272" y="3"/>
                    <a:pt x="180" y="42"/>
                    <a:pt x="110" y="112"/>
                  </a:cubicBezTo>
                  <a:cubicBezTo>
                    <a:pt x="41" y="182"/>
                    <a:pt x="2" y="275"/>
                    <a:pt x="1" y="373"/>
                  </a:cubicBezTo>
                  <a:cubicBezTo>
                    <a:pt x="0" y="457"/>
                    <a:pt x="27" y="536"/>
                    <a:pt x="77" y="603"/>
                  </a:cubicBezTo>
                  <a:cubicBezTo>
                    <a:pt x="160" y="711"/>
                    <a:pt x="205" y="843"/>
                    <a:pt x="205" y="976"/>
                  </a:cubicBezTo>
                  <a:cubicBezTo>
                    <a:pt x="205" y="1120"/>
                    <a:pt x="205" y="1120"/>
                    <a:pt x="205" y="1120"/>
                  </a:cubicBezTo>
                  <a:cubicBezTo>
                    <a:pt x="205" y="1185"/>
                    <a:pt x="257" y="1237"/>
                    <a:pt x="321" y="1237"/>
                  </a:cubicBezTo>
                  <a:cubicBezTo>
                    <a:pt x="430" y="1237"/>
                    <a:pt x="430" y="1237"/>
                    <a:pt x="430" y="1237"/>
                  </a:cubicBezTo>
                  <a:cubicBezTo>
                    <a:pt x="494" y="1237"/>
                    <a:pt x="546" y="1185"/>
                    <a:pt x="546" y="1120"/>
                  </a:cubicBezTo>
                  <a:cubicBezTo>
                    <a:pt x="546" y="976"/>
                    <a:pt x="546" y="976"/>
                    <a:pt x="546" y="976"/>
                  </a:cubicBezTo>
                  <a:cubicBezTo>
                    <a:pt x="546" y="842"/>
                    <a:pt x="590" y="713"/>
                    <a:pt x="674" y="602"/>
                  </a:cubicBezTo>
                  <a:close/>
                  <a:moveTo>
                    <a:pt x="116" y="574"/>
                  </a:moveTo>
                  <a:cubicBezTo>
                    <a:pt x="71" y="516"/>
                    <a:pt x="48" y="446"/>
                    <a:pt x="49" y="373"/>
                  </a:cubicBezTo>
                  <a:cubicBezTo>
                    <a:pt x="51" y="197"/>
                    <a:pt x="195" y="52"/>
                    <a:pt x="371" y="50"/>
                  </a:cubicBezTo>
                  <a:cubicBezTo>
                    <a:pt x="459" y="49"/>
                    <a:pt x="542" y="82"/>
                    <a:pt x="605" y="144"/>
                  </a:cubicBezTo>
                  <a:cubicBezTo>
                    <a:pt x="667" y="206"/>
                    <a:pt x="702" y="288"/>
                    <a:pt x="702" y="376"/>
                  </a:cubicBezTo>
                  <a:cubicBezTo>
                    <a:pt x="702" y="448"/>
                    <a:pt x="679" y="516"/>
                    <a:pt x="636" y="573"/>
                  </a:cubicBezTo>
                  <a:cubicBezTo>
                    <a:pt x="547" y="690"/>
                    <a:pt x="500" y="825"/>
                    <a:pt x="498" y="967"/>
                  </a:cubicBezTo>
                  <a:cubicBezTo>
                    <a:pt x="253" y="967"/>
                    <a:pt x="253" y="967"/>
                    <a:pt x="253" y="967"/>
                  </a:cubicBezTo>
                  <a:cubicBezTo>
                    <a:pt x="251" y="827"/>
                    <a:pt x="202" y="688"/>
                    <a:pt x="116" y="574"/>
                  </a:cubicBezTo>
                  <a:close/>
                  <a:moveTo>
                    <a:pt x="253" y="1104"/>
                  </a:moveTo>
                  <a:cubicBezTo>
                    <a:pt x="253" y="1085"/>
                    <a:pt x="253" y="1085"/>
                    <a:pt x="253" y="1085"/>
                  </a:cubicBezTo>
                  <a:cubicBezTo>
                    <a:pt x="498" y="1113"/>
                    <a:pt x="498" y="1113"/>
                    <a:pt x="498" y="1113"/>
                  </a:cubicBezTo>
                  <a:cubicBezTo>
                    <a:pt x="498" y="1120"/>
                    <a:pt x="498" y="1120"/>
                    <a:pt x="498" y="1120"/>
                  </a:cubicBezTo>
                  <a:cubicBezTo>
                    <a:pt x="498" y="1124"/>
                    <a:pt x="498" y="1128"/>
                    <a:pt x="497" y="1132"/>
                  </a:cubicBezTo>
                  <a:lnTo>
                    <a:pt x="253" y="1104"/>
                  </a:lnTo>
                  <a:close/>
                  <a:moveTo>
                    <a:pt x="253" y="1036"/>
                  </a:moveTo>
                  <a:cubicBezTo>
                    <a:pt x="253" y="1015"/>
                    <a:pt x="253" y="1015"/>
                    <a:pt x="253" y="1015"/>
                  </a:cubicBezTo>
                  <a:cubicBezTo>
                    <a:pt x="498" y="1015"/>
                    <a:pt x="498" y="1015"/>
                    <a:pt x="498" y="1015"/>
                  </a:cubicBezTo>
                  <a:cubicBezTo>
                    <a:pt x="498" y="1064"/>
                    <a:pt x="498" y="1064"/>
                    <a:pt x="498" y="1064"/>
                  </a:cubicBezTo>
                  <a:lnTo>
                    <a:pt x="253" y="1036"/>
                  </a:lnTo>
                  <a:close/>
                  <a:moveTo>
                    <a:pt x="321" y="1189"/>
                  </a:moveTo>
                  <a:cubicBezTo>
                    <a:pt x="296" y="1189"/>
                    <a:pt x="273" y="1174"/>
                    <a:pt x="262" y="1153"/>
                  </a:cubicBezTo>
                  <a:cubicBezTo>
                    <a:pt x="468" y="1177"/>
                    <a:pt x="468" y="1177"/>
                    <a:pt x="468" y="1177"/>
                  </a:cubicBezTo>
                  <a:cubicBezTo>
                    <a:pt x="457" y="1184"/>
                    <a:pt x="444" y="1189"/>
                    <a:pt x="430" y="1189"/>
                  </a:cubicBezTo>
                  <a:lnTo>
                    <a:pt x="321" y="1189"/>
                  </a:lnTo>
                  <a:close/>
                  <a:moveTo>
                    <a:pt x="321" y="1189"/>
                  </a:moveTo>
                  <a:cubicBezTo>
                    <a:pt x="321" y="1189"/>
                    <a:pt x="321" y="1189"/>
                    <a:pt x="321" y="118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xmlns="" id="{A1F4D50F-482B-420C-A2C1-E498EB23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3151" y="2944496"/>
              <a:ext cx="44264" cy="75201"/>
            </a:xfrm>
            <a:custGeom>
              <a:avLst/>
              <a:gdLst>
                <a:gd name="T0" fmla="*/ 51 w 53"/>
                <a:gd name="T1" fmla="*/ 62 h 90"/>
                <a:gd name="T2" fmla="*/ 48 w 53"/>
                <a:gd name="T3" fmla="*/ 24 h 90"/>
                <a:gd name="T4" fmla="*/ 25 w 53"/>
                <a:gd name="T5" fmla="*/ 0 h 90"/>
                <a:gd name="T6" fmla="*/ 0 w 53"/>
                <a:gd name="T7" fmla="*/ 23 h 90"/>
                <a:gd name="T8" fmla="*/ 4 w 53"/>
                <a:gd name="T9" fmla="*/ 69 h 90"/>
                <a:gd name="T10" fmla="*/ 27 w 53"/>
                <a:gd name="T11" fmla="*/ 90 h 90"/>
                <a:gd name="T12" fmla="*/ 31 w 53"/>
                <a:gd name="T13" fmla="*/ 90 h 90"/>
                <a:gd name="T14" fmla="*/ 51 w 53"/>
                <a:gd name="T15" fmla="*/ 62 h 90"/>
                <a:gd name="T16" fmla="*/ 51 w 53"/>
                <a:gd name="T17" fmla="*/ 62 h 90"/>
                <a:gd name="T18" fmla="*/ 51 w 53"/>
                <a:gd name="T19" fmla="*/ 6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90">
                  <a:moveTo>
                    <a:pt x="51" y="62"/>
                  </a:moveTo>
                  <a:cubicBezTo>
                    <a:pt x="49" y="50"/>
                    <a:pt x="48" y="37"/>
                    <a:pt x="48" y="24"/>
                  </a:cubicBezTo>
                  <a:cubicBezTo>
                    <a:pt x="49" y="11"/>
                    <a:pt x="38" y="0"/>
                    <a:pt x="25" y="0"/>
                  </a:cubicBezTo>
                  <a:cubicBezTo>
                    <a:pt x="11" y="0"/>
                    <a:pt x="1" y="10"/>
                    <a:pt x="0" y="23"/>
                  </a:cubicBezTo>
                  <a:cubicBezTo>
                    <a:pt x="0" y="39"/>
                    <a:pt x="1" y="54"/>
                    <a:pt x="4" y="69"/>
                  </a:cubicBezTo>
                  <a:cubicBezTo>
                    <a:pt x="5" y="81"/>
                    <a:pt x="16" y="90"/>
                    <a:pt x="27" y="90"/>
                  </a:cubicBezTo>
                  <a:cubicBezTo>
                    <a:pt x="28" y="90"/>
                    <a:pt x="30" y="90"/>
                    <a:pt x="31" y="90"/>
                  </a:cubicBezTo>
                  <a:cubicBezTo>
                    <a:pt x="44" y="88"/>
                    <a:pt x="53" y="75"/>
                    <a:pt x="51" y="62"/>
                  </a:cubicBezTo>
                  <a:close/>
                  <a:moveTo>
                    <a:pt x="51" y="62"/>
                  </a:moveTo>
                  <a:cubicBezTo>
                    <a:pt x="51" y="62"/>
                    <a:pt x="51" y="62"/>
                    <a:pt x="51" y="6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xmlns="" id="{ACBC37C6-6E77-488B-9DFE-72B2AC54B8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5045" y="3044923"/>
              <a:ext cx="160397" cy="257493"/>
            </a:xfrm>
            <a:custGeom>
              <a:avLst/>
              <a:gdLst>
                <a:gd name="T0" fmla="*/ 166 w 193"/>
                <a:gd name="T1" fmla="*/ 307 h 307"/>
                <a:gd name="T2" fmla="*/ 174 w 193"/>
                <a:gd name="T3" fmla="*/ 306 h 307"/>
                <a:gd name="T4" fmla="*/ 189 w 193"/>
                <a:gd name="T5" fmla="*/ 275 h 307"/>
                <a:gd name="T6" fmla="*/ 71 w 193"/>
                <a:gd name="T7" fmla="*/ 51 h 307"/>
                <a:gd name="T8" fmla="*/ 49 w 193"/>
                <a:gd name="T9" fmla="*/ 16 h 307"/>
                <a:gd name="T10" fmla="*/ 16 w 193"/>
                <a:gd name="T11" fmla="*/ 6 h 307"/>
                <a:gd name="T12" fmla="*/ 6 w 193"/>
                <a:gd name="T13" fmla="*/ 38 h 307"/>
                <a:gd name="T14" fmla="*/ 33 w 193"/>
                <a:gd name="T15" fmla="*/ 80 h 307"/>
                <a:gd name="T16" fmla="*/ 143 w 193"/>
                <a:gd name="T17" fmla="*/ 290 h 307"/>
                <a:gd name="T18" fmla="*/ 166 w 193"/>
                <a:gd name="T19" fmla="*/ 307 h 307"/>
                <a:gd name="T20" fmla="*/ 166 w 193"/>
                <a:gd name="T21" fmla="*/ 307 h 307"/>
                <a:gd name="T22" fmla="*/ 166 w 193"/>
                <a:gd name="T23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307">
                  <a:moveTo>
                    <a:pt x="166" y="307"/>
                  </a:moveTo>
                  <a:cubicBezTo>
                    <a:pt x="169" y="307"/>
                    <a:pt x="171" y="306"/>
                    <a:pt x="174" y="306"/>
                  </a:cubicBezTo>
                  <a:cubicBezTo>
                    <a:pt x="186" y="301"/>
                    <a:pt x="193" y="288"/>
                    <a:pt x="189" y="275"/>
                  </a:cubicBezTo>
                  <a:cubicBezTo>
                    <a:pt x="162" y="194"/>
                    <a:pt x="123" y="119"/>
                    <a:pt x="71" y="51"/>
                  </a:cubicBezTo>
                  <a:cubicBezTo>
                    <a:pt x="63" y="40"/>
                    <a:pt x="55" y="28"/>
                    <a:pt x="49" y="16"/>
                  </a:cubicBezTo>
                  <a:cubicBezTo>
                    <a:pt x="43" y="4"/>
                    <a:pt x="28" y="0"/>
                    <a:pt x="16" y="6"/>
                  </a:cubicBezTo>
                  <a:cubicBezTo>
                    <a:pt x="5" y="12"/>
                    <a:pt x="0" y="26"/>
                    <a:pt x="6" y="38"/>
                  </a:cubicBezTo>
                  <a:cubicBezTo>
                    <a:pt x="14" y="53"/>
                    <a:pt x="23" y="67"/>
                    <a:pt x="33" y="80"/>
                  </a:cubicBezTo>
                  <a:cubicBezTo>
                    <a:pt x="81" y="144"/>
                    <a:pt x="119" y="215"/>
                    <a:pt x="143" y="290"/>
                  </a:cubicBezTo>
                  <a:cubicBezTo>
                    <a:pt x="147" y="300"/>
                    <a:pt x="156" y="307"/>
                    <a:pt x="166" y="307"/>
                  </a:cubicBezTo>
                  <a:close/>
                  <a:moveTo>
                    <a:pt x="166" y="307"/>
                  </a:moveTo>
                  <a:cubicBezTo>
                    <a:pt x="166" y="307"/>
                    <a:pt x="166" y="307"/>
                    <a:pt x="166" y="30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xmlns="" id="{D3A6035D-76D2-4F03-9254-E66D302FF6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5816" y="3030644"/>
              <a:ext cx="71870" cy="89004"/>
            </a:xfrm>
            <a:custGeom>
              <a:avLst/>
              <a:gdLst>
                <a:gd name="T0" fmla="*/ 69 w 86"/>
                <a:gd name="T1" fmla="*/ 5 h 106"/>
                <a:gd name="T2" fmla="*/ 37 w 86"/>
                <a:gd name="T3" fmla="*/ 18 h 106"/>
                <a:gd name="T4" fmla="*/ 8 w 86"/>
                <a:gd name="T5" fmla="*/ 68 h 106"/>
                <a:gd name="T6" fmla="*/ 12 w 86"/>
                <a:gd name="T7" fmla="*/ 102 h 106"/>
                <a:gd name="T8" fmla="*/ 27 w 86"/>
                <a:gd name="T9" fmla="*/ 106 h 106"/>
                <a:gd name="T10" fmla="*/ 46 w 86"/>
                <a:gd name="T11" fmla="*/ 97 h 106"/>
                <a:gd name="T12" fmla="*/ 81 w 86"/>
                <a:gd name="T13" fmla="*/ 37 h 106"/>
                <a:gd name="T14" fmla="*/ 69 w 86"/>
                <a:gd name="T15" fmla="*/ 5 h 106"/>
                <a:gd name="T16" fmla="*/ 69 w 86"/>
                <a:gd name="T17" fmla="*/ 5 h 106"/>
                <a:gd name="T18" fmla="*/ 69 w 86"/>
                <a:gd name="T19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106">
                  <a:moveTo>
                    <a:pt x="69" y="5"/>
                  </a:moveTo>
                  <a:cubicBezTo>
                    <a:pt x="56" y="0"/>
                    <a:pt x="42" y="6"/>
                    <a:pt x="37" y="18"/>
                  </a:cubicBezTo>
                  <a:cubicBezTo>
                    <a:pt x="29" y="36"/>
                    <a:pt x="20" y="52"/>
                    <a:pt x="8" y="68"/>
                  </a:cubicBezTo>
                  <a:cubicBezTo>
                    <a:pt x="0" y="79"/>
                    <a:pt x="2" y="94"/>
                    <a:pt x="12" y="102"/>
                  </a:cubicBezTo>
                  <a:cubicBezTo>
                    <a:pt x="17" y="105"/>
                    <a:pt x="22" y="106"/>
                    <a:pt x="27" y="106"/>
                  </a:cubicBezTo>
                  <a:cubicBezTo>
                    <a:pt x="34" y="106"/>
                    <a:pt x="41" y="103"/>
                    <a:pt x="46" y="97"/>
                  </a:cubicBezTo>
                  <a:cubicBezTo>
                    <a:pt x="60" y="78"/>
                    <a:pt x="72" y="58"/>
                    <a:pt x="81" y="37"/>
                  </a:cubicBezTo>
                  <a:cubicBezTo>
                    <a:pt x="86" y="25"/>
                    <a:pt x="81" y="11"/>
                    <a:pt x="69" y="5"/>
                  </a:cubicBezTo>
                  <a:close/>
                  <a:moveTo>
                    <a:pt x="69" y="5"/>
                  </a:moveTo>
                  <a:cubicBezTo>
                    <a:pt x="69" y="5"/>
                    <a:pt x="69" y="5"/>
                    <a:pt x="69" y="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xmlns="" id="{A87D33A6-238B-418D-AAD9-A172DF9F52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3044" y="2724603"/>
              <a:ext cx="259397" cy="282719"/>
            </a:xfrm>
            <a:custGeom>
              <a:avLst/>
              <a:gdLst>
                <a:gd name="T0" fmla="*/ 24 w 312"/>
                <a:gd name="T1" fmla="*/ 48 h 337"/>
                <a:gd name="T2" fmla="*/ 264 w 312"/>
                <a:gd name="T3" fmla="*/ 288 h 337"/>
                <a:gd name="T4" fmla="*/ 263 w 312"/>
                <a:gd name="T5" fmla="*/ 311 h 337"/>
                <a:gd name="T6" fmla="*/ 285 w 312"/>
                <a:gd name="T7" fmla="*/ 337 h 337"/>
                <a:gd name="T8" fmla="*/ 287 w 312"/>
                <a:gd name="T9" fmla="*/ 337 h 337"/>
                <a:gd name="T10" fmla="*/ 311 w 312"/>
                <a:gd name="T11" fmla="*/ 315 h 337"/>
                <a:gd name="T12" fmla="*/ 312 w 312"/>
                <a:gd name="T13" fmla="*/ 288 h 337"/>
                <a:gd name="T14" fmla="*/ 24 w 312"/>
                <a:gd name="T15" fmla="*/ 0 h 337"/>
                <a:gd name="T16" fmla="*/ 0 w 312"/>
                <a:gd name="T17" fmla="*/ 24 h 337"/>
                <a:gd name="T18" fmla="*/ 24 w 312"/>
                <a:gd name="T19" fmla="*/ 48 h 337"/>
                <a:gd name="T20" fmla="*/ 24 w 312"/>
                <a:gd name="T21" fmla="*/ 48 h 337"/>
                <a:gd name="T22" fmla="*/ 24 w 312"/>
                <a:gd name="T23" fmla="*/ 4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337">
                  <a:moveTo>
                    <a:pt x="24" y="48"/>
                  </a:moveTo>
                  <a:cubicBezTo>
                    <a:pt x="157" y="48"/>
                    <a:pt x="264" y="156"/>
                    <a:pt x="264" y="288"/>
                  </a:cubicBezTo>
                  <a:cubicBezTo>
                    <a:pt x="264" y="296"/>
                    <a:pt x="264" y="303"/>
                    <a:pt x="263" y="311"/>
                  </a:cubicBezTo>
                  <a:cubicBezTo>
                    <a:pt x="262" y="324"/>
                    <a:pt x="272" y="336"/>
                    <a:pt x="285" y="337"/>
                  </a:cubicBezTo>
                  <a:cubicBezTo>
                    <a:pt x="286" y="337"/>
                    <a:pt x="287" y="337"/>
                    <a:pt x="287" y="337"/>
                  </a:cubicBezTo>
                  <a:cubicBezTo>
                    <a:pt x="300" y="337"/>
                    <a:pt x="310" y="328"/>
                    <a:pt x="311" y="315"/>
                  </a:cubicBezTo>
                  <a:cubicBezTo>
                    <a:pt x="312" y="306"/>
                    <a:pt x="312" y="297"/>
                    <a:pt x="312" y="288"/>
                  </a:cubicBezTo>
                  <a:cubicBezTo>
                    <a:pt x="312" y="129"/>
                    <a:pt x="183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xmlns="" id="{8B10EBDF-4104-4461-8020-FAE692BEF7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3044" y="2464731"/>
              <a:ext cx="39980" cy="152306"/>
            </a:xfrm>
            <a:custGeom>
              <a:avLst/>
              <a:gdLst>
                <a:gd name="T0" fmla="*/ 24 w 48"/>
                <a:gd name="T1" fmla="*/ 182 h 182"/>
                <a:gd name="T2" fmla="*/ 48 w 48"/>
                <a:gd name="T3" fmla="*/ 158 h 182"/>
                <a:gd name="T4" fmla="*/ 48 w 48"/>
                <a:gd name="T5" fmla="*/ 24 h 182"/>
                <a:gd name="T6" fmla="*/ 24 w 48"/>
                <a:gd name="T7" fmla="*/ 0 h 182"/>
                <a:gd name="T8" fmla="*/ 0 w 48"/>
                <a:gd name="T9" fmla="*/ 24 h 182"/>
                <a:gd name="T10" fmla="*/ 0 w 48"/>
                <a:gd name="T11" fmla="*/ 158 h 182"/>
                <a:gd name="T12" fmla="*/ 24 w 48"/>
                <a:gd name="T13" fmla="*/ 182 h 182"/>
                <a:gd name="T14" fmla="*/ 24 w 48"/>
                <a:gd name="T15" fmla="*/ 182 h 182"/>
                <a:gd name="T16" fmla="*/ 24 w 48"/>
                <a:gd name="T17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82">
                  <a:moveTo>
                    <a:pt x="24" y="182"/>
                  </a:moveTo>
                  <a:cubicBezTo>
                    <a:pt x="38" y="182"/>
                    <a:pt x="48" y="172"/>
                    <a:pt x="48" y="158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8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72"/>
                    <a:pt x="11" y="182"/>
                    <a:pt x="24" y="182"/>
                  </a:cubicBezTo>
                  <a:close/>
                  <a:moveTo>
                    <a:pt x="24" y="182"/>
                  </a:moveTo>
                  <a:cubicBezTo>
                    <a:pt x="24" y="182"/>
                    <a:pt x="24" y="182"/>
                    <a:pt x="24" y="18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xmlns="" id="{B5FF8AC1-F832-436D-ABAA-666A6EC07B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9830" y="2526606"/>
              <a:ext cx="101379" cy="140883"/>
            </a:xfrm>
            <a:custGeom>
              <a:avLst/>
              <a:gdLst>
                <a:gd name="T0" fmla="*/ 74 w 122"/>
                <a:gd name="T1" fmla="*/ 156 h 168"/>
                <a:gd name="T2" fmla="*/ 94 w 122"/>
                <a:gd name="T3" fmla="*/ 168 h 168"/>
                <a:gd name="T4" fmla="*/ 106 w 122"/>
                <a:gd name="T5" fmla="*/ 165 h 168"/>
                <a:gd name="T6" fmla="*/ 115 w 122"/>
                <a:gd name="T7" fmla="*/ 132 h 168"/>
                <a:gd name="T8" fmla="*/ 48 w 122"/>
                <a:gd name="T9" fmla="*/ 15 h 168"/>
                <a:gd name="T10" fmla="*/ 15 w 122"/>
                <a:gd name="T11" fmla="*/ 7 h 168"/>
                <a:gd name="T12" fmla="*/ 6 w 122"/>
                <a:gd name="T13" fmla="*/ 39 h 168"/>
                <a:gd name="T14" fmla="*/ 74 w 122"/>
                <a:gd name="T15" fmla="*/ 156 h 168"/>
                <a:gd name="T16" fmla="*/ 74 w 122"/>
                <a:gd name="T17" fmla="*/ 156 h 168"/>
                <a:gd name="T18" fmla="*/ 74 w 122"/>
                <a:gd name="T19" fmla="*/ 15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68">
                  <a:moveTo>
                    <a:pt x="74" y="156"/>
                  </a:moveTo>
                  <a:cubicBezTo>
                    <a:pt x="78" y="164"/>
                    <a:pt x="86" y="168"/>
                    <a:pt x="94" y="168"/>
                  </a:cubicBezTo>
                  <a:cubicBezTo>
                    <a:pt x="98" y="168"/>
                    <a:pt x="103" y="167"/>
                    <a:pt x="106" y="165"/>
                  </a:cubicBezTo>
                  <a:cubicBezTo>
                    <a:pt x="118" y="158"/>
                    <a:pt x="122" y="143"/>
                    <a:pt x="115" y="132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1" y="4"/>
                    <a:pt x="27" y="0"/>
                    <a:pt x="15" y="7"/>
                  </a:cubicBezTo>
                  <a:cubicBezTo>
                    <a:pt x="4" y="13"/>
                    <a:pt x="0" y="28"/>
                    <a:pt x="6" y="39"/>
                  </a:cubicBezTo>
                  <a:lnTo>
                    <a:pt x="74" y="156"/>
                  </a:lnTo>
                  <a:close/>
                  <a:moveTo>
                    <a:pt x="74" y="156"/>
                  </a:moveTo>
                  <a:cubicBezTo>
                    <a:pt x="74" y="156"/>
                    <a:pt x="74" y="156"/>
                    <a:pt x="74" y="15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xmlns="" id="{1500C415-B335-4062-9E92-C8DC4A09E1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0507" y="3132975"/>
              <a:ext cx="142311" cy="99951"/>
            </a:xfrm>
            <a:custGeom>
              <a:avLst/>
              <a:gdLst>
                <a:gd name="T0" fmla="*/ 155 w 171"/>
                <a:gd name="T1" fmla="*/ 74 h 119"/>
                <a:gd name="T2" fmla="*/ 39 w 171"/>
                <a:gd name="T3" fmla="*/ 7 h 119"/>
                <a:gd name="T4" fmla="*/ 6 w 171"/>
                <a:gd name="T5" fmla="*/ 15 h 119"/>
                <a:gd name="T6" fmla="*/ 15 w 171"/>
                <a:gd name="T7" fmla="*/ 48 h 119"/>
                <a:gd name="T8" fmla="*/ 131 w 171"/>
                <a:gd name="T9" fmla="*/ 115 h 119"/>
                <a:gd name="T10" fmla="*/ 143 w 171"/>
                <a:gd name="T11" fmla="*/ 119 h 119"/>
                <a:gd name="T12" fmla="*/ 164 w 171"/>
                <a:gd name="T13" fmla="*/ 107 h 119"/>
                <a:gd name="T14" fmla="*/ 155 w 171"/>
                <a:gd name="T15" fmla="*/ 74 h 119"/>
                <a:gd name="T16" fmla="*/ 155 w 171"/>
                <a:gd name="T17" fmla="*/ 74 h 119"/>
                <a:gd name="T18" fmla="*/ 155 w 171"/>
                <a:gd name="T19" fmla="*/ 7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9">
                  <a:moveTo>
                    <a:pt x="155" y="7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27" y="0"/>
                    <a:pt x="13" y="4"/>
                    <a:pt x="6" y="15"/>
                  </a:cubicBezTo>
                  <a:cubicBezTo>
                    <a:pt x="0" y="27"/>
                    <a:pt x="3" y="42"/>
                    <a:pt x="15" y="48"/>
                  </a:cubicBezTo>
                  <a:cubicBezTo>
                    <a:pt x="131" y="115"/>
                    <a:pt x="131" y="115"/>
                    <a:pt x="131" y="115"/>
                  </a:cubicBezTo>
                  <a:cubicBezTo>
                    <a:pt x="135" y="118"/>
                    <a:pt x="139" y="119"/>
                    <a:pt x="143" y="119"/>
                  </a:cubicBezTo>
                  <a:cubicBezTo>
                    <a:pt x="152" y="119"/>
                    <a:pt x="160" y="114"/>
                    <a:pt x="164" y="107"/>
                  </a:cubicBezTo>
                  <a:cubicBezTo>
                    <a:pt x="171" y="95"/>
                    <a:pt x="167" y="80"/>
                    <a:pt x="155" y="74"/>
                  </a:cubicBezTo>
                  <a:close/>
                  <a:moveTo>
                    <a:pt x="155" y="74"/>
                  </a:moveTo>
                  <a:cubicBezTo>
                    <a:pt x="155" y="74"/>
                    <a:pt x="155" y="74"/>
                    <a:pt x="155" y="7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xmlns="" id="{2EBFA7F6-F8C4-4673-9A7E-8BABF1EDD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3726" y="2704613"/>
              <a:ext cx="142311" cy="98999"/>
            </a:xfrm>
            <a:custGeom>
              <a:avLst/>
              <a:gdLst>
                <a:gd name="T0" fmla="*/ 15 w 171"/>
                <a:gd name="T1" fmla="*/ 48 h 118"/>
                <a:gd name="T2" fmla="*/ 132 w 171"/>
                <a:gd name="T3" fmla="*/ 115 h 118"/>
                <a:gd name="T4" fmla="*/ 144 w 171"/>
                <a:gd name="T5" fmla="*/ 118 h 118"/>
                <a:gd name="T6" fmla="*/ 165 w 171"/>
                <a:gd name="T7" fmla="*/ 106 h 118"/>
                <a:gd name="T8" fmla="*/ 156 w 171"/>
                <a:gd name="T9" fmla="*/ 74 h 118"/>
                <a:gd name="T10" fmla="*/ 39 w 171"/>
                <a:gd name="T11" fmla="*/ 6 h 118"/>
                <a:gd name="T12" fmla="*/ 7 w 171"/>
                <a:gd name="T13" fmla="*/ 15 h 118"/>
                <a:gd name="T14" fmla="*/ 15 w 171"/>
                <a:gd name="T15" fmla="*/ 48 h 118"/>
                <a:gd name="T16" fmla="*/ 15 w 171"/>
                <a:gd name="T17" fmla="*/ 48 h 118"/>
                <a:gd name="T18" fmla="*/ 15 w 171"/>
                <a:gd name="T19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8">
                  <a:moveTo>
                    <a:pt x="15" y="48"/>
                  </a:moveTo>
                  <a:cubicBezTo>
                    <a:pt x="132" y="115"/>
                    <a:pt x="132" y="115"/>
                    <a:pt x="132" y="115"/>
                  </a:cubicBezTo>
                  <a:cubicBezTo>
                    <a:pt x="136" y="117"/>
                    <a:pt x="140" y="118"/>
                    <a:pt x="144" y="118"/>
                  </a:cubicBezTo>
                  <a:cubicBezTo>
                    <a:pt x="152" y="118"/>
                    <a:pt x="160" y="114"/>
                    <a:pt x="165" y="106"/>
                  </a:cubicBezTo>
                  <a:cubicBezTo>
                    <a:pt x="171" y="95"/>
                    <a:pt x="167" y="80"/>
                    <a:pt x="156" y="74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28" y="0"/>
                    <a:pt x="13" y="4"/>
                    <a:pt x="7" y="15"/>
                  </a:cubicBezTo>
                  <a:cubicBezTo>
                    <a:pt x="0" y="27"/>
                    <a:pt x="4" y="41"/>
                    <a:pt x="15" y="48"/>
                  </a:cubicBezTo>
                  <a:close/>
                  <a:moveTo>
                    <a:pt x="15" y="48"/>
                  </a:moveTo>
                  <a:cubicBezTo>
                    <a:pt x="15" y="48"/>
                    <a:pt x="15" y="48"/>
                    <a:pt x="15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xmlns="" id="{AA4B621A-F767-4F38-B62C-BD46A32DAC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82387" y="2949255"/>
              <a:ext cx="152306" cy="40457"/>
            </a:xfrm>
            <a:custGeom>
              <a:avLst/>
              <a:gdLst>
                <a:gd name="T0" fmla="*/ 159 w 183"/>
                <a:gd name="T1" fmla="*/ 0 h 48"/>
                <a:gd name="T2" fmla="*/ 24 w 183"/>
                <a:gd name="T3" fmla="*/ 0 h 48"/>
                <a:gd name="T4" fmla="*/ 0 w 183"/>
                <a:gd name="T5" fmla="*/ 24 h 48"/>
                <a:gd name="T6" fmla="*/ 24 w 183"/>
                <a:gd name="T7" fmla="*/ 48 h 48"/>
                <a:gd name="T8" fmla="*/ 159 w 183"/>
                <a:gd name="T9" fmla="*/ 48 h 48"/>
                <a:gd name="T10" fmla="*/ 183 w 183"/>
                <a:gd name="T11" fmla="*/ 24 h 48"/>
                <a:gd name="T12" fmla="*/ 159 w 183"/>
                <a:gd name="T13" fmla="*/ 0 h 48"/>
                <a:gd name="T14" fmla="*/ 159 w 183"/>
                <a:gd name="T15" fmla="*/ 0 h 48"/>
                <a:gd name="T16" fmla="*/ 159 w 183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48">
                  <a:moveTo>
                    <a:pt x="159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9" y="48"/>
                    <a:pt x="159" y="48"/>
                    <a:pt x="159" y="48"/>
                  </a:cubicBezTo>
                  <a:cubicBezTo>
                    <a:pt x="172" y="48"/>
                    <a:pt x="183" y="38"/>
                    <a:pt x="183" y="24"/>
                  </a:cubicBezTo>
                  <a:cubicBezTo>
                    <a:pt x="183" y="11"/>
                    <a:pt x="172" y="0"/>
                    <a:pt x="159" y="0"/>
                  </a:cubicBezTo>
                  <a:close/>
                  <a:moveTo>
                    <a:pt x="159" y="0"/>
                  </a:moveTo>
                  <a:cubicBezTo>
                    <a:pt x="159" y="0"/>
                    <a:pt x="159" y="0"/>
                    <a:pt x="15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xmlns="" id="{87671456-4A3B-4E30-AC99-193D321FC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851" y="2949255"/>
              <a:ext cx="151355" cy="40457"/>
            </a:xfrm>
            <a:custGeom>
              <a:avLst/>
              <a:gdLst>
                <a:gd name="T0" fmla="*/ 182 w 182"/>
                <a:gd name="T1" fmla="*/ 24 h 48"/>
                <a:gd name="T2" fmla="*/ 158 w 182"/>
                <a:gd name="T3" fmla="*/ 0 h 48"/>
                <a:gd name="T4" fmla="*/ 24 w 182"/>
                <a:gd name="T5" fmla="*/ 0 h 48"/>
                <a:gd name="T6" fmla="*/ 0 w 182"/>
                <a:gd name="T7" fmla="*/ 24 h 48"/>
                <a:gd name="T8" fmla="*/ 24 w 182"/>
                <a:gd name="T9" fmla="*/ 48 h 48"/>
                <a:gd name="T10" fmla="*/ 158 w 182"/>
                <a:gd name="T11" fmla="*/ 48 h 48"/>
                <a:gd name="T12" fmla="*/ 182 w 182"/>
                <a:gd name="T13" fmla="*/ 24 h 48"/>
                <a:gd name="T14" fmla="*/ 182 w 182"/>
                <a:gd name="T15" fmla="*/ 24 h 48"/>
                <a:gd name="T16" fmla="*/ 182 w 182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48">
                  <a:moveTo>
                    <a:pt x="182" y="24"/>
                  </a:moveTo>
                  <a:cubicBezTo>
                    <a:pt x="182" y="11"/>
                    <a:pt x="172" y="0"/>
                    <a:pt x="15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158" y="48"/>
                    <a:pt x="158" y="48"/>
                    <a:pt x="158" y="48"/>
                  </a:cubicBezTo>
                  <a:cubicBezTo>
                    <a:pt x="172" y="48"/>
                    <a:pt x="182" y="38"/>
                    <a:pt x="182" y="24"/>
                  </a:cubicBezTo>
                  <a:close/>
                  <a:moveTo>
                    <a:pt x="182" y="24"/>
                  </a:moveTo>
                  <a:cubicBezTo>
                    <a:pt x="182" y="24"/>
                    <a:pt x="182" y="24"/>
                    <a:pt x="182" y="2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xmlns="" id="{B3D79B3F-2E86-43C5-A9CD-6926591281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0507" y="2704613"/>
              <a:ext cx="142311" cy="98999"/>
            </a:xfrm>
            <a:custGeom>
              <a:avLst/>
              <a:gdLst>
                <a:gd name="T0" fmla="*/ 27 w 171"/>
                <a:gd name="T1" fmla="*/ 118 h 118"/>
                <a:gd name="T2" fmla="*/ 39 w 171"/>
                <a:gd name="T3" fmla="*/ 115 h 118"/>
                <a:gd name="T4" fmla="*/ 155 w 171"/>
                <a:gd name="T5" fmla="*/ 48 h 118"/>
                <a:gd name="T6" fmla="*/ 164 w 171"/>
                <a:gd name="T7" fmla="*/ 15 h 118"/>
                <a:gd name="T8" fmla="*/ 131 w 171"/>
                <a:gd name="T9" fmla="*/ 6 h 118"/>
                <a:gd name="T10" fmla="*/ 15 w 171"/>
                <a:gd name="T11" fmla="*/ 74 h 118"/>
                <a:gd name="T12" fmla="*/ 6 w 171"/>
                <a:gd name="T13" fmla="*/ 106 h 118"/>
                <a:gd name="T14" fmla="*/ 27 w 171"/>
                <a:gd name="T15" fmla="*/ 118 h 118"/>
                <a:gd name="T16" fmla="*/ 27 w 171"/>
                <a:gd name="T17" fmla="*/ 118 h 118"/>
                <a:gd name="T18" fmla="*/ 27 w 171"/>
                <a:gd name="T1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8">
                  <a:moveTo>
                    <a:pt x="27" y="118"/>
                  </a:moveTo>
                  <a:cubicBezTo>
                    <a:pt x="31" y="118"/>
                    <a:pt x="35" y="117"/>
                    <a:pt x="39" y="115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67" y="41"/>
                    <a:pt x="171" y="27"/>
                    <a:pt x="164" y="15"/>
                  </a:cubicBezTo>
                  <a:cubicBezTo>
                    <a:pt x="157" y="4"/>
                    <a:pt x="143" y="0"/>
                    <a:pt x="131" y="6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3" y="80"/>
                    <a:pt x="0" y="95"/>
                    <a:pt x="6" y="106"/>
                  </a:cubicBezTo>
                  <a:cubicBezTo>
                    <a:pt x="11" y="114"/>
                    <a:pt x="19" y="118"/>
                    <a:pt x="27" y="118"/>
                  </a:cubicBezTo>
                  <a:close/>
                  <a:moveTo>
                    <a:pt x="27" y="118"/>
                  </a:moveTo>
                  <a:cubicBezTo>
                    <a:pt x="27" y="118"/>
                    <a:pt x="27" y="118"/>
                    <a:pt x="27" y="11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xmlns="" id="{6B0837FD-BCC3-449B-AF32-FC517E964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3726" y="3132975"/>
              <a:ext cx="142311" cy="99951"/>
            </a:xfrm>
            <a:custGeom>
              <a:avLst/>
              <a:gdLst>
                <a:gd name="T0" fmla="*/ 132 w 171"/>
                <a:gd name="T1" fmla="*/ 7 h 119"/>
                <a:gd name="T2" fmla="*/ 15 w 171"/>
                <a:gd name="T3" fmla="*/ 74 h 119"/>
                <a:gd name="T4" fmla="*/ 7 w 171"/>
                <a:gd name="T5" fmla="*/ 107 h 119"/>
                <a:gd name="T6" fmla="*/ 28 w 171"/>
                <a:gd name="T7" fmla="*/ 119 h 119"/>
                <a:gd name="T8" fmla="*/ 39 w 171"/>
                <a:gd name="T9" fmla="*/ 115 h 119"/>
                <a:gd name="T10" fmla="*/ 156 w 171"/>
                <a:gd name="T11" fmla="*/ 48 h 119"/>
                <a:gd name="T12" fmla="*/ 165 w 171"/>
                <a:gd name="T13" fmla="*/ 15 h 119"/>
                <a:gd name="T14" fmla="*/ 132 w 171"/>
                <a:gd name="T15" fmla="*/ 7 h 119"/>
                <a:gd name="T16" fmla="*/ 132 w 171"/>
                <a:gd name="T17" fmla="*/ 7 h 119"/>
                <a:gd name="T18" fmla="*/ 132 w 171"/>
                <a:gd name="T19" fmla="*/ 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19">
                  <a:moveTo>
                    <a:pt x="132" y="7"/>
                  </a:moveTo>
                  <a:cubicBezTo>
                    <a:pt x="15" y="74"/>
                    <a:pt x="15" y="74"/>
                    <a:pt x="15" y="74"/>
                  </a:cubicBezTo>
                  <a:cubicBezTo>
                    <a:pt x="4" y="80"/>
                    <a:pt x="0" y="95"/>
                    <a:pt x="7" y="107"/>
                  </a:cubicBezTo>
                  <a:cubicBezTo>
                    <a:pt x="11" y="114"/>
                    <a:pt x="19" y="119"/>
                    <a:pt x="28" y="119"/>
                  </a:cubicBezTo>
                  <a:cubicBezTo>
                    <a:pt x="32" y="119"/>
                    <a:pt x="36" y="118"/>
                    <a:pt x="39" y="115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67" y="42"/>
                    <a:pt x="171" y="27"/>
                    <a:pt x="165" y="15"/>
                  </a:cubicBezTo>
                  <a:cubicBezTo>
                    <a:pt x="158" y="4"/>
                    <a:pt x="143" y="0"/>
                    <a:pt x="132" y="7"/>
                  </a:cubicBezTo>
                  <a:close/>
                  <a:moveTo>
                    <a:pt x="132" y="7"/>
                  </a:moveTo>
                  <a:cubicBezTo>
                    <a:pt x="132" y="7"/>
                    <a:pt x="132" y="7"/>
                    <a:pt x="132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xmlns="" id="{6677223A-2AE1-4A8F-8204-15AB7F85AE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5336" y="2526606"/>
              <a:ext cx="101379" cy="140883"/>
            </a:xfrm>
            <a:custGeom>
              <a:avLst/>
              <a:gdLst>
                <a:gd name="T0" fmla="*/ 15 w 122"/>
                <a:gd name="T1" fmla="*/ 165 h 168"/>
                <a:gd name="T2" fmla="*/ 27 w 122"/>
                <a:gd name="T3" fmla="*/ 168 h 168"/>
                <a:gd name="T4" fmla="*/ 48 w 122"/>
                <a:gd name="T5" fmla="*/ 156 h 168"/>
                <a:gd name="T6" fmla="*/ 115 w 122"/>
                <a:gd name="T7" fmla="*/ 39 h 168"/>
                <a:gd name="T8" fmla="*/ 107 w 122"/>
                <a:gd name="T9" fmla="*/ 7 h 168"/>
                <a:gd name="T10" fmla="*/ 74 w 122"/>
                <a:gd name="T11" fmla="*/ 15 h 168"/>
                <a:gd name="T12" fmla="*/ 7 w 122"/>
                <a:gd name="T13" fmla="*/ 132 h 168"/>
                <a:gd name="T14" fmla="*/ 15 w 122"/>
                <a:gd name="T15" fmla="*/ 165 h 168"/>
                <a:gd name="T16" fmla="*/ 15 w 122"/>
                <a:gd name="T17" fmla="*/ 165 h 168"/>
                <a:gd name="T18" fmla="*/ 15 w 122"/>
                <a:gd name="T19" fmla="*/ 16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68">
                  <a:moveTo>
                    <a:pt x="15" y="165"/>
                  </a:moveTo>
                  <a:cubicBezTo>
                    <a:pt x="19" y="167"/>
                    <a:pt x="23" y="168"/>
                    <a:pt x="27" y="168"/>
                  </a:cubicBezTo>
                  <a:cubicBezTo>
                    <a:pt x="36" y="168"/>
                    <a:pt x="44" y="164"/>
                    <a:pt x="48" y="156"/>
                  </a:cubicBezTo>
                  <a:cubicBezTo>
                    <a:pt x="115" y="39"/>
                    <a:pt x="115" y="39"/>
                    <a:pt x="115" y="39"/>
                  </a:cubicBezTo>
                  <a:cubicBezTo>
                    <a:pt x="122" y="28"/>
                    <a:pt x="118" y="13"/>
                    <a:pt x="107" y="7"/>
                  </a:cubicBezTo>
                  <a:cubicBezTo>
                    <a:pt x="95" y="0"/>
                    <a:pt x="80" y="4"/>
                    <a:pt x="74" y="15"/>
                  </a:cubicBezTo>
                  <a:cubicBezTo>
                    <a:pt x="7" y="132"/>
                    <a:pt x="7" y="132"/>
                    <a:pt x="7" y="132"/>
                  </a:cubicBezTo>
                  <a:cubicBezTo>
                    <a:pt x="0" y="143"/>
                    <a:pt x="4" y="158"/>
                    <a:pt x="15" y="165"/>
                  </a:cubicBezTo>
                  <a:close/>
                  <a:moveTo>
                    <a:pt x="15" y="165"/>
                  </a:moveTo>
                  <a:cubicBezTo>
                    <a:pt x="15" y="165"/>
                    <a:pt x="15" y="165"/>
                    <a:pt x="15" y="16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8" name="Group 66">
            <a:extLst>
              <a:ext uri="{FF2B5EF4-FFF2-40B4-BE49-F238E27FC236}">
                <a16:creationId xmlns:a16="http://schemas.microsoft.com/office/drawing/2014/main" xmlns="" id="{A6B5AA69-4FFB-45B3-8DC6-0C1B70F009A1}"/>
              </a:ext>
            </a:extLst>
          </p:cNvPr>
          <p:cNvGrpSpPr/>
          <p:nvPr/>
        </p:nvGrpSpPr>
        <p:grpSpPr>
          <a:xfrm>
            <a:off x="3713947" y="3538314"/>
            <a:ext cx="877760" cy="877548"/>
            <a:chOff x="2700338" y="8651875"/>
            <a:chExt cx="6545262" cy="6543675"/>
          </a:xfrm>
          <a:solidFill>
            <a:schemeClr val="tx1"/>
          </a:solidFill>
        </p:grpSpPr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xmlns="" id="{30FFEE61-CA56-4811-B5E2-5BFBB65D77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0338" y="10820400"/>
              <a:ext cx="4376737" cy="4375150"/>
            </a:xfrm>
            <a:custGeom>
              <a:avLst/>
              <a:gdLst>
                <a:gd name="T0" fmla="*/ 477 w 1376"/>
                <a:gd name="T1" fmla="*/ 1360 h 1376"/>
                <a:gd name="T2" fmla="*/ 312 w 1376"/>
                <a:gd name="T3" fmla="*/ 1212 h 1376"/>
                <a:gd name="T4" fmla="*/ 237 w 1376"/>
                <a:gd name="T5" fmla="*/ 1044 h 1376"/>
                <a:gd name="T6" fmla="*/ 64 w 1376"/>
                <a:gd name="T7" fmla="*/ 1013 h 1376"/>
                <a:gd name="T8" fmla="*/ 51 w 1376"/>
                <a:gd name="T9" fmla="*/ 793 h 1376"/>
                <a:gd name="T10" fmla="*/ 117 w 1376"/>
                <a:gd name="T11" fmla="*/ 621 h 1376"/>
                <a:gd name="T12" fmla="*/ 16 w 1376"/>
                <a:gd name="T13" fmla="*/ 476 h 1376"/>
                <a:gd name="T14" fmla="*/ 164 w 1376"/>
                <a:gd name="T15" fmla="*/ 312 h 1376"/>
                <a:gd name="T16" fmla="*/ 332 w 1376"/>
                <a:gd name="T17" fmla="*/ 237 h 1376"/>
                <a:gd name="T18" fmla="*/ 363 w 1376"/>
                <a:gd name="T19" fmla="*/ 63 h 1376"/>
                <a:gd name="T20" fmla="*/ 583 w 1376"/>
                <a:gd name="T21" fmla="*/ 51 h 1376"/>
                <a:gd name="T22" fmla="*/ 755 w 1376"/>
                <a:gd name="T23" fmla="*/ 116 h 1376"/>
                <a:gd name="T24" fmla="*/ 900 w 1376"/>
                <a:gd name="T25" fmla="*/ 16 h 1376"/>
                <a:gd name="T26" fmla="*/ 1064 w 1376"/>
                <a:gd name="T27" fmla="*/ 163 h 1376"/>
                <a:gd name="T28" fmla="*/ 1139 w 1376"/>
                <a:gd name="T29" fmla="*/ 331 h 1376"/>
                <a:gd name="T30" fmla="*/ 1313 w 1376"/>
                <a:gd name="T31" fmla="*/ 362 h 1376"/>
                <a:gd name="T32" fmla="*/ 1360 w 1376"/>
                <a:gd name="T33" fmla="*/ 476 h 1376"/>
                <a:gd name="T34" fmla="*/ 1260 w 1376"/>
                <a:gd name="T35" fmla="*/ 621 h 1376"/>
                <a:gd name="T36" fmla="*/ 1325 w 1376"/>
                <a:gd name="T37" fmla="*/ 793 h 1376"/>
                <a:gd name="T38" fmla="*/ 1313 w 1376"/>
                <a:gd name="T39" fmla="*/ 1013 h 1376"/>
                <a:gd name="T40" fmla="*/ 1139 w 1376"/>
                <a:gd name="T41" fmla="*/ 1044 h 1376"/>
                <a:gd name="T42" fmla="*/ 1064 w 1376"/>
                <a:gd name="T43" fmla="*/ 1212 h 1376"/>
                <a:gd name="T44" fmla="*/ 900 w 1376"/>
                <a:gd name="T45" fmla="*/ 1360 h 1376"/>
                <a:gd name="T46" fmla="*/ 755 w 1376"/>
                <a:gd name="T47" fmla="*/ 1259 h 1376"/>
                <a:gd name="T48" fmla="*/ 583 w 1376"/>
                <a:gd name="T49" fmla="*/ 1325 h 1376"/>
                <a:gd name="T50" fmla="*/ 403 w 1376"/>
                <a:gd name="T51" fmla="*/ 1230 h 1376"/>
                <a:gd name="T52" fmla="*/ 544 w 1376"/>
                <a:gd name="T53" fmla="*/ 1210 h 1376"/>
                <a:gd name="T54" fmla="*/ 748 w 1376"/>
                <a:gd name="T55" fmla="*/ 1167 h 1376"/>
                <a:gd name="T56" fmla="*/ 870 w 1376"/>
                <a:gd name="T57" fmla="*/ 1273 h 1376"/>
                <a:gd name="T58" fmla="*/ 956 w 1376"/>
                <a:gd name="T59" fmla="*/ 1159 h 1376"/>
                <a:gd name="T60" fmla="*/ 1070 w 1376"/>
                <a:gd name="T61" fmla="*/ 985 h 1376"/>
                <a:gd name="T62" fmla="*/ 1230 w 1376"/>
                <a:gd name="T63" fmla="*/ 973 h 1376"/>
                <a:gd name="T64" fmla="*/ 1211 w 1376"/>
                <a:gd name="T65" fmla="*/ 832 h 1376"/>
                <a:gd name="T66" fmla="*/ 1168 w 1376"/>
                <a:gd name="T67" fmla="*/ 628 h 1376"/>
                <a:gd name="T68" fmla="*/ 1274 w 1376"/>
                <a:gd name="T69" fmla="*/ 506 h 1376"/>
                <a:gd name="T70" fmla="*/ 1160 w 1376"/>
                <a:gd name="T71" fmla="*/ 420 h 1376"/>
                <a:gd name="T72" fmla="*/ 986 w 1376"/>
                <a:gd name="T73" fmla="*/ 306 h 1376"/>
                <a:gd name="T74" fmla="*/ 974 w 1376"/>
                <a:gd name="T75" fmla="*/ 146 h 1376"/>
                <a:gd name="T76" fmla="*/ 833 w 1376"/>
                <a:gd name="T77" fmla="*/ 165 h 1376"/>
                <a:gd name="T78" fmla="*/ 629 w 1376"/>
                <a:gd name="T79" fmla="*/ 208 h 1376"/>
                <a:gd name="T80" fmla="*/ 507 w 1376"/>
                <a:gd name="T81" fmla="*/ 102 h 1376"/>
                <a:gd name="T82" fmla="*/ 421 w 1376"/>
                <a:gd name="T83" fmla="*/ 216 h 1376"/>
                <a:gd name="T84" fmla="*/ 307 w 1376"/>
                <a:gd name="T85" fmla="*/ 390 h 1376"/>
                <a:gd name="T86" fmla="*/ 146 w 1376"/>
                <a:gd name="T87" fmla="*/ 402 h 1376"/>
                <a:gd name="T88" fmla="*/ 166 w 1376"/>
                <a:gd name="T89" fmla="*/ 543 h 1376"/>
                <a:gd name="T90" fmla="*/ 209 w 1376"/>
                <a:gd name="T91" fmla="*/ 747 h 1376"/>
                <a:gd name="T92" fmla="*/ 103 w 1376"/>
                <a:gd name="T93" fmla="*/ 869 h 1376"/>
                <a:gd name="T94" fmla="*/ 217 w 1376"/>
                <a:gd name="T95" fmla="*/ 955 h 1376"/>
                <a:gd name="T96" fmla="*/ 391 w 1376"/>
                <a:gd name="T97" fmla="*/ 1069 h 1376"/>
                <a:gd name="T98" fmla="*/ 403 w 1376"/>
                <a:gd name="T99" fmla="*/ 123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6" h="1376">
                  <a:moveTo>
                    <a:pt x="509" y="1366"/>
                  </a:moveTo>
                  <a:cubicBezTo>
                    <a:pt x="498" y="1366"/>
                    <a:pt x="487" y="1364"/>
                    <a:pt x="477" y="1360"/>
                  </a:cubicBezTo>
                  <a:cubicBezTo>
                    <a:pt x="363" y="1312"/>
                    <a:pt x="363" y="1312"/>
                    <a:pt x="363" y="1312"/>
                  </a:cubicBezTo>
                  <a:cubicBezTo>
                    <a:pt x="324" y="1296"/>
                    <a:pt x="302" y="1253"/>
                    <a:pt x="312" y="1212"/>
                  </a:cubicBezTo>
                  <a:cubicBezTo>
                    <a:pt x="319" y="1188"/>
                    <a:pt x="325" y="1163"/>
                    <a:pt x="332" y="1139"/>
                  </a:cubicBezTo>
                  <a:cubicBezTo>
                    <a:pt x="297" y="1111"/>
                    <a:pt x="265" y="1079"/>
                    <a:pt x="237" y="1044"/>
                  </a:cubicBezTo>
                  <a:cubicBezTo>
                    <a:pt x="213" y="1051"/>
                    <a:pt x="188" y="1057"/>
                    <a:pt x="164" y="1064"/>
                  </a:cubicBezTo>
                  <a:cubicBezTo>
                    <a:pt x="123" y="1074"/>
                    <a:pt x="80" y="1052"/>
                    <a:pt x="64" y="1013"/>
                  </a:cubicBezTo>
                  <a:cubicBezTo>
                    <a:pt x="16" y="899"/>
                    <a:pt x="16" y="899"/>
                    <a:pt x="16" y="899"/>
                  </a:cubicBezTo>
                  <a:cubicBezTo>
                    <a:pt x="0" y="860"/>
                    <a:pt x="15" y="815"/>
                    <a:pt x="51" y="793"/>
                  </a:cubicBezTo>
                  <a:cubicBezTo>
                    <a:pt x="73" y="780"/>
                    <a:pt x="95" y="767"/>
                    <a:pt x="117" y="754"/>
                  </a:cubicBezTo>
                  <a:cubicBezTo>
                    <a:pt x="112" y="710"/>
                    <a:pt x="112" y="665"/>
                    <a:pt x="117" y="621"/>
                  </a:cubicBezTo>
                  <a:cubicBezTo>
                    <a:pt x="95" y="608"/>
                    <a:pt x="73" y="595"/>
                    <a:pt x="51" y="582"/>
                  </a:cubicBezTo>
                  <a:cubicBezTo>
                    <a:pt x="15" y="561"/>
                    <a:pt x="0" y="515"/>
                    <a:pt x="16" y="476"/>
                  </a:cubicBezTo>
                  <a:cubicBezTo>
                    <a:pt x="64" y="362"/>
                    <a:pt x="64" y="362"/>
                    <a:pt x="64" y="362"/>
                  </a:cubicBezTo>
                  <a:cubicBezTo>
                    <a:pt x="80" y="323"/>
                    <a:pt x="123" y="301"/>
                    <a:pt x="164" y="312"/>
                  </a:cubicBezTo>
                  <a:cubicBezTo>
                    <a:pt x="188" y="318"/>
                    <a:pt x="213" y="324"/>
                    <a:pt x="237" y="331"/>
                  </a:cubicBezTo>
                  <a:cubicBezTo>
                    <a:pt x="265" y="296"/>
                    <a:pt x="297" y="264"/>
                    <a:pt x="332" y="237"/>
                  </a:cubicBezTo>
                  <a:cubicBezTo>
                    <a:pt x="325" y="212"/>
                    <a:pt x="319" y="187"/>
                    <a:pt x="312" y="163"/>
                  </a:cubicBezTo>
                  <a:cubicBezTo>
                    <a:pt x="302" y="122"/>
                    <a:pt x="324" y="79"/>
                    <a:pt x="363" y="63"/>
                  </a:cubicBezTo>
                  <a:cubicBezTo>
                    <a:pt x="477" y="16"/>
                    <a:pt x="477" y="16"/>
                    <a:pt x="477" y="16"/>
                  </a:cubicBezTo>
                  <a:cubicBezTo>
                    <a:pt x="516" y="0"/>
                    <a:pt x="561" y="15"/>
                    <a:pt x="583" y="51"/>
                  </a:cubicBezTo>
                  <a:cubicBezTo>
                    <a:pt x="596" y="72"/>
                    <a:pt x="609" y="94"/>
                    <a:pt x="622" y="116"/>
                  </a:cubicBezTo>
                  <a:cubicBezTo>
                    <a:pt x="666" y="111"/>
                    <a:pt x="711" y="111"/>
                    <a:pt x="755" y="116"/>
                  </a:cubicBezTo>
                  <a:cubicBezTo>
                    <a:pt x="768" y="94"/>
                    <a:pt x="781" y="72"/>
                    <a:pt x="794" y="51"/>
                  </a:cubicBezTo>
                  <a:cubicBezTo>
                    <a:pt x="815" y="15"/>
                    <a:pt x="861" y="0"/>
                    <a:pt x="900" y="16"/>
                  </a:cubicBezTo>
                  <a:cubicBezTo>
                    <a:pt x="1014" y="63"/>
                    <a:pt x="1014" y="63"/>
                    <a:pt x="1014" y="63"/>
                  </a:cubicBezTo>
                  <a:cubicBezTo>
                    <a:pt x="1053" y="79"/>
                    <a:pt x="1075" y="122"/>
                    <a:pt x="1064" y="163"/>
                  </a:cubicBezTo>
                  <a:cubicBezTo>
                    <a:pt x="1058" y="187"/>
                    <a:pt x="1052" y="212"/>
                    <a:pt x="1045" y="237"/>
                  </a:cubicBezTo>
                  <a:cubicBezTo>
                    <a:pt x="1080" y="264"/>
                    <a:pt x="1112" y="296"/>
                    <a:pt x="1139" y="331"/>
                  </a:cubicBezTo>
                  <a:cubicBezTo>
                    <a:pt x="1164" y="324"/>
                    <a:pt x="1189" y="318"/>
                    <a:pt x="1213" y="312"/>
                  </a:cubicBezTo>
                  <a:cubicBezTo>
                    <a:pt x="1254" y="301"/>
                    <a:pt x="1297" y="323"/>
                    <a:pt x="1313" y="362"/>
                  </a:cubicBezTo>
                  <a:cubicBezTo>
                    <a:pt x="1360" y="476"/>
                    <a:pt x="1360" y="476"/>
                    <a:pt x="1360" y="476"/>
                  </a:cubicBezTo>
                  <a:cubicBezTo>
                    <a:pt x="1360" y="476"/>
                    <a:pt x="1360" y="476"/>
                    <a:pt x="1360" y="476"/>
                  </a:cubicBezTo>
                  <a:cubicBezTo>
                    <a:pt x="1376" y="515"/>
                    <a:pt x="1361" y="561"/>
                    <a:pt x="1325" y="582"/>
                  </a:cubicBezTo>
                  <a:cubicBezTo>
                    <a:pt x="1304" y="595"/>
                    <a:pt x="1282" y="608"/>
                    <a:pt x="1260" y="621"/>
                  </a:cubicBezTo>
                  <a:cubicBezTo>
                    <a:pt x="1265" y="665"/>
                    <a:pt x="1265" y="710"/>
                    <a:pt x="1260" y="754"/>
                  </a:cubicBezTo>
                  <a:cubicBezTo>
                    <a:pt x="1282" y="767"/>
                    <a:pt x="1304" y="780"/>
                    <a:pt x="1325" y="793"/>
                  </a:cubicBezTo>
                  <a:cubicBezTo>
                    <a:pt x="1361" y="815"/>
                    <a:pt x="1376" y="860"/>
                    <a:pt x="1360" y="899"/>
                  </a:cubicBezTo>
                  <a:cubicBezTo>
                    <a:pt x="1313" y="1013"/>
                    <a:pt x="1313" y="1013"/>
                    <a:pt x="1313" y="1013"/>
                  </a:cubicBezTo>
                  <a:cubicBezTo>
                    <a:pt x="1297" y="1052"/>
                    <a:pt x="1254" y="1074"/>
                    <a:pt x="1213" y="1064"/>
                  </a:cubicBezTo>
                  <a:cubicBezTo>
                    <a:pt x="1189" y="1057"/>
                    <a:pt x="1164" y="1051"/>
                    <a:pt x="1139" y="1044"/>
                  </a:cubicBezTo>
                  <a:cubicBezTo>
                    <a:pt x="1112" y="1079"/>
                    <a:pt x="1080" y="1111"/>
                    <a:pt x="1045" y="1139"/>
                  </a:cubicBezTo>
                  <a:cubicBezTo>
                    <a:pt x="1052" y="1164"/>
                    <a:pt x="1058" y="1188"/>
                    <a:pt x="1064" y="1212"/>
                  </a:cubicBezTo>
                  <a:cubicBezTo>
                    <a:pt x="1075" y="1253"/>
                    <a:pt x="1053" y="1296"/>
                    <a:pt x="1014" y="1312"/>
                  </a:cubicBezTo>
                  <a:cubicBezTo>
                    <a:pt x="900" y="1360"/>
                    <a:pt x="900" y="1360"/>
                    <a:pt x="900" y="1360"/>
                  </a:cubicBezTo>
                  <a:cubicBezTo>
                    <a:pt x="861" y="1376"/>
                    <a:pt x="815" y="1361"/>
                    <a:pt x="794" y="1325"/>
                  </a:cubicBezTo>
                  <a:cubicBezTo>
                    <a:pt x="781" y="1303"/>
                    <a:pt x="768" y="1281"/>
                    <a:pt x="755" y="1259"/>
                  </a:cubicBezTo>
                  <a:cubicBezTo>
                    <a:pt x="711" y="1264"/>
                    <a:pt x="666" y="1264"/>
                    <a:pt x="622" y="1259"/>
                  </a:cubicBezTo>
                  <a:cubicBezTo>
                    <a:pt x="609" y="1281"/>
                    <a:pt x="596" y="1303"/>
                    <a:pt x="583" y="1325"/>
                  </a:cubicBezTo>
                  <a:cubicBezTo>
                    <a:pt x="567" y="1351"/>
                    <a:pt x="539" y="1366"/>
                    <a:pt x="509" y="1366"/>
                  </a:cubicBezTo>
                  <a:close/>
                  <a:moveTo>
                    <a:pt x="403" y="1230"/>
                  </a:moveTo>
                  <a:cubicBezTo>
                    <a:pt x="507" y="1273"/>
                    <a:pt x="507" y="1273"/>
                    <a:pt x="507" y="1273"/>
                  </a:cubicBezTo>
                  <a:cubicBezTo>
                    <a:pt x="519" y="1252"/>
                    <a:pt x="532" y="1231"/>
                    <a:pt x="544" y="1210"/>
                  </a:cubicBezTo>
                  <a:cubicBezTo>
                    <a:pt x="562" y="1180"/>
                    <a:pt x="595" y="1163"/>
                    <a:pt x="629" y="1167"/>
                  </a:cubicBezTo>
                  <a:cubicBezTo>
                    <a:pt x="669" y="1172"/>
                    <a:pt x="708" y="1172"/>
                    <a:pt x="748" y="1167"/>
                  </a:cubicBezTo>
                  <a:cubicBezTo>
                    <a:pt x="782" y="1163"/>
                    <a:pt x="815" y="1180"/>
                    <a:pt x="833" y="1210"/>
                  </a:cubicBezTo>
                  <a:cubicBezTo>
                    <a:pt x="845" y="1231"/>
                    <a:pt x="857" y="1252"/>
                    <a:pt x="870" y="1273"/>
                  </a:cubicBezTo>
                  <a:cubicBezTo>
                    <a:pt x="974" y="1230"/>
                    <a:pt x="974" y="1230"/>
                    <a:pt x="974" y="1230"/>
                  </a:cubicBezTo>
                  <a:cubicBezTo>
                    <a:pt x="968" y="1206"/>
                    <a:pt x="962" y="1183"/>
                    <a:pt x="956" y="1159"/>
                  </a:cubicBezTo>
                  <a:cubicBezTo>
                    <a:pt x="947" y="1125"/>
                    <a:pt x="958" y="1090"/>
                    <a:pt x="986" y="1069"/>
                  </a:cubicBezTo>
                  <a:cubicBezTo>
                    <a:pt x="1017" y="1044"/>
                    <a:pt x="1045" y="1016"/>
                    <a:pt x="1070" y="985"/>
                  </a:cubicBezTo>
                  <a:cubicBezTo>
                    <a:pt x="1091" y="958"/>
                    <a:pt x="1126" y="946"/>
                    <a:pt x="1160" y="955"/>
                  </a:cubicBezTo>
                  <a:cubicBezTo>
                    <a:pt x="1183" y="961"/>
                    <a:pt x="1207" y="967"/>
                    <a:pt x="1230" y="973"/>
                  </a:cubicBezTo>
                  <a:cubicBezTo>
                    <a:pt x="1274" y="869"/>
                    <a:pt x="1274" y="869"/>
                    <a:pt x="1274" y="869"/>
                  </a:cubicBezTo>
                  <a:cubicBezTo>
                    <a:pt x="1253" y="856"/>
                    <a:pt x="1232" y="844"/>
                    <a:pt x="1211" y="832"/>
                  </a:cubicBezTo>
                  <a:cubicBezTo>
                    <a:pt x="1181" y="814"/>
                    <a:pt x="1164" y="781"/>
                    <a:pt x="1168" y="747"/>
                  </a:cubicBezTo>
                  <a:cubicBezTo>
                    <a:pt x="1173" y="707"/>
                    <a:pt x="1173" y="668"/>
                    <a:pt x="1168" y="628"/>
                  </a:cubicBezTo>
                  <a:cubicBezTo>
                    <a:pt x="1164" y="594"/>
                    <a:pt x="1181" y="561"/>
                    <a:pt x="1211" y="543"/>
                  </a:cubicBezTo>
                  <a:cubicBezTo>
                    <a:pt x="1232" y="531"/>
                    <a:pt x="1253" y="519"/>
                    <a:pt x="1274" y="506"/>
                  </a:cubicBezTo>
                  <a:cubicBezTo>
                    <a:pt x="1230" y="402"/>
                    <a:pt x="1230" y="402"/>
                    <a:pt x="1230" y="402"/>
                  </a:cubicBezTo>
                  <a:cubicBezTo>
                    <a:pt x="1207" y="408"/>
                    <a:pt x="1183" y="414"/>
                    <a:pt x="1160" y="420"/>
                  </a:cubicBezTo>
                  <a:cubicBezTo>
                    <a:pt x="1126" y="429"/>
                    <a:pt x="1091" y="418"/>
                    <a:pt x="1070" y="390"/>
                  </a:cubicBezTo>
                  <a:cubicBezTo>
                    <a:pt x="1045" y="359"/>
                    <a:pt x="1017" y="331"/>
                    <a:pt x="986" y="306"/>
                  </a:cubicBezTo>
                  <a:cubicBezTo>
                    <a:pt x="958" y="285"/>
                    <a:pt x="947" y="250"/>
                    <a:pt x="956" y="216"/>
                  </a:cubicBezTo>
                  <a:cubicBezTo>
                    <a:pt x="962" y="193"/>
                    <a:pt x="968" y="169"/>
                    <a:pt x="974" y="146"/>
                  </a:cubicBezTo>
                  <a:cubicBezTo>
                    <a:pt x="870" y="102"/>
                    <a:pt x="870" y="102"/>
                    <a:pt x="870" y="102"/>
                  </a:cubicBezTo>
                  <a:cubicBezTo>
                    <a:pt x="857" y="123"/>
                    <a:pt x="845" y="144"/>
                    <a:pt x="833" y="165"/>
                  </a:cubicBezTo>
                  <a:cubicBezTo>
                    <a:pt x="815" y="195"/>
                    <a:pt x="782" y="212"/>
                    <a:pt x="748" y="208"/>
                  </a:cubicBezTo>
                  <a:cubicBezTo>
                    <a:pt x="708" y="203"/>
                    <a:pt x="668" y="203"/>
                    <a:pt x="629" y="208"/>
                  </a:cubicBezTo>
                  <a:cubicBezTo>
                    <a:pt x="595" y="212"/>
                    <a:pt x="561" y="195"/>
                    <a:pt x="544" y="165"/>
                  </a:cubicBezTo>
                  <a:cubicBezTo>
                    <a:pt x="532" y="144"/>
                    <a:pt x="519" y="123"/>
                    <a:pt x="507" y="102"/>
                  </a:cubicBezTo>
                  <a:cubicBezTo>
                    <a:pt x="403" y="146"/>
                    <a:pt x="403" y="146"/>
                    <a:pt x="403" y="146"/>
                  </a:cubicBezTo>
                  <a:cubicBezTo>
                    <a:pt x="409" y="169"/>
                    <a:pt x="415" y="193"/>
                    <a:pt x="421" y="216"/>
                  </a:cubicBezTo>
                  <a:cubicBezTo>
                    <a:pt x="430" y="250"/>
                    <a:pt x="418" y="285"/>
                    <a:pt x="391" y="306"/>
                  </a:cubicBezTo>
                  <a:cubicBezTo>
                    <a:pt x="360" y="331"/>
                    <a:pt x="332" y="359"/>
                    <a:pt x="307" y="390"/>
                  </a:cubicBezTo>
                  <a:cubicBezTo>
                    <a:pt x="286" y="418"/>
                    <a:pt x="251" y="429"/>
                    <a:pt x="217" y="420"/>
                  </a:cubicBezTo>
                  <a:cubicBezTo>
                    <a:pt x="193" y="414"/>
                    <a:pt x="170" y="408"/>
                    <a:pt x="146" y="402"/>
                  </a:cubicBezTo>
                  <a:cubicBezTo>
                    <a:pt x="103" y="506"/>
                    <a:pt x="103" y="506"/>
                    <a:pt x="103" y="506"/>
                  </a:cubicBezTo>
                  <a:cubicBezTo>
                    <a:pt x="124" y="519"/>
                    <a:pt x="145" y="531"/>
                    <a:pt x="166" y="543"/>
                  </a:cubicBezTo>
                  <a:cubicBezTo>
                    <a:pt x="196" y="561"/>
                    <a:pt x="213" y="594"/>
                    <a:pt x="209" y="628"/>
                  </a:cubicBezTo>
                  <a:cubicBezTo>
                    <a:pt x="204" y="668"/>
                    <a:pt x="204" y="708"/>
                    <a:pt x="209" y="747"/>
                  </a:cubicBezTo>
                  <a:cubicBezTo>
                    <a:pt x="213" y="781"/>
                    <a:pt x="196" y="815"/>
                    <a:pt x="166" y="832"/>
                  </a:cubicBezTo>
                  <a:cubicBezTo>
                    <a:pt x="145" y="844"/>
                    <a:pt x="124" y="856"/>
                    <a:pt x="103" y="869"/>
                  </a:cubicBezTo>
                  <a:cubicBezTo>
                    <a:pt x="146" y="973"/>
                    <a:pt x="146" y="973"/>
                    <a:pt x="146" y="973"/>
                  </a:cubicBezTo>
                  <a:cubicBezTo>
                    <a:pt x="170" y="968"/>
                    <a:pt x="193" y="961"/>
                    <a:pt x="217" y="955"/>
                  </a:cubicBezTo>
                  <a:cubicBezTo>
                    <a:pt x="251" y="946"/>
                    <a:pt x="286" y="958"/>
                    <a:pt x="307" y="985"/>
                  </a:cubicBezTo>
                  <a:cubicBezTo>
                    <a:pt x="332" y="1016"/>
                    <a:pt x="360" y="1044"/>
                    <a:pt x="391" y="1069"/>
                  </a:cubicBezTo>
                  <a:cubicBezTo>
                    <a:pt x="418" y="1090"/>
                    <a:pt x="430" y="1125"/>
                    <a:pt x="421" y="1159"/>
                  </a:cubicBezTo>
                  <a:cubicBezTo>
                    <a:pt x="415" y="1183"/>
                    <a:pt x="409" y="1206"/>
                    <a:pt x="403" y="1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xmlns="" id="{8B05F57D-4766-4906-8968-7916F9030C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2375" y="11879263"/>
              <a:ext cx="2255837" cy="2120900"/>
            </a:xfrm>
            <a:custGeom>
              <a:avLst/>
              <a:gdLst>
                <a:gd name="T0" fmla="*/ 354 w 709"/>
                <a:gd name="T1" fmla="*/ 667 h 667"/>
                <a:gd name="T2" fmla="*/ 235 w 709"/>
                <a:gd name="T3" fmla="*/ 643 h 667"/>
                <a:gd name="T4" fmla="*/ 66 w 709"/>
                <a:gd name="T5" fmla="*/ 474 h 667"/>
                <a:gd name="T6" fmla="*/ 235 w 709"/>
                <a:gd name="T7" fmla="*/ 66 h 667"/>
                <a:gd name="T8" fmla="*/ 643 w 709"/>
                <a:gd name="T9" fmla="*/ 235 h 667"/>
                <a:gd name="T10" fmla="*/ 643 w 709"/>
                <a:gd name="T11" fmla="*/ 235 h 667"/>
                <a:gd name="T12" fmla="*/ 474 w 709"/>
                <a:gd name="T13" fmla="*/ 643 h 667"/>
                <a:gd name="T14" fmla="*/ 354 w 709"/>
                <a:gd name="T15" fmla="*/ 667 h 667"/>
                <a:gd name="T16" fmla="*/ 354 w 709"/>
                <a:gd name="T17" fmla="*/ 134 h 667"/>
                <a:gd name="T18" fmla="*/ 270 w 709"/>
                <a:gd name="T19" fmla="*/ 151 h 667"/>
                <a:gd name="T20" fmla="*/ 150 w 709"/>
                <a:gd name="T21" fmla="*/ 439 h 667"/>
                <a:gd name="T22" fmla="*/ 270 w 709"/>
                <a:gd name="T23" fmla="*/ 559 h 667"/>
                <a:gd name="T24" fmla="*/ 439 w 709"/>
                <a:gd name="T25" fmla="*/ 559 h 667"/>
                <a:gd name="T26" fmla="*/ 558 w 709"/>
                <a:gd name="T27" fmla="*/ 270 h 667"/>
                <a:gd name="T28" fmla="*/ 354 w 709"/>
                <a:gd name="T29" fmla="*/ 13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9" h="667">
                  <a:moveTo>
                    <a:pt x="354" y="667"/>
                  </a:moveTo>
                  <a:cubicBezTo>
                    <a:pt x="314" y="667"/>
                    <a:pt x="273" y="659"/>
                    <a:pt x="235" y="643"/>
                  </a:cubicBezTo>
                  <a:cubicBezTo>
                    <a:pt x="158" y="611"/>
                    <a:pt x="98" y="551"/>
                    <a:pt x="66" y="474"/>
                  </a:cubicBezTo>
                  <a:cubicBezTo>
                    <a:pt x="0" y="315"/>
                    <a:pt x="76" y="132"/>
                    <a:pt x="235" y="66"/>
                  </a:cubicBezTo>
                  <a:cubicBezTo>
                    <a:pt x="394" y="0"/>
                    <a:pt x="577" y="76"/>
                    <a:pt x="643" y="235"/>
                  </a:cubicBezTo>
                  <a:cubicBezTo>
                    <a:pt x="643" y="235"/>
                    <a:pt x="643" y="235"/>
                    <a:pt x="643" y="235"/>
                  </a:cubicBezTo>
                  <a:cubicBezTo>
                    <a:pt x="709" y="394"/>
                    <a:pt x="633" y="577"/>
                    <a:pt x="474" y="643"/>
                  </a:cubicBezTo>
                  <a:cubicBezTo>
                    <a:pt x="435" y="659"/>
                    <a:pt x="395" y="667"/>
                    <a:pt x="354" y="667"/>
                  </a:cubicBezTo>
                  <a:close/>
                  <a:moveTo>
                    <a:pt x="354" y="134"/>
                  </a:moveTo>
                  <a:cubicBezTo>
                    <a:pt x="326" y="134"/>
                    <a:pt x="297" y="139"/>
                    <a:pt x="270" y="151"/>
                  </a:cubicBezTo>
                  <a:cubicBezTo>
                    <a:pt x="157" y="197"/>
                    <a:pt x="104" y="327"/>
                    <a:pt x="150" y="439"/>
                  </a:cubicBezTo>
                  <a:cubicBezTo>
                    <a:pt x="173" y="494"/>
                    <a:pt x="215" y="536"/>
                    <a:pt x="270" y="559"/>
                  </a:cubicBezTo>
                  <a:cubicBezTo>
                    <a:pt x="324" y="581"/>
                    <a:pt x="384" y="581"/>
                    <a:pt x="439" y="559"/>
                  </a:cubicBezTo>
                  <a:cubicBezTo>
                    <a:pt x="551" y="512"/>
                    <a:pt x="605" y="383"/>
                    <a:pt x="558" y="270"/>
                  </a:cubicBezTo>
                  <a:cubicBezTo>
                    <a:pt x="523" y="185"/>
                    <a:pt x="441" y="134"/>
                    <a:pt x="354" y="1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xmlns="" id="{1BD0B2AB-7AC0-4541-8172-74A6717660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4075" y="8651875"/>
              <a:ext cx="3311525" cy="3309938"/>
            </a:xfrm>
            <a:custGeom>
              <a:avLst/>
              <a:gdLst>
                <a:gd name="T0" fmla="*/ 476 w 1041"/>
                <a:gd name="T1" fmla="*/ 1041 h 1041"/>
                <a:gd name="T2" fmla="*/ 397 w 1041"/>
                <a:gd name="T3" fmla="*/ 930 h 1041"/>
                <a:gd name="T4" fmla="*/ 279 w 1041"/>
                <a:gd name="T5" fmla="*/ 927 h 1041"/>
                <a:gd name="T6" fmla="*/ 121 w 1041"/>
                <a:gd name="T7" fmla="*/ 857 h 1041"/>
                <a:gd name="T8" fmla="*/ 143 w 1041"/>
                <a:gd name="T9" fmla="*/ 723 h 1041"/>
                <a:gd name="T10" fmla="*/ 62 w 1041"/>
                <a:gd name="T11" fmla="*/ 637 h 1041"/>
                <a:gd name="T12" fmla="*/ 0 w 1041"/>
                <a:gd name="T13" fmla="*/ 476 h 1041"/>
                <a:gd name="T14" fmla="*/ 111 w 1041"/>
                <a:gd name="T15" fmla="*/ 397 h 1041"/>
                <a:gd name="T16" fmla="*/ 114 w 1041"/>
                <a:gd name="T17" fmla="*/ 279 h 1041"/>
                <a:gd name="T18" fmla="*/ 184 w 1041"/>
                <a:gd name="T19" fmla="*/ 121 h 1041"/>
                <a:gd name="T20" fmla="*/ 318 w 1041"/>
                <a:gd name="T21" fmla="*/ 143 h 1041"/>
                <a:gd name="T22" fmla="*/ 404 w 1041"/>
                <a:gd name="T23" fmla="*/ 62 h 1041"/>
                <a:gd name="T24" fmla="*/ 565 w 1041"/>
                <a:gd name="T25" fmla="*/ 0 h 1041"/>
                <a:gd name="T26" fmla="*/ 644 w 1041"/>
                <a:gd name="T27" fmla="*/ 110 h 1041"/>
                <a:gd name="T28" fmla="*/ 762 w 1041"/>
                <a:gd name="T29" fmla="*/ 114 h 1041"/>
                <a:gd name="T30" fmla="*/ 920 w 1041"/>
                <a:gd name="T31" fmla="*/ 184 h 1041"/>
                <a:gd name="T32" fmla="*/ 898 w 1041"/>
                <a:gd name="T33" fmla="*/ 318 h 1041"/>
                <a:gd name="T34" fmla="*/ 979 w 1041"/>
                <a:gd name="T35" fmla="*/ 404 h 1041"/>
                <a:gd name="T36" fmla="*/ 1041 w 1041"/>
                <a:gd name="T37" fmla="*/ 565 h 1041"/>
                <a:gd name="T38" fmla="*/ 931 w 1041"/>
                <a:gd name="T39" fmla="*/ 644 h 1041"/>
                <a:gd name="T40" fmla="*/ 927 w 1041"/>
                <a:gd name="T41" fmla="*/ 762 h 1041"/>
                <a:gd name="T42" fmla="*/ 857 w 1041"/>
                <a:gd name="T43" fmla="*/ 920 h 1041"/>
                <a:gd name="T44" fmla="*/ 723 w 1041"/>
                <a:gd name="T45" fmla="*/ 898 h 1041"/>
                <a:gd name="T46" fmla="*/ 637 w 1041"/>
                <a:gd name="T47" fmla="*/ 979 h 1041"/>
                <a:gd name="T48" fmla="*/ 488 w 1041"/>
                <a:gd name="T49" fmla="*/ 954 h 1041"/>
                <a:gd name="T50" fmla="*/ 559 w 1041"/>
                <a:gd name="T51" fmla="*/ 910 h 1041"/>
                <a:gd name="T52" fmla="*/ 689 w 1041"/>
                <a:gd name="T53" fmla="*/ 817 h 1041"/>
                <a:gd name="T54" fmla="*/ 804 w 1041"/>
                <a:gd name="T55" fmla="*/ 849 h 1041"/>
                <a:gd name="T56" fmla="*/ 823 w 1041"/>
                <a:gd name="T57" fmla="*/ 769 h 1041"/>
                <a:gd name="T58" fmla="*/ 850 w 1041"/>
                <a:gd name="T59" fmla="*/ 611 h 1041"/>
                <a:gd name="T60" fmla="*/ 954 w 1041"/>
                <a:gd name="T61" fmla="*/ 553 h 1041"/>
                <a:gd name="T62" fmla="*/ 910 w 1041"/>
                <a:gd name="T63" fmla="*/ 482 h 1041"/>
                <a:gd name="T64" fmla="*/ 817 w 1041"/>
                <a:gd name="T65" fmla="*/ 352 h 1041"/>
                <a:gd name="T66" fmla="*/ 850 w 1041"/>
                <a:gd name="T67" fmla="*/ 237 h 1041"/>
                <a:gd name="T68" fmla="*/ 769 w 1041"/>
                <a:gd name="T69" fmla="*/ 218 h 1041"/>
                <a:gd name="T70" fmla="*/ 612 w 1041"/>
                <a:gd name="T71" fmla="*/ 191 h 1041"/>
                <a:gd name="T72" fmla="*/ 553 w 1041"/>
                <a:gd name="T73" fmla="*/ 87 h 1041"/>
                <a:gd name="T74" fmla="*/ 482 w 1041"/>
                <a:gd name="T75" fmla="*/ 131 h 1041"/>
                <a:gd name="T76" fmla="*/ 353 w 1041"/>
                <a:gd name="T77" fmla="*/ 224 h 1041"/>
                <a:gd name="T78" fmla="*/ 237 w 1041"/>
                <a:gd name="T79" fmla="*/ 191 h 1041"/>
                <a:gd name="T80" fmla="*/ 218 w 1041"/>
                <a:gd name="T81" fmla="*/ 272 h 1041"/>
                <a:gd name="T82" fmla="*/ 192 w 1041"/>
                <a:gd name="T83" fmla="*/ 429 h 1041"/>
                <a:gd name="T84" fmla="*/ 87 w 1041"/>
                <a:gd name="T85" fmla="*/ 488 h 1041"/>
                <a:gd name="T86" fmla="*/ 131 w 1041"/>
                <a:gd name="T87" fmla="*/ 559 h 1041"/>
                <a:gd name="T88" fmla="*/ 224 w 1041"/>
                <a:gd name="T89" fmla="*/ 688 h 1041"/>
                <a:gd name="T90" fmla="*/ 192 w 1041"/>
                <a:gd name="T91" fmla="*/ 804 h 1041"/>
                <a:gd name="T92" fmla="*/ 272 w 1041"/>
                <a:gd name="T93" fmla="*/ 823 h 1041"/>
                <a:gd name="T94" fmla="*/ 430 w 1041"/>
                <a:gd name="T95" fmla="*/ 849 h 1041"/>
                <a:gd name="T96" fmla="*/ 488 w 1041"/>
                <a:gd name="T97" fmla="*/ 954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1" h="1041">
                  <a:moveTo>
                    <a:pt x="565" y="1041"/>
                  </a:moveTo>
                  <a:cubicBezTo>
                    <a:pt x="476" y="1041"/>
                    <a:pt x="476" y="1041"/>
                    <a:pt x="476" y="1041"/>
                  </a:cubicBezTo>
                  <a:cubicBezTo>
                    <a:pt x="440" y="1041"/>
                    <a:pt x="409" y="1014"/>
                    <a:pt x="404" y="979"/>
                  </a:cubicBezTo>
                  <a:cubicBezTo>
                    <a:pt x="402" y="963"/>
                    <a:pt x="399" y="947"/>
                    <a:pt x="397" y="930"/>
                  </a:cubicBezTo>
                  <a:cubicBezTo>
                    <a:pt x="370" y="922"/>
                    <a:pt x="343" y="911"/>
                    <a:pt x="318" y="898"/>
                  </a:cubicBezTo>
                  <a:cubicBezTo>
                    <a:pt x="305" y="907"/>
                    <a:pt x="292" y="917"/>
                    <a:pt x="279" y="927"/>
                  </a:cubicBezTo>
                  <a:cubicBezTo>
                    <a:pt x="250" y="948"/>
                    <a:pt x="210" y="945"/>
                    <a:pt x="184" y="920"/>
                  </a:cubicBezTo>
                  <a:cubicBezTo>
                    <a:pt x="121" y="857"/>
                    <a:pt x="121" y="857"/>
                    <a:pt x="121" y="857"/>
                  </a:cubicBezTo>
                  <a:cubicBezTo>
                    <a:pt x="96" y="831"/>
                    <a:pt x="93" y="791"/>
                    <a:pt x="114" y="762"/>
                  </a:cubicBezTo>
                  <a:cubicBezTo>
                    <a:pt x="124" y="749"/>
                    <a:pt x="133" y="736"/>
                    <a:pt x="143" y="723"/>
                  </a:cubicBezTo>
                  <a:cubicBezTo>
                    <a:pt x="130" y="698"/>
                    <a:pt x="119" y="671"/>
                    <a:pt x="111" y="644"/>
                  </a:cubicBezTo>
                  <a:cubicBezTo>
                    <a:pt x="94" y="642"/>
                    <a:pt x="78" y="639"/>
                    <a:pt x="62" y="637"/>
                  </a:cubicBezTo>
                  <a:cubicBezTo>
                    <a:pt x="27" y="632"/>
                    <a:pt x="0" y="601"/>
                    <a:pt x="0" y="565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0" y="440"/>
                    <a:pt x="27" y="409"/>
                    <a:pt x="62" y="404"/>
                  </a:cubicBezTo>
                  <a:cubicBezTo>
                    <a:pt x="78" y="401"/>
                    <a:pt x="94" y="399"/>
                    <a:pt x="111" y="397"/>
                  </a:cubicBezTo>
                  <a:cubicBezTo>
                    <a:pt x="119" y="369"/>
                    <a:pt x="130" y="343"/>
                    <a:pt x="143" y="318"/>
                  </a:cubicBezTo>
                  <a:cubicBezTo>
                    <a:pt x="133" y="305"/>
                    <a:pt x="124" y="291"/>
                    <a:pt x="114" y="279"/>
                  </a:cubicBezTo>
                  <a:cubicBezTo>
                    <a:pt x="93" y="250"/>
                    <a:pt x="96" y="209"/>
                    <a:pt x="121" y="184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210" y="96"/>
                    <a:pt x="250" y="92"/>
                    <a:pt x="279" y="114"/>
                  </a:cubicBezTo>
                  <a:cubicBezTo>
                    <a:pt x="292" y="123"/>
                    <a:pt x="305" y="133"/>
                    <a:pt x="318" y="143"/>
                  </a:cubicBezTo>
                  <a:cubicBezTo>
                    <a:pt x="343" y="129"/>
                    <a:pt x="370" y="118"/>
                    <a:pt x="397" y="110"/>
                  </a:cubicBezTo>
                  <a:cubicBezTo>
                    <a:pt x="399" y="94"/>
                    <a:pt x="402" y="78"/>
                    <a:pt x="404" y="62"/>
                  </a:cubicBezTo>
                  <a:cubicBezTo>
                    <a:pt x="409" y="27"/>
                    <a:pt x="440" y="0"/>
                    <a:pt x="476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601" y="0"/>
                    <a:pt x="632" y="27"/>
                    <a:pt x="637" y="62"/>
                  </a:cubicBezTo>
                  <a:cubicBezTo>
                    <a:pt x="640" y="78"/>
                    <a:pt x="642" y="94"/>
                    <a:pt x="644" y="110"/>
                  </a:cubicBezTo>
                  <a:cubicBezTo>
                    <a:pt x="672" y="118"/>
                    <a:pt x="698" y="129"/>
                    <a:pt x="723" y="143"/>
                  </a:cubicBezTo>
                  <a:cubicBezTo>
                    <a:pt x="736" y="133"/>
                    <a:pt x="750" y="123"/>
                    <a:pt x="762" y="114"/>
                  </a:cubicBezTo>
                  <a:cubicBezTo>
                    <a:pt x="791" y="92"/>
                    <a:pt x="832" y="96"/>
                    <a:pt x="857" y="121"/>
                  </a:cubicBezTo>
                  <a:cubicBezTo>
                    <a:pt x="920" y="184"/>
                    <a:pt x="920" y="184"/>
                    <a:pt x="920" y="184"/>
                  </a:cubicBezTo>
                  <a:cubicBezTo>
                    <a:pt x="945" y="209"/>
                    <a:pt x="949" y="250"/>
                    <a:pt x="927" y="278"/>
                  </a:cubicBezTo>
                  <a:cubicBezTo>
                    <a:pt x="918" y="291"/>
                    <a:pt x="908" y="305"/>
                    <a:pt x="898" y="318"/>
                  </a:cubicBezTo>
                  <a:cubicBezTo>
                    <a:pt x="912" y="343"/>
                    <a:pt x="923" y="369"/>
                    <a:pt x="931" y="397"/>
                  </a:cubicBezTo>
                  <a:cubicBezTo>
                    <a:pt x="947" y="399"/>
                    <a:pt x="963" y="401"/>
                    <a:pt x="979" y="404"/>
                  </a:cubicBezTo>
                  <a:cubicBezTo>
                    <a:pt x="1014" y="409"/>
                    <a:pt x="1041" y="440"/>
                    <a:pt x="1041" y="476"/>
                  </a:cubicBezTo>
                  <a:cubicBezTo>
                    <a:pt x="1041" y="565"/>
                    <a:pt x="1041" y="565"/>
                    <a:pt x="1041" y="565"/>
                  </a:cubicBezTo>
                  <a:cubicBezTo>
                    <a:pt x="1041" y="601"/>
                    <a:pt x="1014" y="632"/>
                    <a:pt x="979" y="637"/>
                  </a:cubicBezTo>
                  <a:cubicBezTo>
                    <a:pt x="963" y="639"/>
                    <a:pt x="947" y="642"/>
                    <a:pt x="931" y="644"/>
                  </a:cubicBezTo>
                  <a:cubicBezTo>
                    <a:pt x="923" y="671"/>
                    <a:pt x="911" y="698"/>
                    <a:pt x="898" y="723"/>
                  </a:cubicBezTo>
                  <a:cubicBezTo>
                    <a:pt x="908" y="736"/>
                    <a:pt x="918" y="749"/>
                    <a:pt x="927" y="762"/>
                  </a:cubicBezTo>
                  <a:cubicBezTo>
                    <a:pt x="949" y="791"/>
                    <a:pt x="945" y="831"/>
                    <a:pt x="920" y="857"/>
                  </a:cubicBezTo>
                  <a:cubicBezTo>
                    <a:pt x="857" y="920"/>
                    <a:pt x="857" y="920"/>
                    <a:pt x="857" y="920"/>
                  </a:cubicBezTo>
                  <a:cubicBezTo>
                    <a:pt x="832" y="945"/>
                    <a:pt x="791" y="948"/>
                    <a:pt x="762" y="927"/>
                  </a:cubicBezTo>
                  <a:cubicBezTo>
                    <a:pt x="750" y="917"/>
                    <a:pt x="736" y="907"/>
                    <a:pt x="723" y="898"/>
                  </a:cubicBezTo>
                  <a:cubicBezTo>
                    <a:pt x="698" y="911"/>
                    <a:pt x="672" y="922"/>
                    <a:pt x="644" y="930"/>
                  </a:cubicBezTo>
                  <a:cubicBezTo>
                    <a:pt x="642" y="947"/>
                    <a:pt x="640" y="963"/>
                    <a:pt x="637" y="979"/>
                  </a:cubicBezTo>
                  <a:cubicBezTo>
                    <a:pt x="632" y="1014"/>
                    <a:pt x="601" y="1041"/>
                    <a:pt x="565" y="1041"/>
                  </a:cubicBezTo>
                  <a:close/>
                  <a:moveTo>
                    <a:pt x="488" y="954"/>
                  </a:moveTo>
                  <a:cubicBezTo>
                    <a:pt x="553" y="954"/>
                    <a:pt x="553" y="954"/>
                    <a:pt x="553" y="954"/>
                  </a:cubicBezTo>
                  <a:cubicBezTo>
                    <a:pt x="555" y="939"/>
                    <a:pt x="557" y="924"/>
                    <a:pt x="559" y="910"/>
                  </a:cubicBezTo>
                  <a:cubicBezTo>
                    <a:pt x="563" y="881"/>
                    <a:pt x="583" y="857"/>
                    <a:pt x="612" y="849"/>
                  </a:cubicBezTo>
                  <a:cubicBezTo>
                    <a:pt x="639" y="842"/>
                    <a:pt x="665" y="831"/>
                    <a:pt x="689" y="817"/>
                  </a:cubicBezTo>
                  <a:cubicBezTo>
                    <a:pt x="714" y="803"/>
                    <a:pt x="746" y="805"/>
                    <a:pt x="769" y="823"/>
                  </a:cubicBezTo>
                  <a:cubicBezTo>
                    <a:pt x="781" y="832"/>
                    <a:pt x="793" y="841"/>
                    <a:pt x="804" y="849"/>
                  </a:cubicBezTo>
                  <a:cubicBezTo>
                    <a:pt x="850" y="804"/>
                    <a:pt x="850" y="804"/>
                    <a:pt x="850" y="804"/>
                  </a:cubicBezTo>
                  <a:cubicBezTo>
                    <a:pt x="841" y="792"/>
                    <a:pt x="832" y="780"/>
                    <a:pt x="823" y="769"/>
                  </a:cubicBezTo>
                  <a:cubicBezTo>
                    <a:pt x="805" y="745"/>
                    <a:pt x="803" y="714"/>
                    <a:pt x="817" y="688"/>
                  </a:cubicBezTo>
                  <a:cubicBezTo>
                    <a:pt x="831" y="664"/>
                    <a:pt x="842" y="638"/>
                    <a:pt x="850" y="611"/>
                  </a:cubicBezTo>
                  <a:cubicBezTo>
                    <a:pt x="857" y="583"/>
                    <a:pt x="881" y="562"/>
                    <a:pt x="910" y="559"/>
                  </a:cubicBezTo>
                  <a:cubicBezTo>
                    <a:pt x="925" y="557"/>
                    <a:pt x="940" y="555"/>
                    <a:pt x="954" y="553"/>
                  </a:cubicBezTo>
                  <a:cubicBezTo>
                    <a:pt x="954" y="488"/>
                    <a:pt x="954" y="488"/>
                    <a:pt x="954" y="488"/>
                  </a:cubicBezTo>
                  <a:cubicBezTo>
                    <a:pt x="940" y="486"/>
                    <a:pt x="925" y="484"/>
                    <a:pt x="910" y="482"/>
                  </a:cubicBezTo>
                  <a:cubicBezTo>
                    <a:pt x="881" y="478"/>
                    <a:pt x="857" y="458"/>
                    <a:pt x="850" y="429"/>
                  </a:cubicBezTo>
                  <a:cubicBezTo>
                    <a:pt x="842" y="402"/>
                    <a:pt x="831" y="376"/>
                    <a:pt x="817" y="352"/>
                  </a:cubicBezTo>
                  <a:cubicBezTo>
                    <a:pt x="803" y="327"/>
                    <a:pt x="805" y="295"/>
                    <a:pt x="823" y="272"/>
                  </a:cubicBezTo>
                  <a:cubicBezTo>
                    <a:pt x="832" y="260"/>
                    <a:pt x="841" y="248"/>
                    <a:pt x="850" y="237"/>
                  </a:cubicBezTo>
                  <a:cubicBezTo>
                    <a:pt x="804" y="191"/>
                    <a:pt x="804" y="191"/>
                    <a:pt x="804" y="191"/>
                  </a:cubicBezTo>
                  <a:cubicBezTo>
                    <a:pt x="793" y="200"/>
                    <a:pt x="781" y="209"/>
                    <a:pt x="769" y="218"/>
                  </a:cubicBezTo>
                  <a:cubicBezTo>
                    <a:pt x="746" y="236"/>
                    <a:pt x="714" y="238"/>
                    <a:pt x="689" y="224"/>
                  </a:cubicBezTo>
                  <a:cubicBezTo>
                    <a:pt x="665" y="210"/>
                    <a:pt x="639" y="199"/>
                    <a:pt x="612" y="191"/>
                  </a:cubicBezTo>
                  <a:cubicBezTo>
                    <a:pt x="583" y="184"/>
                    <a:pt x="563" y="160"/>
                    <a:pt x="559" y="131"/>
                  </a:cubicBezTo>
                  <a:cubicBezTo>
                    <a:pt x="557" y="116"/>
                    <a:pt x="555" y="101"/>
                    <a:pt x="553" y="87"/>
                  </a:cubicBezTo>
                  <a:cubicBezTo>
                    <a:pt x="488" y="87"/>
                    <a:pt x="488" y="87"/>
                    <a:pt x="488" y="87"/>
                  </a:cubicBezTo>
                  <a:cubicBezTo>
                    <a:pt x="486" y="101"/>
                    <a:pt x="484" y="116"/>
                    <a:pt x="482" y="131"/>
                  </a:cubicBezTo>
                  <a:cubicBezTo>
                    <a:pt x="479" y="160"/>
                    <a:pt x="458" y="184"/>
                    <a:pt x="430" y="191"/>
                  </a:cubicBezTo>
                  <a:cubicBezTo>
                    <a:pt x="403" y="199"/>
                    <a:pt x="377" y="210"/>
                    <a:pt x="353" y="224"/>
                  </a:cubicBezTo>
                  <a:cubicBezTo>
                    <a:pt x="327" y="238"/>
                    <a:pt x="296" y="236"/>
                    <a:pt x="272" y="218"/>
                  </a:cubicBezTo>
                  <a:cubicBezTo>
                    <a:pt x="261" y="209"/>
                    <a:pt x="249" y="200"/>
                    <a:pt x="237" y="191"/>
                  </a:cubicBezTo>
                  <a:cubicBezTo>
                    <a:pt x="192" y="237"/>
                    <a:pt x="192" y="237"/>
                    <a:pt x="192" y="237"/>
                  </a:cubicBezTo>
                  <a:cubicBezTo>
                    <a:pt x="200" y="248"/>
                    <a:pt x="209" y="260"/>
                    <a:pt x="218" y="272"/>
                  </a:cubicBezTo>
                  <a:cubicBezTo>
                    <a:pt x="236" y="295"/>
                    <a:pt x="238" y="327"/>
                    <a:pt x="224" y="352"/>
                  </a:cubicBezTo>
                  <a:cubicBezTo>
                    <a:pt x="210" y="376"/>
                    <a:pt x="199" y="402"/>
                    <a:pt x="192" y="429"/>
                  </a:cubicBezTo>
                  <a:cubicBezTo>
                    <a:pt x="184" y="458"/>
                    <a:pt x="160" y="478"/>
                    <a:pt x="131" y="482"/>
                  </a:cubicBezTo>
                  <a:cubicBezTo>
                    <a:pt x="117" y="484"/>
                    <a:pt x="102" y="486"/>
                    <a:pt x="87" y="488"/>
                  </a:cubicBezTo>
                  <a:cubicBezTo>
                    <a:pt x="87" y="553"/>
                    <a:pt x="87" y="553"/>
                    <a:pt x="87" y="553"/>
                  </a:cubicBezTo>
                  <a:cubicBezTo>
                    <a:pt x="102" y="555"/>
                    <a:pt x="117" y="557"/>
                    <a:pt x="131" y="559"/>
                  </a:cubicBezTo>
                  <a:cubicBezTo>
                    <a:pt x="160" y="562"/>
                    <a:pt x="184" y="583"/>
                    <a:pt x="192" y="611"/>
                  </a:cubicBezTo>
                  <a:cubicBezTo>
                    <a:pt x="199" y="638"/>
                    <a:pt x="210" y="664"/>
                    <a:pt x="224" y="688"/>
                  </a:cubicBezTo>
                  <a:cubicBezTo>
                    <a:pt x="238" y="714"/>
                    <a:pt x="236" y="745"/>
                    <a:pt x="218" y="769"/>
                  </a:cubicBezTo>
                  <a:cubicBezTo>
                    <a:pt x="209" y="780"/>
                    <a:pt x="200" y="792"/>
                    <a:pt x="192" y="804"/>
                  </a:cubicBezTo>
                  <a:cubicBezTo>
                    <a:pt x="237" y="849"/>
                    <a:pt x="237" y="849"/>
                    <a:pt x="237" y="849"/>
                  </a:cubicBezTo>
                  <a:cubicBezTo>
                    <a:pt x="249" y="841"/>
                    <a:pt x="261" y="832"/>
                    <a:pt x="272" y="823"/>
                  </a:cubicBezTo>
                  <a:cubicBezTo>
                    <a:pt x="296" y="805"/>
                    <a:pt x="327" y="803"/>
                    <a:pt x="353" y="817"/>
                  </a:cubicBezTo>
                  <a:cubicBezTo>
                    <a:pt x="377" y="831"/>
                    <a:pt x="403" y="842"/>
                    <a:pt x="430" y="849"/>
                  </a:cubicBezTo>
                  <a:cubicBezTo>
                    <a:pt x="458" y="857"/>
                    <a:pt x="479" y="881"/>
                    <a:pt x="482" y="910"/>
                  </a:cubicBezTo>
                  <a:cubicBezTo>
                    <a:pt x="484" y="924"/>
                    <a:pt x="486" y="939"/>
                    <a:pt x="488" y="9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1">
              <a:extLst>
                <a:ext uri="{FF2B5EF4-FFF2-40B4-BE49-F238E27FC236}">
                  <a16:creationId xmlns:a16="http://schemas.microsoft.com/office/drawing/2014/main" xmlns="" id="{7D6E5A42-7827-46BC-8E06-B1C6ADC144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00875" y="9717088"/>
              <a:ext cx="1179512" cy="1179513"/>
            </a:xfrm>
            <a:custGeom>
              <a:avLst/>
              <a:gdLst>
                <a:gd name="T0" fmla="*/ 186 w 371"/>
                <a:gd name="T1" fmla="*/ 371 h 371"/>
                <a:gd name="T2" fmla="*/ 0 w 371"/>
                <a:gd name="T3" fmla="*/ 185 h 371"/>
                <a:gd name="T4" fmla="*/ 186 w 371"/>
                <a:gd name="T5" fmla="*/ 0 h 371"/>
                <a:gd name="T6" fmla="*/ 371 w 371"/>
                <a:gd name="T7" fmla="*/ 185 h 371"/>
                <a:gd name="T8" fmla="*/ 186 w 371"/>
                <a:gd name="T9" fmla="*/ 371 h 371"/>
                <a:gd name="T10" fmla="*/ 186 w 371"/>
                <a:gd name="T11" fmla="*/ 82 h 371"/>
                <a:gd name="T12" fmla="*/ 83 w 371"/>
                <a:gd name="T13" fmla="*/ 185 h 371"/>
                <a:gd name="T14" fmla="*/ 186 w 371"/>
                <a:gd name="T15" fmla="*/ 288 h 371"/>
                <a:gd name="T16" fmla="*/ 289 w 371"/>
                <a:gd name="T17" fmla="*/ 185 h 371"/>
                <a:gd name="T18" fmla="*/ 186 w 371"/>
                <a:gd name="T19" fmla="*/ 82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1" h="371">
                  <a:moveTo>
                    <a:pt x="186" y="371"/>
                  </a:moveTo>
                  <a:cubicBezTo>
                    <a:pt x="83" y="371"/>
                    <a:pt x="0" y="288"/>
                    <a:pt x="0" y="185"/>
                  </a:cubicBezTo>
                  <a:cubicBezTo>
                    <a:pt x="0" y="83"/>
                    <a:pt x="83" y="0"/>
                    <a:pt x="186" y="0"/>
                  </a:cubicBezTo>
                  <a:cubicBezTo>
                    <a:pt x="288" y="0"/>
                    <a:pt x="371" y="83"/>
                    <a:pt x="371" y="185"/>
                  </a:cubicBezTo>
                  <a:cubicBezTo>
                    <a:pt x="371" y="288"/>
                    <a:pt x="288" y="371"/>
                    <a:pt x="186" y="371"/>
                  </a:cubicBezTo>
                  <a:close/>
                  <a:moveTo>
                    <a:pt x="186" y="82"/>
                  </a:moveTo>
                  <a:cubicBezTo>
                    <a:pt x="129" y="82"/>
                    <a:pt x="83" y="128"/>
                    <a:pt x="83" y="185"/>
                  </a:cubicBezTo>
                  <a:cubicBezTo>
                    <a:pt x="83" y="242"/>
                    <a:pt x="129" y="288"/>
                    <a:pt x="186" y="288"/>
                  </a:cubicBezTo>
                  <a:cubicBezTo>
                    <a:pt x="243" y="288"/>
                    <a:pt x="289" y="242"/>
                    <a:pt x="289" y="185"/>
                  </a:cubicBezTo>
                  <a:cubicBezTo>
                    <a:pt x="289" y="128"/>
                    <a:pt x="243" y="82"/>
                    <a:pt x="186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72">
            <a:extLst>
              <a:ext uri="{FF2B5EF4-FFF2-40B4-BE49-F238E27FC236}">
                <a16:creationId xmlns:a16="http://schemas.microsoft.com/office/drawing/2014/main" xmlns="" id="{284DC9F7-878D-459F-9009-FF1B2A351836}"/>
              </a:ext>
            </a:extLst>
          </p:cNvPr>
          <p:cNvGrpSpPr/>
          <p:nvPr/>
        </p:nvGrpSpPr>
        <p:grpSpPr>
          <a:xfrm>
            <a:off x="7556768" y="3417687"/>
            <a:ext cx="1044790" cy="1100135"/>
            <a:chOff x="5995988" y="2712903"/>
            <a:chExt cx="2457450" cy="2587625"/>
          </a:xfrm>
          <a:solidFill>
            <a:schemeClr val="tx1"/>
          </a:solidFill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xmlns="" id="{A78552DB-01E0-4278-B190-554834645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988" y="2712903"/>
              <a:ext cx="2457450" cy="2587625"/>
            </a:xfrm>
            <a:custGeom>
              <a:avLst/>
              <a:gdLst>
                <a:gd name="T0" fmla="*/ 707 w 771"/>
                <a:gd name="T1" fmla="*/ 219 h 812"/>
                <a:gd name="T2" fmla="*/ 760 w 771"/>
                <a:gd name="T3" fmla="*/ 369 h 812"/>
                <a:gd name="T4" fmla="*/ 685 w 771"/>
                <a:gd name="T5" fmla="*/ 634 h 812"/>
                <a:gd name="T6" fmla="*/ 197 w 771"/>
                <a:gd name="T7" fmla="*/ 707 h 812"/>
                <a:gd name="T8" fmla="*/ 97 w 771"/>
                <a:gd name="T9" fmla="*/ 220 h 812"/>
                <a:gd name="T10" fmla="*/ 594 w 771"/>
                <a:gd name="T11" fmla="*/ 106 h 812"/>
                <a:gd name="T12" fmla="*/ 552 w 771"/>
                <a:gd name="T13" fmla="*/ 147 h 812"/>
                <a:gd name="T14" fmla="*/ 509 w 771"/>
                <a:gd name="T15" fmla="*/ 128 h 812"/>
                <a:gd name="T16" fmla="*/ 454 w 771"/>
                <a:gd name="T17" fmla="*/ 113 h 812"/>
                <a:gd name="T18" fmla="*/ 372 w 771"/>
                <a:gd name="T19" fmla="*/ 110 h 812"/>
                <a:gd name="T20" fmla="*/ 241 w 771"/>
                <a:gd name="T21" fmla="*/ 155 h 812"/>
                <a:gd name="T22" fmla="*/ 147 w 771"/>
                <a:gd name="T23" fmla="*/ 249 h 812"/>
                <a:gd name="T24" fmla="*/ 115 w 771"/>
                <a:gd name="T25" fmla="*/ 317 h 812"/>
                <a:gd name="T26" fmla="*/ 103 w 771"/>
                <a:gd name="T27" fmla="*/ 366 h 812"/>
                <a:gd name="T28" fmla="*/ 102 w 771"/>
                <a:gd name="T29" fmla="*/ 450 h 812"/>
                <a:gd name="T30" fmla="*/ 124 w 771"/>
                <a:gd name="T31" fmla="*/ 528 h 812"/>
                <a:gd name="T32" fmla="*/ 209 w 771"/>
                <a:gd name="T33" fmla="*/ 643 h 812"/>
                <a:gd name="T34" fmla="*/ 295 w 771"/>
                <a:gd name="T35" fmla="*/ 694 h 812"/>
                <a:gd name="T36" fmla="*/ 357 w 771"/>
                <a:gd name="T37" fmla="*/ 710 h 812"/>
                <a:gd name="T38" fmla="*/ 439 w 771"/>
                <a:gd name="T39" fmla="*/ 711 h 812"/>
                <a:gd name="T40" fmla="*/ 512 w 771"/>
                <a:gd name="T41" fmla="*/ 693 h 812"/>
                <a:gd name="T42" fmla="*/ 585 w 771"/>
                <a:gd name="T43" fmla="*/ 652 h 812"/>
                <a:gd name="T44" fmla="*/ 644 w 771"/>
                <a:gd name="T45" fmla="*/ 592 h 812"/>
                <a:gd name="T46" fmla="*/ 677 w 771"/>
                <a:gd name="T47" fmla="*/ 536 h 812"/>
                <a:gd name="T48" fmla="*/ 696 w 771"/>
                <a:gd name="T49" fmla="*/ 482 h 812"/>
                <a:gd name="T50" fmla="*/ 704 w 771"/>
                <a:gd name="T51" fmla="*/ 432 h 812"/>
                <a:gd name="T52" fmla="*/ 702 w 771"/>
                <a:gd name="T53" fmla="*/ 374 h 812"/>
                <a:gd name="T54" fmla="*/ 695 w 771"/>
                <a:gd name="T55" fmla="*/ 334 h 812"/>
                <a:gd name="T56" fmla="*/ 666 w 771"/>
                <a:gd name="T57" fmla="*/ 264 h 812"/>
                <a:gd name="T58" fmla="*/ 667 w 771"/>
                <a:gd name="T59" fmla="*/ 258 h 812"/>
                <a:gd name="T60" fmla="*/ 703 w 771"/>
                <a:gd name="T61" fmla="*/ 222 h 812"/>
                <a:gd name="T62" fmla="*/ 707 w 771"/>
                <a:gd name="T63" fmla="*/ 219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1" h="812">
                  <a:moveTo>
                    <a:pt x="707" y="219"/>
                  </a:moveTo>
                  <a:cubicBezTo>
                    <a:pt x="736" y="265"/>
                    <a:pt x="754" y="315"/>
                    <a:pt x="760" y="369"/>
                  </a:cubicBezTo>
                  <a:cubicBezTo>
                    <a:pt x="771" y="467"/>
                    <a:pt x="746" y="557"/>
                    <a:pt x="685" y="634"/>
                  </a:cubicBezTo>
                  <a:cubicBezTo>
                    <a:pt x="561" y="789"/>
                    <a:pt x="347" y="812"/>
                    <a:pt x="197" y="707"/>
                  </a:cubicBezTo>
                  <a:cubicBezTo>
                    <a:pt x="31" y="591"/>
                    <a:pt x="0" y="374"/>
                    <a:pt x="97" y="220"/>
                  </a:cubicBezTo>
                  <a:cubicBezTo>
                    <a:pt x="203" y="52"/>
                    <a:pt x="424" y="0"/>
                    <a:pt x="594" y="106"/>
                  </a:cubicBezTo>
                  <a:cubicBezTo>
                    <a:pt x="580" y="120"/>
                    <a:pt x="566" y="134"/>
                    <a:pt x="552" y="147"/>
                  </a:cubicBezTo>
                  <a:cubicBezTo>
                    <a:pt x="538" y="141"/>
                    <a:pt x="523" y="134"/>
                    <a:pt x="509" y="128"/>
                  </a:cubicBezTo>
                  <a:cubicBezTo>
                    <a:pt x="491" y="121"/>
                    <a:pt x="473" y="116"/>
                    <a:pt x="454" y="113"/>
                  </a:cubicBezTo>
                  <a:cubicBezTo>
                    <a:pt x="427" y="108"/>
                    <a:pt x="399" y="107"/>
                    <a:pt x="372" y="110"/>
                  </a:cubicBezTo>
                  <a:cubicBezTo>
                    <a:pt x="325" y="115"/>
                    <a:pt x="281" y="130"/>
                    <a:pt x="241" y="155"/>
                  </a:cubicBezTo>
                  <a:cubicBezTo>
                    <a:pt x="203" y="179"/>
                    <a:pt x="171" y="211"/>
                    <a:pt x="147" y="249"/>
                  </a:cubicBezTo>
                  <a:cubicBezTo>
                    <a:pt x="134" y="270"/>
                    <a:pt x="123" y="293"/>
                    <a:pt x="115" y="317"/>
                  </a:cubicBezTo>
                  <a:cubicBezTo>
                    <a:pt x="110" y="333"/>
                    <a:pt x="106" y="350"/>
                    <a:pt x="103" y="366"/>
                  </a:cubicBezTo>
                  <a:cubicBezTo>
                    <a:pt x="99" y="394"/>
                    <a:pt x="99" y="422"/>
                    <a:pt x="102" y="450"/>
                  </a:cubicBezTo>
                  <a:cubicBezTo>
                    <a:pt x="105" y="477"/>
                    <a:pt x="113" y="503"/>
                    <a:pt x="124" y="528"/>
                  </a:cubicBezTo>
                  <a:cubicBezTo>
                    <a:pt x="143" y="574"/>
                    <a:pt x="171" y="612"/>
                    <a:pt x="209" y="643"/>
                  </a:cubicBezTo>
                  <a:cubicBezTo>
                    <a:pt x="235" y="665"/>
                    <a:pt x="263" y="682"/>
                    <a:pt x="295" y="694"/>
                  </a:cubicBezTo>
                  <a:cubicBezTo>
                    <a:pt x="315" y="701"/>
                    <a:pt x="336" y="707"/>
                    <a:pt x="357" y="710"/>
                  </a:cubicBezTo>
                  <a:cubicBezTo>
                    <a:pt x="384" y="714"/>
                    <a:pt x="412" y="715"/>
                    <a:pt x="439" y="711"/>
                  </a:cubicBezTo>
                  <a:cubicBezTo>
                    <a:pt x="464" y="708"/>
                    <a:pt x="488" y="702"/>
                    <a:pt x="512" y="693"/>
                  </a:cubicBezTo>
                  <a:cubicBezTo>
                    <a:pt x="538" y="683"/>
                    <a:pt x="563" y="669"/>
                    <a:pt x="585" y="652"/>
                  </a:cubicBezTo>
                  <a:cubicBezTo>
                    <a:pt x="607" y="635"/>
                    <a:pt x="627" y="615"/>
                    <a:pt x="644" y="592"/>
                  </a:cubicBezTo>
                  <a:cubicBezTo>
                    <a:pt x="657" y="575"/>
                    <a:pt x="668" y="556"/>
                    <a:pt x="677" y="536"/>
                  </a:cubicBezTo>
                  <a:cubicBezTo>
                    <a:pt x="686" y="519"/>
                    <a:pt x="692" y="501"/>
                    <a:pt x="696" y="482"/>
                  </a:cubicBezTo>
                  <a:cubicBezTo>
                    <a:pt x="700" y="465"/>
                    <a:pt x="703" y="449"/>
                    <a:pt x="704" y="432"/>
                  </a:cubicBezTo>
                  <a:cubicBezTo>
                    <a:pt x="704" y="413"/>
                    <a:pt x="704" y="393"/>
                    <a:pt x="702" y="374"/>
                  </a:cubicBezTo>
                  <a:cubicBezTo>
                    <a:pt x="701" y="361"/>
                    <a:pt x="698" y="347"/>
                    <a:pt x="695" y="334"/>
                  </a:cubicBezTo>
                  <a:cubicBezTo>
                    <a:pt x="689" y="310"/>
                    <a:pt x="679" y="286"/>
                    <a:pt x="666" y="264"/>
                  </a:cubicBezTo>
                  <a:cubicBezTo>
                    <a:pt x="665" y="262"/>
                    <a:pt x="665" y="260"/>
                    <a:pt x="667" y="258"/>
                  </a:cubicBezTo>
                  <a:cubicBezTo>
                    <a:pt x="680" y="246"/>
                    <a:pt x="691" y="234"/>
                    <a:pt x="703" y="222"/>
                  </a:cubicBezTo>
                  <a:cubicBezTo>
                    <a:pt x="704" y="221"/>
                    <a:pt x="705" y="220"/>
                    <a:pt x="707" y="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xmlns="" id="{0577D370-8EE0-4357-8A45-39AA6F30C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1" y="3270116"/>
              <a:ext cx="1450975" cy="1435100"/>
            </a:xfrm>
            <a:custGeom>
              <a:avLst/>
              <a:gdLst>
                <a:gd name="T0" fmla="*/ 350 w 455"/>
                <a:gd name="T1" fmla="*/ 54 h 450"/>
                <a:gd name="T2" fmla="*/ 311 w 455"/>
                <a:gd name="T3" fmla="*/ 93 h 450"/>
                <a:gd name="T4" fmla="*/ 305 w 455"/>
                <a:gd name="T5" fmla="*/ 94 h 450"/>
                <a:gd name="T6" fmla="*/ 262 w 455"/>
                <a:gd name="T7" fmla="*/ 81 h 450"/>
                <a:gd name="T8" fmla="*/ 210 w 455"/>
                <a:gd name="T9" fmla="*/ 82 h 450"/>
                <a:gd name="T10" fmla="*/ 148 w 455"/>
                <a:gd name="T11" fmla="*/ 109 h 450"/>
                <a:gd name="T12" fmla="*/ 103 w 455"/>
                <a:gd name="T13" fmla="*/ 160 h 450"/>
                <a:gd name="T14" fmla="*/ 84 w 455"/>
                <a:gd name="T15" fmla="*/ 216 h 450"/>
                <a:gd name="T16" fmla="*/ 90 w 455"/>
                <a:gd name="T17" fmla="*/ 283 h 450"/>
                <a:gd name="T18" fmla="*/ 154 w 455"/>
                <a:gd name="T19" fmla="*/ 367 h 450"/>
                <a:gd name="T20" fmla="*/ 225 w 455"/>
                <a:gd name="T21" fmla="*/ 392 h 450"/>
                <a:gd name="T22" fmla="*/ 302 w 455"/>
                <a:gd name="T23" fmla="*/ 379 h 450"/>
                <a:gd name="T24" fmla="*/ 364 w 455"/>
                <a:gd name="T25" fmla="*/ 330 h 450"/>
                <a:gd name="T26" fmla="*/ 391 w 455"/>
                <a:gd name="T27" fmla="*/ 273 h 450"/>
                <a:gd name="T28" fmla="*/ 395 w 455"/>
                <a:gd name="T29" fmla="*/ 223 h 450"/>
                <a:gd name="T30" fmla="*/ 380 w 455"/>
                <a:gd name="T31" fmla="*/ 167 h 450"/>
                <a:gd name="T32" fmla="*/ 422 w 455"/>
                <a:gd name="T33" fmla="*/ 125 h 450"/>
                <a:gd name="T34" fmla="*/ 453 w 455"/>
                <a:gd name="T35" fmla="*/ 242 h 450"/>
                <a:gd name="T36" fmla="*/ 418 w 455"/>
                <a:gd name="T37" fmla="*/ 354 h 450"/>
                <a:gd name="T38" fmla="*/ 235 w 455"/>
                <a:gd name="T39" fmla="*/ 450 h 450"/>
                <a:gd name="T40" fmla="*/ 85 w 455"/>
                <a:gd name="T41" fmla="*/ 385 h 450"/>
                <a:gd name="T42" fmla="*/ 95 w 455"/>
                <a:gd name="T43" fmla="*/ 78 h 450"/>
                <a:gd name="T44" fmla="*/ 350 w 455"/>
                <a:gd name="T45" fmla="*/ 54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5" h="450">
                  <a:moveTo>
                    <a:pt x="350" y="54"/>
                  </a:moveTo>
                  <a:cubicBezTo>
                    <a:pt x="337" y="67"/>
                    <a:pt x="324" y="80"/>
                    <a:pt x="311" y="93"/>
                  </a:cubicBezTo>
                  <a:cubicBezTo>
                    <a:pt x="310" y="94"/>
                    <a:pt x="307" y="95"/>
                    <a:pt x="305" y="94"/>
                  </a:cubicBezTo>
                  <a:cubicBezTo>
                    <a:pt x="292" y="87"/>
                    <a:pt x="277" y="83"/>
                    <a:pt x="262" y="81"/>
                  </a:cubicBezTo>
                  <a:cubicBezTo>
                    <a:pt x="244" y="79"/>
                    <a:pt x="227" y="79"/>
                    <a:pt x="210" y="82"/>
                  </a:cubicBezTo>
                  <a:cubicBezTo>
                    <a:pt x="187" y="87"/>
                    <a:pt x="166" y="96"/>
                    <a:pt x="148" y="109"/>
                  </a:cubicBezTo>
                  <a:cubicBezTo>
                    <a:pt x="129" y="123"/>
                    <a:pt x="114" y="140"/>
                    <a:pt x="103" y="160"/>
                  </a:cubicBezTo>
                  <a:cubicBezTo>
                    <a:pt x="93" y="178"/>
                    <a:pt x="87" y="196"/>
                    <a:pt x="84" y="216"/>
                  </a:cubicBezTo>
                  <a:cubicBezTo>
                    <a:pt x="81" y="239"/>
                    <a:pt x="83" y="261"/>
                    <a:pt x="90" y="283"/>
                  </a:cubicBezTo>
                  <a:cubicBezTo>
                    <a:pt x="101" y="319"/>
                    <a:pt x="123" y="347"/>
                    <a:pt x="154" y="367"/>
                  </a:cubicBezTo>
                  <a:cubicBezTo>
                    <a:pt x="176" y="381"/>
                    <a:pt x="199" y="389"/>
                    <a:pt x="225" y="392"/>
                  </a:cubicBezTo>
                  <a:cubicBezTo>
                    <a:pt x="252" y="394"/>
                    <a:pt x="277" y="390"/>
                    <a:pt x="302" y="379"/>
                  </a:cubicBezTo>
                  <a:cubicBezTo>
                    <a:pt x="327" y="368"/>
                    <a:pt x="348" y="352"/>
                    <a:pt x="364" y="330"/>
                  </a:cubicBezTo>
                  <a:cubicBezTo>
                    <a:pt x="377" y="313"/>
                    <a:pt x="386" y="294"/>
                    <a:pt x="391" y="273"/>
                  </a:cubicBezTo>
                  <a:cubicBezTo>
                    <a:pt x="395" y="256"/>
                    <a:pt x="397" y="240"/>
                    <a:pt x="395" y="223"/>
                  </a:cubicBezTo>
                  <a:cubicBezTo>
                    <a:pt x="394" y="204"/>
                    <a:pt x="389" y="185"/>
                    <a:pt x="380" y="167"/>
                  </a:cubicBezTo>
                  <a:cubicBezTo>
                    <a:pt x="394" y="153"/>
                    <a:pt x="408" y="139"/>
                    <a:pt x="422" y="125"/>
                  </a:cubicBezTo>
                  <a:cubicBezTo>
                    <a:pt x="444" y="161"/>
                    <a:pt x="455" y="200"/>
                    <a:pt x="453" y="242"/>
                  </a:cubicBezTo>
                  <a:cubicBezTo>
                    <a:pt x="452" y="283"/>
                    <a:pt x="441" y="320"/>
                    <a:pt x="418" y="354"/>
                  </a:cubicBezTo>
                  <a:cubicBezTo>
                    <a:pt x="374" y="418"/>
                    <a:pt x="312" y="450"/>
                    <a:pt x="235" y="450"/>
                  </a:cubicBezTo>
                  <a:cubicBezTo>
                    <a:pt x="176" y="450"/>
                    <a:pt x="125" y="427"/>
                    <a:pt x="85" y="385"/>
                  </a:cubicBezTo>
                  <a:cubicBezTo>
                    <a:pt x="0" y="295"/>
                    <a:pt x="6" y="160"/>
                    <a:pt x="95" y="78"/>
                  </a:cubicBezTo>
                  <a:cubicBezTo>
                    <a:pt x="179" y="0"/>
                    <a:pt x="293" y="14"/>
                    <a:pt x="350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xmlns="" id="{A0518375-BB45-4633-A8F9-A1A7DE3B7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2874828"/>
              <a:ext cx="1381125" cy="1384300"/>
            </a:xfrm>
            <a:custGeom>
              <a:avLst/>
              <a:gdLst>
                <a:gd name="T0" fmla="*/ 363 w 433"/>
                <a:gd name="T1" fmla="*/ 0 h 434"/>
                <a:gd name="T2" fmla="*/ 363 w 433"/>
                <a:gd name="T3" fmla="*/ 71 h 434"/>
                <a:gd name="T4" fmla="*/ 432 w 433"/>
                <a:gd name="T5" fmla="*/ 71 h 434"/>
                <a:gd name="T6" fmla="*/ 433 w 433"/>
                <a:gd name="T7" fmla="*/ 73 h 434"/>
                <a:gd name="T8" fmla="*/ 408 w 433"/>
                <a:gd name="T9" fmla="*/ 98 h 434"/>
                <a:gd name="T10" fmla="*/ 303 w 433"/>
                <a:gd name="T11" fmla="*/ 203 h 434"/>
                <a:gd name="T12" fmla="*/ 292 w 433"/>
                <a:gd name="T13" fmla="*/ 207 h 434"/>
                <a:gd name="T14" fmla="*/ 262 w 433"/>
                <a:gd name="T15" fmla="*/ 208 h 434"/>
                <a:gd name="T16" fmla="*/ 255 w 433"/>
                <a:gd name="T17" fmla="*/ 210 h 434"/>
                <a:gd name="T18" fmla="*/ 176 w 433"/>
                <a:gd name="T19" fmla="*/ 289 h 434"/>
                <a:gd name="T20" fmla="*/ 141 w 433"/>
                <a:gd name="T21" fmla="*/ 325 h 434"/>
                <a:gd name="T22" fmla="*/ 140 w 433"/>
                <a:gd name="T23" fmla="*/ 330 h 434"/>
                <a:gd name="T24" fmla="*/ 146 w 433"/>
                <a:gd name="T25" fmla="*/ 354 h 434"/>
                <a:gd name="T26" fmla="*/ 121 w 433"/>
                <a:gd name="T27" fmla="*/ 415 h 434"/>
                <a:gd name="T28" fmla="*/ 67 w 433"/>
                <a:gd name="T29" fmla="*/ 432 h 434"/>
                <a:gd name="T30" fmla="*/ 12 w 433"/>
                <a:gd name="T31" fmla="*/ 397 h 434"/>
                <a:gd name="T32" fmla="*/ 4 w 433"/>
                <a:gd name="T33" fmla="*/ 342 h 434"/>
                <a:gd name="T34" fmla="*/ 46 w 433"/>
                <a:gd name="T35" fmla="*/ 294 h 434"/>
                <a:gd name="T36" fmla="*/ 105 w 433"/>
                <a:gd name="T37" fmla="*/ 295 h 434"/>
                <a:gd name="T38" fmla="*/ 110 w 433"/>
                <a:gd name="T39" fmla="*/ 293 h 434"/>
                <a:gd name="T40" fmla="*/ 191 w 433"/>
                <a:gd name="T41" fmla="*/ 213 h 434"/>
                <a:gd name="T42" fmla="*/ 223 w 433"/>
                <a:gd name="T43" fmla="*/ 181 h 434"/>
                <a:gd name="T44" fmla="*/ 227 w 433"/>
                <a:gd name="T45" fmla="*/ 171 h 434"/>
                <a:gd name="T46" fmla="*/ 227 w 433"/>
                <a:gd name="T47" fmla="*/ 143 h 434"/>
                <a:gd name="T48" fmla="*/ 231 w 433"/>
                <a:gd name="T49" fmla="*/ 131 h 434"/>
                <a:gd name="T50" fmla="*/ 360 w 433"/>
                <a:gd name="T51" fmla="*/ 3 h 434"/>
                <a:gd name="T52" fmla="*/ 363 w 433"/>
                <a:gd name="T53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3" h="434">
                  <a:moveTo>
                    <a:pt x="363" y="0"/>
                  </a:moveTo>
                  <a:cubicBezTo>
                    <a:pt x="363" y="24"/>
                    <a:pt x="363" y="47"/>
                    <a:pt x="363" y="71"/>
                  </a:cubicBezTo>
                  <a:cubicBezTo>
                    <a:pt x="386" y="71"/>
                    <a:pt x="409" y="71"/>
                    <a:pt x="432" y="71"/>
                  </a:cubicBezTo>
                  <a:cubicBezTo>
                    <a:pt x="432" y="72"/>
                    <a:pt x="432" y="73"/>
                    <a:pt x="433" y="73"/>
                  </a:cubicBezTo>
                  <a:cubicBezTo>
                    <a:pt x="424" y="81"/>
                    <a:pt x="416" y="90"/>
                    <a:pt x="408" y="98"/>
                  </a:cubicBezTo>
                  <a:cubicBezTo>
                    <a:pt x="373" y="133"/>
                    <a:pt x="338" y="168"/>
                    <a:pt x="303" y="203"/>
                  </a:cubicBezTo>
                  <a:cubicBezTo>
                    <a:pt x="300" y="206"/>
                    <a:pt x="297" y="208"/>
                    <a:pt x="292" y="207"/>
                  </a:cubicBezTo>
                  <a:cubicBezTo>
                    <a:pt x="282" y="207"/>
                    <a:pt x="272" y="207"/>
                    <a:pt x="262" y="208"/>
                  </a:cubicBezTo>
                  <a:cubicBezTo>
                    <a:pt x="260" y="208"/>
                    <a:pt x="256" y="209"/>
                    <a:pt x="255" y="210"/>
                  </a:cubicBezTo>
                  <a:cubicBezTo>
                    <a:pt x="228" y="237"/>
                    <a:pt x="202" y="263"/>
                    <a:pt x="176" y="289"/>
                  </a:cubicBezTo>
                  <a:cubicBezTo>
                    <a:pt x="164" y="301"/>
                    <a:pt x="152" y="313"/>
                    <a:pt x="141" y="325"/>
                  </a:cubicBezTo>
                  <a:cubicBezTo>
                    <a:pt x="140" y="326"/>
                    <a:pt x="139" y="328"/>
                    <a:pt x="140" y="330"/>
                  </a:cubicBezTo>
                  <a:cubicBezTo>
                    <a:pt x="143" y="338"/>
                    <a:pt x="145" y="346"/>
                    <a:pt x="146" y="354"/>
                  </a:cubicBezTo>
                  <a:cubicBezTo>
                    <a:pt x="148" y="379"/>
                    <a:pt x="139" y="399"/>
                    <a:pt x="121" y="415"/>
                  </a:cubicBezTo>
                  <a:cubicBezTo>
                    <a:pt x="105" y="428"/>
                    <a:pt x="87" y="434"/>
                    <a:pt x="67" y="432"/>
                  </a:cubicBezTo>
                  <a:cubicBezTo>
                    <a:pt x="43" y="429"/>
                    <a:pt x="25" y="417"/>
                    <a:pt x="12" y="397"/>
                  </a:cubicBezTo>
                  <a:cubicBezTo>
                    <a:pt x="2" y="380"/>
                    <a:pt x="0" y="361"/>
                    <a:pt x="4" y="342"/>
                  </a:cubicBezTo>
                  <a:cubicBezTo>
                    <a:pt x="10" y="320"/>
                    <a:pt x="24" y="303"/>
                    <a:pt x="46" y="294"/>
                  </a:cubicBezTo>
                  <a:cubicBezTo>
                    <a:pt x="66" y="285"/>
                    <a:pt x="86" y="286"/>
                    <a:pt x="105" y="295"/>
                  </a:cubicBezTo>
                  <a:cubicBezTo>
                    <a:pt x="107" y="295"/>
                    <a:pt x="109" y="294"/>
                    <a:pt x="110" y="293"/>
                  </a:cubicBezTo>
                  <a:cubicBezTo>
                    <a:pt x="137" y="267"/>
                    <a:pt x="164" y="240"/>
                    <a:pt x="191" y="213"/>
                  </a:cubicBezTo>
                  <a:cubicBezTo>
                    <a:pt x="202" y="202"/>
                    <a:pt x="212" y="191"/>
                    <a:pt x="223" y="181"/>
                  </a:cubicBezTo>
                  <a:cubicBezTo>
                    <a:pt x="226" y="178"/>
                    <a:pt x="227" y="175"/>
                    <a:pt x="227" y="171"/>
                  </a:cubicBezTo>
                  <a:cubicBezTo>
                    <a:pt x="227" y="162"/>
                    <a:pt x="227" y="152"/>
                    <a:pt x="227" y="143"/>
                  </a:cubicBezTo>
                  <a:cubicBezTo>
                    <a:pt x="226" y="138"/>
                    <a:pt x="228" y="135"/>
                    <a:pt x="231" y="131"/>
                  </a:cubicBezTo>
                  <a:cubicBezTo>
                    <a:pt x="274" y="88"/>
                    <a:pt x="317" y="45"/>
                    <a:pt x="360" y="3"/>
                  </a:cubicBezTo>
                  <a:cubicBezTo>
                    <a:pt x="361" y="2"/>
                    <a:pt x="362" y="1"/>
                    <a:pt x="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0" name="Group 76">
            <a:extLst>
              <a:ext uri="{FF2B5EF4-FFF2-40B4-BE49-F238E27FC236}">
                <a16:creationId xmlns:a16="http://schemas.microsoft.com/office/drawing/2014/main" xmlns="" id="{28354587-15BE-485C-ABC9-B39EDB3F7897}"/>
              </a:ext>
            </a:extLst>
          </p:cNvPr>
          <p:cNvGrpSpPr/>
          <p:nvPr/>
        </p:nvGrpSpPr>
        <p:grpSpPr>
          <a:xfrm>
            <a:off x="9632446" y="3538314"/>
            <a:ext cx="872443" cy="779839"/>
            <a:chOff x="5418138" y="4568825"/>
            <a:chExt cx="568325" cy="508001"/>
          </a:xfrm>
          <a:solidFill>
            <a:schemeClr val="tx1"/>
          </a:solidFill>
        </p:grpSpPr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xmlns="" id="{3186F017-67D4-4D67-953B-FF89B74C6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963" y="4730750"/>
              <a:ext cx="128588" cy="346075"/>
            </a:xfrm>
            <a:custGeom>
              <a:avLst/>
              <a:gdLst>
                <a:gd name="T0" fmla="*/ 40 w 40"/>
                <a:gd name="T1" fmla="*/ 0 h 107"/>
                <a:gd name="T2" fmla="*/ 40 w 40"/>
                <a:gd name="T3" fmla="*/ 107 h 107"/>
                <a:gd name="T4" fmla="*/ 0 w 40"/>
                <a:gd name="T5" fmla="*/ 107 h 107"/>
                <a:gd name="T6" fmla="*/ 0 w 40"/>
                <a:gd name="T7" fmla="*/ 103 h 107"/>
                <a:gd name="T8" fmla="*/ 0 w 40"/>
                <a:gd name="T9" fmla="*/ 41 h 107"/>
                <a:gd name="T10" fmla="*/ 3 w 40"/>
                <a:gd name="T11" fmla="*/ 35 h 107"/>
                <a:gd name="T12" fmla="*/ 40 w 40"/>
                <a:gd name="T1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07">
                  <a:moveTo>
                    <a:pt x="40" y="0"/>
                  </a:moveTo>
                  <a:cubicBezTo>
                    <a:pt x="40" y="107"/>
                    <a:pt x="40" y="107"/>
                    <a:pt x="40" y="107"/>
                  </a:cubicBezTo>
                  <a:cubicBezTo>
                    <a:pt x="40" y="107"/>
                    <a:pt x="14" y="107"/>
                    <a:pt x="0" y="107"/>
                  </a:cubicBezTo>
                  <a:cubicBezTo>
                    <a:pt x="0" y="106"/>
                    <a:pt x="0" y="104"/>
                    <a:pt x="0" y="103"/>
                  </a:cubicBezTo>
                  <a:cubicBezTo>
                    <a:pt x="0" y="82"/>
                    <a:pt x="0" y="62"/>
                    <a:pt x="0" y="41"/>
                  </a:cubicBezTo>
                  <a:cubicBezTo>
                    <a:pt x="0" y="39"/>
                    <a:pt x="1" y="36"/>
                    <a:pt x="3" y="35"/>
                  </a:cubicBezTo>
                  <a:cubicBezTo>
                    <a:pt x="14" y="24"/>
                    <a:pt x="40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xmlns="" id="{59207A04-C055-447E-B342-16DC846AD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4568825"/>
              <a:ext cx="568325" cy="323850"/>
            </a:xfrm>
            <a:custGeom>
              <a:avLst/>
              <a:gdLst>
                <a:gd name="T0" fmla="*/ 81 w 176"/>
                <a:gd name="T1" fmla="*/ 80 h 100"/>
                <a:gd name="T2" fmla="*/ 143 w 176"/>
                <a:gd name="T3" fmla="*/ 22 h 100"/>
                <a:gd name="T4" fmla="*/ 139 w 176"/>
                <a:gd name="T5" fmla="*/ 17 h 100"/>
                <a:gd name="T6" fmla="*/ 141 w 176"/>
                <a:gd name="T7" fmla="*/ 8 h 100"/>
                <a:gd name="T8" fmla="*/ 168 w 176"/>
                <a:gd name="T9" fmla="*/ 1 h 100"/>
                <a:gd name="T10" fmla="*/ 175 w 176"/>
                <a:gd name="T11" fmla="*/ 9 h 100"/>
                <a:gd name="T12" fmla="*/ 168 w 176"/>
                <a:gd name="T13" fmla="*/ 34 h 100"/>
                <a:gd name="T14" fmla="*/ 158 w 176"/>
                <a:gd name="T15" fmla="*/ 37 h 100"/>
                <a:gd name="T16" fmla="*/ 154 w 176"/>
                <a:gd name="T17" fmla="*/ 31 h 100"/>
                <a:gd name="T18" fmla="*/ 134 w 176"/>
                <a:gd name="T19" fmla="*/ 49 h 100"/>
                <a:gd name="T20" fmla="*/ 84 w 176"/>
                <a:gd name="T21" fmla="*/ 96 h 100"/>
                <a:gd name="T22" fmla="*/ 77 w 176"/>
                <a:gd name="T23" fmla="*/ 96 h 100"/>
                <a:gd name="T24" fmla="*/ 51 w 176"/>
                <a:gd name="T25" fmla="*/ 70 h 100"/>
                <a:gd name="T26" fmla="*/ 44 w 176"/>
                <a:gd name="T27" fmla="*/ 69 h 100"/>
                <a:gd name="T28" fmla="*/ 10 w 176"/>
                <a:gd name="T29" fmla="*/ 100 h 100"/>
                <a:gd name="T30" fmla="*/ 9 w 176"/>
                <a:gd name="T31" fmla="*/ 100 h 100"/>
                <a:gd name="T32" fmla="*/ 10 w 176"/>
                <a:gd name="T33" fmla="*/ 82 h 100"/>
                <a:gd name="T34" fmla="*/ 45 w 176"/>
                <a:gd name="T35" fmla="*/ 50 h 100"/>
                <a:gd name="T36" fmla="*/ 51 w 176"/>
                <a:gd name="T37" fmla="*/ 50 h 100"/>
                <a:gd name="T38" fmla="*/ 79 w 176"/>
                <a:gd name="T39" fmla="*/ 78 h 100"/>
                <a:gd name="T40" fmla="*/ 81 w 176"/>
                <a:gd name="T41" fmla="*/ 8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100">
                  <a:moveTo>
                    <a:pt x="81" y="80"/>
                  </a:moveTo>
                  <a:cubicBezTo>
                    <a:pt x="102" y="60"/>
                    <a:pt x="122" y="41"/>
                    <a:pt x="143" y="22"/>
                  </a:cubicBezTo>
                  <a:cubicBezTo>
                    <a:pt x="141" y="20"/>
                    <a:pt x="140" y="19"/>
                    <a:pt x="139" y="17"/>
                  </a:cubicBezTo>
                  <a:cubicBezTo>
                    <a:pt x="135" y="14"/>
                    <a:pt x="136" y="10"/>
                    <a:pt x="141" y="8"/>
                  </a:cubicBezTo>
                  <a:cubicBezTo>
                    <a:pt x="150" y="6"/>
                    <a:pt x="159" y="3"/>
                    <a:pt x="168" y="1"/>
                  </a:cubicBezTo>
                  <a:cubicBezTo>
                    <a:pt x="173" y="0"/>
                    <a:pt x="176" y="3"/>
                    <a:pt x="175" y="9"/>
                  </a:cubicBezTo>
                  <a:cubicBezTo>
                    <a:pt x="173" y="17"/>
                    <a:pt x="170" y="26"/>
                    <a:pt x="168" y="34"/>
                  </a:cubicBezTo>
                  <a:cubicBezTo>
                    <a:pt x="166" y="40"/>
                    <a:pt x="163" y="41"/>
                    <a:pt x="158" y="37"/>
                  </a:cubicBezTo>
                  <a:cubicBezTo>
                    <a:pt x="157" y="35"/>
                    <a:pt x="155" y="33"/>
                    <a:pt x="154" y="31"/>
                  </a:cubicBezTo>
                  <a:cubicBezTo>
                    <a:pt x="147" y="38"/>
                    <a:pt x="140" y="44"/>
                    <a:pt x="134" y="49"/>
                  </a:cubicBezTo>
                  <a:cubicBezTo>
                    <a:pt x="117" y="65"/>
                    <a:pt x="100" y="80"/>
                    <a:pt x="84" y="96"/>
                  </a:cubicBezTo>
                  <a:cubicBezTo>
                    <a:pt x="81" y="99"/>
                    <a:pt x="79" y="98"/>
                    <a:pt x="77" y="96"/>
                  </a:cubicBezTo>
                  <a:cubicBezTo>
                    <a:pt x="68" y="87"/>
                    <a:pt x="59" y="78"/>
                    <a:pt x="51" y="70"/>
                  </a:cubicBezTo>
                  <a:cubicBezTo>
                    <a:pt x="48" y="67"/>
                    <a:pt x="47" y="67"/>
                    <a:pt x="44" y="69"/>
                  </a:cubicBezTo>
                  <a:cubicBezTo>
                    <a:pt x="33" y="80"/>
                    <a:pt x="21" y="90"/>
                    <a:pt x="10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0" y="90"/>
                    <a:pt x="0" y="90"/>
                    <a:pt x="10" y="82"/>
                  </a:cubicBezTo>
                  <a:cubicBezTo>
                    <a:pt x="21" y="71"/>
                    <a:pt x="33" y="61"/>
                    <a:pt x="45" y="50"/>
                  </a:cubicBezTo>
                  <a:cubicBezTo>
                    <a:pt x="47" y="48"/>
                    <a:pt x="49" y="48"/>
                    <a:pt x="51" y="50"/>
                  </a:cubicBezTo>
                  <a:cubicBezTo>
                    <a:pt x="60" y="60"/>
                    <a:pt x="70" y="69"/>
                    <a:pt x="79" y="78"/>
                  </a:cubicBezTo>
                  <a:cubicBezTo>
                    <a:pt x="80" y="79"/>
                    <a:pt x="80" y="79"/>
                    <a:pt x="81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xmlns="" id="{FA9614DC-1E2F-47E8-94B1-51D81C78D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888" y="4856163"/>
              <a:ext cx="130175" cy="220663"/>
            </a:xfrm>
            <a:custGeom>
              <a:avLst/>
              <a:gdLst>
                <a:gd name="T0" fmla="*/ 37 w 40"/>
                <a:gd name="T1" fmla="*/ 0 h 68"/>
                <a:gd name="T2" fmla="*/ 40 w 40"/>
                <a:gd name="T3" fmla="*/ 2 h 68"/>
                <a:gd name="T4" fmla="*/ 40 w 40"/>
                <a:gd name="T5" fmla="*/ 67 h 68"/>
                <a:gd name="T6" fmla="*/ 40 w 40"/>
                <a:gd name="T7" fmla="*/ 68 h 68"/>
                <a:gd name="T8" fmla="*/ 0 w 40"/>
                <a:gd name="T9" fmla="*/ 68 h 68"/>
                <a:gd name="T10" fmla="*/ 0 w 40"/>
                <a:gd name="T11" fmla="*/ 34 h 68"/>
                <a:gd name="T12" fmla="*/ 1 w 40"/>
                <a:gd name="T13" fmla="*/ 32 h 68"/>
                <a:gd name="T14" fmla="*/ 37 w 40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8">
                  <a:moveTo>
                    <a:pt x="37" y="0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24"/>
                    <a:pt x="40" y="46"/>
                    <a:pt x="40" y="67"/>
                  </a:cubicBezTo>
                  <a:cubicBezTo>
                    <a:pt x="40" y="67"/>
                    <a:pt x="40" y="68"/>
                    <a:pt x="40" y="68"/>
                  </a:cubicBezTo>
                  <a:cubicBezTo>
                    <a:pt x="27" y="68"/>
                    <a:pt x="14" y="68"/>
                    <a:pt x="0" y="68"/>
                  </a:cubicBezTo>
                  <a:cubicBezTo>
                    <a:pt x="0" y="57"/>
                    <a:pt x="0" y="45"/>
                    <a:pt x="0" y="34"/>
                  </a:cubicBezTo>
                  <a:cubicBezTo>
                    <a:pt x="0" y="33"/>
                    <a:pt x="1" y="32"/>
                    <a:pt x="1" y="32"/>
                  </a:cubicBezTo>
                  <a:cubicBezTo>
                    <a:pt x="13" y="21"/>
                    <a:pt x="37" y="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8">
              <a:extLst>
                <a:ext uri="{FF2B5EF4-FFF2-40B4-BE49-F238E27FC236}">
                  <a16:creationId xmlns:a16="http://schemas.microsoft.com/office/drawing/2014/main" xmlns="" id="{E12D2DC1-1CA7-4160-A16C-A20A5CED1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4895850"/>
              <a:ext cx="128588" cy="180975"/>
            </a:xfrm>
            <a:custGeom>
              <a:avLst/>
              <a:gdLst>
                <a:gd name="T0" fmla="*/ 40 w 40"/>
                <a:gd name="T1" fmla="*/ 0 h 56"/>
                <a:gd name="T2" fmla="*/ 40 w 40"/>
                <a:gd name="T3" fmla="*/ 56 h 56"/>
                <a:gd name="T4" fmla="*/ 0 w 40"/>
                <a:gd name="T5" fmla="*/ 56 h 56"/>
                <a:gd name="T6" fmla="*/ 0 w 40"/>
                <a:gd name="T7" fmla="*/ 2 h 56"/>
                <a:gd name="T8" fmla="*/ 14 w 40"/>
                <a:gd name="T9" fmla="*/ 17 h 56"/>
                <a:gd name="T10" fmla="*/ 21 w 40"/>
                <a:gd name="T11" fmla="*/ 17 h 56"/>
                <a:gd name="T12" fmla="*/ 40 w 40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6">
                  <a:moveTo>
                    <a:pt x="40" y="0"/>
                  </a:moveTo>
                  <a:cubicBezTo>
                    <a:pt x="40" y="19"/>
                    <a:pt x="40" y="37"/>
                    <a:pt x="40" y="56"/>
                  </a:cubicBezTo>
                  <a:cubicBezTo>
                    <a:pt x="27" y="56"/>
                    <a:pt x="14" y="56"/>
                    <a:pt x="0" y="56"/>
                  </a:cubicBezTo>
                  <a:cubicBezTo>
                    <a:pt x="0" y="39"/>
                    <a:pt x="0" y="2"/>
                    <a:pt x="0" y="2"/>
                  </a:cubicBezTo>
                  <a:cubicBezTo>
                    <a:pt x="0" y="2"/>
                    <a:pt x="10" y="12"/>
                    <a:pt x="14" y="17"/>
                  </a:cubicBezTo>
                  <a:cubicBezTo>
                    <a:pt x="16" y="19"/>
                    <a:pt x="18" y="20"/>
                    <a:pt x="21" y="17"/>
                  </a:cubicBezTo>
                  <a:cubicBezTo>
                    <a:pt x="27" y="11"/>
                    <a:pt x="33" y="6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CCCA0B48-8F06-426C-B056-AAAE9B66B34D}"/>
              </a:ext>
            </a:extLst>
          </p:cNvPr>
          <p:cNvSpPr txBox="1"/>
          <p:nvPr/>
        </p:nvSpPr>
        <p:spPr>
          <a:xfrm>
            <a:off x="1342289" y="4679579"/>
            <a:ext cx="1612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DIU D’ONCOGERIATRIE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49EDD08E-9ECE-482B-BACD-CA47316459C3}"/>
              </a:ext>
            </a:extLst>
          </p:cNvPr>
          <p:cNvSpPr txBox="1"/>
          <p:nvPr/>
        </p:nvSpPr>
        <p:spPr>
          <a:xfrm>
            <a:off x="3200400" y="4653203"/>
            <a:ext cx="178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</a:rPr>
              <a:t>DU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</a:rPr>
              <a:t> D’EVALUATION GERONTOLOGIQUE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</a:rPr>
              <a:t>.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B3FE5EF8-4EAA-466F-B7F2-12EF765EAF4C}"/>
              </a:ext>
            </a:extLst>
          </p:cNvPr>
          <p:cNvSpPr txBox="1"/>
          <p:nvPr/>
        </p:nvSpPr>
        <p:spPr>
          <a:xfrm>
            <a:off x="5245422" y="4925755"/>
            <a:ext cx="1726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</a:rPr>
              <a:t>CONSULTATION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</a:rPr>
              <a:t> FRAGILITE EN RADIOTHERAPIE ONCOGERTIRE CENTRE SEIN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968B231-2E26-409A-82D8-729D18EAAEF7}"/>
              </a:ext>
            </a:extLst>
          </p:cNvPr>
          <p:cNvSpPr txBox="1"/>
          <p:nvPr/>
        </p:nvSpPr>
        <p:spPr>
          <a:xfrm>
            <a:off x="7302823" y="4925755"/>
            <a:ext cx="1691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smtClean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SEMINAIRE DE PHOTOBIOMODULATION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520B954E-D7BC-4F07-B9C2-D6F96678DBA4}"/>
              </a:ext>
            </a:extLst>
          </p:cNvPr>
          <p:cNvSpPr txBox="1"/>
          <p:nvPr/>
        </p:nvSpPr>
        <p:spPr>
          <a:xfrm>
            <a:off x="9275556" y="4925755"/>
            <a:ext cx="1612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</a:rPr>
              <a:t>DU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</a:rPr>
              <a:t> DE PBM EN SOINS DE SUPPORT ONCOLOGIQUES ET DEBUT DE </a:t>
            </a:r>
            <a:r>
              <a:rPr kumimoji="0" lang="en-US" sz="1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</a:rPr>
              <a:t>l’ACTIVITE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</a:rPr>
              <a:t>. 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91D7486F-7BFC-45C3-8DDA-78477F1F3A14}"/>
              </a:ext>
            </a:extLst>
          </p:cNvPr>
          <p:cNvSpPr/>
          <p:nvPr/>
        </p:nvSpPr>
        <p:spPr>
          <a:xfrm>
            <a:off x="11512283" y="243039"/>
            <a:ext cx="451117" cy="4511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0220360-A2A7-45E2-92FE-AC69B061FB79}"/>
              </a:ext>
            </a:extLst>
          </p:cNvPr>
          <p:cNvSpPr txBox="1"/>
          <p:nvPr/>
        </p:nvSpPr>
        <p:spPr>
          <a:xfrm>
            <a:off x="0" y="640198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www.yourwebsite.com</a:t>
            </a:r>
          </a:p>
        </p:txBody>
      </p:sp>
      <p:pic>
        <p:nvPicPr>
          <p:cNvPr id="66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8324" y="5142260"/>
            <a:ext cx="1890346" cy="1601440"/>
          </a:xfrm>
          <a:prstGeom prst="rect">
            <a:avLst/>
          </a:prstGeom>
        </p:spPr>
      </p:pic>
      <p:pic>
        <p:nvPicPr>
          <p:cNvPr id="67" name="Espace réservé du contenu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7764" y="5134707"/>
            <a:ext cx="1576021" cy="1723293"/>
          </a:xfrm>
          <a:prstGeom prst="rect">
            <a:avLst/>
          </a:prstGeom>
        </p:spPr>
      </p:pic>
      <p:sp>
        <p:nvSpPr>
          <p:cNvPr id="16386" name="AutoShape 2" descr="data:image/jpeg;base64,/9j/4AAQSkZJRgABAQAAAQABAAD/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/2wBDABALDA4MChAODQ4SERATGCgaGBYWGDEjJR0oOjM9PDkzODdASFxOQERXRTc4UG1RV19iZ2hnPk1xeXBkeFxlZ2P/2wBDARESEhgVGC8aGi9jQjhCY2NjY2NjY2NjY2NjY2NjY2NjY2NjY2NjY2NjY2NjY2NjY2NjY2NjY2NjY2NjY2NjY2P/wAARCAMABAADASIAAhEBAxEB/8QAGwAAAgMBAQEAAAAAAAAAAAAAAAECAwQFBgf/xABDEAABAwIEBAQEBAQEBgEFAQEBAAIRAyEEEjFBBVFhcRMigZEGMqGxFELB0SNS4fAVM2LxJENTcoKSFiU0NUSiVJP/xAAaAQEBAQEBAQEAAAAAAAAAAAAAAQIDBAUG/8QAKhEBAQACAgIBBQEAAwACAwAAAAECEQMxEiFBBBMiMlFhBRRSIzNxgaH/2gAMAwEAAhEDEQA/AO7CITQvK7hEIQgEQhCAThCEAEQmhAoTCAiFQQmEIQEITRCBQgJoQEIQnCIQTQERZAQnCEIBCEFAJJoQIoQjZUKEIRCISITKEChCaSASThCBQhPZKECQdEykVQkoUikiIlBTKRVCPJIplBRESkVIpFBEpFSKRVESkVJIoIkKDhZWFQcLKig2rM7qxxy7Kt/+az/uCsqbLrwyZZarGSOdxMASk5z26thW0KwpsqAsD80WP99VoDqYpmpTAjKTde/7WE+Hhz+psz8HPNZ3RRNVxNoCibqK6/awk6ejyrst4S8gE1hcfylS/wAHdH+fH/iunQfFMkk2aD9FN7g5jSJuV8K8+Unl5f8A8brxdGsH1WU6liXlszqqcW+tSqvbJyNOo5KyrRDxUqeI1pok2PdWY9ra9BlVmwuRuv02HjuXT4N5MseTW11PhPEa9NtRgBY8Ag5gNuSw4tlfDV30qji1zdivbcMcf8MwxO9Jv2XmPiUf/VM0WcwQfdcPp+e8nLcbHv8At2SflXN8VrTZrn/97reyMOH18RTph0Z3AKqyv4fP47Dujy+KL+q92UmONsXDHHCvR/8AxlmhxRzRpC8zxDD1cFi30Kjrt+o2Xvnvb+Jg1mtcBDW73/2XmON0KT+MV6ldwawAbxsvnfSc+dz1l068+WOGHk4ADqj2hoJMyu3gqD+I4locAAfL9NVnZicOxopUKB85gkmJC6HBMjMfQDLFznS0bWK9XPyXxt1p8nLP7uc8o0Y/gVWpw0UqdQOqUzIlsZui8cREzsV9RJljpuvmDrk9ysf8fy5Z+Ur3Z8WPH6wQRZOERC+o56K3JHomkiCyJTvqhDRSixMlSClFlGpEQFINEIA6J+qm25AmAEgFIKNwAdE0BSUbhAKQ6JDVSAJWarXgOHV+IOeKAByRMmI1/ZdBvw1jY1p/+39Fo+En06bcSXva0kt1MbFd+tjMO2m6MRTBjZwXyvqPquXDO44t44Sx43iHDKvD203VXMdnJADZtZY11+O16danhhSfm+ckZsxEwBPKy5AXfgzyz45c+1s1dCLphCF1qQwnASCa51QhCAsqEITWVAT9EBCzQIhCayrRgqDa9RwfMNAsDHqtX+H0soBq+YnWBGvJYadJ9SzGl0cr81I4aqBJpm5jSfspXLLvtrOAoBvmxAzAXiIVGJoU6TR4dQPJNyCOuwUDhaw1pOE/6T/e6g9jqboeC1wvdZXGe+yTVjcPVc9rAw5iM0bx1VhwVcH/ACyeohYrr5SM6FbVoVKLQajcubS4M8/uqwsVqXYCN0JhYaEIKAjdZoUITQs1SVb9QrVU75lxz7aiTRZShJuikubQT1skmEHbKEIXNsIQhAIQmEAhATQCEboVDQlumgN0ITQCEIQCEIRBumjdCATCSaAQEJhAJJpIBCEIBI6JpFVAhCECKEykgEICECQhAQEI3QkqGUkIKqEUimUkAUimUiiEkUykVQkimUigUWQmkgidUFB1QUCKi5SKg7RVFD7VGz/MPup1NlXU+ZvcfdW1F24P3ZyRoVfAqZywPBEEEwr8TjKdSlkpUC0kRyj2VLa5Y3KWNdeROlwmcY6QRTpgjeLm0L6Gve3lywlu9MhUDoVbVdnqOfABdsFWV3nTenaocWota4PdVdmAEBghtosrDxjD04DqdWG/6QP1XEp4ipRZlYYBM6dOaKuKrVWOY90h2tgF4s/oOPkz8qmOVx9RhxbG1C92UkuNr6X3XQwxY3D0qUhpyn1WCs7LIgnsqaDneMxpJMHyr63hvCT+PmfV8XlfVd2lxfFYJtPDU6TazWjym+np7LFxWriceW4mrRDWtbbKduquwrvGw006rmvNuoK59avXpA0qzncshXHj45M94z2zxc+8bhe1LWOqVQ1rMgdoFpoYXEUoc2ic7CHBxv7BVUIFZuV/htcbk3hbS8WA4hpe3uu3JlenTwy1vK6bH8X4lmaRQp+IZ1b5v7uufi6GNxuM8XEUyHO1MaD+winiKb6NJ7q1U1CTIBNv7MK5zaVJ7n13uykzBcTyXDHH7d9T26cvN44+NvtjqUW0aoZTkPP5n2XXwlJ2FYajnAESZC5gFM4trwMzHCGgA6wtePxTWURh3y0lvygX7rXJvLWL5uWOWdmOKvHcS4gKYqNxMU6hzNyxLemi4u66RrYDK0eG4wBIjeyrrvwL6QFJjmOG8Ltxaw9eL6cl1JWCCiE4RHJera6Ryoyppqp4ogQnF04sgJs8SGt046oTCjUgCITCaiyACEwgXThRoxogQgCUwosAC0YSpSpVCa1MVGkQAdlQEwFjKeU0roVMTgzUDmYWADewvY7d1GnicKC8vwuYuMgA2Aj/AHWIJrheLE02U8XSptLRRMEkza0nRU16gq1S8Nyg6C0j2VQTCkwku41IEBATEpVgCaELFUJhJOFlSTEoQFmqYQgQhYtWGhEIUG/h7anhVXUqzKZBFiBc859Vc44phaBi6cvdECDE7rLhjQbRLqtMvOaJykiLe29lCowVKrzRYcgGbSIHNYs9uNm8m1znsq+fGzTDSZbBMSP3WTFta0y1+c6SSDm3n67qoUnwSGGxiyQb5gAPNIERvOinTeOMnTeTR8QZcQ4kHK5+YAgAc91P+AMw/FvIA1LtVGrVY85fwTgBsBE67j+9VF1Si1jXPwZyAxcxtZPhx1ulWFA03TWNQtbLPNIm23VYwtLcVSbVztoANygFvMyJP0hUVHmpVdUIAzEmOV9Fyyr08cs9EEboQsOppHVMaI3WaEUIOqFiqDoq3XdCsOirPzLll21EhopJDRNYUJykhRXcQhC5thCE0BCIQEIBNJNIBCEbqhoQhAJpJhAIQhECE0kDCEJhAIQhAJpJoBCEIBJNJUCEboKISChCBIhMohAkQjdMQikiEFCICkUyEouqBJOEFVEUFMpFEJIqSRQRKRUikVRFIqRUSgDokmlugRSKZSKBFQOimVFyqM1bUdFbUVVdW1NF14v3ZyUnVQIK28NpMrY1lOo0OaQbFdXE8LwzqD8lMMcBYhe+8sxuq4XLTzhUSnM35hIr0SqiVA6pw40qtUZMlL5pdBVVeq4tp1QzK12vVdscd157zY70H0w+5sY91WSCcrXZSDII5q83HdUDDue9jG3lwECJuuuNmvbPNjueolg8V4NVpqEnzXELZj6LcTS/F4aCSIcI2VlbguNe9xpYciTq5w7Tqo0cHj+GU6lWtR/gD5vMLLlc8LfLG+3zMuLL98Z7coyIAIE7lFGk/Ev8NrQ46notmMwoyitRvSeZA5FR4dTDMS6WlpLdJ7Lrnyycdzj3cGf385jj8tWFwTGUy+Ye3QOgZp/T9li/D1X4xtGvfMT5gdV6DD4V1bAVXMpy/OA07kbrn16bxiKTCy7XHNzFtl83g+szzz1Z29P1P/H8fDxZ8ky3YdPCtwj313HyMbIXGr1TXrPqu1cdOS38SrGG0GmwALo+y58L6XDjf2r530fFdfcyRSIU4lIgr0be6oQiFIg8kQeSu2SslClB5ITZpE6IGmiZE6IDSNU2mvYhMJgckRF0aKE4Ug2yAOim1KECVINMJhpWdxSATATDSEBpU3FACaA0hSAMLNsUgiOqkGnkmGHYErncoEBbVCmGOJsCpCi86McfQrFyn9VVCYVgoVNqbvRpUxhqp0pPP/iVi5T+ruKULQMHiDpQqH/xP7JjAYn/APz1P/UrFzx/puM0JwtY4ZjD/wDr1P8A1UxwnHH/APWf6iFm54/1qVhTW8cGxx//AF3DuR+6mOCY7/ox3cP3WLnj/V25qa6g4Fjj/wAtv/sFIcAxu7Wf+yzeTH+m3JT3XXHw/jNzTH/l/RcurSNKq+m65YcpO0zCkzxvqVW7CGszAyHUhTLiQHD5jJVR4jXkHySAQJbz6LLLreY20HLsks1mcc+Ws8QxMuOZoza+Xv8AuqaJJxDHTDi8GdQL8lWEwo3MZJ6dMCt4jW/iPKWkl0CG3t7qFZrqzgx9bO0S4mwy7aei5/RNTyc5xNRwtMVABUlvmzG1gNO8qmuxlOs5tN2Zo0PpcKuyYWLXXHGz5CcJbprDY2RCEFZqkhCFkI6KsfN6qw6KsXJXHLtqLAmkE4WVCEIQdwaIQhcnQ0ICAgE0k0BKEQiFQbIQmgE0kQgaNkBCIEIlNAFIJ7JDVAwmlCaAQhCBoQhAIQhAQkmhUJCEIAoCEIhFCcJIDdKE0QikUJpQiBCEKhTdBRCCiEUimUiqBJNIohFIplIoEUimUigR0SKZUSgCkUzokVQiouUiouVRnrjyqx92quv8p7Kx12DsF04v2jOXTRwxuXE06tyA4tgC/wAs+i7r6jDTd5hod15qi6GuBqupg6RMHmgUcPAmqcx08p+269mWG7t5LLtlGgHRROqtqtDXnLOTadYUqYoGn/FLg7oJ9V6pfTp8KsRw91PB1KjKjstbIXAtEcx7fqs9WkTh6dLNdusLa4YbQvqkA+iRfhc0eE7IWweczYrePJlHm+xu7rJsAp4cxiaJNoe30urXuw2UhlN8wYJPTdVYeo2k8l7A9pEafutbuUvp2vWnoKmKrNrNa14ILhLpEBqr4pWH+H4lvjEnw5y2MiYtzXLLqVSmSzCw0ECQATz/AL2uq61Sk2GuwrQdi60C+nK5K82PF+UcJjcZVvBcJXxQLc008olrjsTb7Lfg/h59CtUe4sewg5BJB9VX8JvpNq4yHANlsTtqvRmvSFjVYP8AyWPqOXOZ3GdJ9Pw44fnv252I4XXrvH8ZrWMEMaJsP3VJ4JWzS2u2b3I3XVbXpOqBrarCeQcLq4W1Xjx3hdx7c8vvYfby6ea/+KvJJfiwSbny/wBUx8Kt/wD9X/8AP9V6JtMBkZiepVbcM1rgQ42Xo/7fL/XL7Uk1I4f/AMUpauxZ/wDUJj4Vw++Jf7Bd40WmZm+t0zRacttNFP8Atcv/AKX7c/jgj4XwgH/3Lz7KY+FcJ/1qp9v2XY/DU4IEwTJumcNTcZLZPdT/ALPL/wCl+3/jkD4XwO9SqfVMfDXDt31P/Zdf8PSyhuQQENwtFulMD0Wf+xyf+qv2/wDHJHw3w216h/8ANH/x7hZ3d/7rrNw9JrQMsxpN0fhqP/Tbfon3+T/1T7f+OWPh3hkTkdH/AHlMcB4Vby6/6yusKTA3KGgDkoihSAsxo9E+/wAn/qr9ufxzBwThTRPhiP8AvKk3hHCpgUmE8sx/ddLwmRGURyhMMaNAPZZ+9n/afb/xzRw7hWXN4NMidZUxgeF5SRQpQ3Uxot4Y0CMohPK3kFPuZf2r4MH4PhoaT+HpQP8AT1QMNw0AH8PS/wDRdCByRA5Ked/p4MLaXD4kYen/AP8AP+ivGDwu2Hpf+gV8BNS5VZj/AFT+GoDSjT/9QpCjTGlNvsFYiVN1rUQ8Nn8jfZPK3kPZSSTdPQgcgiE0KLokJoQJCaEERO8IcDlIGsJoVRXSa4A5vupuBIMGCmkiIsaQwBxk8yvDYg5q9V38z3H6lelnHjiL3OkUASemWPvK8uTJnndenjx8a445+XwSEIXWupphIJhZqhNJNZ0AappbprFlXYCaQTLSBJBA7KapuBBTLS0wRHdIgtkEEd1myxZYSEFCwpOUG6qbjZQZouN7anSzZCEKKEIQg7iEIXJ0MIQhA0IQgEBAQNVQ0BCNkAhATRAhCAgEwlugaoGhCEAmkmgEIQgaEIQCEIQEIhCFUJCE0UBGyNkQiFCOyaDogUIQUnODWlziABck6AIDZV1a1OiM1Wo1g/1GFysbxgkmnhRA/nI19P3XIqVHVHFz3Fzju4ySg9E7iuDbpULuzSVD/GMJuag/8V52S42GmvRQcSBa8hUenbxXBuP+YR3aQr6eKw9U+Sq0nvBXkA7c/dNrzPlcR3KsR7OUl5WhxOvh3xnIA21Hsuzg+LUq/lqQxx32J68k0jolIp2KRQIpFMpIEUigoKBJFNIoEUimUiqEVA6KZUSiM9e4PZTP+WOwUa3ylSH+U3sF04/2iZGzEOpsyZGObM+YTvKDinnLDKYyxECDbaVGmx1V4Y3f6KzF4U4fL5pnU8l9HHVuni5OXj47+SitVdVILhBAje6qKk4EOINiNQoldcXaa16RKiVTWrEPyN21PVDXSLvM9V6Jx3W3mz+pwxuqsKRTBkAjdIrPTvuWbhOrVaNM+E8sveNBdQNV9Wo81KvilpgP5r0nDuF4Otw5lesxziQSbnmud8Q8Lp4BtOrhpAeYg6LPHz4ZZ+HyxnjZfJz6NJ9dtRlKkXlpEhom11q/BEk/8FiP/UrZ8Heatijb5W+uq9THJcfqPqLx8lx08s+l+7+e9PJcNwVZnFqL24arTpgm7m6WK9U8VDo4ARpCshC8XLy3ku69fDw/ax8dq2sqZpLxHKFYoMcXZpaRBjupE2sFydYq8J4FqrraSp02ObOZ5d3CVSo9hAbTLp3BTpve6c1PL6qpNbSe0ubEkdlWKMR53e6lUNQAZGyUmuqlplolC2bOnTLCTnc7uVYqgauYWERdJ3j5TlyzNvZRZdLkKuasmw6KLTXkZgwBNL5LkKk/iNsn1RNcFoIaRvCaXy/xchVRXjViTW1wRmez0H9U0eX+LkKtzapPleAO0pBlbeqP/VDf+LUKosqkmKsDsg06hy/xSI1tqmjf+LUKo0nkn+M4T0CDTeTPikDkAhu/xahVGk4unxX9kjRcTeq/0KG7/FyFBlMtJJe49ypqLAmhIiQihAKIsk1oaICIklZNLpFkUsw5ozN5oyt5Iyt5Ks+xmHNAMoyjkiIRParGHLhKx5McfovDAaDTSV7TirsvDMQf9BC8awFz2hoJcXQBzvou/D8pk15MFJkuNzAaYEbapuGBHmAJmd4A7J/ia3nLcMDBMkCYMqVXE1aYB/DMaw3AcJIiL/Veh5pu1Wz8FBDwfmJBBuBy9lIuwA0YTM7ken6qmpjHVGgeHTaAZMC55eyppgmowNEuLoA5mbLG3WYXW62A0C4/wSQYgAG1uyHVsKXSaLcxmZmPZW062MgljaYBJJ5TN1jGHrVPPlnNeTAnf9fqrdsYyXur/wARh2iG0gJmba67+qVTEYcte2nRDcwictx6Kv8AB1ZuGgTEzbRP8FUyggtmJgm45LP5NyYf1YcYyRlpAASA0AReP2+qYxw1dTB9AO3tdVNwjou5oJ2J0F5P0UvwpGtWmCZETO8KXyWTjqRx53pgnnAVWJxJrhogNDb2i5Uvwpn/ADWX06qL6AZTeXVBna6IF50/U/Rc8vLXtvGYTpQiEJwuLqg/5SkzZD9Chmi5VuJohCFARdCEFQdxMJShc3Q0ykgIBNJNUATSQgaEk0AmkhENCEbIAJhJPdAITQgEIQEAEITQCEIQCEIRAhEIiyoUFNCAihCEIgQUbICBHkuDxjHOq1Th6Zimw+cj8x5ei7GNrDD4WpU0IFu+gXknvgE3JJJP7opOcLiYJ16KJBJt/dkmguOnX0hWgNptJcQN5QAYWtjc6pFuosL7qmrjWtJDPNGp1GiyvxT6hu+TGwJhUby1kZZE91W6kADErnkudqap6wAmKzmn/McNNW21ViabgGuGV1433CqOei+QbbHYhVMxDzu14vyKvbiaVQZXtieunVajNjt8H4mCG0aptsZ06dl2yvFFr8O8VKZD2cxp2K9PwrGjGYQGZeyxnXoliNpSKZSKypFJMpFAikUykUCKSaRVCKidFIqJQUVdE2maTewRV0Qz/Jb2XTD9ozkgRX/5DXOcbGO6hxOpim0wAM4/mHPqtuHZVa3M2m2o18WMi4Mj6/ZRfSxDyWuEiM20f3dfTwz8bPT5X1H095M/JlqVnYh3iubkLgLdhCgVc/D1WAuc2AOoJCqK16+Hswn46ZzTfhjUr1MNnpOuHE/3uoOx9N7SGYam2eS6EHFYZ2GIYAGgTBk3mJ9VmHC2UgXnJLbxmklejDlws/Pt4M/pfLO1XTBFMT3TKmQp0qTKjXZqjWOtGbQrFznb3yeOMj0HCif8Goyxz7mWt7n6LJ8TuLeG0XBkEuPlO0hYWt8IBox2VguQ0n1ss2JoDEw1+LzZd3Ekf3C4cXFPu+drlzckk1/XR+DiPFxEAAZR+q9TqvMfClNtHFYhrHio0sHmA3kr0laq2jTL36DVcPq/fNdOnDlPDdTQqjiGAgEmSJ0QMRTM3NtbLy6rp5RahZ/xlOARmM8mlaJlLNLLL0aRMIQ5ocL3RQCmotY1pkABSUWBCJRIVNwX6QmkmooQhCASTSQQ8VqfiNITlvREtVY9/wBMGQhLMOaYIKjUoQdEIJgIqDX5jABU1EPannaN0ZlNCXiDdAcCi7gcSBYJNcSYLYUkEwJVAhRzqQMhQ3KEJoRSQhCqBCEKDn8ddl4TX6gD6heUwwe7EUxTIa8usToDqvT/ABEY4YR/M9o+srysXXo4umMpt0mYfFNflbimgSTY6nX9vdYq1Sq4xUqF8tHtM/oFSUwulrOOGgp0r1WQ4tki/LqowgLPTpZuNnhPIJ/FEwJMmByCiWQ0h9UuAsIdb+5P0KzAIACvm5/b/wBbBTofnxDjGwdMibfQKJptaxrn4kg1BcAzaTAWaEQpeRftf6vyYW01HdgJ2E/VBbhbgPcNv6qiEQsXkrU4/wDV5bhsrsr3ZgLSOw/f2Vdd1IuBpAgRedyoQiFi52tzGQIRCCsNK36dym1J+o7qTRZca1DQU0QoElCcIQdyEDVCFzdDCEpTlUCEShA0JJoBNJEohoQhAJhIJhABNJPdABG6EWugE0kxogEIQgN00k0AhCFQIQhEBQEIQCSChA0ISKDj8frH+HRB/wBRHPkuEP4rzluAdei6fF3l2OrAWLQBfa39Vx8RiAxgo03QAPM5FTfXZTswZnRHpzWKpiH1XkNObtoP3VHinEvy0wW0xYmbla6WHyiA2EvpqTaltIvgvJd00A9Fa2iBExZaBSICAx3IqbdJiqLdlA05kFahTJFwjwjKba0wVMM0mRI3tZUONWkPN52j3911zQduq3YYkmRqrMnO4smExga7Mx0g6tOy7nDKrKGJbUpnKx5h7dhO4+i8vjsLUw1bOyQNVt4NVrYrE06LNyJ5DrK7fDhe3vSkU4tHJIrmEUkykUCKRTNkigSRTKRVCKidFIpFIKKuhRSjwmzpv7p1NCij/kj1+63h+zNXF1AOJa6o2dhaOSgHUGmQHuF+m1iqtdFIUzrInkvbcscf2rGPFcujP4cm7qgnnFgs7ozHLMXidYUnNLTBsUiu+OtbjHj4+kSNlEgKRSKsESpUnsp5s9MPBjUxF0ikVrtKk/EU2sJ/DttfWbclkqY9tQuDMO0B++awMqVVr6uanTIBDS4klYcPGcB7TlOzV6+Ljx1bXj5ssd6/j0/wqYxNQaS2fqvTkArzPwxT8PH1W/y0gPqvTE2K+T9Xd8tdfpf/AKtqn1mtZmIsDCRxVICZN/8ASVXQxVOpRdUDbNcQQO6kMVSNw13/AKlcNOky3N7P8VTEgNfbk0q9pDgDzVH4ukIs4zp5Sg4pv/Tqf+qaamUnyvnzRBiNUqklhDTBO6GuzHQ6KToAk2AWW9qjTe5rf4pBAgxuotoZZzVXOB5qVRlMgOeYjrCqyYaM05ovrKsYqX4VmQtzEzvN0hhackZ3E91EfhgCZ8rvZSp1sOy7DEmLBa9szx21JpJrm9AQhCASTSQQ8iPInmEaJZhyVcqDlA0TblOgSLrC2qbTOyNTtJJ2iaTrCwUjVRlvJBI/lQHuOrUZjPyqsG2Dt7qVlDMZ+VSaSReyNQ0ISM7KKRMbSpDRQJdyCi2pLy0kSDoqzv2uQkhGghCFAIQhVHH+JTGCpjnUn6Feaheh+Jnfw8O3m4n2Xn4Xo4/1T5KEQnCcK1ShMCdApMbmcG8yB7lexyUqbC7K0Bo5LOWWmbXjQ0zABPYIXTNWq9rnNe+9wATZc06yd1Ld9NY23sghOEQpWihEJwgrFVHdOE4QsqUJHROEHRSip/zDsptFlF139gpjRcq1BCITQVAoRCaUIrtJpIlYbNCNkSgE0ggIGmkhA0JSmiBNJCBoCEIGiUBCBhIolCBo3RCIQOEShCAQhEoGhCFQBBQjZECidUyiUAhCJQCEI2QeY4y7LjMRJsTv2C8pin1HPNLQuN/0Xr/iGlGLDj8r2g+u/wBl5VlM1eIVMwuXxPLktYjpcOwWWiHEXK6AwryJylaXVsJw5jKdR81IjKBJJ7J1cRXc2GYcsBFi9wBPpdcrvb0Y6kZjTLR5hHVRhqpxH4k6uY33Kz/x5kPY7sSCrqteUjdlFkQByXOdi6tM5X0y0g7myiMRVrwKeWXWImYhWY0846BqsBILgE2lriACLrAGNzQ+qSRrlsFpo0ab7Cq4HXVWRzubfisE2vw59QAEsuR0WH4ZwwpcTqsFwCHDtEhdalhjTwD308VUptIPzAObppETrayp+G2eI6viDDS0ill1gAAj11n0Xpyx1i8nluu6VEqRUSuDZFIplIoEUimUjqgRSKaRQJIplIqimoLFKj/ldipVNFGhemehWse4zVtDL4nmE2UziKlHF06VOkx1MxYtBL5+yjSPhPJfmEtIBiSORhaKeJa2uSBVy65YuV6sp43y8fJ4ebLmuXjhdQ+MU6bRScxoaZIgCJXLK1Yuu/E1czmloEhrbmOfqsx6iFv6XHLDjky7eq3dROqUKRUSvUhFKEyolpcIGp+6M16BvAMKQHh9UOLYJDtlX/gXDsPLmZhUaMwlyTuM4umxwbgmksFyan9OioqcSxWJFTLQYDkIy5zqQuMnN/Xn8eLLe4j8MVhW4jiHi2Zswdrr0zjF9gvKfCtKoziVbO2Jpxr1C9VVeKdJz4mBK5/VSTl1HTikxw1/FbK1MUs7WnKb2CRxVEa5p/7SqcPxBtVjj4ZGUjTdXHE05+V3Q5SuNmr7hhyTLHeNXMLXAPA1HJSSaQ5oI0Kaw7Qs3miNtUPaHtymRPJNNFVmiwtDS0EARe6G0KbdGNHYKaaJqIeEyIyj2QKTBoxvspoRdQJpJqNBCEIBCEIEhNCBITQgEIQgSE0kAhCFUCEIUAllEzF00KgQhCgEIQqgQhCDz/xKZq0G8mk/b9lxYXX+IjONpgbMH3K5MLvh0FCAnCIVVdhabzUZUFNzmtdNhrcSF1MbxJ1el4NKhUBfEyNROnusGGzClHj5JkAAjS09jZTa4+K7NiCIiSHDX9tUslcrva2njMQKTqTaMeV3SOZWCpRfSgPEFwmOi0te0sa5+IcHibA6X00Wao5znAueXwBB5dFjUnTpjbUIRCcIWbWyhCDqgrNUJQnCIUChB0ThBUy6FRu8qwaKA+YnqrBouTRQiE4QVAikn3QiuwhCFhsSmkjZA0IlEoBOUkQiU9kBCEDlCQTCATCSaATSQgaEbIQEoCEIGhAQqGhKUwiBOUkbIppIOiNkAUkbIRAhBQgEwkgdAg53HaHi4HxGiXUzJ7HX6wvHUMrMQ59QkAOLyRrYyPeF67iuP8Ito0w14cIeJkRpC5lfhtB9CpWphzKgaTlJsLyRHonlp1nFbNsNSm+s9uIe4AtcHZIvHddXEVnVGgsEOIgA7LScJSq0zaA9u3UKo+H4Qp1iKdVtiTYO6g6XWLdukx05WKwtXwwZOeTmE2juqGUnBzGi7hqV0KuQGPFaR0cFWyrRpEuY0vf0E/VWVPFQMK3FcTZQqfK1mZ45nYfVVYvDswVZtWm0NpuOVw2E6FdHhdF7q1bEVIzvdAHLp9k8dQbXD6brhysy9teE8XJfRzOg7GbixWqlSs1odBaNQFXSFSmzK8B+XQzB9ZVzahFxSd7j91rbl4uxw/BnEsYHvJpMfJYBIJ6/3zWfhb24XE13VHxTcAGNAPM3jsdU8NjMQyk6nSYynmEZySSOoAgT3Rj6TWMY1ggGm0DnaZXbLPeGnGcf/wAnt2GvbUYHMIIIkHYoKw8GqNdgcgMljiD+i3lcVzmrpEpFMpFVkkimUFBEpJoKBFIppHRBTU0Kjh/kPRylU0KjQ0d3/RancSrziKo/NYdBdQfiKjnSSN4sLSf3Ci4xqqy8cnf+p/ZfSxxtjzZ58eF1lVv4itEZz33VVRzqjszzJNpSzTaCJ0kEJla1pccscpvFEpFOJ0uk4ECSIHNXyjW1NdrnBoGaJuGwDp+6uwraYwzTiHkVRrH30SScLLflvGYudw97Kri8MWENqVCRpcidJUMPXwrqrvDNUFuuYlZKYca2s5LNB2TxDvCriowQXWy8165xTXjHj+5ZlJXo+BGmeIVPCJy+HuOoXotrryXwxW8TiTxBH8Iz7hesXyPqMPHk09nHZYreW0mEhkxsFHxyS2KToOs7KdSoWMJDcx5BV+O8lsUjfWbQuMLdeo0IWdtd5qhhpED+ZaFNNyyhNJNFCEIRQhCFFNCEIoQhCAQhCAQhCAQhCAQhCASTQgSEIRAhCEAhCFUCEIQCEIQCEIQeY486eJEfysaPuudC3cYObidbpA+gWKF3x6IUJwmEIqIF1KFs4ZhGYvEuZUJDWsmxi8hdUcGwo2ef/JS2Rm56eeRC63FMFh8LhmuptIcXASSeRXKhTbWN2UIThCxa0jCDqmiFlSRCcIhQKEFOEnb9lMqqpnNWhQYrIXJShEJwiEEYRCcIhFdVCELDZoSTQCEIlAJpTdNECaSYQCaSaACaQQUBMapA31US4SZvCga7AYLgCOdkF4IjVAI5rmVuKUaQcSZIFoOpWOnx1hec1N3eVZEegm6FjwuPpYgQ11+W61g2lTQaaSaqgQmEkBENCAhAI2KEIEhARKBrj8Y+IMJwoFh/jV/+m0xl7nbssfxL8QnA5sJhHfxyIe8H5Og6rw1Wq6q4l5kkzJ1K3jiza9DW+M+IPP8ABpUKQ/7S4/Url4vjnEsX/nYuoWn8rTlb7Bc8g7lJdNRnb0vBCDgKU3IquBvvYr0ld9G9MfO8hsDeV434fxOXEHDO+WpDm9HDT30XpRTq/jmVWtLqZOaReI2PqvNyTVfR4svLB08Paixp1AAntZWFrSCHQqab9SbXsCm9/JcxRXaxslrR0tqubVMErbWcXWEqllAVHjNYC6sVNuLoYKjTDnwXb81XVrtBLybASSirh6ZOgMaTt2WdwcDl9lotNz2VQKlOCHa2U2tbYwqmw06RPRXMjUGUZX0BLgPZXcVf4eCoVTFnFpHT+ws9Mw4LVjqbK2BpioJaH7eq64dOOV1lFfAhlq4mPldlcPWV1ysHCaBp0qj3WLiAOwH9VuKjny3eRFIplIquYSKZSKBJFMpFQIpFMpFUVVNCoUNXjqPsrH3CrofM9WdhvsWnqq6pmoZdEaXWhjWOqBtT5DrKpfTpsqBsNcIuWkxK+xwZTWnwP+Q4sryecgcc1Omd5/QrLi8bRwv+Y6XHRguT+yzcT4jTw58LDCau7ps1edq15fJl73c7k9yuHPzSXWL2/wDHcVnF+UdtnHq9KrnpU2AwQMwkCd1Cp8Q4uvLalVhBvGUW/ZcQNL4zEnpoAhxIs02G4EALx+Vt2+h4x38LxMF2WppzRV4u1tQhoJaDrpK8+Hlu5Mq5tWQA4yDz2WvuZRPGV7nhuK4ZigC2hTc/8zTY+xXSq4PAupFzcPSBDT8zRIXzhlR9F4qU3EEaQYIXpuHcfdWpmlXaHVA0wRcmxt2uuuHLcrPby58Gv/w6HwzQZSx7i2b0z9wvVLy3w1n/ABpzscIYbkdQvSVq9PD0y+q4NaNSVv6nf3Pa8eWPjtJ7srSQ0u6BU/iXHShU1jRWCtTLWuziHCQdimK1MmM4ledq3fygMQ7/AKFT2Cbq5Bd/Cf5emqm6qxrMxcI5peNT/wCo2O6H/wCyp1XPdBpuaOZVqi17XfKQVJRqGhCEaCEIQCaSFFNCSENmhCSKaEkIGhCSBoSTQCSEIgQhCAQhCqBCEIBCEIBCEIBJCER5PiJzcQrn/X/RZ4V2KObFVnc3k/UqqF3nUahQiE4R3RXR4LUpUatV9R7WAtAEmN11X47ChpjEU5i3mXJd4oYHfhWazFiQJEW9FCnTqte1ooUwQDLpte0ypcZ28+7tPiWKZiKFNrH5jmJImSBsueVsDqlGmCKTCC3XW0an7rJc6rN9O+N2UJJlELnWiQhEKKEQnCIQJRfZp7KSi/5Ss5KiwWU4SaLKS5qIQmkilCITRCDpJhJCw2aEIQCcpIQNCSaIYTlRCYQOU0kBA5VdWoGi+qk94Y1z3EAASvN8Q4k6u9zaZIp783INmK4kGgimJ2nn25ri18TWrVP4jndOSsBqEfIMxEib25rNXHheZ5lxWhufh/4DXg5gRJ/Zcyq7JMWiy2YTGS0sddp25KnH0wDmaAAdP1SX2VjFZ7CHNeWxfkupgPiKvQIbW/jM62IHQriETrKiAANLdFvTL6HgeJ4bHNmlUhwF2us4ei2Ar5oyvUpvD6Tyxzbg6EHuvXcD44MYRh8TDK8WOzv6rNxJXeQjuiVlR2TCSAgeyQKaSAWLjGP/AMP4dUrgxUNmA7uO/oJK2OcGtJcQGgGSTAHUrw3xZxVuNrNpUHE0qcgH+bmYWsZupa89XqOrVnPcSXOMknUlW4LCOxeIFNpgAS48gs4aSQBJM6c16HA4d2EwuUAeI6C479vRdunNixWGZSxWRlJuUN3m/qsVSmwl0NDSNF08ZGcPO7SDffVcmqS108yrBFpdScHsJBBBBG0L2vA+LUsdRdminiB87dndQPuvEZp1QHuY7MxxaRuCQsZ4TKOnHyXB9GD2mo4DYXQ4ka7ryvw7j6zsd4dWo54LTqZheqMEW+i8uWPjXrxz8vasi5NrKh1ZlIl1RwaBudIWlsG89FlbhG4iqTWAcwbHdSNKHcRbUytoFoDiQDIkkIArOykuBz7yLLQ/B4ek2GUaYA0lo+6yvYwH5WiDbkFqVdVRVxPgO/iXjlfforKdVlXzUnAg69FNlJrjfTlzUzSAOYACLQqzVlORA1hb8rKuHp06lUMD3gNJ3sbeq542I3Wb4ixDqeEw1GnGckvI3gD9yunHNvPy3T1FOmKVNtNpkN56qRXJ+HOJu4hgnNq3q0SGk/zAzBP1BXWKtmnHe/aJSKZSUUJFNIqBFJMpKhFIqRSKCt+6pofM/wDvmrn6Kqh/mPHQfdWJW4io4AuoscIGpjYWXM43xE8Po+GGU216oIbEEtHOPstNao2lSdUqEhrBJJ2C8VjsW/F4l9aoSS4zBOg2C9OWfjPTnOPd3VNSq6SQZJNpOp5qsANkkyTq5RzXLjvp0CdOm6u4AWauP+12/wAgFQuMMFgradFzz5hAWuhhAwaCQtbaIBWLm3MHLqYYxvZVCW2Oi7D6W0WWHEUTqBcK457TLBVTeQYmRzVgJpPDmyIMjoqWX8uhGndWyHNB5C45Lfy52PZfC+NdXxIc98+Qgjrb9AvVVmUqrYqBrh1XzDgmMdhMc2bDuvogb+NwzYcRuu+/L3Xh5JePck3trayiGhoa2BoOSfhUho1vss9PCGnTawPIjdW08P4bi4OJkk3Kzdf1cblZ7xWBrAIAAHJLw6X8jfZPKUZSo3v/AA2NY35QB2U1ANIKmo1AmkhRo0IQihCEIBCDYLn43iLMK2TE3iTqkm0yymPbeq6uIo0v8yo1p6mF5fHfEVZrP4b2NmwymSeq4tXiL67yXkzB3JjqZV1J2zMrl092OJYQujxmdLq9tem7R3VfNjXfvaNAtFHiWJptytqOLNMpJIjWOYCkuK3Hkj6E2vTcYa9p7FWAgrwDOLODi6qCSNMpLY9Qupw74hfMVmF7di10uH2W/GfFZmec/aPVoWbC4uliaQqUn5m6aQR0IWlYdJdhCEKKEIQqgQhCAQhCAQhCASQhECRKFGoYpOPQoPIvM1HHmSfqlCcc1Fzw0XMLs1OjhEKh+LptMZrqH4ts2cCfRTatniPmS919TJRJIu5x90+F1GVKxdWYHsa0+67DWYWvTLfCayRsLjqnbGWXjfccXpf3RCZAkwgrFdIjCITRCzVRhEJwiFAiiE4RCBQoP0HdWQq36gLGVU2iykk0WUlhooQU4QgUJJoCDooCQTWGwhCEDQhEogRKEKhphIICCUo0ukEHRByuN4nw6YptmXTK8+CJtc8lt4zUL8fUAuGmBey5znZW21KgufivDGVozVHclTUw1SoQ6q6Cfyi5CuwNB1WrDdTqeQ39F3cNwxrj5bg2zka9t1fLTUx28/Rwehg20WupRLqXmBJAOuoXoxwijTbmLiXb7BQdhKTWkRPdYubc49vGPwdTMYFr+iz1KTx07WXsX4ZkEQFgrYFjnWAWpyF4nljnBgT2iVY1z6Tg6Ig6ixB5help8PpC7mgqVXAYeo2HMA7aha+4x9qx1OB8Q/H4FrnumqyGuPPkV0pXjsFUPAeKMLvNhcRDHE/lvYnt9l7FKxqwJykgLIcoKAovdla52uUTHYKjz/xLxH/9Kk6wvWg+ob+/ovFYt04h03iwXVq1XVqjqr7ve7M481gc0MxrX1BaQb6WXfGajna6HC8CKVHxqjYqO+UH8o/qp4zFkuNNjoGhI1PO6hiMbnaGU3SDcuFp6KhsawCrIIEzaLDRUVWNcC02HPktLpOkD0VTmtAzO80c1Uc57Swwb9QoyrKri51wBFgAoADdQdL4fOXilJ5+Wcp9QQvXF+R5a46adQvGYJ5pnO35mOBA6gr2Ty3E0G1WGcwkdl5+We3p4r6WteIIJ1KGvBJEyCsHjOpmHzA3U21xrM9BuuenWZNrml4gERCz1cK0XJvOyRrgackn184AkkqSNeSIaGjoFBzswQ99rlVMqNzSZjlzW5NsZZLwQBLiA0CZnReZ4hjzi8eajT/DaMrOg/3XT4xVNPhxcHFpe4MA6XmfZedacryNui9OE08md29R8L43D4WviHYioyi17QCXGBmn9QV6WnxLA1SBTxmHcToA8An6r5yXnwjlM8zF42lQbWEgOAI+q1lhLWJdPqWokXnTcJFfOaWMr4YNdQxD2Ts15EHsuphfijG0o8YtrtH8wAPusXjq+T2JSK5WD+IMDigA9/gPP5X6HsdPddQODmhzXBwIkEGQfVYuNjW4CkmUlFCRTSKCt+iqof5rh0/VXO0VFL/Od/2n7qwc34lxRp0KeHaYNQ5nRrGw9SvKVXC8b2XQ4ziTiMfWqTLW+Vvpb7yuRVMBo53W+6dRYxpq1AxthuV2sLhwxgAEFc/hdPMS4hdumAIkwueeWvTpxzaTKYVoYFBtRmmYe6sBlca7RE0gdFmrUImAtTn5AZvGyqFZ77AABWWlkcnFYc/OyQdwszHkOB9CF3qlHO2SALXIXIxeHNJ2cDe6745OGeJTlcx7ToQvccB4m9+BDWNzVGeU322K8G1/lO8HQrs/DfEPw2MaT8jrEarthdX28fPhcsfXb6Gx2K8JhLWF0eYKxj65cM1MAf8AdP6IoVM7BBkESD0VwVtYxm52aESlKy6mkmhEJNCEAmkhFCJhC53F8f8AgsK57SM/5Uk2ly0hxfitPB0SGuBqnRoue68TjMW/FVXF0meZJ35oxOJdUqudUeXOJkncqmc8xKZZaXDDd3VRJiNSfoiAW2sY1O6tyxzMphgm+y5XJ6ccDDQSCL9VIMJvzUmN6EbKbWnTUcli5OswMUGubDhfmoUi6hV8zWvE2nbkZ1WgAxZKozOLgSFcc9M58cyjoYDHvpVxVpnzH5g6Ghw7i08l6zC4hmKoNqs0Ox2Xz6hWqUHy09DNwRyXd4DxA0cWaboFKrpyBXeXyeK43C/49WhAQjQQiUpQNCEIBCEIBJNJECEKDnQqlujJACyY3EtZh6oJvlP2XK438R0eHg06f8WvyBs3uvFcR43i8bLatUhhvkbYH9fda1J257yyvp1MRxOlT0eCQNhK5eI4s55tNuf9FyX1STz6SohzybALNyrvI3nGVKkjOJKlTqVhckX02KxNzAeaFB1Z2YwI6DRZ209Lwvi7qJcyRLrEzoN16jB4zDuwYe2ozzDSbk6D7L5eKzsxgx94XpOCcRwtDCkVwC+fKJn6LePpjknlHcBuVKLLIzHYeqQGEhwmbgzyWhjw4a3Wa3OkoQU9koUUkQnCIQKEJoiymwlW/wCYdlYVWfnPRYyWJNFlKEm6KULLRQiE0FQRhCcXQg3IRKFlsSnKUoRDQiUSqBEolCBhNRCcoJBB1SCDEFB47EvL8RUc7UuJJ9VkJNR5jUm3RaeIDw69dotLj91Rh2lpDjYnT9EV2eF0mtIpga3cd+y9PQa1lMEACy83ww+YXmTdeha7yCFyyd8YsqPEEHdYqzwDZTqHM7NNwI1VL2l21tVh0kZ6jjc81UdZVtRpGqpdYlWFM62VbtbKQ+qTt1orFxCkK+Fexwk6joQu/wAJr/ieF4eqTJy5XdxY/Zcd7SWlW/DFVzaeKwzgSKdXM3kJXSe482cd9IaoCFXNKVl4iXDh+JLbEUnRHYrSFGoM1N4jNLSI52NknY+diOdtlRiKYqgtNjEg/opudDiCIgwRyVb6gi+2n7L0RyV0qtgx/lLdQrmuuCIMrNUHjaWe2+uqGuNMDN77FUbBfoov06KtlYEfupkggCUGUtzOIIkdlU+nGkjotjmwJCpe3mgppVMjhbXUc13uEcTFH/h6rv4bj5XHRpOx6FefezKZHspMfMT6rGWO2sctPZVrm+saLK+mWeZpIGsbFc7BcQezLTrHM0/K7ftK6zHBzJF+oMyuFmnol2zl7pgn0OykHP2dp0Q8CYRlkRKIi7MTLnG+sBW022kiAOe6G073UibATYKz0acr4hrS2hSHMu/b7lcV/wA46hbeL1fExpGoYIWSoPlPRd8enny7TpQDfcX7KtwIJHIqbLEJ1BBBG4W2YTHkdla0Ncx7gSC32N1RN42VtJzWPBIzNJ8w5ibhWIA6y6GA4piMGYpVS0E6atPp/ZXNdlDnBploJAJ3GyjMWPoVfXyj6HwvidLiFLy+Ws0S5mvqDyW5fOcDjX4as2ox5a9pm3P+9V73A4ynjcM2swgE2c3kf25Ljnhr3G5WhIppFc20HaLDiqvgU6tQGCGH32+q3OC5HG3ZcG+8SkI8pWdIidT7rLVvVgdloN3tn/ZZnH+I53VdIV2+H0xToNm83W15psbNR2uxVGEGakyIu0HtZXnCtJLnAPcf5hK89vt6MZ6Z3V6JMsLbHmCtWEql8A6qp9DYtAHRoCuosDCI0StSJ43N4XlgdVzmHEPPkyt/7v2XYc0ObcWIWd1BgcIEA8lJdLZtXRbiARL2kcoMKeIoCrScCIJ2V9Kk2xAnurXtsRCb9pcfTyzmiSIggkW5qWCqOo4gTaCD3VuJYG4mpA0JlUEkOBGo0PNerG+njyxfSOBYuaFOm4yPyOnULvjReI+H6vi0QAYc0CD9B9YXscNVFag143C62etvJjdZXFcmkhYdTQkhA0JJoBCEIoK8j8T4gVMQyi0iGSSeRXqMXWGHwtSqfyNJXz/FVXVqr6jnk5rk7mVeptnXllpieGhwa2TJVrGlsDoqmtipOkBaG6XXnyr3YQwCdUAAFMG0i4KU3WHWRNpsrG6hVBWN6lRqNNJoMzaNEPaIMJ0rNmCOqTrt1RGKqzzkgwTYd1Zhy4PZmBN4GXWeik4A1ADaVVmc0w2wOnMd11wrzcs295wuu7EYClUeZdEHuLLWsHBC08OpFuhE+q3rtXlxvo0IQjQQhCAQhCASQgoiLjAXl/iTj7cK12Gwz5rEXI/Kt3xJxYcOwsMP8V8ho/VfOMRWc97nOdmc4kucbmVueptz153SGIrlziZkkySsxk3OnNScdzpsokF+lgFm3btJrooAMRKsYDsInkE2tIs0Srm4es/82UchZYuUjcwtBe5jJcZVTWPxFQzotLOHmxOYnqrzTOGonKJJ1PJZ8tt+Fnbl1WMY/K0ab9VZQbJBCrN3EmSZla8O0Aybd9lrbFi6m40yCDpuuxw7FCoQCZcNui4T6xBIIgg6c1ZgcSaeLpuBMZhruCoPXA7hNRpEOaIU4VChEKUWSRSiyEykgRVYHnKsKrbdx7rnl2sWBCAnCilCE0QgUIThKFFbEJJysqaEkKhyiUkIHKaQQgaYSQEDCDoUIOhjVB5LizR+MqAk3dMLI0y6brscR4ZXxdV9WnAk/KTcwLlcltCo1zmNu5phwNiPQqSxq411OHOl1tuS79MksvsF5/hc035aoyE7usPdd8vp0aJfUqMa0bkiAuefbvh0sNPMRGm6rqAtGwHMmFjbxkVn+FgqZqkDzVXeVjf1WLEtqvJdicUYOoaA1o95UkatX4nF0mug1GhVioHgOkGdwVzHMwbiS1zndQ4kKIqOwz2Br81J5AuLg91q46SZOo6oAJNljdjw+q6nSYahGsWA7lLHOc/DeSGzuJntKwUqtcUmMwtMAHUm5JVxiZV0s2Kyk/w2+5XOxFOsyoKtN72VHHzOaS3TTQ3WxlPGOYC+qGkXNgVbQYaj206kCXRO2q1LpjKbbvh3GY7F5xiIdSpS1zn/ADZthPbWV3Vh4bSFKpjS2zXV9ORDRP1W5WuFCpxWIZhcPUrvBLabS4gamNlZUe2kxz6jgxrblxMADqV4rj3xG7Fh+FwrcuHJhzzq8foFcZtLdORi8XUxOLrVzTDfEcSYEATsFUagI8zXDsJVeeYPPZMOXokc6bcoeHMdMHQq+oxoba7TeeSoJDtR6wrKTyyA7zMOoOyIzkOY/wAtxtKsbUcDDwQp4ujlyvYCaT9DMieR5Hopse11IEgGAJ5qgDwQovAN0nAPHleQOyAx4GsqKpc3mbqlwykkaLU9tp5dFS5pi6IKdSLHTVdDC411IxmJbGnJctzYuFJjptMFZuO2plp6H8QH+YXsradQE3XFbVLIIJNr9Vsw+IBMZr9SuVxdsctusLiyqr1PDpkmwAlOm4Zbn2XN4tiIpmmNXLOM9t5XUcaq/wASq95/MSVOmM7S0xfToq26/ZW0fnuAbHmvRPTy32TLGDYqdQHKCOaHU8roOhuD0UxEEEWNlpFBEwLDup02u0EO3sZPsokAWN1Gm0+ICDGUzI2hQTeIcY0MfVVmPRSqHM8u0m9tlErQBYyu/wAB4h+DrAkk0neV46c/QrgC6vwz4Y4dlqTfpjL+vpYIIkQQdxuEFcj4dxv4jCeC4+enpfb+hXXK8uWPjdOuN3EHaLj8caX4cgGIBP0/quw7Rc7H0vGa5kXc0gd9vspGo8VUdBJ6WWYD91pxDS1zmmQQVmb+q6zor0XC3ZsOzoAF1GgBg5rj8IINAgXg6+i6YdYgnZebLt6sOkMQ8NIgSUMMEE6KoA1KkmwlWOogkHMRHVZ00vdVbluY6nRUViQczDLd0w0fnc0j3VpfRNg4dkilh6073Gq0F2Y3XPe3w6gc023WxhsCU6RycdTjEvOxEzysueSDB6wunxepkpvI1dDe1z+i5Tj5R1Xp4+nl5Hpvh2qQTSGpaRHpb6gL23D3S2oObsw6AgFeA4K7JiGEyJm453he/wAAzK09mj2C7y/i8Gc1ytqEk1h1CEIQCEIQCEICDBxtpdw2qA7KIknovABxLyCNDaV9B4oab8LUpPg5mxHNeDxIa2q7LoDZMp+Jx3edUR51c2wVbRLp2CH1ctheF5692PqLholN1T4rou0whtXNqIU06SryeSsY691S0g67qt1Q3DbFTTTpMeMsGB3Tlp0MrlMLyRNQLUw5rNLZCXHTO9rarSYgxfVNtIOiDJn16pgF1O941VeHquGfKYgx3WsK58keu+H2GnhCM0tzSAdl1lyuAefB+JESSD1hdVeivDjsJpSmjQSQhECEIQCrrVG0qbnvMNaJJ6KZXnfjHH/huHCgw+euY7NCsjNeN47xJ3EMdVraN0YDsP7v6rkF17R3U6z5cSFQTOmqVvGaF6hiSButVKgXwAIA06ow2GLokW101XTpUQ0QAuWeeno4+PaujhQNQtLaTW6BTayLwpwDsvPbt6scZCYwaKypRa/D5RZxMkpNYToptBAgwZSXS5SPN4il4NUnadYVpvTaWHa37LbxCgPDJGm5XNw74D2HY26Lvjdx5c8dIOdmN7FRYYcDoRupPHmzDU6qJJz91pjT2uBdmw7DMy0H6LUufwZ2fh1EzJyx7EhdEKoUIhOEQgUJJwgqCB0UGXVjtCosFlzqxIaJxKAmilCITShAoRCcIKitMp7JIWVMISlOVQIQgIGiULBjeK0sJWbQDH1aziPIzUevPog3phIGefZAQOUIlEoMONaW1qFQSADlMbXWbE4ajUqHxXNDpgHc9F1HtDmFrhIIXOx2ErVauakM4N4GoXGzVevjymeOqlguH+FUlgBHJwkFdKo2lVZ4eJoNc3qJCdF4cxoLcrmiCP0VwIcJgWWLV1pwsNhX4etjKNMjKXh7C4z5SLD9FlxGAbUJNd7nGdxAHZdrEUiXipSs9v1G6j4tMtIeIeNiII9FuZL47jg/hKdOmWseYOqy1KeSmS5pLA4HuZXaxFTDNMlzQsji2vVYC0houAdT1ha8k8A2gXYcB9mnQHUclkawUKnhusD8p27LvMph1EyIA5rnYmlqCAZ5pKeJMZm1M9FGs5tJ1ruOw1VVNjbtLnsI2DrK002MaSye51KFnp6HAMyYOnJzOf53E7uOp/RXuIAMmI3mw6qnCGMLRj/pt+y5nxXiXYfglQMMGq4U+oF5+gj1XSTbx3tyviD4ioYrC1MFhWFzXO81R1gYM+Ub3GpXlyQTdVyQbJ5iRdejGacrQ7M3qDy1CAbSCidwUuoF/uqixt76IzTbWFBpmLqWiC2lXNNrmEB9NxBIvbqpmllBfROZn5hFx1I/VZucqLajqdQOYYi1lBaXDNYwEy92XWOoTFWjUPnmm7oJB/VSDKBH+dS9ZH0TYq8V0QXSD0QXNKt8PDfmxDPQOP6JZMJtiYP/AGFNmlJGx3UDTkEt1ButHgsPy4ike5IP1CbKdOm6X4mlflJ+wTZpQyqcmU2cNCotqOa7MDdajTwzxavTnmZH6KmrhKlNpe2Hs/mYQ4D2U9DpYfiLXYcl0B41HNc3EVTWqZjp1VLSRcdiUEndSYzbVytmgTBgLbh6YDASQN1jptzPnWF0GOsGsaXEagaDutMo12gtBF41gWWfK4mCfQaq97g0RUd/4N191DxbHI0U+ouT6pBS+m5nzWB0m5Sc4hkA2OvVOodwJI3SMEQd1pEde6RTIFpSKoU3VlN2Uu2VabrGByVnpHa4DjDh8fSJPlJym+xXuCNl81w7y17SNiF77hWK/GYBjiZcwlju+x9RCxyzc2Yerpqdosj2l1Vvda3CyzOtWYdswXndXi+NUDQx1VhEXkeui5jrL1fxbg3HwsUxshoyujlNj9V5V4tI2XadJa7nB3N8IhunX6ro5SahE2IsvOcNxRoVg1xAY43nZekY8PEg3C8/JNXb0ceW4zVn1WNPhMDiFbQFB7AcRVhwHURyspubeRum1jTMgSeizK6620Nq4Bh8gzZmERc7WKpxD6NamWNoyDpAiDAEym2kNvsrWiBEKdHiw0MJ4LILi4jUm62OOUTyUg2Vm4hXbh8M57thbqUm8qmV1HH4nVdXxYpg+Vuv9+qocBmY0GeajTqB7sznROpO6nSGarm0A0Xrk1Hjyu69F8PUfExtORYXX0Ck3KzqbleV+EsN5XVnDf8Av7/RetBXT4eTKy5000gmo0EJIUU0IQihCEIOTxjC53io0EyIcAYleR4hQNCo4GADfy6AcgvoTmh7YIXj/iTA4hjfGqFvhh2UX22st2y46Ywlxz3PlwaEkGbToEnfwrNaXPdOuylhwcsxACm8SQRqN15L6r6OM9Mr34gkxlA6BQf4hMEwdo1Wp3iG0Duk2mBrcptuYrsK4AjNeInqs2KoPbVcQ4hpv2V7BlMwtjqfiMBIs4LO29bctuHbULcxJgdpWtmHpgtyOIcDsZCiaDQYkm/NbMLRp5CAIKW7SY6WAeXWbLBTc5ldxIsHaRquiW5YANlTUp5i3KCSXAW3TC+2c8dx6/gVM0+GU5tmJI910VVhmeFhqTDq1oH0Vq9T54QhCAQhCAQkhENfOPjDG/ieMVGNMtogUx31P1+y+g4qsKGFq1jpTYXH0C+OYvEGvWc9xkvcXEnutSekvap7hK0YPCmoc7rNHPdZqDPFrtptEzqei7raJADBZosuWd09PHjv2lSptaIBACtBEWMql1AC8lDGBpsfQrhXqxaA6yJGa2iiPNoq3gmwMLOm2xjxuQFoazO0OBBHQ6Ljmk8kEPIWig2syIcU0mzxzf4ZH1XnXEsqOvEr1NSmalI5h/Vec4hR8NxcLXut8d+HLlisjyyq9DfQdU6bwRc7KBdtuLLs4PXfDrs2ADf5SR9f6rrhcH4WeTQqtN4cHAdCP6LvBVAEIQoEUimUKKg/5SkzZOp8vcptFliqaEQnCgUIhOEQikgplJBemkhZU0BCJVDCi97abC57g1o1JMBQqVQwhrWl7yLMbqRznYdSosoZnirWIfUbcR8rOw59TdAg6tX+QOpUz+YjzHsD9z7Kylh6NEk06bQ4zLiJcZ1JOpVm90IGhJEoGgIQgCJRTqNY7zkRz5IK4/HMazC0gxuY1XCwa4gDvClm1xuq7DJ8UmRkG4Gq0ACbLxnBcZi/xDWV6znUXPALXSd9ivY0xlBYb5bLhlj4vVM/JW5wa66w44tqWIBB5haqgJquHJc3EOPmJvBKRvbI5lKlLmsaDtzRgqraWJdVqCQWwJuAq31GBwNR7Wk8zCmHUiLOF91vSbbX8QaWw31ELJWqhwgXJ6KIcwaOB9FEvBs0ZiToEharIkzoptLi0h1iPqqK5rfiKdIQwEZnbkDZa8oDJEkkgBVnbv4Ik4OiSPyD7LgfG1WMFh6P89Qk+ggfdeios8OjTZ/K0A+y8z8cWo4Pq5/2C649vHk8fYa6JAckHdML0OQHJBHLRMI+6BC2ikIIke6iRuEMMEidUDIt+qiQrJ9Uj2QVkWB3FigCY6KRHa9ikBBg2IKCEJ5SrbQEtBBTQqLCOqL7hWkQEtdrq6FZClTqPpuBY4tJ9FINBBmFFzbqaRqa1uIpvdTaBVAu0CxHTksZPNWUqjqVRr2WLTZW4ljKlVtSlYVLlo25hZ6VGg2G53nK02HN3Qfurn1CG5G+Rp2GvvqVVTd4tYuIhoEAcuSuY7KXBzS5ro0gkEKwZzb5RKALEuKm4NbJuBNuZVbjIkjstoDeI56IHbqhmnZBEiRqCoEdJUSmeXNIqxCTdqOySDsqqbDF16b4Yxvh4p1B5htWwn+aF5dasPVdSearDDmEPB7FW+5pjWrt9GOiz1P81v8A3fqrqVQVqDKrdKjA4eon9VTV+cHkR915HddXpMr0ix7czXAgg8l4jjfC34GqC0TSdJadbA6fUL3SycYwDcXw90HzNGYXm+4+y9PHjMo8/LyXDWnzkxI36LscKx4kUahggeU/oVxnjK4g7FXYN2XFMJ3MLnnjuO+GWq9aIOl5UmQAsmFqWyk3At2WoXXjs09cqeYAWTDxBm4VeVMN6o15JvqtY2TYBef4tUfiSBoAbD+911sTMAc9VzqtIvdAEkfQrpx6lcc/bjtJIiLbLTSqgm5sLLZguGjE030y/JiGnyg6GFhfRqYeq+nVaWvbYhevt5b6e24NxPC4fAN8VtUuMyGLrU+NYZjTUbRq+XqP3XiOE1nGi5oGaDK3h58GWkhoM5RZfU4vpsc+OWvBy3HHLe3r2fEFAtBdSewu0DiAVI8cotBJpuAHMheMqYxrnEmlmYAGmYSFWtUIbTpgk3EXha/6EPuZya09g74ipAFzcNUe0aukQqj8U0R82HeJ/wBQXAZh67mltUVAwiwDt+qspcKw7SHVAajuZNvZYvB9Ph+zOF587d3TuH4noik2p+HcWkxZwsh3xRQDA/8AD1IcYBkLkYjBUqtB1NrGtMWIC4RY4AU7gNJnMdFvh+m4OWenWzlxnuvc0eP061PMKDtbjMLKw8bH/QP/ALLzeDzNDc0jxAto0Xl5eDHDL01wZ/cw26juNvkZcNP/AJ/0WHjOMPEOHvpeEGFvmBzTEa7cpVKOhEg2IXG4zXp3xmq4TBFMCNBHqpbxCsrUjTqOYdjbqNlVBXz8pZdPfjZo3EZTAhZ2ul8CO6nXJIDGmCd+SqDQ0Tm8wKSNXLS8SDda6DszADYBcxtapT/zPMD7hX0sQahDG5mTf0U0syhVDkrPAdIDjBWmjUtqs9QUy4HMNb9U6Eh2U9x2Sz0TN0Gvza7q3DkjEUyACQ6b3HNUMbAG/Ja8KJquPIJxzeScl/F0zxLF/wA4/wDUI/xHFf8AV/8A5H7LLCcL6Go+fpo/xDFf9X6BH4/FH/mn2H7LPCIU1DTQcdif+s76JfjcR/1nKmEQpqLqLfxeI/6z/dH4rEH/AJ1T3KqhBQ8Yw/EWPrUuE1W+K8+J5TLjcb++i8C+5F7L1XxbUP4enTG5n2H9V5MS5yhqOnwSmHValQiS1traXXSrsrOGWm4M/wBW6o4I2MJUdF3PA7CP6rokAi68nJfyevix/Fyq2GratqFsa+c681dQ8QCHkGN9z3WpzBfdRDYIACxt0mOmjDU/EWbEh1OoQACdgutgKXkkC4CpxmHMZ4mVnbpr04j6WKqAZHuDhqWugLXhW4xhAc9lQbtc4T7q1lFs3C6OFptkACPorcmZgjSY53zMLZ1BK5XF8NFN8Behc4AZReFyeKkHDunUmAFnG6q5T8XjwHsdaTBWuhga+IpvqMAteJgnrC1NpNMNdFhN1a2aWJpNbInrsvTlk8+HHvtq+FXxi309S5th1BH7r1LWPdo2dV5LglUN443Jo5z4j6fZe0l2cktIBaYFiZ3K1j7jjl6ulDaZc/KYEAkzoIUCrnHKwgAhzzJ7bBUlZ37W9EhOEQgrfsOqk0WUX/MApt0WapwiE0QshQiE9kQiowiEygoLZQkNFGpUbTbmeQAP79UVYqDVdVJbQIygwahEgdANz9Esr6/+YCynszQu/wC79vfkrxYQBAA0iAAgjTptpA5ZJJ8xNy7qSppIQOUdUkBAwmoynKIYTlRCZKKTiAJXC41RD3h5uSI7Fdes4zAkztzWTFUs5bRMFzzcbN5lFjgsqFmUgCxuvbMafCYTc5QT1svOYbAN/wASoZnDwsxLg73A9V6fMM8dFy5HbjZHuHiAnqCsVdtyFqxoyOzN31WJz8y5uu2DEYZlTyVGgjbmFXRNTCQA0VGAzpeIuF0X084EbKt1OAZv6LcpramnjKAc3xKBBFpyggjZSdjW5Xto0i2XSC6APYKJpsGwSygaCArNHjGZge6oXvMkbnddLh9E1cSzMJZTGY99gsv5gNF2eHUvDw4cfmfc/otRz5LqNs2Xlfjgg08GORf32Xqdlwvirhz8dw8VaRGfDy+D+Yb+0Lpj281eD01QCJM/dR9UZeq9DkmPdPsoBnIkJgEDWeiCWvdRdY5gmDzsmTaCqJAyP1QoM1jlpKkDyQMi2llE/wBFImyiDLj1CAEo+qCJ0QNkBB3RG57px6IPNVER83UqRF5Ci7omDmHJBF2s2QHHIQANj1HZNwEEqBJA7ypSL8MInmrKjwwX1OgH3VdM5WEnb7qt0k5jcygkZJkkkpGydhsk7SVQM+UlA5Rqhvy7oB7oIuBB7JH7pv0sIURp9EAEj8x6JjVROvqoGFY10Mf1sq5TJsAFYj6FwCr43BMKZktbkPcGFfXsR0IXM+E6rXcPfR1cx0x3A/VdPEaLhlNVuX0084VprtDswotBAhZqlelSs94B5alZsRj8rT4Yj/U4foumOWolxmTx3xHhvw/FqpawMZUOZoF4nX6rmUyWvBFiCu/xWiKzS9xe97jYi8bklcgYGuHCGaiRcJuVdadDCYia1LKfNMHtuu2zRcXh2FLXhz7uGnILstGg5Ly59vTh0s2QBdAupCAsNs2IEuEXJCQogAAjUgH1IV5bneDy3RUjPRaNXPH0urKzYo4pRFGo14EjTUj6ri8QqPxFcRLsojM4XvtO663GqXEcRXyNpjwh8pbMnulwvg9Wi8V8SRLfkZr6levHLUea4qeHU34bDzUaQXHSIJGy3fgK2Ia0NqCm0Xnn2XSNU6va18i8j6KxtWlABYWjS1x7L6WH10xwmOPbx5fT75PKsDeG5agkh7JuT+y6DWtaA1oDQNgICkDTM5ajexkH6rJiccMO8tNJxtZ0Eg+oT7mf1F1G/HHj9tYQbC5AHMrlHHYioQGNLZvZqxVcTihigx1IvEibSV2w+jyvdY+9bfxjuvxFJs+aSP5QSuTxBrKlU12gttBE6qbRjagJo0S2ZBD9Am3hNY0mtL2gzJkyu/Hjx8N35Od+9n2WFxDg8Mc+WM8zDH0W+nh3jEmq50g9TcRYR0XKxDW0yGsaWvaSHXXZwlTxsLTeTJiD3Cz9T+OPliz9Pju3fpdCIQnA3sNyvmPdpzOJVmfim0Q05wzMTsJNh3sSsoF1z8VjHYjiDXUiAS91R4OwAAA9lvpuDgC0yDeQvFy97enivrSrES2XyYCyUKj34k0nQyQS205uxW3EtzsiYAM91CmwFgkC2krn8Omva1uHec8QS0A95E2Wh+FFJsvqgSwuGgva3XVYzQYRHmAsCASAR2V2HZTpuljYMRJuVG/GsVejWGKe5ryKTdJvmWrCeYB7tY/VX12h1Mxck+6VGllbmGhHtzTe4njqtINhdcziPEHYXGUSx5bkAcY1cTIjlYbHmt73CnTLnGAAZ9F5urX/ABTnvIBLzInbkt8U97cubL1p67DcVw9Wk176gAIkvAOU8+cEcj7rQzHYN7g1uKpFx2zALydHF1cOKTXVMrXWa5zQAdi1w/uxWDHBtOp/CJyGZaRZp3HZeqZPK9xieJYTDVMlSr5jqGgmPUK2hiaGIbmpVWvHIGCPRfNzVcQAXGAp06z2SGusdRsVrabr6WATcCUQvnNPGVqTs1Kq9h6OhdDC/EmNoOcXvNUFsAPvB2Ki7e2hBtdeK4fx/Fs4gx1eu59N7gHNdoAdwvbAhwBaQWkSCLgqVZXl/itrjRpPF/MQfZeXFrr1/wAWW4cwj/qAe4K8cdLLI9BwV4ODc0TIefsF0h8vVcbgbpoVGjZ4+y6xdFMk7BeTk7e3i/VCo5xOVpgnfkmGZSJM91AZpk6nVRGbOSC49zIWXR18LWDWRa/0UsbT8Sg59OoA5okdeYhckPrPOVggmytfRxDKZD6jjO2ymmtlTqF7QdOa20XgC1vVcxlTw3CRA0K103C3VKStpJ1mZWHGgPfTpm4JJPoFrYTNzYmyrGU4o5os0xKzPRfbi18I8V3EjI3ULHi8RkfDf8wiJH5RyXW4xWpYSm0Nh1Z3yiZgXuvONBqVC4nUmTzXfCb91w5M5j6jp8AIHGMNNgCdNdCveB2Z4eATk8xdESOS8DwB5PGKLiIGaPoV7tz2ikGNkk3cfsF2lkeTLe/SZxFWkS0NpmTMloJv1VD3F7y52pOwgJucXATsInmksam9xu6nRQgppFBU67x2VjRZQN3lWDRYqiE9kIhQLZEJwhAikVKEkFdfEik4MY01KzhLWA37k7DqVKnSOfxKpD6nQWb0A/XUqrDihQDprNfVdepUJEu/YDYK04mgBeqz3RpdKFR+Lob1We6Di8ONarQE9i+UbrP+Ow0/5zfqk7H4ZrSXVmhoEkkGAmkaJTXnMf8AEvhuLMLTBA/O+TPYfusTPijHAy6nTcORYR9QVfGm3sEBcbh/xBh8WIqt8KoBMA5ge263HieEAk1CP/Epo22I2WI8Wwn85P8A4lL/ABfCTAc4n/tTRtpLf+Ik7t+sql9MUnOqPMvcIB5dE34lr2gtYTOkiIWeo8yS5xJ6po2z1HQSCdFuwGPNSo2nVdfQO59O65depldOqp8bWJB1B5FMsfKLjl416jFXbe65tUN8ORYj6q+ljBi8K15Iziz+/P11WSqV5tar173EGVi0wbjdXCqxwg2J5rKLHmgwQtaSXSx5B0EqBMCCVB2mqy16lRmVzDBB0O/qt44+VZz5PGOnhcG6vUDnAikDc6T0C7IsLWAEAcl5uhxrEtN3Z41Y8XHquvgeJUcX5QclQasJ19V1vHY815fNuCqxVEYnC1qBdlFRjmTykG6sCc3WR8txWHdhcXVw74LqTi0xoYOyphaeINezH4hlU5qgqODzzMmSs++i9E6cr2YTF+iQ6J6aqggclEiNJCYICCRzVEflcDz9lMG97qDgdrjopMJIvZA9uijOV0jQJpRcoJWmOSCk6zpnUJgoGCYRt+6UXTIG11UIiVAeUqZUCIMhA3G3RQvbopEy2FFuoChFjicoA01KYEafRDtewgIbKoCouuQPdTNrFRAk9EDOiSexQdJQJ3y/RVjcKxt2xqoEQ7SxRIiLJJlI6KKnSpvq1Aym0vc7QAarsUvhvFvbmqVKVI/ykkn+i6/BMDSoYRrmhpqkeZ0XNtPRdFgzUgTcj6LHnprxczgmExPD8S51UNDII8rpDuUeoGq6tSuX/lhIU7SFFwKzllsk0g9weTmmTyCoqtlhO4WkszbKD6ZDHSNlNtSMraQqNIcJB5qbMPBsIhWYdssmN1pazyyBZZrTl5PCrvpxEGR2KuBT4jSLKtKqBZ4yn0v+qjTMgXXHJ2x6SJMpgmblMt5fRICDKy0mAo0x4nEaLdcsn6JuOVpJ2VnCW+Jj3PInK0+5MLWMTL1HYLRyWeqwCm4jULWQoOZLXSNZC7RwYSIgxIOqi5sXF2lWNaQ0tjTRQO42V2iMTY6jdAMagJkJFWXXuM6SttYKObJdmqiSUw6JsCt/cy/qeMaWOzgTYxMclMDosTKz2HMDqdDou1g3YWrhmOq0wHumb/1XbDOWe3HkyuDz/EcFVr1v4bLOFzMQVPh9Gtg8L4T2FxBtEe66VYsYajpDabSbk2A5yuDjviOiKLm4CX1dnlsAdbr3ZfUXw8L0xh79u24tYMz3Bo3LiAuZjuM4OlSqMZVz1XNIaGCbwbyvHVMVVq1HOrPc8k3zFSwZ8XFjOTdp010XjtdZtqfVpU6pfSc46B5NySdQtGAxHhVXYaoRAJyEGQfVZ69V7HMc5lOoyowmkABAJOsbrJUzNqFrxkeLnLAAI0hcLNxvG3GvTQHXMaclWA6SYMLHwzHNrRTrOh7RY/zdR1XWLZHl3svPZp6ZntnIJFuytp0zIl2qZZcumxVtGmNbmNFHWUBkm8kAK57Ghhcy5I3tKkH+W0AARKoxGIa2nAtAhSMW+3I47ijT8Ok03cczo6bf3yXIkNrvaDYEkdip4+sa2JzcjAVNWRUY6fmb/RenCajzZ3dasL49V1Si0tcweYNcZ62B3UWVaFdj6TstHNeZOWw5KttVwYWsEEDMCDBFoInsrMSxuGxPiFrH0iPK25BMAkfWVthz3tLHFrgQRskLLViGl9LxAHAMA1bAg7Dosmyu00kibKKYTZoAkGQtuE4pjMJ/kV3tE/LMj20WGUSmx0cVxLFY+jkxFYva12YWAgx/VYDoQp0/kJ/sKswb7qK6fA6obXfTNs4tPNdt3+WTOkH6ryVOo6lUbUYYc0yF6fC4luIoNqN3HmHJeflx+Xp4cvhDEvrMqsyf5ZPmgSVuoYWnWf5a1rnqBA/VUObmEH3U6bIHygk25Llt300Dh7jSe8VAC3UTtMSslZz6VE5KjnOkiLkey10XBjgYM8ibFXVXB4l0H00U21px6Dq1RpNdrW8gBcrawEMAJuAgU/PJHlG3NIgNMzqUt2nTSKkNBNivOYzidY46p4DgGiwsutWqEUKjzIa1p9V53DwILr2JW+LGduPJlfgE1a1Y1Kji9xgmTcqNSWA7E6AdVqwxa574gEgDVVV2l9Sw/NN13jhfbpfDGFfX4qzK0ktk9rL2poPkANkm4gjZed+EqbqXiYkCA6QJ30lekNd+fM2G2gACwT0x72rfTLIzCJ+ynSpsewlz8rhYAmE21vPmqDPAgDkpivTGb+FYzGis8S2qqrGNIFN2bWZ01VbwBljcXWk4imBalcaafVZ3mSIuAFnLXwuNvypF3lWCyg0X9VYNFzrYQnCIUCShOEIEgppFB5SepS31TMzdIroEYTnpZLXQFEG+vsho2AZtEY9xbRY0WzEz2/soYCHAwVPE0jWw5DfnbcdeYQcd74kiLmOwUxQfkzTNp7KDxEhwgaydirmZzRtVYATFyZ+irChjix4c0w5pXbJz02vGjmgx6SuOxhqVW02Q5zjoDoOa7YpmGUqYLiBlA5wEajOGkuAAJJMCF1MFw/wzmqxniY/l/wB1dhcGzCM8R4z1zoNh0H7rU0FrHE3c68nUqKg8tADYFuSxV3lu1zoVfUNjZZnlr2lr9lBirVDMT6BZ2uIJklW1W5bG03BnVZ30yCSL3VRrwuLNCtmk5HWd+66LnhxkaFcGHGBC6GBqlzPDcZLbC+o2XPPH5duPP4bQmAQCUN6oc4ALk7IP0vqufi3mjWZn/wAqoMs8iDb3ldAnNdZcTSp4rCPpv2MjmCuvFdVw5ZuMTh5rGIuDuEB5BzNs5pm33HRVDPQcKVUyTdrj+b+qdQEQ9t3DXqNwvZLK8dljv8J40XuFHEm40f0XeF7rwQIDmvYddOnML1/BsQa+BBcZLDlmdtQuPJhr3HTDLfp4fj1B1DjWLa781QuHUG/99lzxt912/i4H/HKhcIBptjrbVcOb6rUvpakLaoKQdsVIOFpVQrJgDVEtO8FFzoQVQEDZRjK6ToVKCNQouvIKBzBQI1US7Q77qQFtZlBbXE0aB5giex/qqQYKmeUkgKDgglM3AQTrsotOxKl6KoJOqTtE/wC7JESgghlqgHVIoafO09lCLHQSe6kwW6pOsSmwkHuqE66B1Uje1lE6AIAGyCExokdUAw2OkGyi4SPRAtqkSqIHVToUnV6zKbBJcYCg7Vdn4dwpfVfiNcnlHc6rGXpY7mGoPYczHkO+h9F0cOczvMIJEEDQ8iq6NPN5mmCNQtQokAOjQz1C410VlhY6CLJvpyAQFtbTFRgdYghHgxoLKbGNtIwFY3D5mkHcELV4flMDRNjY2QcvC0P+GeY0ctdCkH0nCOyswlMZK9KRmFQmJvoIKnSZlfBEc0Vz8bh3V+HvDRLqbs4HuD9FyqYI10XpwzK8jY6j9FxMTQ8Gu+mdjLTzB0XPKOuCsaA81H8yua0ZSDqNFQ5pzSLQubpoVz5IG618CbL6zuQA+6xVXSF1eCU8uHc+PncfX+zK3ixn03E3UiJTI899lA4inmgODiNm3IXVxZQQRKrc28qbR5iO6HC5RFDgQoEGFeWyoPbA6Kig6qLjATJmTsqajoEhEJ9SCO608NxUudTqZC2TE7fVcDH8QbSJYxw8SLbgd1xX165JL6jnZutiu2G57cs5MvT0HHePtrsqYPDU2eFMOqAkF0cukrzbnE2Fh0SCRXTdvbMxmPqA9VZhiBiGSJkxGiqOqbHljw5urSD7LNbdglz8U1j6DAygPDyuEgdZ6FVcQpjyOpBoDAAWjUCAfW+/VXtrVQwYnEHxKb2QWi0XE+4OqKlM4mhQquDBUJf4hJgkNmPSFhXLktIc0wRcLrYTi5Y0CsTlOjhe/LouQ0glwaZAJid+SmyGnK4S133S47Mbp6iniadRstIdygzCsbWa2TqY1K85QGV2UTpY6LW1tR48r3dTquOWOnoxy26lXGWIn2WHGVyKTiTEiAOQQxuXWTHPdZMa/NKmM9renNMl9/dW1S00mwRmabi+igB55NgNVUXl9Rx/mMr0R5r214a1YPJgNEm08pHsroqOw1CrSZIbUOXnG0+5WSlVNFzXAjk6QDY62WpuIq06rA0TRqicjGkSLj1RIf8AEqn8M3wXTJJMwHXAEbLlkEEg2iy3twlWo9zhUgucILnAZr/3ZRxuGZQosOb+JnLXDf8Av91RhRNkkICUIQoJsMFKwmVHS4RKoCtWAxZwta8ljrOCzAFxgAk7brU3CAGKr4cD8oGndZvtZdV6Ok9tVgcw5gRNlYCQNVzcDVbTd4FMGAC4yZ3XQFRuhtK8uU1Xu48txYwZitLWQ2Ssudo0Q7EviGiyxXTcXVHNaDMBZv8AMdyaENY6oZeSeiuDQ0SbAKMsPFamXClgtP0XnnVDLQNAI7rtcQY6vMei4xpPzgFpGy78etPPyT2vwch+YaCdOy1MoF/8R0AuOVomB1KlhMI8tBDCATaxutOIwT8NSzVAWt/nAzDseXst7m9OfjXoOGVcHRo08NTxFI1APlDhckz6rY/EUKbiKlakw7hzwD914SpRqvaatACo3dzTf21CxnMbGSJWvHbG6+jNxeGecrMTRceQeCVavmrQJvE7Rquvw7jFfBENdVz0h/y3mSP1UuBt7OEHTsF5ut8WDTD4UE83ut7BUf8AybGOmKdAA/6T+6nhV29OxWDReao/Ejmj+Lhgf+1xC6GF+IMHXdlfmok6Z7j3UuNXbrQlCGuDgC0yDoRcJwsKUIhOEQgiUlIpQitb8Bgw22Fp+y87j3U21i2nTYyOQhesIkEFcLi2AuajFwtr1YyOIXHnCg9zosT7qxzCNRCi5tljyrp4z+OVxStVY+nlqVGyNnEfZYjia51q1P8A3MrrYzBDEtAByuboYlYf8Jqg/O1erDOePt5eTC+XpkdXc0yTmnXMZKiHh8uy5bXgm63HhVTd7R6KLuG1B/DzNk+Y8uS3M8XP7eTHSdVdVa2lIeSAAOa9vwvAfgqAfWPiYhwueXRcv4e4WGYl2Iqw4UrNEWLufoF6BzyCSNtlbdprRhjj5nWJtHIcglUIgA3gbKs12tu6fYqLajatw6QfVQJ0HUwDZZ6lJsyLxzCueYgi53PJUvLok78kRlrt8QQ4ARYLERlfkdYjQ81qr1YJB3WWoQ/U3AsVRFzTt9FFjzSqteJBBv15hIVCLGLILwdTsrrZLquxTfmaC0yCJTqnyrn4Gt5zSJibj9Qtrr2NwvPljqvTjdxMOllomFjH+YY0MyFexxaMpNxz3WVzw2Z1BN1cPSZz0y8YZmp0yLEEwdwVThqxq0Yd87LHr1SxtcVqjQDZv33WUP8ABrBwJyusey9WNeTKbbmeWplJs688j/Vei+G60OrYc7Q5oP1/ReafDmwfcLdwvFmjxTD1SbP/AIb/AFtP1BWsvcYnqr/jd9HPhAAPHgkkfy7T9fqvKb3XpPjPCubxGjWJOWoyOxGo+q4QpNDbkD6rGHTpVQyHUlSa1hMXUwxs6t/9VI0zHzwOUQtogabRtKRLWjYKfhxq4lBpt3E90FJqA6HXmkXjXVWmm24DQoG1hb0VgqcRNtDdWA2F5Q4Ag2vFlFp0B0QTBumYIgn3UdkDrCBHymykL6pG4PRJpuERJIpnogoKnTKG3cFJ4i6gLG6gud8x7oE9U3C5NuaQ0VEj9rqJUotz9VE2FtkANkHVMCIJQ7W1uyCGyidFM6dlAygidV6jgNEswFMixec39+y8sdF7nhlNpwlFo8sU29dguebWLoYdjpDi0yNwtzA4XaJnVpEKrDU2ttnv1strYbY6c9lybU4cgOc0aTInbmCrHSCSCqsQ0U6zK7TAnK6NCOavcJB6hAhBuN0ZYHdVsdGuxghXZg4WQc3G0i2uKrCWkjUGD/cKdDEV3hxcWuc0TcQT3K1V2B1I7xcLNgmh1UjaJ+qK103ucxr6jcpcBaZjosfE6Oam2qNWmCRy/wB/uug4SFCpTFWm6m78whZvtZdVwJvBgH7qD91YW5X5alg0w60m2qWINPJ5ACeY5Llp6LWN8nQXOgXocKz8PQZTiMov+q4uAomvjaTIkA5j2F/2XoHed8Day3i5ZqmU/ENXxXF5Fr2AHQKvD0m03PygCTaOS1gDxT6BUM/zXDkZXRzRyw4qLgrHDznqJUXBEVRKpxJy0irtysuNdDVYMxdDCVVXcGYcvPUpVHQABus3Ga4oYAMB87/KBv1Ksntm15qs8vqveSZc6fqoTFlIgHUgfVRyt2d9F3jnSI3CYMwjKQbGeyRGV3QqgKXdSI91CbqK62GqsrYHwqtYZnSIdYNAAv8ARaqlGnhgGvAfQA/OYJcOXfkudhD4tEUKjW5M1nx5mz13C6eJq08XTw2GdlNWo9hLg6wGn1ElYqxyarKbWCoJY/MQ6mREW1SAzC++q6ddtH8ZWwZpvc6DT8RxJLYNrcpAvyXJpyJa6xBg9FUFZ1WnVDhUNvlM7LdhuK5BFRhPONFSWiozKdNjusTmmm+HDRNSrLY7jsQyq3OwyDbssmIdqdVjpYh9IeUgtOoIVrnmpBGnW0LPhqunnuKatqTebiZVNP5uqtquzERMDn91Gk2XE8l0ctrCS0BwsW3Eibhb3Yipg6tIBodUptJBEgOaQZHvoufUswrfRfTqYNgqtPjgDwyRZ4BIIWSJNFKvXGIpSwtBAFjDtpEX1+ixmhUrMq1Hl7qjTex822votzwYpPoeHh6jJgRENG569UsPVfTo1HYquQHkmnYFpdI83v8Aqg4xEGDqktGNYxuKcGEkG5m8Hfus4QCEFWMyCS8E9BZAqVPxXhshoO52V/gMLWQ4SdZt6IGIYwQxhsSRJmOSHYxx0aBrHQELPtr000qTaLHFwyESDB1tOqhSnKHOsHGDIJkd+VlifUdU+ZxIWxrQWNdILQbtk3/r2QX4RxPEJIIlpsV2MstmFxqrjQxFOqZJ0N9v6LtYd7XsDmmR915+WfL08dSDRCMlwrAIRF1ydjabQFCo4mwNkzvCA0ygqbQNRwAGq0M4fSzAvEgbK/DsygKwvixupu/BqJspsBBIjLoBsniq9HD4ZzqpEGwGpdO0LDi+IMoAhvnqD8o0Hc7Bcuq7Fvr+LVpl5aMzg4eUMntIHVaxwt9s55yeonhMEWNLi40TUdDTJAJmzZFu5NtlKrRweKzAseKjYAcGxnN5Nt5sOeqmK1LDVB4baVTxA4gsqEAiRlGU6QRYepU61BzgKuNruFR15JEPA1GYWzekBdt1w1HOxHBKrGOfQrsLQQHB0tcCdu/RcepRq0HkVGEdwvWCpWx7nNpAUqDJJq1NIuQSRqYOpC2Dhba2DY3FQMG1pNOpUlrpJ2bEnstzP+sXB5Hh3DcZxOrkwlB1XLqQLN7nRdkfC3E21qVOpRyB7sueQWt7xK71bE1OEHD8G4Zw9lRpvUq1flcbF2nTmtlPhtLC4x2KwodTbVE5GuIa3mANNVrytZ1rt5OjwDFuccwaxoMAvMEweSqx/B8dg2h9PLUYLksGi9zXa0t8Vo1MHvzVIErjlnljXfDDHLHbwvD+OY3h/lc0PpT8jhHe+y9hw7iFDiOHFaiYIs5pN2nkf3XN+I+Esq4Q4jD0g2qwy4NEZhzjmuN8L4h1DiraTrNq+Qg89vqFrcym2MsfF7ZJMaIWUKEoTKCg6iqq0fEbBC8qOI4x7gDiqt+ToTNfEmxxFY/+ZXm8o9kwrp4nhDnuJbusx4PUA8zhCxk1XfNUee7iUvDJ1BKm43JWw8KAua1MdyFA8OoN+bEU5/7wsgpn+VPwidGps0vOCwwmcSyB1lZcTh6DcVRFOoHh5gxtf9pVgpO5K3D0T4oe4TkMjvoFrC7rGfqNdNjKOSiwQBJd+6sqvykAWIE2vKhh2Bz6hnNsXdU6pLSQItZeuPFfah1R2sn9lRUeDctJKtcS6zlW4NaCJnldVFTi4AOBMH19lU6s1zTLpI3OydXxC3y5ljfMSAQeu5QKs4ONhPVVCIM6bIzZhG41USDrICoTgD3CrJOysdDojZIt5aFGUWuLXAtkEERfRaBxCqLOa0x3ErOdYMKJvJOyWbamVjS7HvOjAPVZK1epUmTA5CyeUbqt9tNEkkLlarAAuT6BQqeZTmenVJwtK0wdKocgBM5bHqrqb5nmDNueyyjyu1kE/VXUjLxJgaFWVHqOOtHEPh+jihdzMr+02P1heSqDQAQSvW8L/wCK+H8ThdXMztHtI+q8wGBz5IUxaqNOnlubkqWUaqZGyDyWkVFqiROiscFXUOWA27j9EFboGpgqpxEqZovNyR7qJpAav+isCabweyqFjHIqwtIuLjsq3fMeqtSLRBEpKLCpjVFEWKhopqLhdETBsIRrZRaVI3ugi4SFUbK4iRdVOESpSLze/MKIgDqpD5W9gkN1QwombwpbJEwUDAESVE3nkmdEigR00UDaym6yhugGgF7QTAJjsvfYQeEAGCIAHovn+xXu/h3FPfw+iXDN5YvvH+y5ZtYuzSa54GbLf/StLKYAj7SFCmWOGmUrQIaJJgDebLm3Fb6TSxzSbOsQnTtTDSQS2xPPkVMOa4eVwd2uqz5Hgx81j+iLrXaqq3K/Npm1VjG5fVLFCKU8k6Ts1Np90EoBkc7LFgHBtWox1nHT9Qtw1WEty47/AMpQbze6RSa45spsRp16qcKDk8SpZK+cWDxPqNf0WCtGTW5Xb4lTL8G5wEuZ5h+v0XnH1S50XO0c1yynt6MMvTpcGpZRVrG+jG/r+i6Ya6zgNCDKMNhvw+Dp0yIcLnudVGo8k5WmGjXqukccrupUzIc47rNJGItutTLU1nI/jAhaYSfZ46hRfop1B5mlV1BYoKhqVz+IOiy6AMAkrjY+qHVw0GdzCsRh4jiHUcO51Mw4kAdOq888vLy58uJ1JMkrZxbE+JX8JpOVmvdYPMdCu2Mc6C0nUFRIIUgSNUwc2q0IhxAUjcEbhJzYEjRJpg9CgcwQeaR1KbrehQ7SUHQ4XhHYmhiS0jygRffZdCq+hiMVTGFqGm+gXPcajA1pgSSTrc2hczh1R7MPiWMDc1VoYHF0Zd7ey6eCFDE4ijXo0TmpGKjXukPJByuPWdQsjQ+nUrB+Io4nwGOZS8UkEScoi4uZO3uuBiyG8QrEVM4c4uzAQCTrZdmhivxNPEkMDQGNc0E6EQ0j1kwuXxrC/hcaQHSXS7LBBaCZAPogix08wpVabXjNuPqs9GpsbzZa263UGF1PK4ASCduSsZ8paDGWBB3TrNNOs15BLSZN/orHxeIM6DXX9VuXYzP16HfkpURYzqShwk9DYbSFOmBGkSbBSpEKxgd1o4Wym95qVamQUSHk6yJv9YWauZIHJX8OJNLFU2sDi6nM8gCCQPRRW11ClSc/EVcWHPaA5rDfMCT+hWc1AW0W1Aw0HEkNiAwntfr2WirRGDxGai19RjmFgc8SLnQHnBVbRTe5uDqF9OYDHObaevTqkVixZaXHJTawBxAAJdA7rKuviMK9mCfSeQKlKSQI52B9p7LkbIgGqEBARTQhCAC24N4IyuvtvvyHPr0WPZSpvLHTJ9FLNkrfScKslwDsjYaCQJ2A6q+lWqYFwEZ6bpsbEGLqim5tQAghkXhoAJO0b7DspVXh1QU6ga4ggFwMb3I2vJXOz+usunSZxOk75pYdIdzWiniadQWeD2K5gaypVqvGRwH8oIDSPlIHXqIuqK9INqkMAaGgS0uEtnYaTBXPwjpM672do3CTa1JvzPaO5AXLdhmCrVALwxrmgEgTMCxE2HW6KtJtJ7ctUUmTl/iQXN5m23JT7a/cdg4+hTaSXZsomGifVYMbj6zx5GOptdpYy8c837JsfRpVcI8vDc1IghkHLYwfXcWSqPe/CgUW1i3KabqjZAdebg8zyKTCFytSFBuFfTr1czWjK1wewEmR5iDEWnU3RWYK7TSpMNXwiT4k5QWzMXgmOZk22VdBlNmFpnFuNJr3EBzXZgANZbO+myqq8We1jKdKz6bXMLhBDgTyHTktyVi3S9oGEwzqeIYzzFr6Yy5xGpBOwI290UyK7s9RzWS6GU2OPhAE3k7RyAXGdULnl0weQsAtPC4fxLDMeYa6o1rjMWJErXix5PU06NHBeFVdR8XEVRNOk4+Sm3TO6SSAeqoweK/HcQo08S7x6tSu2XiAGidAeXQWWHj+OxNHjuNa6cufLBt5RED6LXwXiQe3E8RrUmMbh25jUAF3RDWjub2CzZWvKBuIrP43iq73TTJJbFgLm3ddzDV3YrBtPihjmOidiItPuvN8L8N+He97gwkkhrASSSdCTp1XW4ZUDa76Zu14kW3VmeqZ8fli7zW5cC1jiC5wJsZE6rFTDssvFyrn1Q8MpNd8msHnoEEwL6rlyZeVdeLHxxALS2HCZ2K89U4EaPHMPicO2KDn5jb5Tf6Fd4lxNhPO9gp5w1sG87Bc8ctOmWO4rKSCLkIXZ5egkU0FB5ag4CvTJ0kD6rsGm0O0C4gEX3F13gQ4BwvIBXiyfRiAY3kp5BlNkfRPZZ20qypAAHkrALKJ1QLKI0U2AtLTlmZ3SGqVc5QwC5I0Xfhm64c91itwbD4LiYGYyZUX/MS06bq9kMpNJEfqqHm5jnPZet4lDzI3noqCCRewG8K5wN4++qofMRMddlUU1HPpny1Ji8RZZ34kT/EYDsDpCtqlwkHYLHUdmEHUIIPyh+Zl2nrdBymCAROyQi8gkcgk1wDi0qoDqNkEG43Q7paCgi1kREi+l0osZMdlIgkTaUiCFVRFxdQeBFvZWEbwq3gnSBOoRKotug9oSIgkTKZVFb22ge6lTeYB5JPnVQaYfylEev8AhdwdTxI5lrvoR+i4uMoHC42rRP5XGOomx9it/wALV8uLdSJtUYY7jT6SrfiShGMpVwJzsLT3B/Y/RSXWTXw4ZGtrpHVSN5SW2UXEAKk6zpKm9wFydFndUc8xTBJ7Kix3UwqjEGLplhF3y4n8ouUjSqPuQGjkSgh6qt7YgzMq/wAHk6T0CT6BAk3j0RFDbK0XHdRywbJtNkD0nmk7+5TG5Q4c1REW9VMQoRyhSHe6CR0VNQQR1VoUKjfLpcIJU70x0UgLqFEy0jkZU+qBgWUXC4hSHuk4TogigRHVB9k9LlBB6jopOUDoUCvBmy938N054Vh3tvLb95K8PWrVK5Dqry4taGgnkBAXsvgeuamBrUCb0nyB0d/UFc8umo9NSaNwq+IVDTosA0cTM9lXiuM4Dh7zTqVC+sNWUxmItudB6lc7E/EOFxrRSFGpTv8AM8gAf7rjlLp247JlNrsNinU6gdqNx0XWcc9IuaZBEj7hedDodddrhtTPQcN26DouWGXvVennwlnlF2JObDSNNVXhXTTjcJvObAybmAs1F+RwvbRdnkdELPimgV6bhvAKuDvLKhiBmpNcNWlAsZmFIVGWcwyO2hHZW4esK1MOFjuORTID2OadwQslEOovI5H3Cg2kAgh1wbdwvOcMwJdxqpSeJp4d0md7+X++i9EXgtkb/RVUqLaOd4EOqmXHcwIHsppZdQ8TUPyt33VDWEmApkF7yRcaK1rQxsnUqogWwAFWGeaSrH6gdUzoqimr8w7rPiXhjCSrq7ouudxCp5coPVBEVi5jiTbRceq6a5JMwui12Wgbrh47Emg0uEZnExvELWLNcrFsP4ytN/NMc5UMtrhKpWqVXlziSTqUgHLtHNItA1A+6Ra3mkM0yU7FVS7XHVQcIB91OEgZsUEXfZL8hTIguGiTT9kGzh5bleHOptEE+cTcCxj1XWa8swAfhKBzVnNB8ME/IInoSTouLQpiphauRhfWmRH5WjUrr4SpiOF8PaKbx4eLALnQZaIuI7EX6LIsqNxGE4W+o6iynWpkMJcAS5rrgFp3BAgxosHFsbXx9LD1q1BrIGU1A3/MIi/sFqbwitUxTWYouYxrQXvJDjGaBN7TOhuo8bw7jhvxAq1nspVnUctSAGxyAKvocP5TZaKNeLOMj7KggkKF9QdFB0qjRUpkWuLFRcTl80gxMaQeaz0cQWWNwdle9wIDmmRrMaJBndAcQI5c5VjDAuqH6722lTe7KwAaq0iuocxJ6rTwup4ePpT8rjldtINishk3KlTqOpVW1G/MwhylHfxeIaaNHFYZ/hUgwMcGnzNObYc9+yyVsLVqPaKlUtAGd/in5QdxzWnFENp4UU6DTTqPNZzBBJNrAjkCqBVFfHtFR2QUaeVxeJLgOm6kVYMXSrYZ81QHNhgD4l7TYnnMRK4bmlriORhdWthqWLY+vg2GGOAczLqOYj7LnYgsNd/htLWzYHboqipASUggAmhG6KPVEIQgnTe6m4OaSI0WulimB4cQGvAAa4jS+vVYgJOiY6aKWErp0hh3WmQ58C8HLvJuNdLIbQDsU1we1zHVA0GfNbfZc2BOgTDnAgh7huIJWfFrydmmx7q9V7a7x4jyxriQS/mDfRQq0/EdSLa+YF+QGoZLTvpMjquX4tUa1HSL+qZe90gvcQetlPFfN1c+Gpig4mH0nw8MMFw/mvp2AVL+KVA/NTADmvLm1NzyBPQLnRe26Lp4p5LX13vJlxAO14PWFERpNlEG14QTGn3WpNM72kXSNkhULSCDEQbG6rJOoPuoknVUegrfEOFxtNh4pw0YjEMEGrTqmmXgfzCD7rncR4vUxtNmHp0mYXCU7soU9AeZJ1PUrAdUuqmtLtv4fxGvh/4TGeICbAiSF3+HOxuZ1auWsLm5WiBb0/crJw2jQw+GY9oD6jwCTv2XRp+NUjLSLerrD2XDOx68Mbr200MQ6kTFyTJ5ldbDvNdocJA36Ljsw2Xz1qhd0FgtlDFkEMa0BpsuNdI6D3tAhoUWtIGZwIG3MqFGm5zg978rRo079ytBqCrXcwNDQxswpIWqyTN9UkG5lC7zp5L7pIhNJB5arTfRfkqAtI25hdfCnPhKTjrlF+yvq0aeIYG1GyNtiOxVVCgcPS8MuzAEwYi3VeXkw09vFyeXpMhA0QUxouTuWsKLhdSEqJRA0WUcQ0526CLKTXQSoVHQ5zSfmEgwu/B28/1HTW0f8MNCSFlqA5iAZPIaLTSdOHBsSAszySbQOe69bxqHzNzHQKipIO53Wkt7nuFmquAkmI6hWIy1qpaT5BrrKzOqtM5mDlOiuqYlmgYD3WepWpPF6bWzuJCqIOh12Kio8se0mATzUyw603DsVRiX5qfm8rmH3RGs/LJQ0c5RSMtveRKR1A/2QFpjmmdPoEiIudUxOvNVUSJ1JVbh681YZUHTr6IlUPEEEdlAm6tdeyqIhUI9pUH6WtFwrDpKiRzKDdwfEeDjqFX8ocDOljqvTfETAeHtcBJY+3SQR+y8XScWVPWQPuvb4ojGcAdUFyaYd7RP2Kze1eUdZVEwCTuramyg1uY30C6xlR4TqxkyBsFYKYYIaL7q+ABAAACRaTpElBVBAkwFW90iJ9grTTJ1cR0ClkDRcSqKQ6wDbKupceYk+sK8tJJhoA5qt2Hc42+t0RmMA2M+iiDGqufSez5m25i6qIuQgY0lBFuqX5QJTOmt1BHZDUygfRUS/uUiLX1hNG6CFCzyOYVttNVULVmk72KsIuZUBug6IQflKohqUPgG2gQOaiUCKi7RSKg5SkIaeq7XAca7A4TGvpGKtUNptPKZk+wXFWzh7S5z7gAays1XTaA02kyCCToTzn91NrX1HspsJkmBpMzAM72RhqLq9WnSpHM5xgDlP7L02D4RQwbxULjUqi0mAG84H6lceTOYx148LldstXDHDsZTz53gXm03/TRa8JULLAkGNldicM2vThoAeDLXciqGsLfmBa6LjqvHv3t9CTeOnQMfgXAGYt9VjBsrqL5oVaY3APsVQREyvVhdx4c5qt9MzTBVzmh1FzRuFmpH/hwVfh3ZmAErTCymZInkJVZgVnSJkGytiD9lXUH8bvIRUHOIYHNExYjotNQZiALErJSOZzmHmtwbHmJvsgrDA2wFlFxkwpOMqGpQYsbiDTqNY2xNyRr0Sw2IL3ZHEknms+PMYl5O37KGEJ8UEaLl5e3qmM8F+PeWlsbrn4x0kDot2PuGGdJXn+OY8YWr4FItqVo8wFwydp59F2k28dulmJxVLDYeajw0nQbn0Xm8Xim4ipJBAFgP1UKhfWeX1HOc46kkKpzGjWR3C6yaYtMVRsAAnmzaH0UAxmxSLS35bhaRZm5gIi0gqLTMA6qUZddEDtEwqh89tyrXXYYOgVTTBk7IB5lx9lFpukmLINuCo1S19RtMOpuORzj+Tqu4x+GPDaeIqNqVW0w0Zc2jgIA6NuJXGwdXC0sDWNSfHLoaBNxbXZaSytVNY4dj3MbTDakCADbTneI3UV0alatUbLaQrsNEVAxjiBSgAjMNIJnW52VPGsRgsVwtpYzJiGhrg3MTEmSP91WWYZ+Fwra2MfSfVZDmtYS0AEgSBcqrH8NOHq1WwXUjTdkcdy0AnsbGyag44F1EhSHMaoIVRWbKynULRBuCouaVGYUEx8w6JG8ygC0kaoKoSEHVCg7dCu2rhMPhcJRzvawlxAILXfzA/wB2Vb6D8PjCS3K4i5kuBMea/rdR4XjqtGhUo0qAeX2L4M5ZuFvpFlThXjNc7xKGVztbQfNPSFN6U6bXYSgw4WmXvL8rmkzDotAXAxrnuxT3VRFQmXSIg9l3Q6gx1Wk1r8he0tJNwHAw6f0XN4zRr06lM4kTUgtLtcwBsZ9UlHMUm3STaqGhGmqYQLZEJwhABMGEvVA63QSBO1k73n0UQpCwUQxdEJa2TB2nuiiOfsn2slKRnmgCTGqidEybpEoFqD0ukdp2TKUIHroptYC9rSYDjB6KI1Vwpte0XhKseppOw+Bw4FIU2gakm56q7D1q2LaXUGjINXkwF5OmDmhznOA56BdHhvHKmFw/heCXibEWC4ZcderDmnVemZgDUjxMXl55GgT6laaQweD/AMvzP/mJk++y8o7jWKcT4dFrCdCXSB6K7h1SvjK7fFrua7NBAgtIhY8LO2vuS3079TFurVxSpy5xuA3br0XTpU/Bpkm73DzHUqrD06OEhlNhc925uXLrUKJYwufBe63QKTHdM8tRzNkloxVHwqkAeU6KiFt5yQhCDMNCOSTxZRFamSSHgjWRdDnteIBk7WXPk/V24pZkSAkgaryPcBqkTsExMqJBzEhNIBqiqAGsdyKZadgSiuxzaIlpF7Ltw7mTjzauKygBleLXFvVVuE2BGu6MI8Gx2/VWPA8QR7wvY8LHXJbNzpYbLmYmo2SZn0XVxWUawCbLnvp4RgzVXTuAFUrE1lN3meSJ+qT24YAwXFajisED5MNmI0LiVIYlxaDTwdNoJ3bP3VRzSxv5ZCy4+kTQzbt1PNdWvXeT56VIdMgWPEM8ai5rQGFw9EhUcK6WAq18gyT2hZsKf4bQTJH0Wp92juiIl1uvNAu2/JAjdAI0CBH6KLhIU7xEpOiOqDO6QSq3Aa891ZUsZAlQcOduSogNTyRAsUQRcpgRpoUFbpzBwF23Xr/h2qMVwuph3XLCR3a4GF5TKDrcLs/ClRzMe6kTGamR3ggj6SpVjn4iabi0/OTl7KLDaRMD6q3i2UcbxLG/KwuIHUkT91VS+Sd5XSdM1Y2+uikRukmggGyZI7I91Zsq3vAMAXVDNuai54AtBPdRGZxMmOm6m2m3lPU3QVF4cIiZ5FZ6tB0S0WC3gACNugQWg6iVUciIUxpC21MIxwlnld0uD6LI+m6m4hwiPqoqBsISGqHJXnQqxEtk+6BojqoIPMQRsrXc1VUFlZILW9kUIIO6ALXQSekFEQNlApkylKoR0USVIqBUpCXR4eMjC6Jc+w6LnLq0hDQ1ojYFZqx3vh2hUOKfVAIbTafNzJ0HtK7grQ6CYVHDXMpcJw7WNABbLiNydZ9Va+kyrY3nrovDyXdfQ48dYtAeQBuhxbUEOAPXcKgB9IAA52jYm47HdR8ZodEwfYrGnRY0tpVIJIDpAnnGhQ+DdRFSPM463M6JkExF5Xbjvp5uae2ukQaeXkp4cgU2SLkkLNTJDoKtbamyNiV0cWpxl8qB8z8v5mme4UQ6XBFY5XteLSFRQ1+XFHkStxeTqdFhrU8jxUHyn7rYaZgEXlSiRNrKI3Q1sAkm/JQe9tNpc4gDTuhJtzuIsIfmgkOEdiqMG4NefKZ2srsXiM0NIgES39foqqOYPB66rjb7evHfjpl4/i3YXDhrTFZzoaOVrn9uq8gWROclzjcmYBP3XsviDh/4/BtrUm5qtHYXLm7j019149zJ0DSF6eOyx4uSaqp1MESBHYyq3Z231Ct7SPskZBgWK6uakNDpix3TAIFjKkWybCClzVEHMm41+6kzztIOyRNieSbAcwIvKAHlDuSpJEQpvdNtACoa+igBogIGiAg2YbDv8BuKMeE15FxaYmPWV3cLSY3CYt2Hry6BiBzaQZHoYXCw1Oo+ixrnOFJ7jDZsXCP3XY4IYqVH1Gmk6jQd4gNg5sQ2xtqPdSrE+KYR2KxGFqUjSZWfTzGkXBrgSZ06yVfjsWwcExDn0XBz6paGVBGVx+YzO1/cBcviOMo1xloGtVqVHhxfVABGsBsTrP2W7EPq4ng2LoYlmarhnMeKkbkCW9wJnsqPMgwZ5pmNUheExoqgJt+6Qb5MwjXmPsmLqIEOUDdqkmb7JEIEUboTKDocFznFZadd1FzhAImCeXsCulia9E0sT+EaWsBh0CA4HNJ+v2XJ4ZUDK8WFSQWPc7K1pnU8911KGXh1R9Ss+lUoVLua058x5D0O6lirG1mYXFuqvIFM4emWEgmQQI8vORzsuPxLG1cYWuqwS0m4ER0W2k5vEqLKLwWNw7CQWCXObOgHRLi+GoUsHTqsoOpPe42BJbA36SnqDiKTUk2jVBLsgBHRMKgv3SUokXskRugXdMSkdUIGNkxbVRnmpA6SFA7+ye1kgbo0/dA9iUjqnaJCigR1Qf7KeyIQB2UN1IyNCfVIeqAE8lY15FhdVxyUm680F7X5WucdgqhWedNO6m9wFKI1IUWVLWAsgk1z9zJXU4W0vxDQwtD3WbLst++nuuaH5rAWW3BHJVafKL3zCRe1xy5rOXS4+q9RgsWaNeq57/Fc2Q4PfcNkSABq4G4IXpcJiW12Ah02kHSRzjZeRdjK1LGZfHw9Om0hk02ZmMEWItcAmx5rdwjF1w4isXOfJcHuEB0nUd1xxds5v29NXYK9EjcXB6rmEQSDsunRqhwB1BWLGBoxDw0QBE+ytYihCEKK+dUcVVGIaab3MgxY6r11Kq1zxHQG0argUOC5XBz6hkRYLs06LGAPdctvLiTHXoufJlL09XHjce2+FdgmMfimNqCWu7qgEe6nQdkrsd/K4Ly4/s9GX6u2MHhxpRafqpihRb8tJg/8QrAdUBe+Yx865X+k1oGgA9AFTjqH4jDOZ+YXC0JFXSbeTY7w64JEbEdFtcAC1xiDsjjGFy4kvbAFQSP1/vqqsM8uogVLuZZVGbiZYHOmw76rhlrq9XK0STourxaM5Gx52lVcMpNk1I1kBVFtDBUsOwF7QHbzchOpVYBZoI0FloeAAHG5ItuqHUzUMw0AaHkgwYio0yMnXSyyHW1l0K7KbJl+Yj6LE8CTBlVGCgCyWus4G/eVrI8hOqoIjEu2m8x0WgfLz5jmiIC23qgEg7JEwJNkB1xvzQSJBMnVQdcWUnRExoo9CgpcOX0UIJMK8sc6S1pIF7bKBbB2lNrpS6Seyk0C+6m4GEm2CqFlJHVbeAPycaptnUke7SFkMBpJOijwStHF6dQ6F4Pa6Hy18eouofEVQkQ2sM4PcX+qpZa3Veq4zwpnE6LSHZK9O7Hbduy8xUo1aFTw69Mse3UH7g7jqrjdlg6pgqITC0hlwAkmyylxe/LTBv8AmOqtquMZRqVOhSDBJ1OqB06eVse/UqZZaSY5BBN4hQq1WUqZc8225k8kA97KbZeYvA3J6QoE13/KBSbsSJcfTQIoscT4tX5zoP5R+6ucWU2ZnnKFdjo8H4TTq0jicXXqOZJa1gIaDzM/steJ4LgcSyGGpScNDmLgPQ/oVRwPEOxOHq0203BlM5muiAeY910qZIMFeTPOzJ7+PjxuHt5jEfDPEGAvpsZWZtkeJ9rLk1aFWjULKrHMcNQQQR6L6Kx0Cxhc/j+CZjeH1Hho8aiC5rhqRuPaVvDl36rjycOvceJAtKO6Nk9l3eZB4tEqVOfDHRQebJ0v8si2qomCk4wAiYUXHTVEQNye6R6pn+yoqgJCimUlmgC61B2YB066SFyVuwNXylhiRp1ClWPc4GgKfCaEalub6m31U2VC0gPaQOeoHdZuGOd/hdEu2kDsCY+i0seDYGY63Xgy7fRwv4rHOBEtIIlR/hvHnYD3EqFQAXEtcdx+qgw1C8thsc5j6LLcXChRcwgggEHy7R2VtNoAAGgsFCgx1So1rssE2DZJWh7QysQbCbLrxvPzWIubeytb8gKiYhNtmHoujgUkPmVfVGaiDyKzT5vVa2gGkQqM1V04cDqt1N3kaD/KPsua8+Qjkt7T/CYf9I+yCFerkLWiM7vYLKaRe853zB9B2UcS/PVzAS1oj+qGvkCTEfVccsnoxxkiNTCtYabnDxGCQeY5KimxlOsWkmC4tAnlcfQrpU3Ncwh1wQuZXwlQ46WlwptdmBiZMDf0WHWdN9OGiBYLynxTgWYXEU8VRaGtrSHtAtm1mOoP0Xpg/LZ2oK878WYkPOHoDeXn6Afqu3Fb5PPyz0864zcHVQMOCbdwNrhIiDI3XreQjzKibHvdTIBUTcdtEEXCSQNwtvBMGcbxClh3TkJJfGoESf76rK1pdYAkk2AuSV7X4c4S7h+HdWriMRVABbuxvL11KzldLI4PFvhnEYSm/EUnNq02eZx0IHMhefix6r6VxpjqnB8W1klxpGOZGp+gK+bEQmN2WaRGiAgaIWkbcLV8PBVH5S/JUaQLwLGfsPZbjia9IUnvY1wq0MlQObIIkwOllnwFej/htbC1Kcve/MHcxGnobrdVD8Vj6GGhzqLWtcQATlGW5Kixsq8Lw2BbQxAe+nULYDqgDg0kwCY5fqCq3Cpwzh73YuplfUkBobJcZMmeZnU7KypgmPbQo1q7qmZ7nmQRMEEtvyAVGNxFPiTH1K9N1PwmuNFpfDHjKdDGojT0U7V5sbIBuEgZidUStMpDmNEhdx7IFkBAbIKJ6IkoFEaoP1RCEGzhtF2IrPpNIbbMS42aARJ9l1cVgnV206DHU2ubtMB7gLwewHuFy+GMfVxFSlTcGl9Mgza24n9VpxYxDaNHBOpNzMcHNfTbJfMwc28bIrQMMW4UVmZ6FUVBRIcPKCD808rXVXGKtfEGu/MXUGBkbN0sQNpWjGYepTqYpxqEGrUDKYzXcd/slxHxncIDHkimyjTLWgQD1J7g+6g86m3dI6pt1QSR3T21SKokNdboI6pX905QR3QjsiVAbpzzSCBr90EtE7EXUR3TQA6J3OiBqjWUC9kyDuUrcuiDpzQROpCQvujdMIGNLqTBe/JR2N1OmCSO6ArzLW7Doota4EKR81Qk3vsrWCdBYIBjDMm3NbcKYqsIJEEaCY6ws4YTHJacIC2swtnMHD5TB9OvRZvSx6KpiqbcRSccRLQCxxZRAAvEkHa4jtzUm4jN4L3OxNUklwqPENfs+I2B027LJja7ziPCfSqS8AmrUaG1Hy0CDsRI0TpYjF1vGLWsw+Ia2Q/P4bWgatDdDI+y4e3oeoo1yzDgNhxiztoTxEmsXXOYBwPpK5vC8QX0W0qkh4bLTaHN5+i6byHUKbuUsPobfQq7c7NKkk0kHJFMAzAXO4hxEU2ubSiBYuOh7c10q1F1Wk6mHOaXbjVc1/APFeHPrutysAOS8+Fxnb2ZzK+o6mFf4uFpVJnOwH13Vo1VOEo/hsOygCXCnaT3n9VaJlcLfy9O3xqvRUXZ6THfzNB+is20WTh782EZ0t9VqX0MbuR87KayoKSCgrSMXFKIqYQuGrLiOW64VB5ZiBJOV1iCvUPaHMcwn5gRfqF5TEU8r3TqCgq4s1xqRrG6uwNIDDgjfdVY17qjadQ6lone+5WvDNcMO0dNrKsouDWO8ozE6kiYVNV2aACT2KseSbAw3e+qrLCLCw5m6DJVZIgMBPMrC9pDjLY6BdGqwZZLtedlz6hMwCY2lWIyYgZajXCRIgq2ncXtKKozUpNi0yNkqVwNEQiLwgiLEymSS47AHZRkEoJQIv8A7qIiRNrjXbqiSOii6DzhFnb2jzQwNFtCg0NaBGl3f7rh8UwTawdXoNDXgXAEB3pzWihXOKwNGtmlw8ju4/cQVYySIK8stxr6HjMsXl3TaBMIEx3WvilBtDFODYDXAOjlMyPdYweVuy9Uu48GWPjdKsS4toP62VHDnZcUCLEAkKzG/wCSL2zBZ8EYxTOp/Ra+GH0ym7PTY7+ZoP0XP4zgDjcOH0xNanMD+YHUfstHD6hfw/DutdgB7/2FpnkuO9VvuPD3BIIIIsZsQmF2fiSlSpUWYoU4eamVxG4g3I521XFY5rhLTIOh5rvjdxizRBsum1zAVwGQgGZGp5rLXJNtgrKT3eF/NB3Koue6SSbAD0AC51N/4rG5z8jPlBU8dWcQabBladZ36KHD2RnJHJBvG5KxB34vGhv5G2A2V2MqeHhnEWJsquFwzE0wbS2D7rOd9N4TdfQuH4Ong8CymwAOc2XHmYWbENNKXFhIH8sLosIFFoF4aPsqazaYjOZnYX+i8Nvt78fUcoYsuMCnUaObhCvY8PaWahwg9VViMNi6tWKVJ3hxqYEz3UhgalJwD6kD/SFZdN3VjxFag6i8te0tg2BBH3VLh/ZX0Sph6VegaNZoqMNjm26g7FeQ43wd3DS17XZ6FQw07tPI+mh6L08fLMvTwcnFcfbjOMhOho6eiHDWyjTMB67uKyoRNtFAmUEkqJRATc3SJQdUjZAigIQFFAUmktILTBG6V0WGqD2PAeK0a/D2YZ72srU5sT80n+xC6Yp0zGdkkX6j1Xz1j3U3hzHFrhcELp4XjVeiA3O/3kH0K8+fDu7j04c+pqvYukCxzDrr7qILwMzKRc6bAG5Sw1HFAB2IrsdIBytYBHc/0XRwzY03C5eDpeWa9J4EGkQagGfeNB0V2KpZ4c3dAbeVYy9iukmnC3bCyQS1wVrdwniGw+QFBv3RFZMPWxh8sc1jd83qtGbypBkB+cHmVqLj+GEfyhYnmKz+pWhricPv8u3JKs7VPqFzpAkHkhgIMkS077gqt7SxwyG2o6qTahk7EarzvUb6poixMHSysbiyGiCQOyzgZrF5F9dYWpmHo0253HOReXGfpogoOd7iSNea8t8T4mnV4pSoUjPgMLXHqdV6zGVxhcDiMUdWNJaDty+pC+cMe6pXfVccxMkmb33Xo4Z8uHNUmHzpnUAopXJKNSTtsvQ8pEyUo80QmxpN+q9DwL4f/Eu/E45jm0fyUzYv69vululW/CfDDLsfWYMsRRkand3pse69QhoaxoaxoaxoAAAgAbABBXG3bU9AX6g7c15L4l4DQwuHfjcO7I2QDTIkXOx27L1oXn/jWoW8IpMH56v2BVxvsrw50CSkbADooldmG3DGp/h9ZtOiHSQDUOre3eCuzSxWHbjn4plWoMgYx1N0gOgtANtYE2O91zcIQOC16ZdkNSoHcs+UC31n0W7DUnY91ehS8Noe5pph8NIMgm+p0UqxrxDqFauzxKxpmnNGm428SQJuep1Kni8FWwfCsTh21A6gwZvMwOiWmY5SYg7XK5vxAQ51Cm2q6sKNMsqOizXSZE77Iq4mtUwWJBeXtfSY9zTIDbEE+0W/ZNehwRomhGyqCE0dUIAckRsUx6pC4QHVCcICKlQpvq12U6bS5zzAA1Mr0danUwfDMFh31K7X1zJa0XZf5QDBm/7LzbXZKjHCfKZ1jdekxEUajS2pWdSZRzteRmcMzrmJ2mJ6KDPxKgKdZjqLzUfTJGfdzmkX9yFdxM08Tg3VWPd/kCRMgCeQ9VCnicM1tJjaLmU3vgV6zpi4J03JAn0WOsxuGoVcM+qPGe3MQ38pEy087FByC0lDBLrBep+HvhjD8U4ezF1sRUbLi3I0C0bz6ro8U+H8Bw7g2LrsbUqVWs8pe4WJIEwAOankaeIItZCZFkr7rQP3RNkbxqjdQL7I6plKOcIBH93RAvsnF77IDqpAAaqMIFigsETyKREG1kged+qZI6oENbhRdZSGpE6Lfwnhgx1TPVltFupGp6BS3U3WscbldRzAJT/vReo43wjA4fhX4nCBzHscA4F0gyvMTJupjl5TcXPC4XVB5qYOWmXabBRHpPVThz8tNhEnWbdgtMIUxFyYlaqN4aJJ2i614PhzHAl8lxZmaAJgzF9gO/susxuGp134dwpspupiXsJrFpAufLAvEXBWLlpuY7clmGrvIAYGyY85Ag8lswvDK7i1wcXAxAZTc7eBe15/oteFxr21S6u1zWOIePCcykRFgQBf6qVasH+J4edsshrTi3OyEGSbaj9TZc7l6bmMix2FxFWifEpYhwy5znc0RlN7kyqn4QUwadd1Cm1jxIq4iSMw6f7J4arUDQ0YfCVXgkBxpvqFw3B78/qs7m1XYSsxjCKdN/iPNOhBb0JOn1WWm/A02Un0XMrPc0ucCKGGcQQNCDv/AFXoGVRUw1OAQTLnA2IPI9QAF5XBsr1KFRtCvV8MHMWuxAYR/wCOsDmPZdvhxqUnOo1gZcMzHmqKmcRe45WVSxuhCZSRlg3spHVIxqnyXgfTRMZz1STdGYTulbYIOrwl00ntOocD9FufJYQ12UnfkuXwl0Vnt/mb9j/VdYBe7ju8Xg5ZrNSabzOaob8rRdPwwGkudaFaQokAgyJB1W9MbVfwmggmQYm1lwuIsa3EPDbiZnnP+69DkaL5b+64/F2AVwRbM23LkhbtyKjXOw4Ag5XGb6LZQEYfNraNd1QB5KjdiAfVWYY/wCAJvpMqsm1kjUgc1RXqtpkgXJ9wrsTU8OnDdrGOaxtpPq/KIG5JgBWIy1XvquytkkmAAptwrKDPExLgHbNmSpYiu3CeSgGl5kF5uT+y5r31HuJeZJVFleHh2WBPSFVS0G/VSa6RlO9pSpjKSNSEZRcbWt6KEnfT7qdQwLX7BVTOyBkx1J5JEEmxQgzYCQg7Xw6w1G4ukSYAa6Npk/otzgGm6h8L4ctweIxDvzuyjsBf6lPEVW+MQvLn+z6HDfxcXjRJxTQQbMEW1uucBrC7vFsOauFFZvzUrnq0/tr7riA3gxdejC7jy80szZsd/kt/7lkoOLa9N3JwW7FtJwzo2IPoueJzA9V0cPl9A4K/Nwxg/lc5v1/qt4K5PAHzhKjTHlfP0H7LqSuNdJ05/wAQtD+C4iRJaA4dDI/deLpYh1F1ribgr3XFKYrcMxVM703H1if0Xz06yV0wZrqZm1W5mGeY3CdD5TOy5tOo6m4OYYK20cQ17XRDXROX9l0ZaHsa8Q4SFGjT8MkDc2lOm8PB6KRQZOKGGUwNySqWPLKlJ+gH15q7ig8lJ+0kLO9n8FjpJ9bBSza43VfS+GVhieH0ngzLQD3FitDPLULiBJ915/4LxrauAqUCfNSdMdD/AFC7FbEtBIAMrw5TVe/C7i6ticoOixPrOef1UXHOZ2SDqbbEgn+UXKjW9LWhxG6y8Twv4/BPwzXAOJBDjzBn+nqrwajxc5ByGp7n9lOzflgdlZdXZfc1XzvGYarhcQ+jXYWPaYI+yoafm9F6X4zpHxMNXDCAWlpfsb6LzAMSOi9uF3Nvn5zxuhKd91GUStsAwglBTp03VKgY0SXGApaSLsJhjXfJs0brr08JTAgU2zzhOhhxQogC25PPqtlCC0RqVwyyerDCTthr4Fjmnyx1AiFyK+HfQfBBI27L1b6UtuNVzcbRDmGdkxyM+NwQJ01V+ApeNxDD0yPmqNH1Vb4ZULSCCN10OA08/GcPG0n2C7Xp5te3t5nTstdGxPQALnsd/FEc10qAkSdyuFdWlospgbqA5BWghQZ8Q2QCswkG63VAHSstRsTKCh3zFWF3lCgdVICyDJX8tSea2YcA0mHmFlxTfJm5LTho/DMOtkoyvYW1CSbTYckEy3QG+u4WmowVTaxO4VDmOpSCAQdxoVxuL0TKVXmAHmF+Y/ZaMNTcYzXDj5W6T17LOCJs0hQxnF8Nw9wbVql1U2LaYDnNEFSS1bZIxcaxNPF4d9DxcmEY6a1b+Yg2aBzn7Ly+JqUqtQvoURRpZcrG7xrJO5Kt4hjKmOrS8BlNpOSmDIb35k810+DfDOM4nFapOHoHRz2mXdhv3MBevGeMeXPLyri0aZy2BJdYAaldDD8Bx1YAupGjTInPUBaCPVeqwHB6GDxrfBo1KopvB8dwvA2A01tZb+MuIABMkiFfNnxeap8Ow2EphzG56gjzOvHYbLq0uJ4RjqniYloJqO1JMCR07rLXMthcbENjEPHWfdZtd+Hjmd1Xp/8AFsAbfiWex/ZSHEcE5sjFUo/7oPsV5KEiJOkrL0f9XF6s8XwDf/2AewJ/Rec+LcdRxjcK2g4uDS4mxCoAWTiQAoNcToSB6j+i1j2xy/T444bjlkySlCChdngdTD+GOCuNRrnDxCZaflJAgn2K6lSixuIweMLXGhTYxzsgnQEz3mBKxcJc+pw/EUPBFVvhudlE3MgAntqtFBlSqMDRZTNdjaJL2sMhxDiQDy2BB2WVTw9UYVj6pZ41LEnxGNzAyQTLXHoBGiycSxL8Xwzxa3mcXA+QWYNGtPLQwF0MOyrSqUH6sLH1sSMohhzaRzEAR3XJ4lhmUsPUqUKlTwXOaAKkNc43M5eQ5qjlJjmkEQqGgeiAhA0W0QNE0BHVATAsl2QRfpqu+8YpvAKGMa8DK0084dcecQO8z6BcF5kaWW81K1DA4bM4PpwXsYdBc/qERrxVY1RiGhh8NzKbmlwiXCAXRzMo4hSFat44YBLZeHGCDpHuJUcVjXYjhkOBNR7gXPiJIMQBysPZWYtrxTFOtHjuosLyBYHMZnrBEqK9L8EiPh9t/wDmu/RXfFhy/D2J1uWi3/cFH4Mbl+HaWl6jz9f6KHxpWDOBFo/5lRrR6ST9lz+Wvh8/NjCRHJO6iujIQUFB5aIAi88kDklrqgIHtqhG9hqjqgEekp94lGyATsB3RrO5Rca/sgV9F6zgzQOGUcu4JPuV5MSvVcEJZw2kH2kmPey48vT1fSz8mrjeFNbgVRzTHhuD3CdRp+q8WRHVfRaGWvTfQeRkqNLT6jVeH4pw+tw7GPoVBcGQ7YjmFnhy9aX6nD3tiAutOCMYgEAm/wCWzh1BWcCTaSSY79F0abadGkaWZocYioHEFp3HP9F2ryxpweBrlry8vpsfTc/zODQ8bkyR9Z7LfQp0aeJw789AtNLN4dWr4h008oHsuNTxDKNPLFFxNwXMJc0/33UhxQtxHjscWVAyAabGs2jQfdYs26+Udrh7Kf4jPgX1H1nMLgxlNrGh03b5tR2XQrVqjq9IODoqgsa78SwWynM0kN1B5rybMUy+SiwOMXcS4tdzF/0V7cbVJMCmAbwGCAd9lPGnnHdwFSnUpPbRe6m0FviM/GxAGp058rpV3Um1MSazA5zGF1QVcWT4sny6axyXFOMrQM3huiPmY0x/vuoOxuIkFrw0gRZoEj9Qlxqebp4CvhXnK+lhaLhSyAvoOc0nmTsV08FXw1PGUWUfwjxUZkzMYab2kay07leXbjcTEGtU0yyXE25LVhsdiBWpl1UuALQcwBMA6/1Sy6PPb25SKdptokVkc6VL8tlEpt07LwPph9gCOaRTf8h6JSg08PdlxbOpgruDRecov8Oqx5nykG3ddf8AxPDgWDz2H7r08Wck9vLzYW302lK06LnP4sz8tJ/qVUeKvPy0wO5JXT7uLlOLOuquZxlgLaT+4+yqdxOuTADBPT+qoxGKq4imRUdIF4jRJy426W8OUm2EENeCbCbjur8LDapYYgXWepEHa2qtoVM5Y/nLT6Lq4q6s1qroOVrdTsAsfEMYKVPJSbH69equ4jU8GiKbZDnmT+ii/B5zTdUALWtBANpPdVHLqYLiRaHuYBmExaR3uhtCq0fxalFh3l4J9gtzy/EVHNY11dwNybMHqpnCOqM8N3gyRcMYTHqqOcGxJa5jwP5TKjoXEWtqtdTh2KptmmwPaNgIKzmlVAIfSe3nYojPUcYtYKoEq8UKtV2WnSe4nbKVrw/BsU8TUy0x1Mn2CDntIA0UxJIAmV3mcIwrGjOHPPUwPot/DOG0jWzMp5abD5naknYSfqs5ZajWM3W/hWFFDhVCk9sOyy4dTrKoxWAY5xPlM89f6rq6zOqRbOq8tu69eN8XAfQaKbqRMggtPqF5E0qhflaxziDoBK+g1sGyoZJIvNioU8NhMPTyspMEmdJJW8c/E5MfN4ylwzE16ZAp5QRHmIGqyYj4cx9BmcMbVaLnwzp6ar3LqzGGGgD0QKoJmLLX3cmPs46cH4eOVtVhkGGn2XZCVXD02VRXptALgWutE8iUgtb37cbPH0x8aqGnwjFObqWZZ7kA/QrwbjeY7r6DxCmKvDsQw3mmfeJH2Xz4xJB3PsuuDnkAZspANDfzZ56RH7quI7phxGq6MNFLEOpuBNwN91vpVWVmywzESNwuSCDvE81Om51N2ZroI0/ZFdHHMz4V3+m6yUiHUCCZhX08SyoC2pAzCNbeixy7DVi1wn1+qg6HA8ceHcTZUJik/wAj+x3+xXtqoIeSbzuBqvnr2io3Oy43G4Xr+A8SZjMCyhWcBiKTYM6ubsfaxXDlx+Xp4c/hvDoSY1rSSAJPTVWENGiTg4iG+XrErg9ILw2CbT7n0U2TqRA+pVbKYZJMk7klWN8zhyRHA+LcfSOFGDEOqlwcf9A/deS39F1fiPCjCcVqNa4uFTzidb7LmU6bqlRrGAlzjAjcr2YTUeHku8kYJS31X0PCcO4XgaIoPwlKq9sBzntDnOMXM7X2Cv8AwHCH3PDcOezB+i17cvKPmui2cKpmpi7aAL3p4Twb83DqI9x+qk3gHC3OzYWmaDyNWOJ9wSZ9FnK+m8LNvM453g0GtPzOMBSwRzSdl0eL8HfRw9WpUdTeLBjgYIM2EayVl4dhTSpNDpkLjenrwvlWxrQWweSxYyjAtuukABbmqMUwOYZ5LEvt1ynp4/HNjFOAXT+GGn8c+qRanTN+piP1XP4jbFvAvC9Lw3BPw3Cw5jAXP8z4N+ll6b08Py6uCaatSdgupTIEDRcrhlVrcOHGznSSt9Oo1xtBC5VpsDr3Uw4X5LOwkGxVniRa3soLM1pKoqGbKQfMwICgPmO6Ctzbo0CscOSrKCFRmZhHNSw4LcNTHIXQZhWU/wDLFtkCYLmVVUl74Gytc6DbfZVGxJQRNMQYV7uG4XEsHjYOnVzDXKJPrqqwSdBKk1lUiBmA72Sej3UsNwjhuFqB7MFh2EbkZiP0W1+Mo09XyeWqxjCucJc6PqouwgAu6612mmv8aC2QwkHS65XE8Qajml1idByC0Pc1jQ0clxsfXHjATEBWQqNR4LoC52NA/EE8wD9FtYyoQXOBbJtzhZ8dTLajXOEBzfdK9H0v7skQkBdTIkQk0CTKw+loAXXM4pVBqCkNGa9yusNl57EFxrPLpzSZ7yumEeL6vLWOlSaQ1QOS6vmujhKZZg3V2VXNfOXK21pjXkr8LUY2pTpGmabGtLC/OY8Qn5vTYdFZwvDn/DKlV7HVGVJZ4YsbXkHZamYF+LwWDogN/E1JuTBa0Gxd6W62U2qvEuGBoFtavVdVdD81OHNLo+V33WPimO/E4NrKhd4ri1zpaIPliZ9rK8NLeItoYXDOqhwyObVIIc8bza3e8FQ+JMPkr08Q0sNOoA0ZdAWgAgdkHFGqfRIaoCoY+ieyQTA3QG6Yt2hLcJwgfZIplKe6gi87Ls4CiMTw6k4gE0S5mQ/8wklwH1PsuK72XXoYCozh4rAvcTo1pu0zY+yo0AlzaIqUmOqFz35Q0HKLQMvIQliGEtqhjy1xfdxBDgSLt+sSeilg6AdVGIdVaKuUtIdIyunXkZVDaVXDUqgbVa9ryQ6m4XcRqAeyzVez+FKRpfD+GzWLszvQuP7LkfHVb+Fg6A3c55+w/Vd7gjy7g2CytAHhNjkF5H40r+JxgUgZFKm1pHImSfuFidq86TsEHRAuhdGRskUQg9kAIhGh2QhAI3QhAxomNpBhJq6fCuGHHlxc/JTZq4CZPJZt1GsMfK6dnh3BsLRosfiqXjVXCSCSGttpZW4rg2AxA8mH8I/6HEfQytbGVKbQCTUA33PdSZVaTEweRsV5LndvoTjxk1pxv/ipcQaVaRN2uGy7NPg1R5aH1BSY2wa0T9Vop1Q0jUro0HseIDgSpcre1xxmHTPQ4dTo3DnOI/m0XH+M6DX8Pp1zGdj8s7kH/Zege/KDdcvjGEfxPAPots8GW3t/cEphdVM55R88cYcNwD7qwVSKhcRJNytmK4Y3DPax9ZpcR+QzH9bKh2Fls0X5+hsV7ZZXzrLKBVpOPmbcoii7Qx3WRwcHQbEHRAa89B1VRsbSm7TICsaxwMkQslCoaTvmB2iVobigdbdFBpHWyWUOUW4hjtSrGlp0IKCPh8vZNgLSAbKwD6p5ZOsKK9vhKni4Oi+fmYPeFadFh4K7PwuiTNgRfuVvK4/LpHNCbVEbKQsvA+mR3HdJug6qUAlQbp2MIQxqmEt0DVAOSGqZ3CgNUIkdZUhFweSidAVIRrzWsP2TP9ay1T5TBVWFqZa2QWDtLq2u2QsgbLwQbgyOYK98fLrRi2GtxESAGUwC48+QRUDsVXNKSKbL1Xc+iuqvbkFSAC5uY7xAgH3SwtPJhqc3NSXOPTZU0sZTDmwGhtMWa0CAVe1gbAty6JAECTGlv2TL5LZ3uipATYiACgwB0Uc1zN5+igX2cTsEEw4AWUXHYjXVVl0BpMebQp1CRBBBsiB5AaSJF4C6fCGOZgGueZdUcX9pNh7BcuczRvHJdHg5I4VQBJcQDrrqbLlydOvHN1vJ3GqA4AHNZVucSbWVOJe9rCQLRouT0eKNbEsmGEkrK5xJJkqnxCXG0KFVrngAPc3qIRvpacmriBG8qTKtM/JLvt7rNTYGbFx/1GStDSYgBVBWZVcWuDgGNnMwb2sZ6KAU6tZlFoa+5qHK0cyq+y6Y9PNydm5udjm65gR9IXzqoIqOadQdV9GBj0XgeLUxT4niWNuBUMR3XbCuGTIWkX1SOqbXRrcJkA6FdWUFIGFIARfVSGWEEQ6dpVwy1GhtXQfK7UjoqxESLKUjdBFzamHfLbg6EXBWnC4l1Kq2rTDm1WkOBAkdlS1xGkhbcG38Sx9EznmQQblSz+kunsMBi6WOw4qMgO/O3dp7K55yCwuF4SqX4bEOFN7muG7SQe0qt1aq8+eo90/zElcLw7r0zn1HsnY7C0r4jE0w7lmBI9Ao1cZi6rB+AwdR+bSrUGVne+q85wajSq411SuwVKeHpOrFh0flEgHoTr0W/h3xRiadd34/+NSqGZAg0+w5Dl7KzjkZy5rWl3ww7GVfHxuNc+q678rbT0PTsuhw/gOB4fVFemxz6tO7XVHb7aQt2Gx2HxlPPQqsqA7g3HpqtIANJ0gQTHQhddvLlusDqeFxVQh7TRqg3gx/ukcNVomG1cw2O60VcM15AJgj5H7joVFniNGSoJItI3XRxZqlWoyzyTylLxqmHYar6zWgXguAUcWcrpdIA0WWr/xRaajGjJoYv6lYzykduLjyzvoV8TW4hWa+ralT+RsRJ3MdtFczKxsnQbc1ANaxoAu5NgJfLrAbLyZXb6mGPjNJtbq51iduSzYuq2nSc5xgNBJ6Layr4T8+UOgHykWIIuF5fj2OD3nD0XWmXmforhjuscmXjGHCtON4k0uFnOzHoF7vDQym3oF5P4fwb6tLEYho+WGt95K9JTeYXfPvTy4/1sqYUVBnow1xuRoD+yooh9NxBDmuF4O/TvyK0UqsgdlpDWVR5wCRusLUaFUOGqse64Sq0M5DmNDXl0W0dytEBZmVC+pB2MHosjbcU+6bbBIaQpIEVEtGpMKToYJcigw1HZ32aNBzQJxOW1glQdIjW6liHWMBQoMLQZEXQSe2TIUHMgzFitAE6qTqeZmlwgpYwQIhXAANMBVMcWGCtDb+qogD5D0Weo4wtAHzA6gFU4dtDEVC11S7bkCwPSVqIyeFVxDi2k0nroB3KQ4ZRpPL3TUq/wAxFm9I/VdGpWDWtZSgBxhobvzPZV1gQzKDAGpG60jk12Na4wM3ZcXi7K1StTdSBMNIN4i67mKlpI1PQR/uqKEy6fVSt4Z3ju4882jjAPlMcrJHDYwn5ST6L1bTG6kD3WNPR/283kxg8adGOHdZcfwzENY6v4TrfPGg6r3TDJVwAcC1wBBFwbgjqrLpy5OfLkmq+VEXhILpcdwdPB8Ur0aQhjXS0ToIFvquau86eZ6TgTnf4W6fLlqOyO/mlhBb02Ki12Jo4rCVhXNFtVgbUedBl1H0S4ZUeeENpsa0tp56jiH+Zu2n6+inTqsoYVrMVFanWfLaQ+ZrYgunnpAWVaOJ1n0cE1+FaMkh5fqTJJn1P2XK+IKzCcNQpNcG02F5zWJc6CfYQukwuwvFqFKi51akaTmhm5AJ8pGliuPxxtU44vrmn4rxLmMg5OhjoEiOamEh0TCokEdUk0DGqOqXdPsgYskd0GY5pH1QQdqvQ4HxGMFVuZzXtGl2tJAkGOcLzzl2vBr4KhR8HMRlzvscokDXp+qBVOInLLGQACxwdcOtJt3Q3H0iwDwyHOgueTcECJAU6dCg57iahaabvEdmMBx5R+qvqspO4a4BrWZnZxUcJmSZE/RT0PW/DVVtXgWEcDOVpaekEyvAcWxP4vimJrTIdUdB6AwPoAvWcCxbcN8GVqwMGl4gtqHE2+4Xh3GTJUkW0tLItCNkey0gsUIR9EC3iQEJpFAAA9Ub29kDkmUCBuvRfDNZ4ZVpFhNKZzjY9V50TPJel+G8VT8B2HkCoHZv+7suXL+rtw/s7wJABBkcwq6jRUHmbMdE9DLZaTry9kNfJ8wAPTdeR70QS0WBsp0qjhUBuCrKbg11xPdaS4PbIp5eqlE2vzXOqtbAuLFZA6NbBWB8KCviXDqGPouzsb4gEh0XMbFeK4hgKuENOsweSoC5jv5gDcHqIXta+IFGi+oTZon6Ly2KxJrcFwzCZ8Oo9wPQkSPeV6OG15ufGac+kaeJEvbLo7FWU+FU8S8MpVcrzMBxsfVYsM7LWcNBJW8k2IN16HkZqnC/CcM5eORIsVD8CwH5nTzkL0VOo3iGFazEVaOdgyMa6WQZs6Rr1nZc6vh3UKhp1WkEcjPqDyUmS2OTUwVRt2OzfQqoVKtJ3mBaeRELpuDmXN2zrySqNa9kluYRcH7rTKihjJAa7bmVtpua8WK5dfD+GM9M5mfUKeGrOa7WZUqve8C//F0wTMF33XQK5Xw7Vz8OjdriD9CuqVx+XSOaDKY1UQpbrwPpnMFQFnOHqpcrJH5z1CAGqDrZA6IMoAqMKUqJ11QM6IE5UXIS/KZMWW+P9mc/1rLWdBMb/RZ2gmoADvyV1Q5iRG+qtw9NrTmcIAuve+ZSrU8tO+vhnfS604cg0qZEQGCyzOqh1UzcE/0+oV9CWtDTbL5T+hRV1QgDTqq83mkWIEapPd5JvIN1B22WYOigmHWga9lF5IpOI7SVDONz2Vb3mCCTrf8AQqh13kU6UDRXOl1JpvB5WWNxc5mUkWK1B8BrSfKQgGuABAuTr6KfDMaKGJqYSqSA92elJt1Hvf1WV48Kod5M91RxG1GniqY89J2aem6xlNxvDLVenLjBIuFY1zSw5xIC5fDeK4XidP8A4eoBUAlzDY9+oW12YtIBg7LhZZdV6ZZelVZrHElrYVLixgk/QJllUuOY25pins6Cjalr2m4Y497K1pO5A6BIsaDr7XQ51OjTdUquDGMEklWe0t1Ns/EKtMHDUyR4hqhwG4EGT9VZsvK8OxNTEYoVqtQvcat3E/3ZeiFepNi32Xbx08eWXlWkBeD4xH+JYg7io4fUr2oq1JkuBHZeL4qS7iOImJc9x+q6YMZMMckCQbIiyF0YSBBsbFBBGkqMKTTFjcKgIQJmxTOiRCBh0aqYfBBBII3FlWlCCwvOpJPUoDxKgApNag63w/VYOKspVCGsxDH0HE6DMCAfeFgrUamHrPo1RlfTcWkbgzdVCxBE2uCu0zH4Pi1NlLirnUMUwZW4xjcwcBoHt1Mcxfmp0OO17mHM1xa4aFpgj1Xcw3E8ZhPh11X8TU8SriQ2lmOYw1pza9SFV/gLQc7uLcN8HXxPGv8A+us9IWPjGKo1n0MPg8xwuFp5KbiILzJLnkbST7Qp2N9L4qx7BFRtGoDa7YP0/ZaaPxg9oHiYYW2D7H0IXmTpbdQJ9FtmyV6LFfFRruBbgmNjm8lZh8Q1c0uoMy8gYI9VxeyCsXGXt0xzuPqO6PiRzRDcK0dcyso8dbXbD3tw1QbuZnY79R9V51Cn28Wvu5O7j+MEUn06Nc1qr7F7WlrGD/TN56lcK5PMlC1cKpeNxTDUyJBeD7X/AEV1JGLlcu3teB4T8JgKTCIdGZ3fX+norq2FdTJcwZmHkLhaKdm9Vppu0nQBcd+3VzaT9LrbQqTupuwtOsC4+Vx3FvoojBVWEZHBw62Ku0X18/4Vwpkh7vK2NiTE+gn2XMpuY7iQZSeXtaYc/wDm5/VbcaMT+CfTpUnOqOEeUjc3+krJwnB1aL3vxFNzHGAGnluVKOoNU3EMEm52CZIY2T6KsDO7M7TkoExpe7O/RaR8sCyrGoCtAtZBQBmffYqhmKaeMOwQ1bQ8Q98wH2K2BkX0leU4VjTiPi/xxPh1S+mJEWA8oHsFZB64ti4VjRDZO6YbZRNh0CIprMgyEUX3gq0jMOqzvblMhFWVW/MBIzA6LzuFxPg45jMxGZ2WRsd/ovSNIe0HcLxvEagwvGS0mMtbbUCf6rUR64kNrVXEBuUBregj/ZV15c0tpmZ1dsOyvYGuLnHzBwBG+yg+i92hAHVUcfEh7auUAEFupMk8xCgxhY2NSuhXpinmvLiNVz8ROSQYgqCYkG4KkCsTXO/mPuVY0un5isppuZY7rQHNawudIa0ST9SuezNPzH3VfFKrqXCsS4OIPhkTPP8A3Sdmnh+I4p2LxtauTeo4uHabfRZgQdfdDyC4+wUYXojD0nC8SaeGbmphlA0XMzho8z5zD7QlheIYarQpitTyltRsvDQ5xyxA7HRW4CthjwWhTr4d7qZJDsjocb6j30UcFh8E7DVqtU5zTAefCtlgkQepkLIupCg6vjcczM2o6fBLyB85IB1galcDiVB+HxBa97XyJDmGQQu+K1B9XEDC5X0X0XvyOaC4O3EchMgricSpvZSwr35PPTkZRB1IEnn+kKwc+EBNCIE0vqnuijqmUp905CA7KJsgmyiSgbBNRoG5Xq3u8U1/CBJbRAe1xMFvO24mbry2HpmriKdNpALnAA8l6XHYVhFM0quV7aMF2YEPP7zKlIxPp0MLh6NSrSzeKIeZkNPMd9Qqar6VLCGlTFUVM0lr9BGh9VqYx1HBuwbqOfOB5zo10zvYf1RxFv8Aw3iU2sOVnhPM6xG3MWuqMVHidSlwqvgGgFlZ7Xk7iP3ssMqDdtPVTGukIHpKQhA909bEFACySaOyAE6XUSd1K4skdUAJjZGyQ3hSEAXt3QLnCvwVI1sZSptfkL3AAjZUzohpc1wLSQ4EG2oOyl9tY3V296ym6mwNDi8AR5tT3Kk0teSBYjUbhcbh3HaVVraeLd4dQCM5+V3f+4XYDQ7K9jgbSHAyCO68WWNlfRxyxynozTcSIIC002ljILs0qlpdIBtP1WkCACTtqsLfQIIF4VL3HQHTU8llxHGMLTq+Cx5q1f5afmMqWFLq1F1d+dniEtDDaw1J9bK+FZ84px2ExeMpeDRyhrzcueGyuTxnDHCN/DtplrWAZTOYOO5nTWVv4lxjD8NaaeUVK1obOndeexHFsVjAfFcGUuTRE9F6ePCx5eTk8mamIxLyIO9rrfq0fdYaBzOk7n2W3YW0XV527h1E4gOpmrkDQXEu+UCCT62iFdxFhdUfVaKZZaTSksbIEDv05yquDvrsquOGpGq9pJg3aLG5G8LTjcQ1+FFLxszzlOWkIYIbcnm6dfVYnbtPeLlEkm8EHZQy5XRFipu0SPmbfUaLo4sjj4FctJljtO3JVPwzmuzU7tN+oWjFU5phwvl3Rhnus2CZsBqSor1HwoCMFVkn5xE9tF3lzeGYc4PBinYPJzO3gnb00WrxH8x7Lhe3SMgTUZupDReF9MG6HfM080GYEIebA8iEBKDokgpAjqg6lNB1sqAaJOH8MxZMaKRhoM3lb45vJz5brCswpgv0vurMQ4tphgAuNYVoIEGIWWpJdcnVe589WxpiXCQLLQAQwNIuRr9lBrHRA315IJOYi8NsqLM+YmYBIuOqqLjvqNCs1TFeE6HNLgbdQgYmi8Dzx0IhTQsMl0zEJE5h2skHMeJa4H1CCLTY9VAqZAcZNtla8wATaLAKGSbt+iCLQZugmXZ2AmJH1UQYaabvMx2kix5gpMBDS0yQUBpDIPyg2J2Qeax2Gq8KxYr4dzmiZY9tsq9TwH4jpcQy4fFZaeJNgdA8/useINCrTNOrUaQdRK4ruGUQ4mniCRNgArZMpqrjlca94/NnLRtuVSWZtSVxaXFcTSohj6jagaLF4l3usWL4picTLG1C1h1DbT7XXGcV27/emnfrcQwuGDg6q0uFsjbuJ5QP1XlviHiNbFFjTLKeoYD9T1TZSFMZnWO3VZeJNc9jXkaT7LtjhJXDLkuR8IJEm8B8j6L1AM6BeU4WYLx1C9jTAyNIAEhM2cVYmb6dl4/iv/5CvGoefuvbgbwvGcbpmnxSuDu6R6/7q4dpk555pKR/3SC6sEn6ogohFSBTIBNioxeym1u6BBqkAN9U+yDEWQAbCfODCiSbAIE6x6oAiTJKcdUt9UEje6BkzaJhQKZdayBe4QAu3sonRSbd0azyTLRyVRWASCEo6qRFyQkQgRSlMNJMBIqAK7PwvQNTiRq7UmzPU2/dcWF6v4Ww5ZhTUIvVcT6Cw+srOV1Gp7r0LCRdXtPJUtaYAV9BhLua4Oq5hNgAVoaWtbLjJVLiGWFz0TawmXP02Cgsmb6BJ50nQKDSXujQDknUcJPRVEHGTdSCi3zFWQAIQNokq5osqmjqrmNsEGPjWIOE4TiKoMODMrY5mw+8rwvC6hw/EsLVlwayq0mdNQD9CvS/GOId4OGwrDDi41CByFh9SV5Oo+XE5jPIWI5LcZr6oLEg6ApOAIsqMLV8fB0K4/5lMO+gn6q1pBsVlVZEFJzZFlY9sGVFvI6KilpyuB2DrhRxeBwtWqTVwtGoTeXMBJ9YU6rMpJG6uqEvZYS5v1ClUUmBrRlaBAsByQ8wEqTszIGyTxYzdIMGKvPVYK7ZpHsuhiuix1B/CIGwKJXPAM3Cua32UWg8lcyeSJtKm2/Zed+KOIMexuEpPzAeZ5BsTsPRbviHiNTCUGUKQyvqglxGobpHqvHVHl7pdddMMflm1DdMdVGULoj0uAxWXgzBiKGZrHgNflklhBn2jXtyVmGw9A4mt4cto1WNYAJky6BPoIVfCmuPBsry9xeXeGAdDcEesrdwjDU6ed1KrIe4yHgEw3tuDN+ULOyM1NuF/HhpacFTpAltQPGYkE8+my5/xLVp1se11CoKlIU2tbfSBcRteV2MTR8SjhHNo067XtLiKr8ua5m8i64PFGUG0MM6kC2oQ7xATMGbD2Vg53dASQEDRJ2STAG6AuU0dkIEVE2UidlEoJU3ZajTJEEXGq9RiGgYVhwpIpNpwHOAcKl7DoZtsvM4X/7mmcubzDy816OgzwMOKLMS1rqcvqQQRBHyjmf1UpGWpUxGJxHhXpsqAOIe2YIAkT3CoquNJr2Ncx73OcXSZa0R15/oujgcYatJ1INe4tflzOAjeL+gUMdh20KNc5GsBJLt8xiwCkqvNjVTGirGymCYWkMRfZSCiNVJADkiBefsifdBO4QHNB5IHLSUyLm9kEBayY1QdEdYuED5ykOae0XSQOfZaMLjK+GdmoVXMPQ2KzR7pj6LNm1ls6dul8S4tjfOylUI0JEfZYcdxjGY538aqQzZjbNHoshje5UCJ1UmMjVzyqd7OY4iL2sQt9HjuNoMNM1M4IgZhJHZcxrzTcCNOS2+G17Q+IDlbpmWsjnmo8ufL3uMklGRzneaQNlq8Jg9FI5REDRXaIsGRsKYqwbmVE3MASeS04TBOrkkwALgRMzss7WRbhHZ2uLGvDzo9pIA5hdPE4l3heBXe00mtlr6LACDlAgn79VRQqNoVDTw9EtrAxAMtdzn+ijiCDQfVc9rDOXwhNnf3Oi59126jADIuFIERBVJLiIJTEgXK6uKVTzUnAdNl1/h3hsj8VUENnyAjU8/TZUcJwJxbyHT4bYLjGvT1Xp2taxoDWwALAaABc8smsYlGyRb1TzWiCogjksNspTCjKYXhfSS2Q75T2SmyBeQmgpQkPlHZOLKglB1RFkHUIAbpVbXF4CY1tuk/ku3B28/1H6hpJbBgjqo+GSbyVIAMZIgRqm6qGMmdRaF7HiDgGgkETustR5AMgCbzzQ6qSwncrO9525XhBlrul1/qqXHy906pJeY+6gRA1QQdIuLSq3k7OPW6m4nSFU4wbqxAHuBBDyD3IV7cTVAgVXeplUCP6qbbjSURoGKr6io5RfVe8nM8u+qrA7joE4UUwLcyloCdAFIt52HJLLMg72VRAA1DI57pktpCGjM76BMWGVthuVPI0CwmEFTGOe+XblaqeHoVq1PDVyYqAgQdxdQpNJda11jfiM3G8MGGWsqNaPeCg2VuGN4VVpVGvz0XvgyLjpZejAGyhiMNTxFMU6zc7QZH7q0Nhc7dtyFAXkviVoHFHiwBa0jvAXroG68l8Usy8TB1DmCPb+i1h2mXTikEEjkjZMm9zPdMEGxMH6LswQMG9wmWna6kMpAiCptaBqgpAVgPIyQrA1ptZR8ObiyCJdPRMHmgsKCCgDomASFEbKY+nOEESL/AHSIJ7JkwVBzidEAS1pjVRzE6WCk1kmSpho5BBq4TRNXEPgSAzX6KrE0nUqz2OiWmLLXwp5o+KW03PLo0GiXEGVKjjXdSc0ERoQByWd+xgyjcKNphWFv8OZg6hVO1stojobJFM3uQkVA6dN1ao2mwS5xAAX0HhtAUaLGDRogHnaF5P4cw3j441CDFJv1Oi9zQohrQBcCy5Z10xibWzCuYMrbW6oY0ASFMATBXJs2tAMm/dKo+fKLkpuEkckEBpgCTuglTZlbJ3VLpc+Ar6nlZA3CixmQSdUQgMjb6pAyVFz5cU2CSqLmATe0XKvpvaQMplVtbLHA6EQVXiq1PA4GtXFhTYXCecWHvAQeN+JcQMVxms8OGWlFJsG5gXPuSuO6XbzJuSBI/orHvefM++YmeRJOv7qt7J8wh3YWXWMPf/Cdbx+A0Wk3pF1M+8j6ELqupESQvLfA2IGTF4UmILaoEabH9F61p5rFWKMxmHCCmOalXZPmbqqmumxRU3gOYRvsoEwGP5iIVg0US2aZAE5SpSGwQ4xoRZJ4tdFImYTeNZSFYMSLrM4Sx9toWrEaysxFigyspuMEiyvYyNlYGbwpBsHRVhzeK8FpcTDXOe6lVaIDhcRyIXieI4GpgMS+jW1aYDho7qvpYBtGq4PGMGyrXqU6rQ4O8wO4ncKzKxdbeGgFELdjuF1sKS5oNSn/ADAX9QsK6Sys2aeh4fXzcEFJha11N13bgkmPoFudR8HGOpGlkFQPczKcoLsgBF9pPquRwkE4CtAa9pe3OJ8zRIkxvuF1HPpYjistfFKgwvo06hJFwZJJvM3M9kEatCpxDD4duGgtY3KzzQCQG5h3E/VcrjT2vdQimKZbTyuAMgkEyZ3W3F1K2ONJlCnkovePDpsHla4gB1/S8rLxrDnD0MKx5DqgDrt0LZsfurCuQAnG8JIugkRoCnAtCgZRE6oJEi6RcNkoSKBkqJTSRGvhdRtHiFKo/wDKZHdds0MDjcQ6rTeYMuLD5crt+8rg4Gg7EV8jdYmeS6+Ew5peMKjYqMJa6TBIixHYiZRSbSxDcLVDHtBfUkEOgOEaTsq8Ya34SlQrEy65JM7HdSoPqcQZSpvpF7aLiamVwAcDoe/VX4+nRGHYym3KaQggmSAbi+97KVXnqjQx5AMpBWYluWsVWESpDqpD+5UApj0VD/uUBA0RAQMac0GyAgdrIEkeiZ9kFApE8ijfVA6Qnvf6IDujQyhGuigYQYMJgX7IidUFbm7kD3VmGxL8M+wD2mxa4SCokC9h+6iRGomet0HZpfg8W2aZNKoBBYTqeiuZw6mR8xc9oJc0yAR0PPovPglptII3W7D8RqtDWmoQRpmuPqsZY34blny7VGjh2h3hUnVABBaAQ9nruPRZ8Rhq7ngsDTIkBrgQQNyLSVScfXcQ4uBcPzAAH3VT6tSpqSBrAtE8uSzqteU+Gt/gBjA9rSS2A5hLYPXn2CoxFWpWcC4yGiBtPoo0KQkvdc7SVPwy52UCSTAAuStSaZt2pa3MbWA3XZ4ZwR2JAq4gllI3AiC7+nVbeE8D8Mivi2+bVtM7dT+y7Zas3JJFNKgyjTFOmwNYNAFOOimUBYbQgbqJarYlRgoOdKBqkUxovC+mkEBIdUbqhDSORTF1Enzu90BBInRB0BUSdkxdADVRqPAdlF3ASeykNVhr1C3jDGbOpxHWZXXh/Zw5/wBVxqQb2UKjyQQLp1GGbqsMvcafVe14Sc7KwyJ/RZ6pA0kLRX+UgCYHJZapExIPRBne487fVVPcYMqx5N/oqnGW3RFZlRJ5oKkxpdNjCqBsbXVlMEmIumGZQhgJMzYbIqZHVAEQpXOyIMoFlB1JkJXBspEbF0fqkYAET3hBWM2eACrWssZupsa0iT/upktjy2QZ8TVOHwrnixIgGOa42EeaeLp1nGcjwfqtfF6+Z7aLbhoue6wHQAG8qzpH0WZuNDdA6qFE56NNwvmaDPcBWQuNbAXnPiun/Ew7wIlpBI6H+q9IFy/iHCOxXDS5g89I5hbURf8AQq49pXiyL6JgSEpM9lJt16GCLSNEpePzKwN6zCWWdUERUeORUhWcNWj0KWVItHJETFcbt9ipGqwjUgqkgu00lApndFWCow7gJGqybEn0SFOBopBjZ0QQJL3WsJ1Umsy3KkReAB6Jm8QgiVIG3VRHJMExG6I6nCy/w35HR5gTB6LZVa6rTLHucQ4cpWHhRqFlTww0wQSHGLwug2pWFjRi+xlc723Hn67XU3OpnVtiqSuxxakXgVgwtIs62vIrkGxhdMbtixEckj0UiNCtOCwZxNQl0im3U8+iW6I9F8I02nAuJbBdU+bnYL1NMXgiCuRwiiKWCaGNDQbjbdddk5ZK8+Xuus9Ra2NEn2NkgfVJxKy0k11tVJjZeJ3KgyRcq6gCXEnQIHUjNJ0Cz1HkmysrOkwFWG81URAJ1V1IQokR3VtIaDmg0U2ywDmvOfGWJNHCUcM0warszoMGBEfUj2Xort3XiPi6u2vxYtny0WCna5k3P3C1IlcUlpbmN4NydY7JBwgBpBAGomVF4yABrXneToPRQGaQSI5kazyXRh3/AIPrClxxjHEgVmOZf/2H2XvxGy+VcLxTsPxPD13GMlVp6ASJ+i+rEgGBosVqK36wqnsIuFdV0nkotM2Kiq2Om26ncFxF5AMKLm5XSNFIAuiIkghBAQHgjQ/RSqWCrBvYQZ0VlQ+VRXPxGqzuswzsFor/ADLPUMMjmgtaRAPRSBaqATlHZAcZRnTSCOa5vGGiKTxrcdxZbWuvdZuKguweYfldP6KUx9VxiQbHdc7F8MoVyS0eG87gWXQPMbqJMrnMrHTUrBw7h4w+Hxjq1drTkysaNXz/AGAui3B0aeNNNwaKrKWRxc4eYwNBzk+oVX4OriMTSe2BTAcHOJ+UxIJVHF8NiPHNerVaazGM8SXAEmYEc5F/denG7jllNOmWDB41tGjhMzWsz5Wk5XOcACIOm64vxQymMRSNKj4YLLwDlLt4PtotVfj1Z0Ppk06jXNytmRECQZF5jfmqsdhKmOqOLnvpUw4uYyJaJA0k22V691J7edj+4TC6juDPHy1mnuCEhwTEHSpTPqf2U88V8a5hCS63+BYj/qUx7/sou4JWaQDVYZ5SnnieFcs6KJXbZwJ3/MrT/wBoVzOE4andzS8jmVLyYnhXngCdLq9mDrvvkyjmbLvmhSpj+GxrewWeqp9zfS+GlfCcI6malQOBcC0OHNpK6HEXClg6DnVDUqGo5sxEX0vyJXObUqU3NfTflgEmLRyk/ZVnECrwt1OscxbUL2m5MnX6reM37Zvo8Phsbh3l7W5CIs4wHem6ta2u+rXp1HS0QSAQQCY35LXSfim4VtV7Qarsga6LkT91W8UW1a9SmCDIa4WjuEypGHiOGb+HbVabsMEc1y4XXxjX1MI43t5g0ctyuU0g6pjdwpCeakEAdEALSJDZMcxulvzRrfdAwTdHbkgfVO+g1QIhItJ005qUf1CR1JUBqYEQlqJTIveR1Ke/NBGEDTkpEXvPugCxlAhZPpPqmI2CXKBogDpdRI5fdS9Ci3IIKyCOqUHRTI6KMW2CC2lUc2AHenNbKVYuMOF1zgSCCtNJwJBHZRY9hw7gmExWEpV3VajswktBAAPJdjDYLDYT/IotYY+aJPubrj/CuMFSlUw7iAWnM3mQdfqvQlcq1ESg6JxGiPVQRKSZF4TA5IqMJGeSlCIQcfZMFIIGq8D6ic3QdUgg6qhEecdQgW2ScYymdCibygZTHJIpE2CCQ+YclzMcC7FiswSaboO/f6FdNtyJ0XDZiA3FVA4nI9xnoZN134J7eb6i+nUec9LO0zF/RUmoLEmIvClRqikw0qh8h0d+iprCSCNIXreNJ/nbJBM6XWSoQHGblaD8smVTUptcZE9eiDI9wHeVWczpge62GiyxNk/DABIM+iDKzDkjzWKtbTDWy4K3QSZlV1HGRMXVRU4idASmIEEb7IIm6bQJ+ygZM2CmBASMNF4HVVPrzZt+yCThBmyjPl13UMrnGXGApxlbJMdzCojUr06UZ6hH+kC5WWrxKBFJhA5m59lTjnB1Zpa4OAbBgzF1mOhvqrIiJc5xL3SSTMndIHnogpgTrZUe74Q4u4VhnH+QD2t+i2XnRc74fqZ+D0J/LI+p/ddIlcb22AgX6g7FMJqDzXHOAxmxWDZI1fTF46gcui886hVZqHN5yCF9HGggrnY2kPFObR176LpMmdPD5aguHSEZntFwCvUv4fhqhIfSDXHcWB9lmqcDYb06hA6wVryTTzwqHQtTD51Yuu/gVUTkqNd0IIVJ4Rix+RpG0OCu4mnOFQCfIe6l4v8AoIhazwrF3P4d3uP3SPDcWBfDP9gVdw0yGodmoznkQtRwGLAk4aoD/wBpKqfQq07VKb29C0hXZpTnI/Kg1J0aVa3D1SPLTeRt5SmMJXc4AUKpcdAGkkpuGlHiGNEwSRYWH0Vz8JXYfPRqMJ0zNIJ90CnXpMIFJ4a7WxTZp0OCN/h1HOIAJELrirTaLuE91z+H02swjA9gLjJIIvdbGhsSGNHouVanSb6tOoxzHQWuEEC68xiaLqNd7HA206jYr1AdAEAAdFj4nhHYtjXU2g1G+khXG6LNuFTpOqvDGAuc6wj7r0NDDihQZTgANEd+ZRgcE3B0i43qO+Y8ugVryHCUt2SO7gKf/D0xsGhbwLLPg2EUGDkB9lqiFzratpykjUK2GvFoBVZGvVKDpqoLRTgcwr2QKZIFlnY7I29x9lZ4jRQIBmUFROYzCY0RSEtMqYbCCBuZV1ASQVUbDutGGkAkoLHkNaXunK0EnsBdfM8U59bE1a72lxqPNQxe5Mr6FxusaPB8W8QD4RAPU2H3XzgZQwAgiDEh2q3jGag4tdd09BokA4AkwYMwT9VoygtmGkka3JB7qogB0kGSIN5C0ypM3EgE7zdfVOG1xiuGYXEAz4lJpN94AP6r5W97WnW4sB0X0H4MxIxHAWt3o1HMjkJkfdSxqO48ZqZVDTdaRoVlPzHa6yq0kEXUWnzAC10HSQkD5h33QRddwIsZunUMNQ9skkfRU4iqGNO5jZRWWsfNdVOEtM6lJz3OfLvbkpEyAiBrbBBCkG6KQHMKCvLuFXiyG4OpmEgiB3laR2WPixy4Vu0vAPsoRxNJbtsoqb7kjkVAW1XOujTh8jsPiKb4Acx28HS5WLG05dSpUi2vUfQa/wAVxkta0mAO8Ac0Y3FijhDTaSHuHIRBIBupsoUabxTrYQ0qrabahdTqEyJ59V6cPUcsu0MVgqWKqUwaVLDlwDs4J1JILY9CB1XRxpPiNa5gaGiG84kxPWAsVTBirQpUB5HFnleTceYkCPXXZX1HB1aoG5iGvLS5xkuMCT2WeS+lw7QLAQgNg6qTeyZYDpZefbsM1lU8+ZvPME3NI0VD3EVGZhAJF1BvIESQqX2NmyrXOAElUuqToLIM1VnIR0WOq032K6ZeHG+qxYlk3BW8WauqmnR4bQD8jmEjNlIzOM3HSN1RjsLhcO53hTFOoDUpuANosQdweWy24bA0vw7KxbIqNAcCIAk3M94VWOoMqsrVGuax9ap4YpuuYaBBB5nVenFxqh2M/GGt4DKj2BrZA8pkHUH2VWHfUqNqMeGtcBLmuZDiO/NRo0vD4W6m6sabzVIc0azEiRrst2X/AIJ/iDxKuVrXPbYxsdb91b0T2q4WWu4jQfUaHUvEDSDpB1WH4l4K/hHEHMaJw9SXUndOXot1ARVa1toFl0/jhxrcP4a/ZwcT7NWMKZPEA6SpAg2CCy9pUSIK6spQiEgSj6IGApAm3OFHba6YsoGLRZNKTumADrdAig6Jn39UiB3QM20KQ+oT00QgNhy5ogaG/JEpiICAHVBjYDumLahAsbBAsszNjyUCLQQronb/AGQACb6c0FBbFrc02OynodlJ7CJgCJUDOn6IOrwzFvwuJZWpmC03GxG4Xv8ADV2YnDsrUz5XgEfsvmmGO14Gi9x8MCoOHODgQzOcsjoJ9J/Vc8mo7EKJF7KZHJIrConRCcWREoFKRUiICRbyKDiBCiDBspSvA+qk0hM6KI2UiqIvHlkbIlM3aQOSiNAeaCUykUI2QAMA9JXmavzE6GZlemAvHMLzVcZajmnYkey9P0/y8v1Hwsw2MLBkquzMIidSF0KeUgFjg5h6yPRcR5tGiKdR9EzSquZeYBsfRep5Nu3UEaGdoVBBzRJCpp8QYSBVGUgai4P7LQzJUEseHA3kFTQiQ4bpwWtMiZHsphgn5j2IlQeIYTnB5a3QUudMTISLSTJQHEnQCUqlZlJv8RzR319kQ8rQJQeixVeJU2yGNLj7BZK2NrVQQXBrTs231VkHSr1aTDNR4FtJv7LHU4i1silTJ6u09lhPPXuiCRvAV0i5+LrVNahaOQsFW55dq4u7yVGIEndImeiugxpromTDepSAA9UzYSdkRECRJ026pSdtAgy7ZMADqSqPZfDH/wCJA5VHfouv3XH+Fr8KcDceK77Bdlccu20RqpQgDkptbpKyE1qz8RpfwRUIlrTB6DmtoYliaefC1ANcs+yK4M1WXbD2e6batJ2pdSd9FFzX0jmZdpO2ysDmP+doM8wtiQ8WPJUY8cjYqLn1Gg56BnoQU/BpOuJHYqTaThGWo4eqgr8doF6dT2QK5PyYdxnmtAZUGtYx2CenzVXOjYWQZTTxtYGA2mCkOGMBzVXGq6ZibLXJiwMdVHObgknoE3RlqtdTbAEAaAaLTwOq0cSa1wlzmEtPKIn6Sk+4h1gdt1nZOHxtDEMjyPHqDqPZVF/xQCcfQLycjqUTyuf3XLGZpgE26r1PH8G3E4AvtnpGQeYNiF5ZpgwQQY0SUWNho6lWNsJIVbeqvptk32QNjc3RWkBosEEwLKJNr6KCDzPVIN0A1JAUw3nonSGavTaBq8T7qj0VCG0wI0srSZVdOzYUxMarDRkc0mhM6JhBEhVkFkwbHUK46oIEXCCVJvkvqVMg5ZSbEBWfkIN0FLtNFpojyTzWd13QN1ob/K1wkCSNwg43xfXycHFMTmq1Gi3IXJ+gXh3OgEgBpN5iQV3/AIyrPq8Rp0GvtQbdsxLjvPaF51zIuSCHCJB0K6YsVEVnEOAM84KrNe5vPMmxUhTggATI5i6rNIuNwQTMD9FpCzguBIAHbVey+AKwFTGYcCA4NqAepB+4XkBQcBeD01A7xou38JVDhfiDDgu8tVrqRub2kfUBKR9IaLmdCs1duV55FaA66jiG5mToQubalpBaokw9oMQSlTdDoO6m+mHQeWhUEX5nHZrehklUVWiCtBaQIJlUVBZUYn04Nkm8lY83Ki27x3QWBt1INhAEaqQCyIgLDxof8E08nj7FdAgxa6y8UpeJw6rzb5h7qEeef8xRprdDjMRuAgGFzrooxINHw8UykKvhyHh7ZY5pFweqtr4x7yKlDDho8IOcQ0ENaCYEnbpzUcdVrUcAalEBzW1G52kSCCDEhFXE0MVwyjSNNmHz1cr8hytAAMQO5J5WXq4/1ccu2RnEX169DxaLataQ0GSAGydhvddjFucMS6kSC1pzMcBEh17+sj0XNw3CnUsWyo+uBTa4OBFy5unor8PiBjHvqSQ4EtDIMBoNr9tlOTprDtcDNohTBUZANwpjKRIXjdkHQLlU1aTaxbnPykGx5Jvc5zsrQSSYAXp8FwqlSwTqFVuapVHndGnIDst442s3LTzbiTrooASSrns8Oo6mTJa6LbwVAtGqz00ortLRmAlY6lUx2XQcZEFZalJpNgL7LUSui7EUscRhaVfK6mQ94DZDhynoVjrYYVKZxJzO8Og5wMz5g4x7CFGsx+Gp1vwgNFzHBgLRDqjiZJnYDYBYXYXFiqaeID2sALnXtca8jK9eM9OFSaxpZ4JqZsVV1c42FrQed4RRa/ChlN8teZaQDILU2YeuzhviGnTLw6GucBPaT9FoflrUqb6rHCrkHyggC9xyS9ERpEB7jyC6fxUxzvhzhVUiSBE92/0XNaAGF0QPuu/8T0p+FMPFzTNM/wD8kfquWHa5PBRB/uyCLEG4KbgZsozeDZdmCLAbyolpGoVhElBnvH1QVC3omCp5QRpdI0zMgbIIjXb1TBtfmgtI1QNkErd+aX1SNhqeqJMIHJ7p90roB5GUDHMwjfVAmLwP1THJAxca7qQsdjP0URI7Jjrr2QSA5FMC/ZQEzJ1UhM3QTDQQZ32KiaIJtYhSbtN/srB6oLOH4Z9bE06LRJe4NEC+uvovo1KkyjSZTYIawAALynwphRUxzqzhJpNkDkTYfqvXQuWVagSKaIUVCCiE4vKZB2QL1S7pwhQef2TGiUIGi8L6qQ0UhooBSCBg9FBnyxyKmNVFti7ugaDeUSlPJBJtl53HwcZVI0Ljp3XoQZXB4jTNPFVJGpkdivRwdvN9RPTn1TA2HdVAOcRFlc5oJJN0DK3QAL1vGrLXt1vHuq3EirYFhO4kK/OCdvVVPcDUuQYFoREW4/E0xDaziBsbj6q13EsS5gLiwz/pVBZScYFiSoviYFgLBBJ+Kr1AQXuvsLKkDUm55kpkpb7yqgInUBAm5lBKLx0VATcGUpMz9UXFkiLSUgEkE37ptaXA9FUSYJmbRuokyb3hN7sogfdREmUBOwsmBzvKABqRqm25sFFey+FxHCTFoqH7BdcCTuuX8MN/+j0xtmd912msXLLtpFrLXVrWg81JrdiFNrbrIi1qsLQ5padCIKMt5mApBFeZcHNe5p1H1Sa0GZEFacezw8Y8bF0zylVZZ8wFxqtQINadLHopAOGhBjmpNE+qYCgAXwPICmc8CGBSbYWUg4hFUOZUgyCAkA4TlbHcLQXu11UHPJ7qoyPaZlxunQYcRiKdFrZLjHYbn0CdckCdVPhAcOKUiCROb2gq/CO/jmZ8BWY3XLb6H9F5CpT85IOoXtnNDqbm8wfqF42qxzXyZWYK2gdoV7CQNVUBKtbpAC0RMGBpJTa3dwSaADdSc6ygTncipYIZsZT6H7AqqN1p4c2cYJ2BP0QjvMFlIwkz5QnustGNLoGiApBAkiEzqmUEmXVm0KDDCsgECCgqAOYRzV9KgxlR1UTmdrJsqmt88dVoEA3Nt1YPnnxFUa74hxlgYfl9gP2WFxggF4yn6FSxrnYzHYjEEtcKlRzgNdSY+izlxbEDKRsD+66RhYXiQIAI3BuQlUBaCSHEOMzYhVBxAzS4G2o+ibnbgE+wRDL3QQ1lhuAVPC4h+FxFCsQQaVRryDrAIVVMkk2JI7ocIk2va6D661we0OaZBAIPPcKZIy9wuV8P4l2K4Hg6rru8MNd3aSP0XUbpdYbZKjIMj1ClTfIgqx9nHqqSIdIQWG6peNVcFFwEGVRzqrYNlGmJcrsQAAVTTPmb1KzRcW91ITHJS6Iy7QoEEVWeJRqMP5mke4Ug09FJrb3QeNIIAB1FigKzEMy1ntNi0kexVQJmCuVdIupeanWpuIFN1N2YkC0XB9ws3Esdw3wXYejhy6mwAZoAkkiSCbq/yOHg1CQ2v/DDhcgkWj2WZ3CRRL2Yim5hENJeRD5OrTuIuRqLL0cXTln2z1a7aWGpCkar2lo8M1AAWjNfTt911HsoUqjG4NwOHqUxUABm5JmetgIXMx5wDXDDNdVYaTQwEDMSQSSTPUrVwyiRgXVyLVHgNJESADNu5Vz/AFMe2ogO3uowW9UzYSSAFW55cTAgfdeR3a+F0hiOKUQBIYc7o2i4+q9YDF91zeCYRmHwbahjPVGYmNBsP19V013xmo4ZXdeP4sx2G4pXa67XuzjoDf8AcKkGRddj4lptD8PVi7g5p+hH3K4s7Lnl26430TwYsszngWNjMLSeiqfSFQxESVJ2tFTiXg4jx6zKlc0W5GHKAwE6k7m/0VFf8S8PY98YeuC5hBlt+XQHULaTh3h9OpXa+iw+G5jRlyi4md76lZcThsPgqALXVRVD3EU3OBBEa20leuX04Xtz6byeHGkKg8SpUa2MxJIGhjaI1XRe78RSaadUnwfLUY6xJ2K5uBwrMQBUNSHiSWCQSBuDpIK6tVlJlIua8Gs/5oBBcOcfqpl0RQ8lwDBqbAL2XH6DX/DmIZcZKYIjm2P2XjqDYr03OuS5s+4XveJDxOG4tgAJNJ9vQrniuT5Q/oqzfUeqvqAG4VRtZdmEQ03LTKM3Oym0+iCYmWzHMIIk7myYcZ1skYNyCOyDE2MdwgkTIuIQGggz6IB6hSBAjMDlO4QQDWfmLm31gFTFBrrsrMPKZafqkWxe5KVhc3QTdg64u1mYf6SCCqnUajTBY4ehUXEl3lJHYwnnqwIqP/8AYoDKdQEwLW7KM1CQS4lAziLSgnBtCYEXF4UA5w/KTCkC4/8ALKCQ1NtEXiAOxTAefyH3VjaTyBIDR12QQZOy34HhuJxrg2hSLusQ0eugVNKmSQ1glx1cRYL3/CKH4fhdGnuW5nev9Fm1YhwjhreG4csLsz3QXECwtYBbzpog89Ua6rm0iD6J9UGEgeSBEeyO6kdEoQKEdk0dig86UhqgWQdV4H1UgdITGqiNExqgmNVE2qEcwnKi75wdZEIDdG6cXSOqBtGq5vGqc+HUF5lp/RdIaLLxPL+DcDqCI7/7LpxXWTlyzeLzpB2UCfNdXOuSqnfNde98+olkwQY/VU1mEObBBJCugExzVdYQ4X0KIraAxhm7nddAokGTJU3gPMl0dFXlOoOuyqAi+yRI5oLSnlKABAskDAsE4jVIgXvBQInndIqRjYEc5UbC6sCF1NxLWxz+iQNrfZI9TqiIgc5JUgTpYJb81LTQeqAjmEC2iQknVTaBqUV7z4YpH/A6JI1LiPc/suw1kbLD8OMjgOD6tJ93FdMDZca3EQ3mEwI0CcDndMTusghEKUShVXJ4zTg06oEyIXPpvv0Xd4hR8bBugeZvmHpr9F535b6RY9FZRfcH7KbTOqTTmb1CJ9EFnZBnUqIdcKYgjVRCB6KLyAJJTfLdBKrLYMuudhyVFdTzXdbkOa0cIAPEGTrDj9Cs75NytPBQfx4J2YT9laPQgRC8lj2GliazI+V5jtNl60Elee43Ry45zho8A97X+ykRyhe4CsadISDQBB+ykLQtCQOtkQd0Dp9USBqgDotPCxOKceTf1CzGFs4S0eNUPIfqoR2mWameiiNExyWWjU2lQCmCgDqnCCmgYTaYMbJRZMaoLG5c2bRZ+KYoYfhmKrCxbTcB3IgfUrTSjUiVyPjFwbwB4bq+owHref0VkSvDsbkpkODS3UG4IOyH5KkBwIncGYQyQSSM02kHpuEOAAkSQBqD1XRgNgNDM0NJi1591Hwzcht+lx/RWTnEwCTeSJPqN1WXAEwLERYoAtJ+UQdNNFXUBpuEhrrcolWkuIzARoCSB7qLw5/mcCQZ0EkKj2nwNic/Da2HMg0akgEzYj9wvTDW68L8EV/C4w+g4keNSMNPMER9JXut1itxGq3dUuG6vfdqpIsoBpMdknmRHNDdEOP0QYsTpCpYYc08irsReSqGj6KDoZRqERe6kLhEK6Y2iG7KQ+yIEXMKQiE0beRx7SMdXB/nd91nAG638ZphnEaoH5od7gLCBK4X1XeX0jiKdKrhnUHNLqpBfTI2yi5nndLEVKYwxYWurVqAph7y4kNECTHPaVc5rX/hnU3xVZVhwmDkMSfosxfRZXxHhsqtqaVS5wLRe9ovfSea9OE/Fyy7VHhX4is+piHPYXGWkEecTy27rXQxD30n0ajgfBflA0gAQBEd7qGIxwp4OpVp0ickNDnTcSb+4j0Sw1KrRfNcsL6rG1ZaZEG4nrCmf6mPa5zB8x9FD5iGi2YgD1U3mbIwzc2KpNO72j6heaO16exZTDGNYBZogellMCBcKJLibEBMF8bFel53H+JSDTwwGsk+kBcEX1Xb+Iw7PQJIjKRbuP6LiLhn27YdAquqWsYXOeGRuZMK4XsqsSabMO91ZmenEObMGOhUx7arMcGKVd1Wk+nVpOaC5uaDBF7HWNVPGuq08A0kU61JpytefmduAfRRqVBQpHF4V4c1oFMNeBIHIjfXVUMc+vw80XMcwMqNdmiw5Ae69nw87VhMRh/DqNpM8Oo6mXNBboY1b66rnYDxamIqVKuYuIgkzOqH4yphsRVphsMDrNIGZvMA7Lpte6pQpNc41J8wdEQDoJWcvUWdruHYU18bSpi2Z0E8tyV7gDMCCLG3oV4/gwc3imHmR5o+hXsL6rnguXb5TiaRpV6lJwgscWx2JCzm/X9F2viegKHHMUBAD3B4AtqAfvK4x3j3XWMIGx1TEkQgxvdKBPIKoZuLqJZfUJnrJSG0IpeGL3ndVlz2uM2B9lYdSZUH+Ya3CCLXPD5F+Y2Vwfa0fZRayGCYBKBBF0DJixACckgWCQGk3vumBzEIC4jopAkXDR6pgSJ07qbREQUCBqbNCmzxeg9ExPZSa0+qCTQ/d1+itZSl3mMgepKi0c1dTa5xsIjcqDQ1rWsIaInQL3VFuWjTaRBa0AjsAvI8Kw7a+OosdcF0k7RqfsvZEhYqxE20QU5ukRJUaGyERGqLBQRKRspESLosgihSKXVB5somUJBeB9VIIk6JAkIQTGl0n2go2SdJZ2QMIlROqaCQhZOIU3VMKcoktIJ/VaRqqMc8swdQixIDfrdaw/Zzz/WvPu3nc7Ktx5mI5qbrXJIWeo+TE2X0Xzqk54Gmo1VVQnJJ2SYC4g3UqpgEdERW27hNhuVEzOiAbIvzkqoRJO1kpnVO37IlArlETqUx7ogTJ3QKLXUSIOhCkdI2RF5mVQgOeguk8y7TupEyougOtsgBb0Rrql2UgDvYahEA5gSpbcz0SuP9k9rWI3RX03grcvBsEDaKIPuJ/VbhCp4ezw+G4RptFFkj/wAQrxfQLhXREjdMXKettk4QFgkdNYTNkWKgW179F5zHU/w2NdT1abt6g7L0g5rj8dYPEpPIjM0jsQf6qxGBgggtu06dOivMOEhZabi2JuDqFoaYuLgq1UXWum18HVTc0OFtVQ8FpSC7PI1US3VRYZF1ZEhUUv8Aot/AmzXrPIEhoA9T/RYni0Fb+BXfiDGwj6pUdi0Bcjj7ZfRdeMpuuwNLqjGYZuKoGkfmiW8wVmI8qWzMbqAkaqdQFjoOoJH7oBk2WwAFOLXTaNCplhOyCozsujwlv+a7nH6rGKJN10eGNLaLpGrj9lKrot0QbmybRskdVlTabqbY5qCAUFh5JjQJAyOqbdUE9kQhAQWMFtVwPjV8cLoUwbvri3Pyn9wu+LBeW+NawLsDTmB53ncjQA/dWJXlWtggwJJiGuF02g3a2XDlBMK1hEERJ2MQT3UADAeJBboAbFdGCDfNBMEcxM+qWWXyzI102J0I7qxtRzNbDtIPZVvgwQZI2iQfRBI0mlmYTeQb2SaHGzBAOs2I9d1MVGNhuVzZ0ibnqEEOqmYAcCZ1HpCC/hNd2C41ha73S0VAHGIsTB+hX1DSxXyl1E5SAS4ztePVfTOF4r8ZwzDYgGTUpiT1i/1BUyajU4WKoO6vcfZUu+ZZVBqTtFIC5UXIMtbcKllwVfXHlJVNIS2UVsZJa0zaApSeUhQZOQReylJ5KuVP2IKcjSRKgCdCCpa7IOD8QN/4umYu6mJ9CVyS5dTj5P4xvLwxHuVyRMrhlPbvj0rqUZrsxTKhGScwMtIjS/IrRxCi2pTqPpOaKeLb4pFwQWi4J13NuYUK1HGYmt+Gf4hw4h1MmAGmAY9dFrxmHq0cJVxNepMaXPlBI8v1Xpx9RyvbJhTWeym6qGmkaJaKbiC4gE3je83Tw1anVoy1rWua7L5RYtEQVGhVoYmvg67ZHgNexzTF5ENPWSVc3C08JhadNuQOvmLZl0GJN/ss8nTWPat5vZX8PbOOw40mo2/qs+8+y1cObOPoD/WPuvPO3W9PWzfQ90EmOSDzCRvsvQ8zm8doeLg21Wj/ACiZHQ7+685uvYYlmbCVmuvNN32K8euXJHbAAXsipSbiG+E/MA43jVAsm7Y5wwi8xrGyxj23emc4drOJVqRaX4YN/iAHQADfnI+6hjBRqYShTpGo6i9sxIJYJt3uCLrfgg3E8IrPpS19UQ46kEG/99Vhpsw731cIxznVKQcA4iA8Ec9oOi9ccKqqY1jcK2p4efOC0SAWzprziFfhcR+Iw1FwBYQHNgfLssuDwWMo0qtKthi+g8S4SJaR+YGf91qwj8OWhtCrmhuXIRBF7n1Uz6Me3S4UCOJYe0+cL1o7rzXBKefHBxB8jS6399V6IE6QVywXN5D43oRjaFcC1SmWm3I/sV5V7Y0Xv/i6h43CBUAl1F4dPIHX6wvBuG267RhUUEchdM2MFIjcFVETMbJX9kzc2SiEUnafuoEeYCNSrCYUabZqN3AN0FhgNjlZQIB6FTfaANz7KBFr/dABTaOf1UQCd1Y3r9UEhCYaNZlIaKQv/VBJoHqrA0wL2UGgjbVWN6lBNo5ArRTaTAFjuZ0VTBPYK+ladunNQdz4epZse5w0psn3K9IuR8O0MmEfWI81R8eg/qV191yrUIiNEgpDklvZFEJIvzSlBJKECTogzyQIhBhABQg8zeEgnsUhovA+qkhIaXRIQSGhREgjoohyQeLoJA2RKrD7dks5hEWg3UMRTFag9kgFwtOx2UQ5x0BPopFtQ6MP2SXV2Wbmnl8R4rHuY+mQWmNNFQA5x/deoxeAOIZIAFQCx59CuC4ZCZEEGI6r38ecyj5/Jx+FVRkHIql7iZi4N1Oo4lQBsRrP0XRyVDS6Oo9k9JGpUhEW31VRAzuPRIDnZTMkApXGyBdoujT90zNrhAPSUCiUEDQI/uEZSLkG6BiNvdVE35qwAknlCr37qgGv9VIaCduSTZJspgjdEAj9lJjS97Wj8xA9yoTstvCaRr8VwlOJzVmfcE/RRY+nhgawN/laGj0CYNoATd5iTGqV+S4uhtF0H6IMRcwlAOhBUEkQowRCZvqLd0CE30Pqubxxv8Gk82GbLPKRI+y6QaBoN5VPEKAxGBqsdaASCNiNEg85TNyHbK9sBZGOIOV9iPqr2PmxWhc0CbFSfTzN6qDDBkJvqODoCgqylrjKsa7YqQbnuRdNtIgzCoqqDywNSujwOnFOryzAfQ/usL2ldTgzYwjyd3n9EqOgLQk8EscGiCQQPayZtr9kNMQdtVEeOexzIa+zhMnqkD1Sq1P+IqMLiWkksJ2kyPRUPLmk5hBldBra+LFS8UbrE15U2gu0m6g1NrSYbcrsYFsUW25klcNo8IEC7jqeS7+Fblw7OgH2WasamILbpsTiZJUVAhMRvqg6oA5IGFNpuoQpN1lBYm0XURKk0XQWt0krxXxhUFTjNNjRPh0W6GIJJK9qfluJXgOOv8bj+MdI8rsoB0s0D7rWKVgzZpLXZXDY6wkTJyEB03zXudpASaWgg5geUiLKTXAGR5QPv+i2wrGYgkGC0wNkhaQTMQRe0HVTOUAgHMXEzMAA++qZ0ABBGmgt+6BNeAQWjzX5w5MNOZrjOZxmJkf1UnQfKHNkwMpmApPBIEFgIMRmkHogi2GtdBki0A7r2fwViM/CamHJl1CqR2Bv95XjWDK8gOaAQZ1t916H4MxBZxKtQdUDvFpZgNLtP7FSrHsjsFS4XKuNzZV1ICy0r0JSGkqSXNBkxOkBV0Bb1KnXvJSoCGSir6f+WI5KYIVdM+TtKmbAT9FpyvZlAPMJa30QZB1KDl8ewpq0BiGXNOzgNx/Q/dedBAuYXtg4GREyIuLFeY4hhKdLihoNbDHkEDlI0nuueWPvbpjl605fE8RjW4Ws2u8iKwy5LBrYO452WioAeEVagxmd7vJBdDSy0mDvETF03VHPoYqljWA1KcA0jADrSCCLiwWfD4F9XFZsPhnNawEltRwc0kgxBtYxE84XedMVbwvCE4dj6VF9EuqRLnAlwAMwPaDzKKZbUzVS8hxOUUiLMaCYv33VdLG/h6lBzGV2eGQx7HAEAHcbzK0ChUw9TFU3VA9vihzYFxIJJnYHlzWM+m8e0fsFu4MzxOJ0YE5ZcfQH9YWEjZdX4dYTjKr/AOWnHuR+y8+PuumXT0PrCCdggid0EDcr0POWWQWkiHAheMe0seWGxaYPcFezbZeT4g3LjsQ3lUMjuVy5I68dZxqlXa91B7abQ5zmkCSBE790KbTIjdcpdV0s25wGIwNHD1G5mOBcS0yBY3t1C3VKeFo4Mvo1PCqVXBzSPM51gYidBcK6uG4im1lTMS3Q7R2WWpgsOcjRnaQ6zg6TPKCvRM5XK42KXVG0cK/E0nuPjPDJEgs5g9bKyhwz8FUdVdUzZrNA+5VjarKja1Dw3ZCfMHsmeRkK6o81MrABIaPKAQR67rWV9aSR6HgVEU8EKpHnqkk9gYC6BN9FDDUhQwtKkNWNAPtf6qwQdlmJVGOoDFYDEUCJ8Sm4fSR9V8xqAgkEEEFfVgY9F85+IsH+D4viGNBDCc7drG8ekrcZclxOpKR6pkXSM9loIi1kjcz0QbaqJFkCPPdTw7QahJ2Cg6+hlSoCXu5gSgm7UqJ5aqTjJkaFRIvqAgGj/ZTFlEWTEzzQWDnrKkBpyUQbSpg8/ZBIC1rKwNjVQA5g9FaNLbKCxugG61UGwcxgnboszG3EXXS4dRNfFUaRFnuAPvf6SpSPV8Po+BgKDDqGye5uVpTIGoSI5rm2ClE8ksgQAZsgcBIgBMSlHNAAaFMxskbIjaUBYJFSAhKPZB5UaJSmLIEZpOy8L6hZXuEBhHWwTFKpuWj6qzOdhZGYqKgKDpu8egTFBu7nH1ATk8ymTIQIUmDQCOt1IBouAPZIHoEXKG0s3IJF/RROl7JDzHygk8gJTSbKvX8Gi+oTEaDnyXla7i6oXG+Y36r1WIwGJxdB1OnRqZtQS2BPJeYrUnMqEOsQYIOttQvXwTUePny3WZ5tI9lFomZMkCym5mtvogCG3XoeZT+e3tKevOyCPPFpTPW8IEDBCJg3E30TtyUTE8kQTog35oA63QNr+iqnHsETz9AEX19UXHZEIWBMwqhrurSfIVXpKQMeXpOqAgICqGJC7PwnT8X4gw0mQyX+zT+q4wXp/galm4pWqED+HRN45kBZvTUe4+gSi+6cXvchEri2I5iUADWyBqi+yB+iRSBtzUkQWUX5RTeXXaGkkeid+ibmgtcDcEQfZB5NzG1RbUXH7KLZbYqTaRY+Q6FeGNdq4Cd1tVTXkX1U2lz36a7INBzdLjpdW0GhkvcLjQIL2AU2+bUqLqoAsqKtYk3lVglwsgm+oCYXZ4U3Lg2k2zEu/v2XGbSDWlz9rgL0OHZlw9ISLMGnZSot+qY+hUYIsSSgTOsqI8li8Mw1ajabswa7y7WlZmOg+HVEgGx3C24qlkxNVjHWDyIPdZ8hkyAVuBmg0GxmbyrmUg1pcIEbmwCrFRraYEwRpNwFS9ranzPc8bDQIq1tSj47KQcajnuA8twL7lejbZgaOy8zQinVY9rGgNdMc4Okr01F7KtNtRpBDr6z6d1KRewQYUjqm1pD77hAFzKyqJaDdAAQJcZ2TKCJsgG9kFDblBYNFY0KAVjRZAzFp5r5tiahqY2vWLobVqvMi8iSvomLqihh6tUmAxjnfQlfKm417AGuAc3loVrFmtzRILQ3OG72MDnCMuc5iDkI2+5WaniWPcC12U8jYytAa9tOWukE6HY91tkqjoAYCCyYJIuesQkGFsZXZgLzqD0QGFhDTJtqLyFYw8i0HkTaeyAe9rgIEPBER+yHyW5gCIOggetlXTaC6xBgTE2kKZggEudYaaQEEmvYG5XRJ9T1C6HA6zMPx3AmHS9+STEAEER7wuYCGPac4M2Mm56FSpVMlWjUa1xdTqtfJNgAQlWPqgtMql5kqxxkW0KrINpWGkBqk4wO6mNVB13IMteze6KTfK2EYq1lOmMrB2SJbpMANEDmiTOlkDS6PqtMGBdMxMEokIBtdERe9lKmXvcGtG5XmeIY6jjuKUhSGXK0tknXWLbaq7jmLc/GuwploYPLeJJEz+i4eHaMPjaVeobNeCTEj2UrUQw1Wm+jiKmLL2VqMAvuc2waRzsumK1VjMAMGwZqtEAOJudCQB217rl4ltF+Jr1XVhUwryaoZTsS46AhdXD4gU+C0q9Sm5zaZAaWgSzYH6rpRRTr4inh/wCMyKNOXOqAeaQT5fU29UHGtxdYvpAlhpBxufIZIIPPok3E1XU3PcM2BqGKjCJLJNjzieSjTovpEZG0adJwmGuPngmCAddVnPprHtZJ1Xc+HKf8PEVCIzODQew/quEPM4NbckwANyvXcNw34TBtpOIzGXO7nb00Xn457bzvpeRfUdkzyUtDdI9l3cSGq4XxFhCwtxrLScr++x9rLvCwXI+JauXCUmH89SY5iD+6zl01j28+INwmLKA8phWATdeevRFgM90EcrKAkGymLqS6W+0A51MOio52a8QBBU6FYU6rKtUBwDgTIjNB0UanNZcSHVywMdDWbbk81uZWsWSPc0K7MRSFSmZDh7HkVMETvK898OVXMxDsPJc1zMxBvBEX+q9DvJC7RwpkjZeY+M8CHUqONbJy/wAN46Xg/p7L09tZWXimHGK4XiaLgDmpkgdQJH1C1B8vcINtEiBEiysqC/2VcFaRA6qJtfkplp3UDYwqIW/VW4c2f7KsiRZW4ceRxmx2QBbGlgbqJIBsd1N2nJRJieiBiwtopDlyUBoptFkE2zylTA32UGxzhWtHMoJNs2VYwaaKsco0VtNqg0Um3sJK9F8OYb+PUrOHyCByk6+wH1XDw4jpovX8Go+Fw9hIh1Q5yOmg+gHus2kbSAgpmCUFZbIhIamQmbCyQMm6gRBI5II5/VSUd7wUBHIpG3VM6WQeuqAOlj7pbc0JhBwW8JrkS/E02/8AbTJ+pKlU4Y2jSNTxqtR/KwHsP3XVEJjsFw8Y9XnXnRcgC5O0SVY3D13/AC0ah9CPuu+ABoAOwhFpWfttfdrijh+Kd/ywJ5kK5nCqps6oxvYErqo0sr4Rn7uVYG8KZYvrPMcgB+6sHDsM3Vrnd3H+i2BAmVqYxm55VQzC4do8tGn3gH7q5oA+Vob2EIIg2upAK6jO6BqvJ/FXDTTq/jaTf4dQ+cfyu5+v37r1gnSEqtGnXpPo1WBzHgtI5j91qemb7fLnsmNZhReC1oAXY4rwx3DsU6k+XMmWOiA5u39eq49acxXaXbnVBBkaXQTYTElMi4O/dI26qoNhKRse6ZPLRR3uUQx7hSAMR+iiOicu027qgdytZI629kdTumRf+qKg8wwAblQClVNwJUAqiXrKNEvogE7oiY9Oy9n8B0v4WNqkRLmME9AZ+68Y2J6L6B8FU/D4I55gGpWcfYD9ljLprHt3yOqUSLplE9lybK46pE7AeyZlAbAsACgYREog7IBjVEMIGosn2SBOg1GiDy2PDDi6xou8oeRHrePVUAu3VNQ1aVVwIME77qPiPcYDYWxq8YtFiR6qQxrwIme4lZ20nu1lX08OBqJKokMUXnzU2nnAWmgW1TIbEahQbREbBaGUxTYY33UGPG1spIGnLn0Xo8FVbVwVGo0QHMFuVoheeq0vEBkTuu/w+maWBpMeIIGnqY+6VGkm1kgiZ6Itz3WR5viojiFUAAX/AEC5znOzanRdTi7R+PqidY+wXMdqQQtzoIEnqmG3kIAB0MIKoszZRzV2DxVTD1c1OIJu03B/qswdEbqdMy9o5lO06etw9XxKbapEZmzGsKwRkJMEnZZcEQ/CUi3+UD91dBsL6rFiyp5BCg6mTpZO4sSgOM39FNLtU4EGChpurPmMlQaAHEhFWturAqmGbq0GEHM+JKvhcDxhGpZlHqQP1XzGoBK998a1izg2QGDUqgD0kn7LwDp5yumLNVm3UK7D1HtPlcQOUyPZUkc1ZRPmMErbLo0nGQSM1u32VjScxc5ocTaIkFVU7tEK5v3WLXSQOe1wANMMA3AOiGOpteSGSTAvJBHZSCSbPFWQ1rvK0mJ2Sr4tzKRaKcN0jqrD9Fkxd2Qm00+s0HZ8LQO7qbT7gKxwsFn4c7Pw3CO1mgw//wAhXv0lZEZsVHczoETEqDjDe5ugzYgy8DnAV87QqS3NVB2F1bO0qxnKpIGiBpcpgdQtMC+907HaEGQgGwKK5vG+G/jsP4lMRXp3EauHLvyXk2vpvqClXcWOm4NpHMfsvfl+VrnHRoJ+i8RjGsxdd1Wo0ZnOLrWEyueXqt4+4ztwRofiKNSmKpIlgkgOGoIPUKVDiQw3DalFoqNqOADW5QWsIPPe3Mawp1qoFPKKdQBtg0OkDnB19FPh2GwmJ8kup1LODjqCDY39iF1mUqaqeHZiGv8AFeXNc6i7OH6aWsVVTbXqUAcQHEh003NggiDIWipn/wAUq4Yh1SmQGOkkEiBJnneyz4VpoVMThmvqeGx8tBESDuRsYhTLona3Cj/iqI0JqNH1C9sdSeq8fw9gqcSw7XECaggc/wC4XrnG97E7rlxtZ1IhOLKIPqkJJsV0czI9F574odmqUaf8rCb9/wCi9CZGrivP/EzZrUHi8sIjsf6qZdLj24NKt5gx5HQ/utI0WKowzYaq/DVTAY/UaHn0Xnyj0RoCYTEFBCw0Thmaeyoa0sEahXuLWCXGyz1arqjctNha0/mOpC3izlHZ+GKWavXr7NblHcmfsF6G8aLkfDNLJw57iLuqfoP6rrgd7rvj04ZdgDmn9QokRcJZrRdVHz/4iwLcDxGrSZ8hhzQRoCNPRcYar0nxdRrM4m+pUksqAZCRbKABHoQvNkcp1W4gOqg4X7KRHM3KiR0VEDoraYysBJsSdlWZmOey0GzA3ogqOt0hfTQap3ugCQgAYtzUhIukAUxfW6gm0Xurm6Qqmq0G1roJtHJW0xfoqm311Wmk3MRA3UHQ4fQOIrMpgSXEAD7n0C9mIaIEBosByGy4Xw5hv4j6pFmCAep/pPuu8Ry0WKsEg6XUdBaw7qQEHZP2RpCZmEwICcDoi3ZAj7I6IInREdVAFEAm5QbixSjqUAYSvsnvKEFIHVSA6pAFSC5OpReAUxO8FOY0CfWFREg9EwOcFE7QiLygA1SAgW1SF0HpsgCPQoTHqgjkqFdSURYc4Uh2kojz3xnUY3B4dpjOXOPWABI9yPZeHcSXTsvS/Gdcv4kKcw2lTA7E3P3HsvMuPJdcemKg8WkbXSm1wpEyDCiDYA/VaZIm2gEIExpZITPNTAjX2RC0Ej3Si/JS1sFE3VUGOvZEnvKU3THK6IrqHzdlEckOu4oCqHCYAlIXNrpgoqQ1X0z4apClwDBtgS5peY6uJ+0L5oBNhzX1rCU/BwVCkBGSkxsdgFzzaiw7BKIiBYplwkDc3iU1zaLpCIPSEaap66IEAdyEwL6hBg9UDy3OiIBqnoUtpEJjRB5nitN1DHVBTJyk5gDoLX9JWQV3N1aAewXU+IHt/EMYLOawEnnJK5dCg6qczrALUDGKqAwWg+i14d7alwCDuDsqyGMs1oPe6TXEOJYMsjUBUbXZWwXEAdVU/GNAimwv66BUBjnHM6T3MqyG9EVlq1K9QFrnROzbQvVYVpbhaLS4OcGNE6ybLzb2XtaRqu9wu/DqMOmBqehKVGkgG8BIggiASpEEjVOFlHnuNgs4gXCwcwH+/Zctx8xM6rtfETYdRqDcFvsf6rhkgncWW4JA20QXA7JDXWUHVUBPJWUYzSdlULKylLpkwAiV3uC1fEwr2H8jv6/eV0TIgD3K4nw8/OcUNgWkdBddowVL2gJOsSguI2KJGiRKgZJhJpDSZ3SLuiRIOqaNr2tlsgJk9wsOOxdTA4CviKbRUNJubK4wDcT9JXPwXxlw3EANxIfhXmxzDM33H6hTxb25Xx5iAH4TDtNwHVHD2A+xXkCV1/inE0sVx2vUoPbUpQ0Nc0yDDR+q45HNdMfUZqJJVlA+YwqyFZR+c7WWkdGloFeAdlmoEQJWlul1zvbrAhS1HJIhRUHEhY8RLiGjnC1P3CyvvVb/AN36rUZr63gmhmEosbo1gHsIVtQSFVhTFK2xKsc6RopUUndJzbXFlPwzNxA5qqs8GGA6FIlukNDIQBfVIIFltztTHUJgkaqIPJOLXtChtP1TAsoCZmZCc21QQxbg3BVyJBFN2vZeOLc0jqvV8QePwNcCfkN15MHzHuuPI7caEuBhxJHVasLRpuoV3vBLWNl2USSNTb0VLlRXZiQ6nUwpc14dBI0vsdo7rOF9tZdFxGrVxuHp4hgLWSZLRcGbCR0V1CpRZw5tQNccS+C5zpIOoWw134fK1opsEQ9tP5CdzCoq1fFfJaG20Fgumefwzjiz4Go+njaVZxuHg/Ve8IBOnqvDloIkWjkva0nHwqZMSWgn2CmFTOJRAIFuqiJCnKREkCNF0czBBGt1wPiIzXoMNoYT3v8A0XevouJ8SsGTDvmCC5vpYrGXTWHbz72PabX7iyTXNnztLTzFwrQ7Y3TLAbi64O6bXtDJJB6jdQfX/lsqzTB0skWkG6KRcXHmVJguHEn3Ta2CrsPSNatTpROZwb7lVK9Vwul4PDqDSIJZmPrf9VrOllHIAIAAjTsgAAXK7zp57fZkgJBMAHklIFlRxfi6vTo8Ec2pSzufUa1hP5TeTOxtC8E4crgiZX0D4sdTHAqgqAkue0UyBo6dT6L52fK/JMCZHRaiAtAGpUT1uhzntdDoJ5RMoALtWxG+gVAwS4RuVY+0pUg0usZIv0U36m9wgqI3R2tCfWdkxyNtkBFgpAQL6pCxF9FIaoG1Wt0gKA1lWsEiyCbBfmt2GbLwOfJZGCTay7vAMMK2MZmEtb5ndh/VZtHo8Bh/w2DpsgBxGZ06yRf20V8WgRbqpEg6pWJlYa0QnQiE0GNkxcc0VApgyIITMZojbVFggAkegBTtui10CJ6IKARGh9QiehUAiD0QiUFYCaQnSE1h1MIBKQPRMICCTolfSITnnKOyAsBJTCI5/ZEHr7IAi2qWmpUupJQRIB0QITyTaCSOqIKAcsnYCfZVHzrj9X8RxXFVAZBqOAPQG30C5JsYBWnFuzVXOm5k3M6lZYnuu06c72TpIMRdQAmImeqsIhpOnNDR5RA2VRAczFlIgxy7p6T1SPNEIkaD7KI0mU/skeaAGoCY37JbIdOUwdoVFPWBEphKOScKoYFlIHSEgmNEVq4fQOIx2Hoi+eq1sc7gL6w4eYxzsvnnwdhTX47ReRLaANU+gt9wvoZkahcc61BlEyRftdEIzGd0sxOiy0Dbl7IE7WHZKJuSSpBpi33QIF39hNMC1yggk6hEKeg9EC4uITgoGsoORxvBtqZMQLOHkI56wuYHhrcoXoOJU3VME8DVvm9Br9CvOwCSD8w+oWoBrZJJVgsLBRaIU29FQi4gaXSLoupmJgqJaOyoqe8u/wBl3eEPnhtMD8pLT3mf1XDe0AWK63AHk069M6NIPuL/AGUqOmCeqGj+ypDdPyrI5nH6Rdw/OBOR+vIf3C8yXbSvXcULRw2uH3BbA7kiF41xh0cludCwHkmBNyqQSD0U81oVEibQm95p0i0WzKLZJkqqu8ucY0FlUdv4XP8A90TrDdPVd0OtqvP/AAwSHYkaWafqV3TJN3HtCzUSLgdEp1Sn+4SMoHKRKRPmuPVKf9KBVqXj0alFxEVGlvoQR+q+X1abqNV9NwhzHFrhyg3X1KTO68J8V4QYfjDqjR5a4FTpJ1+o+q1BxSLWPoomwhT2uoO+q0IntP6KVI/xB1UT1QDBBG10HQoG0LWyYWKifN3C3MEiFzydcfaQ10UXwbKwCyqfzWWlTyFkqSCDyK0PKoqaFbjnk+sYKoHUg43BIPewK1gSJd6AbLjfDuMp1uDUaziC4Ma0jeQII9x9VqqYl1Q28reQTW2fLS+rXa0Frb9dgsm990GUBb1pzuWz7SpDTRRCcJpEwmD1UADyTAPRNCQ6nspN+qiCd1IG91NLtRxBpPD8TFj4ZP6ryP5u69jiYODxAJ/5brehXjGaAHULjyO3GsNxohtQtBA0cIQLhI6rjPTrojBMhoB5jdAPRMBEAKb2DYxuvbMb5GgbNA+i8dh6fi4ilTH53gHtN17KY0XbicuSghABIiZQTOtkaWGq6uZa7LlfEI/4KnaDn/QrrTB0XK+IyfwFMj/qa8rGFnKelx7eahTYY10UDqpNK870JkDUJ5RugJwoqOUAWXQ4JTB4hTJGgJ9hb6rCbmF1OBNJx5OwpmPcLWPbOXTvmCJCIB1TDQTcC3RGW9gJ2XoecgANgEANmd0yDGyQag5vxE7DN4JiDiW5gB5ACQcxs2Ox+kr5o45akOgA3DiV9H+KWNdwKsXSC1zS0jYzHtBXzl5glrgDe03Wp0VaQXU2uIkt+6qcHusZjlFlKnWFPyukDabwo1XVHaG22VUSoNIfpEBSfE9Qd0sKModJJI+ib7EqCBQJ3GqRmd1IT/RUAUhcwACkROgiEwDCCxskAfZXMbHJVNA0CvYCdoUF9BsusF7HgOGFHBeIWw6ofWB+5n6LzOAol9RjI8z3Bo7yvchoYAxkBrQABGgGizVhnukNboy9inA0Cy0RkaXS06KQFki2RqgIkamUQdyiOqUoDTqhECUXlQEHmlBCYlOUEY5ovGidyn6IKg0aymGiVKAkO5WHUZUABMxvKQjb6oGEQEWumAgI5JwgDqkXbSgCCEpKZI0KAeWiIO6hUcBSqEa5XR7FTIlMtzNLQPmBH0VHyivZ2kCNFQBmsL3WjENPiFpsQYMc0qbIEldp05VXUADf7ul8rb2GxTrOEtBk3UXHbZUKBOqRiUzYKsm/6oiR+qidUTv0SAQMd5Sf8ndMa90PA8NUUwmLC2qJtp6onoqiUc7eqkJtG6iIUmNLiA0S4mw5mVFe7+B8L4WArYpwINZ4aD0aL/Un2Xpd91n4dgm4Hh9DCi5pMAcebtSfclXlokCY7LhfddIlJQAllEqUdZQK8WunFrhACYEIiMGUwmeqBCBGyWu0SpGOSQgmDqgThmaWn80gry1amWVXMJh7CR3XqoE2uuBxmjlxjiww4jNHfX7SrBlabSdVIO2CoFT+YeoVrTOi0JGAdLpOPPRMgC41VZJm6oCJaZ2Wzgb8uNqNP5mfqFkdYRvCt4S4DidP/UHA+x/ZRHpCbJWOkBIwIt6ygkLKudx1+XBsYD879OcA/qvM12xUOo6rvcfqBj8Nm+Uh0d5C4tSqxzjaQd1vFFEFSayQSdFIFpuD72VVRznKok94bIEKg3PdSg7iSmGxEqo7fw60t8Z40IaPqSuwXHQLDwlgZw9h3cS4nneP0WzsSsieayJUAdpRHWURIxKR1sUkiTMAFUTkrhfF2ENfhja7RLqDpNr5Tr7FdqSo1Kba9F9KoJY9paQeUIPmASd0V+Lw7sHiqtB4g03R3vqs7r7raom0pHogoRGrDP8AKCYkFdFjxEyuTh3Q7LJuPqtlN9oOyzY6Y3Td4gi6pqvEAAyVUX89Es4Kzpu0nGTyVdTSOam42VTytRzr03wbihlr4Nx0AqMB9A4fY+69SCQvnvBcUMJxbD1TEZod2Nj95X0KIcQStxxyE3hMEFIXNoUxdXTGxMaIBO4QRGiLzEXUXaUphxtAJUec2KY0Q2YN7gqduSgDunmtJCiyoYyBgq5mP4bvsvHD546r12Mg4HERb+G4/QryJMkEbrjyO/F0uGiSQupGy87uRsolOZSKo38Dp+LxNhIkMaX/AEt9SvUGZEGFwfhvKKuIJHmDAB2kz+i7xM35brvxz08+d9lBm5dPRSb2MjmkDe6mNJ1XRjZHVcz4hrU6XCnte3Mahho5QRf0XUynWLHmuD8UYeo6lTrCDSaMpE3kmdFMulx7eZFUK5j5C5Rq+G8tMmNFoo1tpK4WPRK6LXe6sCzMeLK9l9VzqmLugLtcCbGKqO2ayJ6kj9lxRYzyXovh9hGFqvM+Z8T2H9VvDtnO+nUBJ6JSN7d1IzsllJ1K9DgiT1umBzSIEyVIHZQc34hAdwTEAyLti2+ZfNqghxaRpZfTeNMNThGKaNQyfqP2XzSrGYgrUFQaCYJjvskab2mWEnsgWi31TuT5QfRUXYYSx4c6TzAiFB0k3HmCnTLqeUOtmnVRqC5Gjh9QgheADYzdSbdRnZ4I6qbWkaQQVAwOllYBoojkrGgIJsaJ79FopNvoqWDzWC0NdlGVt3Hlsg6nBqbqvFsOGiWsdndG0CV7AgzIE9IXL4Dw84LDGrWEVqoEg6tbrHc6n0XV7EELna1CmenRLLbkmQOSVxsoogp7I9IQdLIEYnROLyhI9QgEj9k9UDrZABJF+UJ9wgEu6YRCKiSmECdx9U/RYdCj0QY3lOUFAhc2TAvqmI5IsgIA9UADkkSNFKBCIR6CSkXAWAKe1kX3QAnsgGCDyKD1lMcphUfN+L0BT4rimjQVHD6lYXENbA1C6nH78Yxjgf8AmkR6rj1SZ2uu0c6pqm4nT9USUO1uouPqqgJkAk6qJ+6J57pT00RBKfb67panlH1U2iNECGiVT5CpRzEFKrAZA3VFG6YvFkC6kAY6KoBvHstfD6T62Mospjzue0N5zIhZNIXpvgfBfieMOxD2yzDMzDlmNh+vss3pZHvSTJmCZueaJ+qkRZIBcHQgLzCCTsnfdAG6oWotqmQbHU9049EBs2uQiDL3904EQkbWAsEiSAfsgeW8eyAAk2YmSkdLFBMNgWC87xd5HGKjTr4bSOwF13wLd15r4gcaPFRUuZY32iD9lYKLFx2UgYKiYsRodExzWxbqkWgXOyTeabhm6IKnO1VnDrcRoDm+D7FQyAT91ZhnZcZRIP52z7oj0hiFEwm4GdQeiieqwrDxrDHE4IOaJdTOaOfP9/ReWeclSOS9v9l5XjmDFDGZmRlqeYDlf91uVGIVGuaQLQd1VUeAdVLwyBAKiKIm8k9VpEA902JAV2Gw9fEVmsYYLjvYJimQLQulwunNdrnEDKDruqldjDUhQw7KIdOQRPM7lWgnmq5I0KZN1hEkKJSzb3VFk3SJUASdNU52KAz310UgZCiSJhAhUeW+McFlrUsYweWoMj/+4aH1H2Xlzqvo/E8IMdw+vQ/M5py9Hbf31XzpzSxxDgQRa+3RWCs6olMpFUSpmKjY5rUTB1WMG4IWombpViYfO8JAqA2UhKjW0wSUiPZDVKFBGLWsSvo3Da/4vh2HrEyX0xPcC/2Xzo2XtPhKt4nB8hMmnVc0TysfuStYuXJPTthoiEEQSi8yAZQZNgYK24G0c/ZShsWHslBtGyAXAyRCGwQJvbupAHJYghRc6W8iE2xl1KLs2iRugMIFyfVIGHQLSrG1IEE+6ml2i+mKlJ1M6ObB9l419J9Cq+lUBD2Egg9F6+viGYejUrPnK3bcnYLy2NxJxmJdVcIcbEREAaBcOWO/FarabIMoag6rzPUUpOIaJcYCVSo2m0ucf6rm18S5xzOPQALUiW6e24FgX0aAxTzBrNGVvJsyCe66xJGoBHReV+GeIVQ+nh3OLqb5ABM5TBuOltF6iXSLBenHp5cu05JgAR6IALTJ3QBz36oBJsSSJ3KrO02xpESvIcaxjsXi3gEhlNxa1p2gwT3JC9gAYtELxfxHhvA4xUc3SoBUA5E6/UH3WM+nTDtx69AVLshxG26pa0CZEFa3AVIuWPGjtJUCQ52Ws3K8aPGhXHbuMO+8HZbmGQFzyx1Gpe4Oh2W+ncWWasTOq9H8PVS7D1KRuGEEW0mZXmzqu18N+IcTVc0Esyw4xYGRC3x9sZ9PQESlcgAKQcN7TzSMtuNPsu7gWQevVQIIdeIUy4kyVBxsJ+0qKpxbM+DrsF81N0exXyyrZxnmvrLRmMEWdbRfKsa3JiHsNi1xBHqtQUAAxzUg7rAUQI2lWActFRCpPhggSBurCfEY1wud03MzUXHfYKugRdhOpQAOWQ4Bw6qbKYdek4idQb/RMi0EaJNaZlvNQPLUGhafRSaKh1IHZTph5dBv1Vz/ABLMo2gXcRcnoqK2tLWy4wOq6PCxTGKoOezO01AII1EgLCyg5t337rq8FoNrY3DNdIHiA85IMx9Fmj2xiTII9EhGylrKWUcoK5ti97pCeaYHNMiUCQUJjkUESD2RAOyl0QRyQIBNEJRCKIlIgp2KB6oAgoQJKcXQRiEQeSLlM8lh0ICOqZQAYsUwECvvKY5oSuUQHokFIiNEhMoFMJzOyYHMJwgj7qQHmE80KjHVvw2Ar1puxhI7xZB894vW8XiGIqNIh1RxHW5XLc4WkzKtxD5MmZKzEEncjkvROnOk8iRdRJ5RCHDzRyGihMiyIZ+yU3MWQJJiFMNg30CITWzBA7qRLWjmoufFm2HPmq5mb6qiw1CSALdFBxtfUJthomPqoEguM3koAInomACUBvJVDaJPVfSPg/BjC8Cp1HDK/Eu8QxuNGj6E+q+f4LDPxeLo4dg89V4YI6mF9bp02UaTKVMAMptDW9gLfZc87pvGHMaD3TEkXRNxZOLrm0UjdGltkwlck2CBmSDCjJFrWTJLQTyUGtJF97oiYNrpg/VIToIMc0S6YQBcdgi+2iYEawhATzXnfiemHVGOBMlm/dehgaBcb4iYJoOMwQ5pjuP3Vg4mGqeJhxJuyx/RXt5LLTaaVYwZY5a2iBOkrYkDcIc6AokgakKDnjZAyZBEoDiwtcPymfYqvMYstfD6P4jEhj7NAzGdTcWRHoSZvzUDY2Q61hp1UC66yJF3dcPjLJxRLpgsBE7LsF11zeM3ZSdHNp9pQcJ7SDIMjooGd5Vz25QYNj0TZSLvMYjvcrezSmnTc82t1XSojwzEloG41J/RVsbSgNLA2dHDYpsqsa51LxK41EQC36JtmurSefDEkkxqQp5vTusmFfmpxMltlpmyrKRddPNaFC8WQHQgmTfUhLNfmkDqSnKKkO6ASNSEgeiImEEwdOi8R8UYI4XiZqNEU64ziNAdx7r24HquZ8R4E43hTyxs1aMvbGpgXHt9lUeAMpFSPRRKqhaAbBZ1e0+QHoipDkpCf9lEFMSoqY17qQFtVEb3UhuVFI9V6r4MdOGxbdg9p15gj9F5U/Rep+DB/CxZH8zR9CtYufJ09MCRqExB0tGxS1CGg3gWC28yY06qOYk3CQIJ3lNp5aIGYI6pUzaNCEyJOiiR552KBvIItqFIOBbIEdVEDeChohxBm1x2QQxVEYjD1KRMFwgE89QfdeRGbM/NYg36L2L55rh8WwLaRfimOAY4jM06g8x3XLlx9O/Dl705rSirUbTZmcewGpUGvaSACJ6lV1abqlUzYC06ALy6exixFV9V5LjHTkqaVJ9R95IldF9OmwSWl/bT3UGvcfKwZB0F/da2zrbq8AYWcSw4giCfsV6+LHovJfD9I/4nSLjdocfof3XqiS3SSu/H08/J6qYdNt0wATaQSdioMIM3Uh8w1IW2FrAQYJleK4vihjMbUqtMtzFregBgfb6rrfE/EXYWnQw9N2U1nS8zBDRaPVeYpVJBb+ZriD2my559OvGkWgDzEBI1KUQ7zfVJ1S9wD3CbA15ksA9F53cjUYWwGuI2torG1i0ANpud1JASL6NM+ZzQTtKG4mlcsBdHIJoXteNHCDGmsL22BbTp4KgGNDGlgJAGpsSV4bDiriawp0qJzOMCSvfUKfh4enTPmyMa0nmYAldeOOXJUszJgoJbaIKl5RNwEmkE31XVziBIOyieitcwC4aCqzcWEKLEW2cJMQV8045TycVxDNIqu17lfS45hfP/AItpeHxquTbMcw9QEiuJ2VgCqBki6tZpJutIsZ5QSRIAvKzvaWOzNNvt0Wlm4IkEQQqXZqcxcDZBKnUbUsbO3HPsrm5gPJEjYhZJa69pHKxC0MxLGx4ktI/0kz7ILDWrNA8oBOtgVU0V6zzmqOA3iwVjsRQcCBVGmkFIV6YJDC4k2sLIE1gLoYH1DNyZA916D4dZ/wDV8OHWDQTGomDC4Ta4BgAx3JPsF6T4ZewY6mHUyXPa4NJ1aYmfYELORHq9dBdEFNIarm2CLWQEE8phIHkgZjQ2QEiRGqBdFMJGRonroUx1QRJndA5IIA0QDdA0rhBQLoCTsmA47+kJwlmgxceiA7BOeYSE+icXWHQhew1UoQlPQoBBEiAix7oHNEKOqZEIlK/K6od9ZROxQJB0R3QMCDdcz4kfl4HXFhmLW+5H7LpmSVx/iof/AEZ0Wmo39UnZXz14JcQ6Oarc3kr3iXGVU+wsSei7ubOG5nOI3KmKUCSNArGtyjQ2VdV9oREHED7Ktz51sgkuOklGQ8hCqIm6bWzEjbVSDb3CCYgDQKiL7wdI26KMc5UnGZhIT1goGBG+ibRfqdkAQeVuam220nSNyUNPV/A3D8+Jq8Qe2W0fJTtq8i59B917YA7ghZODYD/DeE4fDQA9rcz7auOvt+i2eY6wvPld10nqDuEHWT7IIOxlMaIAaWCLDdMQgtCCt5zANAmdVIAEzdOBKCADqgBeyWmslAgaFMmLlEIGblI30TLhzSIm5FkDtF7lc/jlHxuHOcNaTs/7/dbwRNgQOqHNbUY5jxma4EEcwUg8SHRbVWeNIAI05KePwdTCYg0nAwfldFnDYrOKTpldIJl4OxTDmx8snqoikZklWNaNYVRZma1oIiT9FTg8UaPFqdQnyzlcOh/axVpaMpjfdYsQyKgcN0Hr3O5KBcqMPW8TDUnH8zZPeLqRcBosBueBMkLDjT4zC0bXHdXVKgvp7LNUvcC/3Utakcp7YcQREc1NsiGMgZtzsVfiWB7S5vzAXVDHMc2HtkgagwYSGltMABoDw4gmTsVN2RtVr/xLadQcxY91FrvJ5WhlNpiTqVeGPBmnRoukavMErcYqLHilVBD2ua7dpstrHAgQQZ3XPfJBHgeGWmDBJCsw1UsOV2h35FaYb5SGqQMixTgKhmyYukEwgYbtP1U2thQA6qQJKKsaD/umBzuOXNRE6qYuLoPn3xBw/wDw/ib2NH8N/mZ2O3oZHouVK938W4F2J4a2vTAL6DpM6lp1jsY+q8I6AbjRWBSrqZ8hHJVCXWF1Yym5rjMEEXgoLApA6XlRHdOboqY1UgbSoBSb3UUEkr1/wcwt4bXfpmrR9B+68hudl7v4Yp+HwSiSPnc5594/RWOfJ06bXRYOQ0nzRedwhxvyCTBIMQJK24JtJIOiGgiYuEiC0wCm2Q2xhEMOJGyiZsNCbapyWyNVAEX59kEw4gwUOJEE6jcJSCNYKYNiDcKhkg+oXK+IHH8CxoMA1JPpMLrNAAjlzVNWBSqvc0ODWkwRImDCzlNxcLq7eNDA8eaCpGi11nEn1JXOxdbHPxb6jKlR884JPop4fiLjLa9MjKYJA07heW4PfMtuk0Na2ALJhjReAq6FejWP8Oo1x5TdWOdFtliyxr06XA7Y5zv5aZj1IXfDyJkWK4vw9SLnV6osAA0ddyuyZcI0jZerjn4vFy380mvvPurQ8ays7mwREpDcSbbLenPyeb+MnE4ym60NaBI5X/VcKjUPih4Mh4g916r4jwvjYMVRJDLO6CbH0P6rx1B5pVzTeQLwRy6rGUejG7jpMfTcSGuAeNjqPRSNJp8z3T3MBcfHjMM4uW2MHbmqMO93iQSCCPzCQVyvG6zN161fDU5DntJ5Nusv+IVxXYwFtJhN4bcD1UHYdojOyHu0vYdYWhngPrCmQXPMAWJk90kkW219JwWFwNOk3EYOmA2qwEOuSQtjQALCOS5nD6+Lp4OgcRRY+iWNAqUZlu12/tK6EAAy4/otuNMtzOg7JZSNAT1lMAxIupNJiYjsqQm5gYdaFF+vNNxJEmBCgZJmYUWAgc14n45pZeI037PpNIt1IP2C9qWnYrzPxvRnD4asBIBcwnloR9ikWvEDqewVrCBqqncuamwnc9FpGhlmuI5Kk6nedle2PDcT/ss2YG3VAjTa4+U95Umhw1gt0gpE7EQmb21jmgRZQtLgOYClTdSpmGuJnoUiBMluu4UmCmHW8p+iC2mZPlbN9Tb7L0/ww8txrc1MOLmEWvHX6fVeZYWk2dovS/DGY41mUgiDJ02PJZyI9WSSND3RlnUeqkAd0E2uuboQiNEtxyTBG+iAQTMgoFcaboJvdBi0JkoAImUIsR1QB6o2R0hK40QNHYIBnUaIac0mCO6KLnZMSEXBvCQPO3qiH0QTtukDqSmIN1h0IGTEaJ+VGm6lIQRBB0ugxKlYpegREQeoQCNERvupBtkAb7IAHIAKUBLoqCBquT8TsL+C1CLFr2n6x+q6xbzNlj4vR8XhOKYL+Qu9iD+iTtK+Z1Ina6oqODXC405rRWbDj0WV7Mz77LuwRqgbkzyUC9pN9EFoBsNPoouZ190DLmA3MBOztDfooFhmEZYEzHbdaZNw5alRe3KNr6KXieWBbruk/YE90FZGykIG3cqJPmBTbr1CBldLgLaZ43gvFbmYazQRzvA+sLnAwup8PtDuMYAbuxDPuP2WasfUoFzEneVHeSIUjPoixBlcWy25oEkXTDRCYDQMoAQREaoIv1Ug28xCYieaCEc5KCBuIUjfpCiRbmgQsJSIm59kyAOaCgQibj6JmNiEiRzUT3RDNkiYKgXRoSVW520orNxx7WcLe4tDiHNgm+W9yD2XnWVA/S3ML09djMRQfRqCWPaQV5arhHYaoWGRlNuYHTotSo1NYMt7kpRCjSqEtubhSc4RcgLaFmaBEhUV723Bspvq02zmPeGkqIqUatgSY5giFR0OH1D+EDd2mP1V7n9Vjw8U2ENFirC68rnfSxN7p0VLnW1TJVbjKy0i8TJGv3WFxLakREHRbHEAXKz1ozkncJCpNDC0Go8gN0A1Cv8AxMUwadKTMS4TELA6rawmN02VX5TAAE781uOdajWrVJ8V4jkLAKBqE/KR3N1SczzLjbkNFMWBaFphvwNZ9RhY8+Zpiea2X5rnYI5awAOrV0eysDnmhKDzTIKoYPNSDp0soAFO4KKtBI3lSDxzVIJHVBN0Esa0VMDiGxJdTIj0svnbmgvMi8r6BiKpp4Os4/lY77FfPi+SSBZCInUAJkQ5J0yIQT5o3jmqoPUo05IdZyQI2QTGikDzVYPJTbb9FAxrbbcL6Rwmj4XCcJTuMtFvuRJ+6+c0mmpUawCS4hvuV9Qa3I0MFsgj2EK4ueaJAzdrlJp8021UmnUnRQbd0hbctJuOYyTEJyCNdUnNhlrlRM9EZ0nYiFFxEFI2J0kXsgxE80UyGka6oi2pBUQRaQpzNyIVQF0WKz497afDsS4OsKZ7XEfqrwJOshcH4nxmWgMIwxMPeZi2w97+gWculxm68zUrgPLGQHT1vzuqnMa1zxD2gmzhBB9CqHuZnGdkX1ButZLvEL6U5WwL/UwuHT2/DPUpMptzU3tJ5aOBW7BYmu7DOL4eWnyk6n1WDEXc2WhpI2Oq1uqDD4TI0w53LXrC3qfLG7v09D8NYtz8fXpzYsFhoCP9yvSEiLLyHwjT/wCKfVIMFl7aXEH1Xqy6xjTYrpj083J+yZMt0FlCZEgIa4kJZgLxBGy0yVSHNLHtzMcC0jnzXiOOcPdhMQ6ASBcH+ZuxPXmvZVKrWG5uudxU08Xg3Mt4jRLJG+47FZreG5XjqhzUm1NQRlcPsVXhWMY8uqPBy/KNyrmshlRh01vzWMOIqtJ0FtFzd3Qplj3Go97id5IkBRa9grsBY0EuEODrj++qgx7RTzBgfFySCbJNrOc/+FRZI2DZn3WNN7fTOB1CeF0W5s2XM2edz+66IOwNjqvNfCmNp4jhpp07Opu8zDqJ/Rd0VLLcjne2oxFrJiw2sqG1RFypeIJMaIAmTcWKiXBps3XpKZIiZMhRBnVZrULU7hcb4taP8FDjo2q09rELtDnJMc1zviak+twDEBmrcr45gEE/RJ2r5nUGWp0Gh5hTpnWYsovcWuyuvy5oaQTZbZa2kOoE9VmO8rS1uSiOsrOe0lAgY5H0UwBCiNOUqTdbWQTAltlJrQZlREQrG/LYX5qCdJoLoj6L03wwwNxwyiPKTbtC87REkTqV6r4WYTWe4aNaRPchTJY9GQSOoUe6mLidFE2Frrm2jAI0Sa0B1hEm8Wkpg7EJgk9wgeXaEiOsIMjVGa95QGog6oDeqRgnkmDCAi3VAEC90yeiUXvPZAjyUo53Ce2qiSQLWQBN4TAk7QlaApAgGRYo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8400" y="5533311"/>
            <a:ext cx="1766252" cy="132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6703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66560" y="6345872"/>
            <a:ext cx="4892040" cy="512128"/>
          </a:xfrm>
        </p:spPr>
        <p:txBody>
          <a:bodyPr>
            <a:normAutofit/>
          </a:bodyPr>
          <a:lstStyle/>
          <a:p>
            <a:r>
              <a:rPr lang="fr-FR" sz="2800" b="1" dirty="0" err="1" smtClean="0"/>
              <a:t>Courtesy</a:t>
            </a:r>
            <a:r>
              <a:rPr lang="fr-FR" sz="2800" b="1" dirty="0" smtClean="0"/>
              <a:t> of Pr BILLARD</a:t>
            </a:r>
            <a:endParaRPr lang="fr-FR" sz="28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7786" y="0"/>
            <a:ext cx="8288214" cy="621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7892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:\Users\4126455\AppData\Local\Microsoft\Windows\INetCache\Content.Word\received_240717535242768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371" y="1124744"/>
            <a:ext cx="4416491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du contenu 4" descr="G:\AZIZ\Résumés\PBM\Iconographie PBM\Mme DORNBUSCH\IMG-20230512-WA0002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1301" y="3212976"/>
            <a:ext cx="4017819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248128" y="742392"/>
            <a:ext cx="364502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75721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7" t="10909" r="9442" b="16364"/>
          <a:stretch/>
        </p:blipFill>
        <p:spPr>
          <a:xfrm>
            <a:off x="517328" y="476672"/>
            <a:ext cx="4760065" cy="38744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054" y="476672"/>
            <a:ext cx="4184543" cy="38884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113" y="3789040"/>
            <a:ext cx="4877223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9069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3766" y="4077072"/>
            <a:ext cx="4736527" cy="2664296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id:1c20815b-3fe5-4071-b775-8271d6c982dc@ds.aphp.fr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435" y="908720"/>
            <a:ext cx="4704523" cy="3447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480043" y="842698"/>
            <a:ext cx="3501008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9577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5" r="6023"/>
          <a:stretch/>
        </p:blipFill>
        <p:spPr bwMode="auto">
          <a:xfrm>
            <a:off x="1103445" y="404664"/>
            <a:ext cx="4128459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Imag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346" t="17787" r="-1" b="41577"/>
          <a:stretch/>
        </p:blipFill>
        <p:spPr bwMode="auto">
          <a:xfrm>
            <a:off x="6288022" y="404664"/>
            <a:ext cx="4528529" cy="3202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376" y="3771588"/>
            <a:ext cx="4102528" cy="30864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042" y="3492716"/>
            <a:ext cx="4336508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5265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9858" y="6006003"/>
            <a:ext cx="5572142" cy="55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97" y="184935"/>
            <a:ext cx="5724240" cy="16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2788" y="1986744"/>
            <a:ext cx="7127125" cy="393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à coins arrondis 5"/>
          <p:cNvSpPr/>
          <p:nvPr/>
        </p:nvSpPr>
        <p:spPr>
          <a:xfrm>
            <a:off x="9318661" y="3041152"/>
            <a:ext cx="1119883" cy="9657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3298005" y="5003514"/>
            <a:ext cx="7292940" cy="54279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B050"/>
                </a:solidFill>
              </a:ln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1202" name="AutoShape 2" descr="data:image/jpeg;base64,/9j/4AAQSkZJRgABAQAAAQABAAD/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/2wBDABALDA4MChAODQ4SERATGCgaGBYWGDEjJR0oOjM9PDkzODdASFxOQERXRTc4UG1RV19iZ2hnPk1xeXBkeFxlZ2P/2wBDARESEhgVGC8aGi9jQjhCY2NjY2NjY2NjY2NjY2NjY2NjY2NjY2NjY2NjY2NjY2NjY2NjY2NjY2NjY2NjY2NjY2P/wAARCAUAA8ADASIAAhEBAxEB/8QAGwAAAwEBAQEBAAAAAAAAAAAAAQIDBAAFBgf/xAA5EAACAgICAQQBBAEDAwIGAgMAAQIRAyESMUEEIlFhEwUycYGRI0KhFDOxUsEGFSRi0fBy4fE0Q//EABgBAQEBAQEAAAAAAAAAAAAAAAABAgME/8QAIREBAQEBAQEBAQEAAgMAAAAAAAERAiExEkFRA2ETIjL/2gAMAwEAAhEDEQA/APmTjjiAodCIdAPdAStgk+ikEBTC0n/RWE1+QnCSUtIeFPMQj0cORcS2KNtEMWNOKdJF8SaMtNeOMVDr/B0vbKzoSBN66COekv8AwSzJ1spHdMnnarv+ioxzV5FH7RPIqcv5Kyi5ST+yfqH7nXTDTLLui2OPtRLuaRdL20FNBW9lkiUFSstBp7ZUM9JRXb7HjGq5CNtuznPbbCKOdt1pAk+KVkpS6F3J9gWhHlK+kjp5E1ULQKk2ova8JByOGF3JqUvhMBVwjHlO7+PkhPMufJL+iOb1MnJ7TbEhCcnynqyGDLLyk72xVFstHCiij4CpY8ajNSatlnGtsaox+6Ee2AJPWjsOLnOzlG2bMGOkRY04IaRtw47kQwLZrx6TYSp5JXNpGb1E+KdFZPhbMbzqeTi9lITAnKXKXZvhHRDGk3aNUERpyQyQaCkArQk3SLMhmdRYR5f6hmai0jB6f08rc35KetnyzqJrwOopMkWsPqG40hoTUcWwetyR/KojwwqcCsp480lO0er6b1V1bPLlFQ0MsjhTTCvosU+SLo8r0XqOSSfZ6UJWgqqHTETHREOjrAHsAMRlKFaAlJmP1DpM2TMXqX7WVXj+olBz9wsIQe4oX1G8tFcTUUkyKpGFeCXrMPPE0zXBJ7Q2WClBlR8kn/0/qKfVnu+lyxnBbPO/UfTXJySF/TctS4sFetnklG7FwZYOqOaUu+hY+mUpXDQRtWNy90WafTzktSE9Li4xSbs0OFdIYmrJjojjZeIaOjmjkEInJEZo0NCSiFZJwsy5sKZ6EomfLEK8fPgtHmyjwme9lhpnk+rxbsitPoc6TSZ68HyR83glxkj3PSZXkgqLGeopnwqa6PD9Z6b8TbS0fRtJr7MfqsCnFpoJHz+DJxkejiSnG0efn9PLDkfwafR+o4On0FrbGK0F4eel0aMcoZIrqznHiwy8+fp+Enq/4J3+OXXJf4PSbI5MSfjYVmThfulVryH/AHcoysbLgi5LWhY4m5KMPan3YAWSv3RT+x7jk6aUkLnUccWoJyaf7kN6fA86t1GEFcpPwVHKXFPnFSiCEoU+Lr6ZKWWKm+FTherDHNj5V0mRV6tKSO5Kq7F5J9N0joPG37ghZRjViywwlG06YzSuoysHBqS7CoTwzTtPQOWSEqo0W/jQOK87Cs/NvtNM5Sbas18YcG2vd4EcYeAiLkq27pgU63dIs8UW7iznhtLygFeZJJXZSM4zXcUvsk8KbqtgeJq9WUVbUenYObTpW0RcqdJb+wKbTpuyDZB33RW2o6MMZpPV0Xhkc40+/wCSjTGVx+wtucH8ozObXX/kpjz1cfBEO1eMRyTXu8LwPB1bvQOCp7AyZKjkVdMVvhJ/DH9RGq8JE5e+CkFedndZH8CplfWJ/kWiUIXZpkpxwSo4eIiHiAe5FIOyS7Hg6YF1GpDY/wDvWLj5OSY8E/zX/wAEI9HCrijTGO/oz4dw+DTjtJ29GWlVHjFWdOkvNnNrS+ieabdUAFJ7J5Z7tCvktgSvsISVwSJzpoplau/FGXLKl9soWPf9miNUv4M8Goq+ykci4tdsKtfgdTSjx8kE1jjUv3vr6OjGXb1fyUaOXJaWkLK600HkpcY3S+gTjFLToIMItq34HSjGDcv8kXltKKWkdkmlTclfwA2T1H+2KaX/ACzJly7+ENPk/PY2H01u2rIuIQhKU4ta3ZrWN7b39lYY1BbXuHtKXS/sipxVKznFoq3yluv6A3f0gE4WcopeaC5JIk5fkklFb+SikIO7RtwxfFWRwRuvo9DHibVvSIpsWoulbKcnGG0NCFdHZq4qIZYvWZVHE97MXpoW+T7Y3rZKeZQXgt6eFJBqNWKJoiiWNGiKAMUHiMonNBCtKjD6yXGDNs+jy/1GfHEwseMoPN6mTsvlhnxqo7H/AE7HyubXbN+RRrXYLXgyxZZZk5RZ6mGL4JFpwtWSUq0EZvVY6TfkyQtt2zf6iKcfs8v1GT8MW+wNHpvVcPUKPLR9H6bJygj4jDKeXNyqkfVfpmR/jin2B7CYyZOL0OgqqGWhIsYgaxJMIsgiUzF6l0mbZmL1MdMLHh5neYvGDlHQmVKM7aNODJGUaKtHC2tMpOX2JNcdkcmZLsIl6vFzi/J47x5MGa1pHt8oyj2ZfXYm8fJBUcXqrfFu2el6SThtrs8P06cpp1VeT3fTtcUrDLdil7r8FnkXgyRk7osnQRzzKMvg2YZqSPIy+/Kkmb/TSpJMK3UcCDtDoKVoVoqwUBnlEjONmqaIuIV52aLRi9RBST0evlgmjDlx/BFjxJrjI2/p3qOE0n5E9RiaekQxcozTegfX0a99MOSFxIekyOcFZthFPs05/Hjeu9Mpx6PHcHCVVR9V6vFHx0eJ6z01249mWoX0+W403bNcJ2ruzyYS/HKt2a8eTl9FMb1P+wPbb8kFKTikq0OuWwGjS3/5Emk3a1/A7baroZRagot2Bm/E3t9DTlL8bx37H2vkrw3R3DVgYniSi+Kp+GIsXGpdy82b5wb87Jyxvoisyk+LUYq30KlkikpKzSsaTsHCXK7dhMQ51VwcWVjlT03T+wrFct9/YmTGnKn4KYolfUgrHS5GbhKFyhKl8FVkmoO9v4CKQjydXX8jThx7RGGWDu9MpzTj3YCOO9Kh0nBfKBz4MKyRb77A5wtKSYItL+RuDatArX2ECeOM7dbM8/TpdGmM67BN8la7CsU8M8auPQMeS3vT+TanFP3r+zL6jCnJyg+yh1Np+6q/iirgpq4Mx48teya2Xw5OE0k7TIKRySgqki/5IzUWn0Jkx84WiSVqk6a7ArniqTe19EFGnXgf3cd20LKpRi110EZPUxT/AM/5JR3BfyacsGouVWvBBJQjcnv4NJWY444qOGWgHAPAZK5CodL4A141Uf4Gg1+Xa2hFfAbFcsvXglSfXo4nGujVDcaWzPgx01aNTSiloy2DVpiKPyUavoTJqFrq6Kic6rvXQk3xi/8AIJtL+jNnzX30gjss1XfZkySthnNzukDHhfcg0WNs0Y8cu62PjxKKTatl3CcknKkulRRKMfc5Sdso+V01SfyN+NKo9hdR23SXkISENtrYk4cXcgyzJP2qkQm/yNu3/BAzzJKorfyLCHJ29hx47LqHEjWDCCh2PGST+gNR4r5AovwiLijy8ntWBptjQxtreh+CS0VEG5JMW5Pt6LyiqJ5GlHboCeWXHXaK+kwX7n5J4sTlJeUenhxpJUA2DDUjbji5fwTxxdpV2Xn7aUHb80VCq7b8EPUzqDLZG4Y1fk8/1eVLHxXbCssIueRyfbN+GFIz4YaRuxR0iNKQVF4iRSKxQQUcx60KwiWTo8b9S90eJ7GXo8P9Rl/qJfZFivpIrFgSQZfJ2BXBFJRvRplGeSXH2xb/AIMOfNOG/wAckejJKK12ZfUXwbZFeTk9bJt+1mPLleWyvqpTdtU39GT8rl+5bKg4804vilv5PpP0ebULkz5mM4/kV6R7HofVRhUV5LR9Tiny2aIsxellyima4mWlUFsRDWRRWzmjkzionNGXOrNkkZcqA8n1OKzNCaxS30ejnjZjyelU+yRpWfqMcsWnbPOzZY2W/wCn/H1si4858XFI0SGxZoukasmF5MNJmaeGMEqWzTgcuPeiDws0snoczV3Fnqeh55YqUWqE/UfSQ9RHckn/ADRH9OmvT5PxOf8AkM17ak4pWirfPHoSD5RGUuARLDi4NyfZeDa2ckpxYuOLTav+mVHoYZ2jSjz8Lp0bYPRGlaFYUFkEpbJuJdoSQGacTNOBsmiE0FeZ6mGnR5c5OE3yPdyxXk8r1eNJt0FjX+m5N1Z6tpHz3os3DIj3sUozjtFjHU9dkjyRiy40zdJNfwJLGnslI8H1fp6uUURxSUdPR7mbEmjyvUYOM76/gNGh4qVMtC6syRyNOn18mnHLr4KiqlaH4/yBNFYq1oBfvsOmHh5ArZAGlaFcN66KKI6S8hWdQR1V4NPDuhHADK0+Qrxrs0uAji26oDNKKQvGjRPCu12SaadEGaWLenRNOUG1to2yxqu9ifj+CrjOpqx21LxQ8sSfimLxrsqOWSS1bQ6lfbFpPXbBVBBd/wBHLW+0Hz8it8X1phVeNq0iM4tfwWxNvRSUL00EedlxKabSpokpuKo15YShL2kZxTS8MDR6b1kVBwl34Z0pJS5RWzBKLW0bPSZI5IcJdhF+TkuiL5KT8Idf6Uqe4jZI3TXXkozZdxVdGWqTWjZqmvHgytJOvsRKzACcaRxxxwQ62WxdkY9F/Tr3Aauo/wBB9IuWURbk7+DR6CHGbfZKkehBux5Sul9aOTa1XewxlFt8uyNBKXGFvszTyFcrv/2MeWdOlt/ACTyyi2rISg5yuTo0LFFwuT38DY8NSfKV/RRPHhil3f8ABfHGMdNDdUoKvlnajG3/AGQHwqVAeRxvpfyLLI61S+yEmnKm3J+QYq8z7W38sjLJyb5JyfyNwb09fRSGOmtJ/RNaxBR5Xotjwl4YuUrqvpF1jUFVbCs+PH5KLFbLKNIZRCIxxLzWisYDUr+TuuwaD4xXRKUq/gacrIzld0tAdKa6ozTdypK39jz3plPTYE53QGj0uDjjTZuxwonCD0aMa0FPFJK/I+ONiv8A5OVhDeprqzyPUq8yXwenkpQb8nmVyytgi+GHRsxohhWjVANHSKxQsUUiiIYSY76Jzeioz5nSPnvXybzqtuz3vUP2s8Ob5erf0RY2em/Yr0X5JEcbVdi5k6uM9mmC5X/qd6PO9f6mvbFjernmhSvZjjilmuUthWWPJzt7RPNiVuUTa8dOq6RkyyWOfVoow5IN2ej+m4eDUpbZNLFKalyX8G3A8f5IqLFWPovRv2I9GHRg9KkoKjbBmVVVIIoUFMkHiKNYQjIZYWaGxGrA86cdknS7NeeBJQTW1ZFZko2S9RiivcjTPGovROa5Kiqzpco6NGGEXGpIXBGnxo0PE60UrN6j00MkHHwz5P8AUPRZPQ+o/JBOr8H2PGnsyfqfpo5/TSXboiVj/Rv1L8+NRk/cj3IpSR8F6bLP0XrHHpWfZeg9RGWJSk27+ysNnHi7HcU9rsTle/AeVdAFJxkjbhlpGLna2aMEiVW6IWicXZRECtCSRViSCs80Z8iZryGebYVjyV09GH1UP7N+ajHkg2FeZyqfVHuehnzxJ+TxvUQ4s2/pmVr2+BPp18eutvYzjSOgl2OVhnlCzL6iFRekzdJNMnOHJdEV4bwxhK2tDUr9ipG7PgVPRjcHBhRg6etmiEk+tMgrSKwSb5eSi8djcV/BNS/oZNeQgqIUFdaO7eiDkc9ho6wE6Een1stQrVgScUK4xl4LOCF4+EiKzSgdGBoePQnCv4CouEe0JLGvJeUHo6WN8bRUY3j7Zzja7NEo61pk3H6AjXHyM2pKmM4P+iVVL6AKdSr/AAWWRtpeSco+UdXTKiuSNx+zJmxXG1po2QfNV5JZItP6fYGBK9PTEd43yXaNc8SauPZncW7T7QGvFkjlh9gk6jwbMUG8MrT0a3JZYco7ZUK68bM+aNJM0KkyeeNqgjCAIDTIBRwQGiXx6Iotj2wNeGCcW7vRs/T4Jx38mTElxa6NmCTgtb+SVI25JJJNLZlnmd+7sGTJJ99GWUpSn7L12RVsk20l4JQjJycvL+SihKONTm04/Z0ae1JfwiqPCnbpLzQX3S68NCN8lJQtv/gXJGelOW/hAUaalV3ZOc1GTjV/wKsbe+kOoKujLWJxUpu3oo+78jKNLQ0MUpS+iKCTm7qiuPGvPRWGNRVDqCYHJ0tLYLfKiiidWwOUXQUdvyBBB6Jze/l/AXLjqJL3J3YHSd/ySnJx623/AMDSddAWPkyqTFGTlvZvwxS6QmLFWzTCKIqkaStsblS0Ta4u2Mot7fQ0HHbdtl9Eap6H2lVFSo+pnUXvRjxWynrpaVeRcKbSBGzEtI0QRHEjTBBTxKp0JFD9EQXIjNlGyMwjF6yVY2eJ6eS/JOT+T1f1CdY5Hjend2/sRr+NsH2xMmWcU3F0FS4xBlknBdWaZeZky5Muam22/k34MVQRKOBOanFdG5RpJrpiJXnZY1ll/B5fqFykz1/Uf95300ee1ebjCKb+WVR9B6NS9043/J6OP00OaqKT/gbA5Y4KPH+6NnpsVy5EVs9PHjFI1RRHGqNEeiAs6LOaFugsUQXIlyOUkFPZ2qBYJSqIRLJTdCuFLR3cisf4AyrE5StrR04Li9bNbRKcQPPUXGZeM6VMo8afjYFji3tGkqU0Q9RFqDro2TVGfO3KLSRlY+M/U8ah6rk0P6L9Sy4ZqN+378Gz9X9NLi8jh0eOu76Kl+vsPS+pWSKal2bIyXn/ACfOfpnqKSUtpHu48kXi5qaX0+wjVGSrsphmlKkzElfuxu/opjyxUuqfwQexB6Koy4J2kaYsimoSSKCSAjkM8jVKvJnyINMmRbIzjSNM1ZDJpBXm+phaZ36e+OSi2VWmZPTy4eo+NkP4+ixvWyn8EMXugnZoh0acwUdbA1RVtCSVhWfNG0YsuK0eg/hkpRXnoivO+mctNeDTmw75RI1emA9Jx+wK3pIMNaY60UGPQWn4DHQ+iIS2FI6Sro5NAHikDiO6oUBH0BPZQFBS/wAglC1oZqjk15Ag006O2is42TemBOUbd+RHBMvx8iSVAS41Ejlgu0jQneic0BGHwPVeAcaYy9yp9gKrW10NkfNfYtNP6Cu/oqJL2ScX5M/qYShPkumbJSqSlq6rYsoylHatdWBgpSX8gwTeKbXgfLjeHJ9MTLHklJf8FRZ1338HTXKDkZ4TlFpM0J8l9MDzjggNMAE44BkaMSVozo0YP3LQGxR18GnHypRUd/JBcE9sV5ZynWP215XkyRTLk96j2l2IkoO7Z0YuMW3/AJZyVv6DWDNyk1yk+PhCwjKcviJRQuRWqSVhcKk0vZoPFLvsdRsbim+iKkotlIY5NFoQS3Qab6VEUI4kikNaR0I62PGKYQEmPVIaoxVgrl10AE9UFRoeMKVgCEaSfyCrKcbFk0v2vflgTcaf2LNR+f5D+S3xj/kWS5O60vAEac5a0i8MfQYKl0WhC9ho8Y9IrHHQMePe+zRGNICSimx6Q9L+znBNXYEqrb6C51Gl2zpqyb8t9IqMPqm550u6L4VpGdvllZox67CtmNFokMUjTFEFInNM5IYIRsjkeis0Z8ipOwPI/VZ1iZ5/p6WGq38l/wBam1C10ZfS+pi4xi8PL+JFi34tBvqWl4KKClKk7Qmf8blGSWSD83s0YpY41xTd+WysqwxxjFIKcYwcfdyv40WxwTd3oGaFq1qSKy8X1uRLMkP6L0yb/I9sT9Qh+bLFpU09noekhUEkRqOdx9qjs2+mhUVfYqxJO7tmrGlFBVIRH6ETfgfxsDm7FYHKmFNMjUK2BdhlRNSfIKpbsLUpICZRWAIQrsElT0VQGkEcloWURkF76CM04uPRnnJp6Nso32ZsuPdlHQ98dkMsadovDQZQUgPN9XjWXC012j5L1eB4czXg+0zY2lro8P8AV/Tcoc0toDB+np/ljR7mOb/MoKuP2eR+nOOKEsku10eh6SX5E5eQy3Zf9DacWvoT8rm1xV/Z0Y8o+7a+wQz48MXFvXwQev6SdxVs3Qejx/RZeVNWl9nqY3aCtFiyQY/YWQSktEJx2aZKyM4hpnnGjNljpmua1szTjYGKSPOzez1Ca8nq5INHmeuj7bXaDUe16SV41s149Hk/pWbnhV9np8uqK5360LYXHQuN2PdkEZwViSiqLyj5EdNdbCsskZ8kK2jVK099CSjoDKkx0dOOzkr10A60x+0J9PsaPRUd2Bws66exv4IoJNAcqXRRI5wtMCauWxo/DAlTHqwFoRxplaYrjaKiYrj5Q9NBS0BJtdCLi20ymSPkjKDq09kUrW+hZrQyi1t7OlsCb7T8ArbDTrYO5UAq912codoZKrQrvsqFUbtHK1H+GNj9uT+R8sVz0rsDN6mP5Mcq/kx4qceLN7i034fwZHjaTrtMCOSL0q2gRyVfhmiuceTM+aLi010VGYATjTAHHBrQBXZq9LSlb6MkTTguUqXS7vyQal79pe19FIQUbbY0EuPaVeBcj5V4MtCrnK30P39HRailSv8AkNPVhTR72OkrQIK9vbHSd6QU9NRrpDxjcbegJNvb35Hq/wCApVbKJDRVIKogHFsqopIWOt+Bk7CA4WPFJIN1sRv/APwUBybf0Mlo6MRckn0ggSlekRytpcY7bK1SB50RUYxaVeSkU6CotvopGICxRfHo6MNFIQ2VTwhe/JaKoSPt1RRv4CJ5NfyRT13su1a2Z5alaIp5Wu0Rz2oUhvyXKgZpf6cqXfkqMOFNttmmEXYmKJpgqDSuJcV0aYEIbKxfEIqkxgRlYWRCSRmz9GmbM2ZgfOfrqSw7v+jyPRzuVdPxZ7P65TwM8COPJJqWNP27ssK9DHm9VkyvGoR/uRt9J6abfHK/d8IzenyY/UY0otLLE9D001iknJ1IqN+CPGNPwLmkl5AvURl09ifieSfKT/oqYnHHcnN0aMUF8AkqaVaL44xe6ojQqJRRs5v4VICTsKomooNtgViZFmuoOKX2FNLQI14YsYzX73YySXRAf5EdWMxJMqnTTHU/BBDJ8WQaI2U0RXKS0Ux707QQzaQtr4odwXyCktBEZSVgcVLyPLDGbv8A8B4pKkgMk48ZUPjqtjTjZCTcX9FD5Ip9Hm+t9Pyg0vJ6K30JmhcdgfIeoxyxPh0h/Seo/FNW9HuZvQx9QmqVnieu/Ts3p37FaA0+qyymuWGTi/8AhiYc2TE+WTHf2tmCMsnDjLVG70nqIx1J7+wmPY9H6iOSq0evilpHz/p4xUlODjt+Ge36eelZBuixrJwaktdjWAzRKUbHsHb7oioTiRlGjVkjRCaAxZUYM+NTTR6OZGSX7qCsP6bN48kofDPcxy5JHgNfj9epdJ9nuYGqTiCtmPSLKvgjjZdfYRz2iE41svRPK66IRBw5onGk6kW93wTmm91TCp5Mau0ScH2WVvvsDVhEv3afZ0dMMotdCqXLxtAVaUjl7eyduXRRbjvsoK0MnehVrQa+AB2GOgPTH7QR1AaA20FbKEq2K9FIrZziBFy0Sa2XlHwI40BJq0SftLNe7QmSD8oioxktoHG5WFxS2hnXEBHHdompbaZaNKVE8sffaKgLavyhpO4pk1Km0GM9UwFyNtckSq6+GiqdqSJrUlF9WBOFxyOD6fQMuOlTK+rx1TXZzf5cKlXuWgjyQBONsFOuggApiVyVKz0cEIoy+lxe1yfRtwpO66M1qGkt8tKlQi3tFZbhVdAUVSSIrl2kVUU3bVIEMd78l4R+FYV3tigxuTO4JPY/Li6S7CqKKHSX9CpWtj9L5COq9DJJaFi5P/bQ8ItLe2Fdxs7aWkU8Ap2ELb/s6MfLGqhXv+CDls5R3bGtJUc+ihJdnKBz0rYqlyRA+OLk9dDqFtUKlx0mXxx0UFRorGIlUykJfOkRRSY3SOty60hWt9gdPaM2VpJl3dWiGXYGTmnP2lc06wVW35BDHUlrSD6l8sbm/wCEiwpMStI0xVmDDll5VG7C7QGnGqQ/GxYFUwOSoa9HLYsrCEmzLmtl8jM+V1FsivB/W/2KK7bM+DFLH6e6tvVFPXzc/VrzQvqVL8FbV/BYnTzZenyYfVOUYp/afR6/o8OX1kVzjxS/3WL+l/pyn78lteE0e7DDGEUkqSKjND0eOCSh38miEFFVZ2SDfTBig982gGuK/wBt/YYPlKkhtL7K4UnLSoqmatLknXwdGUXrjRWUGttiqHwgpo472Br6GVoEnLjcdEGebae1RKU68FM+OdcmmJVxsNOtiNSb+Dra7GS8gGEPkskkLj26odxaeyB0vgKbsXG1yovKl4CBx+xGqfyGWl0I4t9PQFE6Oc340Ml7RZY2+nQQk03EzuF6ZsUXGPuVk5472uijK4cQpapuyk8ckrfXyKooqM2SCTuN2TyenjkjtGmcG5aGUGuyUfPet/StOWJU/g8WcZ4p+61/J9xkx/R53rfQ4s6fKNP5CvG/T/VXlipKn8n1HpqcUz5eX6Zn9NlUoNSimfQ+hy3jW9kHqYtdFUuX8kcT9tlFO+u0EFxaJylsb8l/ySn2FFysnIpVomyDNlRkyxqSZuyIy5FcXYHn+riuUZeTb6eTpPwZ88bjs0Y08cEpR09p/BVrdB9OzRG5+aMmCVxo1Y9BFlHXYHFeR47QqtuvBBOrdAlCi/FLvsVpt0BhmuMtoWrNeTHZJRSIIVeiMouMujU1sEoWiiUYe3khkrClQaooKjoEkvGxhWwhRk+JNyaY8ZWRR7ODoLRUJR1jNE3pgGUSUuikXujpoDLJ06OnJuFdsbKk4/ZOCpbI0hltJhx++GwZr534GjSS+AUnkM6dHT2zpQTqVvRWUM0apgnjaSlHZbKrjsTGn+Nq+iCUU4zu+xu5IZL9r8J7BljUlXkoM05xSf8AklhTWRw8PZoxO4pfDZmztQyJrwwjyjggNsAwJW0gsr6WHPPFUB6EIfj9NGL7Zb08H+Pf+RcsU8ign+1UVnLhijsw0TJJW6ukdCPT8ied+X0WiuTVaS8BVYQpNsopcUI1bSXQ/FMKRScpN+SuKFuxeG9F8a4xDR0t7KJaERRLRWXJKxvNBURbIGeg3SF7GekAjYjbXgerO42yAQjW2FXKX0Px6QWqVIolON6XQOFUVqgMhHQjZeKpC44FYK2wpV2U4fA0FGO5D0ntALBNKqEzNpUUUa35EnsCdvikyco2Ul5JKVSQAnDikvL7+iPqP2UlS+TU2pSlKtIyeqleSvHwaQmHHa2XhGUHroTE6NCIp8cr7LwkiCWyvD2gXT+BZ9AhdHVfnQRCdmL1Mvazdl2zz/V+2LCvDc1L1bXwer6XD+RXkhGl0YfR+kUs7nl1b0j3ccEkkuixL9UxYoa8IbJwjKoqwL29a+xV3aCBOPJ9UcsbS+h5RtWGN8d9BUpJNVWyuGCh+4VNJt3oeL5q0nx+QK+2XSegRzNTpCwa62kMl7uUegH97dONoGT212iylKUNL+2ZmpOTnkk2BWU3LGovaM2THfSpGnCvzP4iNDFeXjHf2U15/wCC/IfxPpGr1UFhl8iRmpR3QUuLE8c1ykacsseTHSVNEOaT0rQ/5YpftasCMXbpdjyU12hViyc3LVGrBl/L7XGL8XZFY3lnyUa18sqm01tP+C2fEoSpuKEUF3X9hNVU040uxGpvxoi88ITqXZR5k+riiIpwm18r+TlGLXeycskoRtLkvo6M1JJ9MqFnGS0n/RKUGlrTNtqUd02ZcvJ+NAZuT5bH5J+Qri37lX2B4lytMKDjq0QyxbNL0Jkhe6Aw5Ick0ZoN4J1E9OcFx6MmaCfWmRZWz02dTS2aKfK10ePjlL081KOz1sPqscoJqSd9xa2ggyTW4iOd6ZWU4vohkVO7KqnOkJysVPkGiBJMhkLzRHL+0DHkjZo9K1PG8clvwZ29mj0y4zTWn4EWrYl+OfF9G6G6M2ZfkgppU/I3p8vLT7CNd8RqvaET5R/geLpEDN/IH9HSVqzlpAJLoyztTtGuUeVu+vBOeNOOiURbTV+TkvknGDeR8tUX09AqMo07ClY8tE+noqOcaFfVFL5IVoDPKLsKuOylWw8NBoF7tjxYii4sPmwlP4JyWtlH1YjaKifGmd32c3fROTmvFhTOOmRlXRaMrQk4pu/IGXJGuti8fbrs0uNxIcfdoi6g1KNMZPw/PRTIhIJx7CBLjJUnsnG4NphlHi3JBlbp/RUK3UHHyJl/2sM9U/AuT/tphDY3xy18kvVLspJXFSX8hyR5qLewPGOOONsFZ6H6bGKamYD1PRx44VfwQXhHnKUn22DLF3XbvotijSsjPI45E9W32ZahUnyW6+DRijS1tkMdqTtaZsxw4xUk9ho1V42GCbOp3TKxjxQAUa/kKj5Yy6+xl9ooME3vwUR0I2PRB10hWtho5bA5LyzqGq0Hj5YC1QyVKwXvY9WgF+wpeWdWg1aAk3seEbRyhe/BaEURXRVRodKlpA25fRTjqwJpPlsvCrQjWhYq5dgWnsjJ0Wf7WRl8gTmyORPkvktNXH+TNNvlS6KK24421G/CX2YJSvLX+TZPI4476daMEf3tlSNUC8Hoz43ZVaIq6ZeLsyxkUjKgNcKehp0lSM8J0HJm0VkuRxSerZ5ma8uTv2/BfP6hybhB6fYMcLCp48VvcejXCkcopfYUlYRRLm1aVfAzhSs5J1pAc601bA7Tq+vgOROUVaSXwHHFN7Vl5Rjx1/kGoxhCOO8ka+kReSWZtQg1FfWi3BfultfFksuTlHjbS+EAUrXFNfdFI43JqKfGK7ZicJxVY5cV5fbY0eXVthXqc4qKjFxaRD1WVcackkvgwtyi+yWT3v3WxpjV/wBUvx1ij/Y3p8uZe5zp/CMyy8IVGP8AhDRy1uSp/BUxbLKeSV5CbXxtE8nqLa7f0i0ckVD5fxRGir56NGN8ty3X0Y83qo40v9Jtv4YcU3Pu1/AGuc25Vx9v8FcHpYT3G0/4M0YyW1b/AJGU5rzFNf5Ar6nFlhJbUkPC1DdJGdZcklua/s73S72iJjpqGSW4plFFcf2iRWzRCHJaf9ARtxenQyg+1G39Bn6fe+SO/E4eWwO4Wn3GQlSjp7DOc1vimgSzy64IIj+Ganfcfg6cUnoqssaO9uT+AI8V2K1u10XcUtdonKPHadoKi2nrozZcPORr4pk5riBlcFXRmcZxy2pe34Ns9mSdxlsqrw9VwT52/hoXH6z8snDwRljclaFUHF30RfHpY5VpjSkZsWZONS7+R+aZUNKVoll/YxpT9pl/I+biwFxxTk7NeOSUWmr+zJFNSNWNa2Fq0JySerTEiuE1KPXkeE1FU1aYU2k46cZfKCNMMl0y8aZ50JPHk4vrwbIS6kjKtMVaaOSXQuN+5jpryETnFraYqLODpsk4uwElCxHCjQ1oVoCFWgOOijiLbT+iicVTo5xGmvKDVoiIuLsKlemM0BLYV1AoLvlQWUTk60Ikm9lMnViXaCOcUujnFNBW0LG7aYE5xUWI5K0VyxM+XE2rTpkU8lvRFqp/Q8ZNOpdnT2rKieaNpMminL2iN7ASUPdvpg43oee+yd7AWcf9KuiTp4Guys9oSNKMl0VC4LeJL4sK/Z/CFwtcqegdWQeScwgNsOSto9bDH/RijzMKvIj18S/04pEqrwdRa8EXG8ibKP8AbQvcvoyp1FWlW/ktG9/CFXd14HSqP2Gj499jtirUbGitFDR2VghEUToBzk02BIPbXhIg5B8HBQBiqoMmcGrASMd2OlbsaMaOa8+AFYUtCq3Kij7pACPwMgpIdIijGOjuTbHUVQ0oRS+wJU1/AeNK/kfi3EFsKSTkvaTzPpdFXtt0Qyu0EDk442/6TIr9jtfwNllyagnaiLJqEXatlCZJLhT22Y0vczT+2DlLbIuNvkuih8f7jQujNFlFJoCyGbJKevsTJNpd6A0/lSXZnyZ3NPj0R5Ob+ikMdsBMdvbNmKCUbEhFfBaNdIiC4ua49DwxqENO38Dfj4x5aSBbr4QQXPVXszvPGGVQduT+EVUPda0CWNN2+yikJSa9qKJSSubEi1CNdE5zry2yGDkk29dE3L6OcpyWlSJf9M5y5Sb/AIsKp47v+BoyivlsKxuEaR3Dy9Iqgmm7YM+TGlekVcU1SRDNia8f5CJLNFr2/wCRJZ0pKPCUm/hBhjyuf+1RLrBe/ICcOVUqQ8uEElySG43rohmjFursK6Ti33YIZcinSgmgxx0uikFT0goS9Tnh1HXwcs8m+Uo7BPHklNPloo4Oq7Igx9RBq63/AAPH1OKCuVv6ohwa7RyxxfaIpv8Aq+WWo42o/LLxzyx9VZnUEn3RT8SSTcipiv8A1eVvbtDfnk17lX8EfxqrUibx5OVp2v5CY1pqXn/IXCMlqSv4Ixx8ltDficeiBJJp/f2GEpR61/4Gbr93/AjnTKilxkuqf8nKKn7emdGUWvsEpLq0BLJBwZDI2zRkpx0ZnyX2iKzZV7X2v4ExRk409/yaJxVX0LFfLNQLwSEmq8aNH47+xJxp14Azcb6A5Tx/aLuKTEyR0RZU1m5eaR0optSTF4q+huLj9oKdLVoHLj/B0dbv+hpRTVoorgf5P5XX2W5K66M+D2y4vp9P4NklySTVSXn5CBkX5YLVSXleQ4ZNri9NHYHv8b67X0xZ3jm389kGqMqaRZrz5MkJJ010zRF+CK0Rft30LafWwJ64nKlKgy5k7p7LSJziFJNE2qKpeGCcb6Al4OX/AAPWhaAEo6sTiNbWvAGULQGm0PYr7CEttUxGmn9Fq2dNaAlxaOrYy2CStFCy2tk2tD3S2DsgilvYGthlaYv5EnTAnkSiQbt6NORqUfkyvTYDJ80Ser+St6JyVAdtx+iUtX9FK0CS4ykvDKiEGuV/DKNWm/7JTVSkNBp2B5QAnGmFvSq8h6WOVJfRg9Gttm9R1ZmqvJr8aXlsCjT70wPx8j1tbI0pGNsduv6QkO7OncpfQVXH70i0Y1tsnD2QtL+isW2t6KhkhnSQquwyWiKZT0Mk62LHa+BlKnQDVoNLwFbGVJAKUjoRLd+B4gN3sWe31oF29DcfP/BAI62dFWw+KOSoKdIaG5AS0VguMfsCiiq/8iqFNN7GTqNPsDevkIGSSq1pE4T7lYuV+3/2Fh7cf2wpnP8A039mTNLRoySUVx/yZ0lkySl1CHZQFKopVX35YclOH2JJuU/+TpO1x8FRLNC4rffgnJcYr4Lz8meUrlXgKMVfQHyUjr4v2gbfHbADnbO/c9gS1ZTHG6YQMMUpOjUkJCCjLSKJ7AZ1Wh8SFitj8l0kQVk7SSJybjNRabYItp3eyjWnK9/IQG6GjvfknaaGjJV1oB1C03dsRQV+4XnJzqKGaa/cFPKUVGoP+6JPJXWxk0wcYp2AOc2vgEuXbbdDqSTric0grPDLmcn7eK+WyibluTs6Svoj+SXKnSXwio0Xelr+AxhJ9vQmNzbVLRaTXUmkBCeNt+0j+OV8rs0T0nxYMcajcnYE8Kk5e5mhxDhipSuikppT40rAnbSp1RNpc7XIrkU29JJHLDoioSU5S1KgzxyS7pleHAG3LvRFShjbXudsaMadMtxVfupiThavnFv6AEoJPyhowv8A3WLFSlpjcHHzQQ9NIDySOc5KPdiKZUOn+TTJuHF+466fJaYZTlNboIPGMo+17EarsWWSCVNNfZPlNSSXuiyimSS4k+WtlXC0D8eiKjKNiPHSLWoupHOMu1tAZ5KUVr/ArbfaZpcUxHDX0BnlC1dnOLUd7K8dCNcQISgvAsG4z924lZRUuuwRSb4y19hSTrlcTlKn9MM4uIjugqydPRoxZGlTdx/8GBSa6L4cqi1e0+0EsamnF8kWnOPqMKkl71+4lFp9bixleGXJdPTKjsbSVeC8ZdMyyVyuBSE/D6JVbW7poeKt2yGKVLiyy3VEDqhJrfyPBHcabsIlV2KyjajLa0xWgqfUrBNfA018HR6YE+HJWI3uijk4u/AsqeyoRLZzYy2gNV/IAT2HTFa3YZVytAK9aFoaZPl4A6dNE+lorJ2iT0wEe2JKPtY770Ry5HGkyKi3xb+DpRvQ+NKbaaA9SqqrQC8OJPI9Fe0Jlh7W7sqJJuhJye9jRZPJXMCMm3J/wVwRuFkZ6kaMC/0W1oqPHOOONMNPpPJ6HOlFVujF6PrZqf70ZVVdlY7fROvaPBWtEaXjpHLb6tCJ0tlMS6oKvGkisdojLSseD0VFUr0cwwddh48nZFco+Tox2N4GgrdgFaDQVG2c1sDmtDLqjktC2l1tgMlQ1PydjTb+Bu2yBHSHjG1vRyguVlIx27ClUVaRVLigRj2x4rlF+QhEnKTkx27euyscft49eWyEHxctf2BPKlZJvd/BSbTt+SD6buqDSOablJ/J0U3H8cev/JNJym3/AEaJP8eJRj+59v4RYlTrhFsn5GlLwTba6KDldVfRn+X0HJJuW2K7dAC3Yyg5LfQ8YasdK/4CFhBdFKUI2GMVdnZAjoPlspFWyStRHU3VEVXpX4CnSsnbfexohDptu2NJOS2xVvv/AAUfV9sBOPgdRrsWMt2xpO3YUHOOP9qbk/IjTk+Un/kb7FnilmatvivBBTHGMt3aGk1VJAj7VSdIaS1bZQIxjXWznj5PQFNJ0k2GcpXpUA/4oqJCWNc9IZynXyDC5zk+UeK+wHiml2kTcOUtspl5JVjjbOwYZpXOW2VAcYqO1f8AZKO58aNU4UrchIcL2/8AggVxcUGFXaWweoldLFX80HG2luiirt9k5r7OyubXsdMWEJVc9sijFX30c+KeloWU2pceOhuDe0RST/wLTRZQ+X/k7IklVoCUbLcrVNbIN15EnkvoCrfF76J8t66KY+ORJN0/sE8M4O9NFAjGEvNMTNHJFe1j8U/5C4uuwiGKWSSqcVfyUVLvRzjJK0IpNuiCjsPJtUwwx0hZqnRUTnG38hS4o6n5DFOWmFKly2B+1fKDKHFitqtgdHjK/DJTS5V0x1Gna6DKKlvsDM40wTXJWVaV09E3jqadgSbrs5r/AAUyRVE40/Ogqb03QVTSY84WtCKPEitnpclLi9mm4y0+jzsU98Vpo2Yv9TG2u/JWa6FxyJrwy2bjyU4dSIqS/voapKKha4y6KNEJXHvaLQkY8bcXXwXjIzVbMb1oo4OWr+yGOVFJttKUQyTNCqAknp6+C9fkgtEpJrvwFTf8bE58X1oefVx2Rl9hTTipLZJri67KKXKIkqUt9AB6pnS31tAlTj9giml9BHSja0KtIZPsVx2UDLSSp2mTr2juN6F2lTCkkxXJDST8CzXttkGec5QyL4GyRWRbQJLlIol7SQqEMbi+9AnHdlZUnQs9FRN1RGbpMq1ohO09gSi/cLPUra6Kwj70T9Q6d9WUZ8skzX6dVgTrVGGT7NuD3Y6vpVRUrxTggNMN/o6eN/Nlp6kmZvQ28ij4NWSPu14Mqut419jxdPRODul9FIqm9ho13r5NOKNJGeEU3fk0wdfZFHKrg0HCmkkwT2tMaCryQXGW0T34HhdbNA+SsOiNq0XiAy70d5Ouls5OyAtif7hulbDCKbsK6Oh0J26KKNIB4r2tnQVP5Ob9o0PkiKNqMa8jYY8WpNaJpudya0WlkisfHv7Kh8sm1LxH5Mksl1S0Nll/pciH+yyLIWbt0Z/VTSioxHlNpt1Zm3kmrDR8caXJ9Fo1ke9JfJOfiK8BlUcaXlmkRn+5vx4I5ZNaXbLZNe7wiMrkm132BN2wpWxVfnsrHoCjdpJI5tRaXl+AxSVeWM17uT7DLl+34QYqL/c6QG7SS0gkHasWUlHY7cVGq2LVva2UFN19lccHIRLeyvNQSSasgekkLKT6XR0W5bZ0pK/kBYtqV9j3y72xW/hCqTi+iNLR+KHt9dIWG0CpOXYQySb7BP3aXXydVOjnhWRq9oKH7el/Y8OTX7SsYxVI6eTh0ipqcVJuuNfyWhBRfaYkcnPwOmis00oru6MmVPl8l5Ob8aA46IsZ1Jr93+B8abt8KX0M4xS72CTqGpBQl067+w4oS4tzaRLFGTk25WjR+NVbCO4qtOzlt9om23qIjwSc75aA08VVti8oq+L/AMBS4xoC4J6AWk19k5SrTVmlxXG6sz5XXgi6zy5Pro7GnHzRSORN0qYeNuwuujG3YW5p1Wh4xQZUionVeTrl/JzBG/gg62+1QkoeUaFFSiRmuL0VNJGU19kp5pKWyri6tEZd+4lU/wCWUvFCcpKY6UWtMfhrYUOfzsnKPK10WUYtfZOb4/yEdGPFUxWnF2gwyeGrDTn0AmXF+SNrTEm1+JRcakvN6LqNL7JySaafZRn29MWuD67GyS4K6DXOCtdgTlFxdroRu1rsrK64knDi+VbIroupKS0/JfHPg+S68ograuikckcauStP4KtalH8ibh3Hf8obG+WNp+fBnxzp/XaZovi06qysi6lBP/dHspikpR+xJQupRYMc6lTVEqxuhtItH2mWEtaL48lqvJCxoikralRPJd78hXupXQ2SN19FZQS19k3G7tGnjSsVwT2RdZYx4yBkjZdx2TktbCoxVaOap0mUca2It7CEdp/yF/tp9i5G018HcmigVsDVhY2kn8ASYklyVFZJSVk+mBLhw+w0NN2heVJoBHHZPIt6KsnPdgRkyGXbRZ/RPKnaZFIv3Ih6lfJobtoh6q7KjHatfyb/AE+sfL5PN7mj0sH/AGkvgqV4pxxxphs9A6mavUNPNJr5MfonUzVld5Mj8WZVbHJJbKxdJ/ZCNNJl0r/oNKReui0HuiMW1UR4Nqf0RV+NjpULF7s6ewLJrRTwRjpIsAtXKyy1H7J0VStIoPaCtIEQ/CIC/dQetIZR2FRrogEUGcq9pyVPYJbdeQpk26RXj0rJwjei0FyyK+gU0IUqDOKj7U7XljKfGEqVv5J5b/HfkrKWVJwTv+hMjrGkh5uopPsy5ZX0RuEcm4tLRPElbbOlajb1Y+NUilL0t9sDY017n9KyLl7b8lR05e3j/Zndt/CHezoroIn/ALtlE6TfgXjc3XRVRS0AYO9jckmcvc641FHTx85L4XgIZ6V3s5fLA1rXZ2ODf7mQMmm7qxoL3OUicmlqI0W2qXQAm5SyN9LwgY8P+q5NttlIRt7KxXFX2wpcsU4qK6Djg660U0lvsCk0q8EHXFAXvelr5AlyY/4kl2FGH0PVAx/C0UaSXywiaaYd+BVilKduVL4Q8rj0mwKQj5bOnFAi26vQ04vjqST+zSMHqvUTxyUMUW2/g0enU3C8nZTHCS3Kal/CSGnJRiEK5JaEbk2LCcZyb3odzSZGitRjuboaov8AgW1KW2ivFyQEk4KVdFHONbeiclGMu9glBTq+ipVYRh2kGqZ0eKjSIZZ5ua447XyEaNeWTzThjhaVlIY3KK5aZzxQqpUBH0vqfyJ6dDTipOx04QVJJfwLafRFSnCEfhMm3NNUrXyDO6luymJa2FPGDqzpx5Dc70K3JdBE3BphjlipcPI7d+BH6VTkpgUmqVrRBtPT7KyjwW3oX8Ucnuj2VGWDyLI01orSmtqiqVOmhqgRpOGJJaoDTjqtFuEO0wSaqlsiJqCe1piONumRyZMmPMtPiy7qVS8lEnGnQq5RlaK5La12TTcf3EVVz5pWqYs0uNg7eheVOmUSyJNE/dD+DRxU060yTf8Atl/kCUp3JNeAOfJ/A7pOmhZRqpVoKSDalTWmM49hcUv4Eun9AUUW47/ot6d1LhPa8EsGRSTh2/DGdrt7XTA1Q1LidkirUoksU3Pf+5FW+DuuyoOLL1r+S8Hu0ZJx4STT9svJeMuFEabeTbUqNEH7bohCalFO9Dqbkq+AwZxcoNrom41XwzTBJYri9shOLduqCJyiox2yUn0mi8U8kWn2vBHVtINEkriRbaujW2uNVszS7IIOTSqrOV9lHFSsTcXxloqj37fkW3xp9B6kqDPoIXo6aSbonNsPL5ASadaJ15LNpbJvp0B0lS/ol/tY78bEyaiEZ5NRo6WdxxSx8YtS8vtCzEltEaT2Tzu4Nlb2Syq8TKjDF8cmj0MLqFfRhS/1EbcfaRUeOcEBpho9K6ma3tSMfp/3G1L2MysPBaX0aIU09kMf7CuJLdsjUWWlY8FrurFjH2FEnaoNKwVIavcFbQ9aCOQ78W9iRddhbsCqV1RW9EcTWvks1aQDVUHIOKHJp3/QJO1Q2JVIAttyHi2otrvoW691DR9q312Bz66OjG9jpXG/kFXJpaIKxgqXhjQeqoEGqV9fI0o1K0yoWdR9u/7A5R4+4GZ8pf0Sclqu0RYScuc76SM0n/qfJabq6M71vyGyyfNtV0ym0kxcUK2/I1e76RplPK7lXztsg3x32VyP3uuiU2mwJ7ZSKFjsf/bREGKrY0K3YvlJFXHglfbKjlpfyBq5KnpdnVsZKrb6QCzkmqSoVW9IL9zvoeCSIFcK/gpCLe1pDOCa3/gEYt6AKpaStlaqK+QKPBdE5ylyoKbyN43pC/kUFvspBuS30QCCt3EeVKVNnKSh12c4cnfkBlxSHjb8EdQdFoySXewGXt77FyZJdRVjP3FYRjFW+yoljxzlG5aYXgi+9s787c3GtfIrlTtWVDSi4/wK4qUdDvJULZmXq1ObiiA8Uk7ZJvetjZnPi+FE8PNLe2GlIL3W+v4HlnilTdDqNR21Zn9TFQg2lbCIxmsmf2ttGz2xjvRl9FipcpKmzVmhFw+SpXRrtDSzqC/bYnpo2tql9mhxh5CJ4ssssb6FlGTl2Xx8IrR3NX1YEZYvJHIpJ6TKZs0+Xsjo6GbI3tURU3CTjcrBBNFJTc3VEMuT8bojSyXIKi0uyUJN0zQtrYCaQ6n7dIHH4FpR2VAlDn/AIr8KaXQZ5YxiLGX5EB0qkrQOLcdBUK80HjxfegqeOMkmns5p/BfSTa7J8nJdUQIo32LJtLoe3YZU4bAjbaDKPJbVMHXQYzvwURcnCSvaGcoz/bf9j5MfJ2kZ+X4500RTtJK/JPLvZdpTVojKNaZUZsvNK47fwUi24VWmU4HftkrWgIKLboPH2lpxqWun0yc+Sk789gKlxace0PKfPxsEGrpnNU7QVSMuM1OHfwVhOMm+baT8/ZFL/cumG038WAzXafXgfHJ8afg5vpNf2K7xy30Uj0ML9qryWxN8qZjwvzZsi+aT8mSq3+OMo/4Djk8sJPyhbXG2Rhkccl3p6Gs4bI5RkpREnHdoq21LStMR7ddBUsiftaZPKvdZecbj9om42kwJeLRLJyb3ui7jSdeSSkkneyqle78jXaYErSfjyc1Ta8ATfQ0XpMMUvdfwdBWmAs6aEVLRRr2k1uSQZLOKc06oTKuyuRU/tEMk6pNbYGaeuwS6KSj5ElTdEjSEv3ULmVY+/A017wZv219FRixxvJ9mmMuM0QSrMvGiqTc38IDzABONua3pl7mbYfsZi9O/cbYv2sysUxVxKQ60yeLcX8jYk2Go0xei8H7TMlL+zRj3FeCNNEE+IXdaEi3deCqeiskUXKS8fRSMTovaf/gZaZFNCLuqplFfQIS99jN/ABik2PF8bIxyW2kUgnJqID/CHq632Sf/AHPovD3ZIpeCAyuNQ/sfhcbXZN28jb+S0LoqDKUVGEY6fkXJLilISV8h3DmkvC2FcmnG26+zPKk7RWbSsj/tZFieR+xszT3FJPb8Fc8+o/BKEv8AVX/2linctxS6idP2b8MMqcpz6USLlyiuX8lRzfFvl2Rl0hpqopLt7Ek3xuT2ENx40htKP2Jj9zsd1y10QdBU7+Cqm3LlLb8InG3IM3UVW2whuTW/IXfHbF48avsb9zSXSKAt/wADQalJpPS+ASXJOMXX2djwrDBJf235IKtcmvCKQilNIip8nSd0WtJfbAOWfCajHbFkt8mtiyag/mQXyasikUOWRSZrVRVeTPFSKwXlgdJbtlMckSyMWKb0gGybnfgpjjbshmvGl5ZfBN0uQF0vshklNZNPRdTj8iSqTKhsXGavyDJON1Gmwc1CNLsx5U4NyVtsqNU0nCpSozR9PGEril/IYQlKClPsKk0FirrjvsjzcbqI9S7YKtk1Rx8pO2qKSjF/u2GKpdi5PZtgLk9sPYti4Ode/RznKcfaqGxwco7eyopKPtpM6DjDTdsi+UBVLk7BjVJJrTolD/S/dK7OXu/3HOpaasGKco1fYHJNaQOSquIeKroi4lBtyDKMW/cOqBPG5bRBNpXootL5A4f5DFNd9ACM3LxQZY7XYXSWifN2ULw46ex1GKjrQNyRzn+ONyQR0scnqwpcVTY8GsuO1ojljJPbsgaXt2umK+tDKcEqkI+/b0FNHaryBLwd+XjqgqSkAriuL1shdXRWpfk9r/oXPFcr6AVSbXdMSajN77HTTVEMkXGSa6ApfE5pSQXKLj8iq6dFCKXtcWtryC+cOtoZtWInVgFW1TFydFIPlFryTtU4y78MIhKWvtDwlY0oLimt2LXB2+iNLQktJ9HSiuWtoCpvQ9VVFBhu4s5240/BzVO0Om5R5eeig4JPjT00b8DpWeapVkVrwbcMnxRBphJc6ekGUYybTX8Aj7kXxKPC2rZGU5JfjpE2rj9l5Rba0Ra4uihFai7VvoVQbv5KOPuU/kk3xk/oKSTozzju/BXJ3a6BXKLAlBe5/AMjq34DJ8ZB1xYEeVq0GLqmL5C2vAU2ZqkokWtoL7YeNoIVrUm3ZHJ0izSjF+dEpe5IIm1SJKNyvwXcfaiL0wqGTeQXMtPXgfJ/3BMz9lAZLf5FfRdqpaEUbkh26YR5JxxxthXB+83xS4bMGD956CVRozVPh1/BTCrb8Inj0yuLTdeQ1F0lZWPWiUdsrXwFUjuJSLuLJR0UWkA8LRVtNXqya/adF2rAvBVFsK+RE/8AkKk6ogMVRXGqdk18FsbUU778AdxuT/kZKnoKfs+xYO5AVSfFMtglT2iLfQysg6SlLNJvoonxjTAtP+QKXup+CiebVaIzrjrtlsjbezPldPXgjUZsrqROOm6HknPJXwGEeTKBtxryxMkfbxLKNZE/AuVrnSd7Kyz9a+SeSClFqV7K5Gr138CpXK2B0favo5yulQ/ftXQqW2yBoPsKb5q+kGMWocvAzQQsp8pWyuKvjZDJCTaS0vJfH7QKQhVtizXO43RWFLG3Jk3XKygYoQxRqK0X41G/JKLTeyznaoglDG5T2Vnr2oS3F2dFuUrCnimir1GhoxukDLGgifCxE+D+ijyKKolknFqmRoySyyHUKYmNqMdFINthCStJ0GEWo3YJJudIpx1VhXR4pNy2Z8mSM50pJfRTKmo0ZOC5dUVMWcXJe1tlcON176Fh+3Wh8acpb6KmC3Furs5xpFEowb0hJTV76IsBf2FpV8iOW/bsanx2yKZVx7IxlU3ch+Sr7JKEZZLaRTD5Un9hx4lx0PJKMQ4slPSsCKwzUrFl+SMtVRqnk9yVHSp1oIRNuO0hl0c6XRN5Ksilna/b2UxOThtUJGabHc6oLiTuOTZZv2rZ00pJMz5MnupBGjwLxpNkYOV9mhzSjsDLCcpZWvBfLG0l2GPFq0ti8pcioMPYqWh51xtk8k6aD/3IdkEMmOM3/wDgbH3RVQpE1rJoDpYrlaElGnaLZLhtIVTU/FAQcmnoM7krY+RcY2JLIpY+ijowpWxJLXyimN8o0DGmpNEE3FJWhV+6ukyjjtxYslXRRJ6m4v8Aok01Jlv9+wSpgCPaoSdOQydLfgEnFyV+SoV6s6Eozk1J0mjm+ORRrTJyjUtEVVPS+ikX0ySWh8b3xfQVbro6Htlfhgr2uI0dJcio7LDqSRXDkrQUrTSfWyMU4tt+CD0sLXVlYZGsvD5M2F+1Fv3NPyBqSqLt7+yeZKkxotOrezpaVP8AwVlm200/HRKXj5NTaXjshl1G0qI0lJU96TJrTa/wVytOK8EUn2BLIt2LpdvfgfIql9CPegpG6kL5Hmlr5Eb3aAM9HR6vwxbDF268BCv9pProvNJSpbIyVaCJO/klNpOys0RyqgqE5csrJ5uysF/qiZ41NASl7UgvSu9gkm2kPJe1UEeQcccbYVwfvRvS0tmDA6mj0Ip+TNaiuJbplcUdv5J41c0Ujccmgq8Gm6fZWCafZBJ2WTtEVWKTT+hl5+BY2HplQ60vo5aOt8dICdvoK0XVfwctoCa4u+60djVyAaPZZ+CcFspJq6TIGTdUFLj9icuvkonbiFUatJBjV0wpb118hSjpruwhvikJllFNKtmjUYO1UjNJrlbQInkVyW6szyVt30WyXZmnkrFJJ7ZGkccnc5L+CsU41RPDH2UPLtb66NI7k1ykZ9r3PyWyP2pEW0/OkEL+6bkcrbGSOSAMVTA62Ce7DH9qQRSFzcU+l0hpyuXFdIGJ1bYPLZENXkeBKMn0y2JaDSvG4k6TnRSSpJErp2gFnD/UXFl1FqNiQj22Op3GgMs8kvyJGnFVbJTrl0NCVMDVjnViSyN3sCkmhZQ1YInN2xKcpUWjBvR34+LI0RPjJIv+XjERxS8DKEZU2BSLUldbDCDcrsZJKNROxKS7KiWXG+V7JuFmmUW5dnSx0rCxmiknSLxVEeNzLpNLYKdRUlsWUEvB2PI3LSdFMik1pBlmb3pAaclVl1j+exXjdhrWf8Uk/wB2juK5bbNDVA42+grmoqJ0EltaOnVftoW9BMUck/GxXJ+RY/5C7l4BhWI4vyWeO/JzjoioKKTKuNxsHEK0qCl/I4qqsSoSd1TH8jShHjYMThD3ByRbkkGMlEZzTYZGLjBURkpc7XQuTI+WgxyyaqgmOk1dhhJXrQqi2x5YmolFPBNU5iwbT2MmlO0QxecU8e9mN3CWuja5XAzZEqtdhIKuUakJKEeDSDCTC3xuRRHGuHnQ8ncuSEc+fSoKfuRB2WV7EclplJ1fwTaVNgLmj00Z5Oi7lcdEZK10Uc3yjZKW6+hscuXKNU0FR+SBWnakF+6XXY0aSd7Amm1JbRQEmrTGjvY0l7l9hxpfk4vQFYO2hpR7RPyyqVpV5KFhKmmgz9y3pg40xpr2pgW9PO0k9mqC/wCejzMUlGai3uz0cbVWRV/4eyjlKUU32v8Aklrs0alHfYZRnJOGlX0SdzjtaL32uiM0oSfkCclFxpuieOKt2x65Ra+BGqRFTyq4tV/ZBaZfLUXrpkGUichHLwOlbFapphQ/2fZ0Jdutgd/yGFavQQrltsDd2HJG2ybdQ+whMjI5HorN3FE59f8AuFSh/wBwT1G5oripZexM3/cCIqPuOn9D1pk29lHknBAaYX9Ovej0Iq0kjB6VXM9COmZrUUiqa2Va9yE06solSTIqqQ8exI1ooii0V0c+xIPfY0tuwKrcaBDc2noEW2h4xuSp7fyFHtWNDwInp2PB3S8gVWxnHpnLSsZu4pkCtbTZSDqXyhbckPi3bIquOTvQ0FykkkTj7W72XwO52uysubfJxvryyM9zpeC+VceWtmetNhYlmdGTNDjxt97ovne6Ms25z5S/gNHj7Yv4oEZJptvroOVVjVPbZJJpUVDZP2r5M8XTK5Lmmr/iiDi1D7ILQa7rR0VekJF8YJeSilxVhkk+38IaLEttV8jJ0nYBUtpeCsPdIz43Fvs0YY3KUm9dJAM4JK/I+N0LJbD1/IVWUm4uVaEa9qYJqTilehXJqogVtcNghqxuOkKm1KqIEvnbaoMFva0GWk3QuJyk3ZQ8YtTts0LaolGL8stjVEUVHiiU1Jy70XlbEUd7KsI1r5GWNuNy0M4/AFaIroNloW10IkUjKvFlSuVWdNWNFeWPV+AjKopSNEIpoWUfd0Vx6BQ4peBZzvRVvRGW2EDb6QsovsfpCTm67K1juPJbFUdgUn5YW6ethcdOCFWNMd9bBFhHJKPgNp9HUJ1LQVSS9tk1JDN2tiSjS0QjnNJiv3PRJp2VhF6Ivw/4/aSmpWaa9pGcqZUiVa6OSHu0ckQI4Rl/J0IU6KpIHKmA9RjH7EcrTOUuTFyaCYk37ho/uTDjjvZSThFfYWhOVqiMk4qzovlK7otkS/GGUUr+0FptV4Eg6YU5xnf+0FTclG0+xoPaOycZMm+UUnHYFciJrtplZNzxq+yPcthHRht0TlplJScZKl/ZPNfJNlE3HytMVytF1FTWuyM4uErX9gCDdtfI0I0ujsUU1y+BpS91AJkkm/tHc9xl1sTJal/II70/BNGrt2h1Kqp7RKKaRSHuitbNCsXyl/IWn+0RNp/DQ058ql0QZ/URcZKa7N3ppqUVL/KM8lzg15R3pLU3Dz4CvU1VdoMHKW/KEhO0vn4HT4ytf2GTtKieSHx0NOTtaFyS9iSAnGNX/wCSc4/A7bSTApKpX34Cs2a+mZ3p/RpyOzPT2wFdJa7E7Y83SQilsK7ad2CVKWhbe0wwa43QQJPbJSsq029IWf7foCOVJVuicq3XQ+Ve1E56RB2JbcieZW7LYo2mSzt7S6sqJ9IhOS5V5LXoSa+gPJAE42wv6b956MaPP9K6l9HoQVrsy1D9SRp43DRn22jRjlaI0NaKR2tgatHK1/QFI6K1cbJR7TK00v5Kjk6aHWxVG9j4nXewrnSj/I8HUehJKkqDFturAvztUHlqiKtSKLZBUMe3QieikFRFNNSlB8f3eCuDlBJea2xVpNj45X9FQ2WakqRFul9lJu3ronN6a8gjJkdzd/0LOK9qS6DkVbfTYksv+o4p6ClzTU8kePhHRjUXJ/5OSqV1f8hlaw1vbtlE562iDvX8l3b0tiSjxVkQjT52w3bSGpOPfYEqCC2lLj5SO/HUa8sLS78sql0BnxenUZ8U2/LZrrikg44JNsDVzA6faJz5PLGtRXf2Nkb42FP5CnU/o7j5Yq0xMkpOa3SAtFtj/QsXUdCxk3IlXFJqoi418IpVx2NjCuVXspFCrHbsZy46KCtM57FT2F2AU0g03uiai7KqL0XArbTCpfA8khUlYxVIO+2USSJpJDJOX0EdPsMdIbgzlECcpOxSjx2wrH8jDUebapUhXFPyafwxFlh8RLhsZlGvj/IydurRV4aXudDY8ME77/suGprE3tyQHBJ6NDin/tSJuFv4CalxpdC1fSL/AInWmBRnCPX/AARdSS3sM0kh1JP4snlTfgCahydoqofRKEZJ6dFlddkxaWT4ojOmx8isHCkMQqDdHHVbCmStE5RKpUhWtkInF+7Q8lfZyjcrQ8kTEqXLiJNW7KSROUqQUihb0Jlbjqy0W/gnlhyewFx1rZZtOOyUcXFHN0mrCE4+/wCiqqLRKKafyhsrqmioeemRl+4q3cVZnk3zIKv9tk8m0G3Qzpr7KiMXxFyfJVxTWiLTUWn0Qdjrk6GkvddEsSrI/hl61soz5l5RNSrJF/JbJ7bvohKLT/gixu8pFFHjddozRk/bL6LYpNPflFRdJWr8nJJOhb5RXyh3G1ZQko1LQj9mSMlovFp0hMuPlpAacT3/ACacck0rMXp03G++JojL3P4INeKpcoSW+0TmvgMJqS7qXgWnTt77ZWUZRfViJVJp9FJveuyc07sy0lkjG9EqSTZSSdv7M+SyieR8pN9fSJrtDtPYr8BQkqthjH2qX2dN90rYY7SvQQuSaWifK9PofIly3sly+ghMtt61ElabLTXgk40wpotJkpq5MrCuW1r4JzrkwiEl3sR7orkSUSN0UeUcccaYaPTfuPSxdHnel/cejiezNaileS0HUUTKQWiNKReh0u2IuhovQQ2l0UjISI0UUUb8nJC/RTG9pgcnf8BX0L4Oi09BVYu7Gp1oCSrsKuiBsLtuzQqdEsardFUthVEtfR0PbIMUq+QuPGN/JUJPtkpseTtuzPkddkaiOb98Uhfx1OV9ofDFT9VG+kNlrlkcXq6ESpNN6GkmoqPgMdUzskr0ipUItqQk0/JWK03YJtaVBEo+1lOScVqidXFPz8Drog7qmy0GpOxJ04xXwVwwSgA0H7/oSf8A3HXQX7b8gA6UrglQjTbQ3F7ZyCjzuXFIdw1bFx1J6Rp4XEKTGo8aBwSkKpKMqLL3EV19DL6OqyiVIsHQZ0qYDkVA1ZVK0Z5yqRSOQKdqmMJL5Gj0VCTk77CpUdOF9HRSSDRrlJ6RbFrsmsqS6tjRk5/QStVxrwItvQIQRVJLorn8CKVdHKOxhXa6CaLairbSRKWaC/bv+EPxUu9h4R+ECYzS9RGWuEn/AEHHkp/skaVFLpHcVd0F2M+XK+Wos5Sv/Y7LSgmiDyqEnFvQWenp6DPHKUKbo7HOLXY05ri9g91mjjcOtk8ik2W/NElO3tLQbhIt9MIrk0+jk7d9BSy5JhcrX2M2ge1IIU6Lbegpp6GiqA5ptCtUFzSYk5b7IRTH2dkeyam0FPkQBonq6HydGbbkRqNcEmic4e4aGoizkRAaaVEskKZVytCzd0ArhUdMFN1YZKVKv8Am6DJpVxM+pSHnK4v5Mqc4SbW0BSUnHIl4KuNrkS/fTLJtR+mBPlsXLXFpPsdqrJVc1fRUDBH2e6uQ09xopOChtdCpXG/IEnurJTd5Pos17icFeWmQUxu+Sb66Kwj+1+CKjUmGE3HX2Ua7STK2k1W9EMkXKLkdjfsVeCoo01saL/I6WrApcoyjJb8Crbi1/AVTDNRk15s1Q2jFBKM66b8mvE7Ti/HkgONVl+i+SG6sm41tFYqckm+uglZ/923oGVJrQ+RU9iTaf7fBFZ27ZHI6l1SLyI5t9ARfutkp+0qquiOW7Ko/+4y1FfJKM/ckNyqLCBOrJeSnbslK406tWB0n7u7FrydJ3Tr+gz6AW6kmLkVtyCtyWrOm24pPpBGfJ+1Ep/RbL/JGTuIHknHHG2Gj037j04Ro8z0/7j0sTujNaiyKwRPxorBasjSlWjvoZPQHEIaPSKRZKPwVh/AHOLlVOh4LjF76FVo7soeH7kwOFTZ1PT8Bl8hT7UbKLoRP2pXY60QW8IZOlYl6BbUe9AasfGXnwdKVUiOC9FstJJrdgQkvffgjNqV32XfF9kJKohqFxJRlKXwLH37+xpQccUZP/cCK4wTT38BC81xkmTttL+ATtau9HRtL+ipXPpJMSVp6DDw2NNLkvsInF0mUWo7+Cbj+5DyV8Y3oDtrimuy6kvCJtXsfHBtEDpKSEftkdDSdvoS7Kqjeq8iKNNt7CoXNOwzTbSRkNDTRqTXEzJ7SHUiqTJqRfG7iZs0m5UUxS0Gv4typ0OpWRXZZVRUNYaFj2VjXkqI8U3tBhj3ZRpWMmkgaSS8UCC+Q83YG6fZVUvQot7GugHio/BRUujM5MMZtAa4zoqpJmJZArKwzedbOS+Q2vkzKdhchqfhR6eicsm/3Uv5F/J8iydhZyqsyb07G/K38IxSkov4Ghk5Paf8AkH5a3J/+tIhPHBytyt/SHknS4r/gDjKK2l/gES5KDVFHJNdEclye9HW0g06bRyk0hGpXZ10iKompdhnCKRBZPdsMp2tBMK9M5u+jrGjFBU06Y7d+QqEXISa4y1tFHNCN2c7YHcWA6aqjlaZO2t0Dm2RcVewKHuJxlK/krzr+QhpqokuSejsuT2kYS93ZFkWdRQtcto6TtHYpEQJ3Qraa2NKlISeyIRR2zuMUthuhpe6mgBGEU6uvhhcuMerXwGUk4peSb9q+SoCXJfQqW9BbpaDCNXIAyl7ReXF34OTck6Wjsau00EK3bXyQp/m+0WnGmTW3b7AMJPk7RRQtMlF8Zo0crja+aCBzdNLpofFLjGgQhaqt0LC9qutBV81RlGS2mgYtqn8ir3JJ9I6nGTKHm+ORL5dGmEuMq8mXPbipfDTNEXyjaW+yDTyt6WjnkklXgRftTXkfjJrrQCTk5CTa46HapCuuNeSKztkslmlx7aI5OnQGZQSmLkod6J5WkUSfaYzS4fYrpqx1uIQq/cCdKB0aUpX8Ak7WgiL+WdN7QasEl/qLyRRScdrSFzftQZvk9CTulZURn+3ZNvjDl58FZr2tkZUobKPJOOONMNHp65HoY/B53p/3I9GHgzWo0p2i2N6ILSL4+tkVS0PVk/I8HugOS2WjH2cl4J17ikU6ZUCVBjsV9Ai9MKoMKv22uzm3YFF2M2LjWmFaltEVdO4oWSf42MsibVKkdO5RrwFHC6pGhfDIYYOKTl/wWdVYRGa/1KQuaDTSXkq+iSbjmintBXTdyjHxCIjVXq9dFJSjeRr+ibfua7vZUSkk61s6aUaf0P8At5L6IvdWELa4IDltfQkn7qXyGS9wAaubroeGt+RIfud+ANtSXwBaTpJWUTaSJRfKS0Vb9oCxd2KvI+JU7Fk/cRTQ+yi4iRi2NL21RGlHECpHY5WCZoQzt3oPp232GS5OhoVENLb8FYtpElItF2Vk66Dyo5MDQQ6dhlHQqDKddgLVIR2M5WK5BqFcmc5sRyaYHKw1h1J+QudEnOkI5NhcXWXZSMlLozJWVg6CWNcFoPzRFZGl2cp77DJk/dsEp10Pxi1Zmyy4sE9Llk+xMM2p2xZT+0SlJxfZGsesskuPtl/hCPLNum2196PMWaXyyizSrv8A4LrP5astra0CMrXf/Jmn6mVeBVnk+2TVxr5MEpUiSyaO5WVcMnF9jpKiWjoy2DGhJcTtC6rR1tBkwr2c5aFTbCjGKsMlfgVs5S+QYWaSWiVFsitEHaYWDHRz+bEcqA38BFXuJNRXYFPVHX9gGU0lQYPRGSvyCE3G1YwXbtgl0Y5+qWPJVl/yc4Wtkpjrd9aKSqKT8Ax8nFqrQ7h7dkSpSe00NfJfYsI3aDxoIVDqkTUvdfa+Ck1tOPTCDfCL+GJ50GlVNiu1/AR0mnBvyZ27h8M0Vy1Ei/a+rAL2ov4KxS4P57J66Bb/AIKjV6dp5VCV9eB4wty/kzY3UozRpwzbyv4YAejqUpND5YVZGLcZJkU2dXg+6K+ml/px86Eb5QZ3plUtbpgasd6RZ20l8CQ/c9DqbUuPgCcv3UK1r7+Ck1ciWVdECeWkRemwqcuT+ASafYVGatsjkXQ08lSa8fIspWvoInIeP7BXsNpRooWlY3FcGxLGTtBEVuVdHONzXwC/evkMm+QVyjbrwJkSKLolN+AiOT9plyvwbMy0Y53J34A80Bxxthf08qmejDZ5eJ1I9HC9Ldma1GtLaL4qpkV+1NFIOiKonbHj2InUtDrsB2+mVxsj4Hxy6KDLT0LFlJ00306JqgDBumhxFqVByXFRd6bCtGOuDYJu6Jwl4HkiEPB2iyTitkIK1ZaK+Xd+QqsL1QXSQt/AabQAlar7Fg7zP+Oh5xer3Qnp/bllLugJqtxflga4vX9Bm08rfyyU3/i+ioZu7vuiM4ulT3ZZQ8t6JOLu7qiojODjJS+ToP8A9fYZzftV3V0CXiiBYrk96DNcciSBC/yUNP8Ad2QUSppjclxdnQ1jvy9ClDwftFkvcrOtxSo7t2+yNRaGlsZ09iqVoDlWgp+hZOxVIMX7jQ7hLtCtsrYGt9BXY34LweiNJDKdEGhaO/ISUwyegYpzFcrZBzoCy2iLizfwDozvJKwvIVrFJPYGyDm7O5/YVZ9C2kiTy0iUsjCNkMio55L80YVkb8jpthGr8rur/wCR4zMfKh4ZKA9GOX2kMrsj+ZLyTnmvyVIaWutkZSdivL9k3kI1qnKgrIR5g5A1ZzT8nc66I2K5A1shltFY5EeesjGWVoD0OaBy2YlmKRy2BvjOkCWSzKsuuzvybBjXF32FuvJnx5Fex3NAxRtsMWvJNTC2BRyXgnLoSTDB2ioTi3YUko7Gc1FiTla0AuuiU3XQWp9oFN7ARKRTh7fsaOw9WVGHJ6RznbNeDHwikc5DQZDV8ehMzaehU3dnSbbIgqWrEm3GX0Ok3GhHLinGStEQle64jxb0rJ4lJz12UaqW1TCUcrCleP7Em3KQydLZUJKNbQHC2r7A2068Bcvdv4IhJKp34DFc0h5bT+xMaabS8bAtBcVVdDQax5bvwKn7ZR83Ya90W93oosp8+Sf9EG/Hk0JRbdEJbypEWKJe2S8tBxt4514fgCd+d0dblGMu6A2KelJf4LRSlG7ohCK4t+GUxp1f9ACSp2xMnJpF5rlj5a+CL0kgM7gRy6TNeR1GjHlt3rRFYcuRuUUyi3Elkjcy6SWJfJIUjTRzdpnZG7Fb1o0gPQ2P3R77FlfHvsSMmo/IQH/3db/gZJvsTDOSlLXfksugJt+5JIm/+7XQ83Un4M6beZsBczuRlf2acjttoyydddlHm2dYDjTCuFrkrPRxNKqPNxfuR6ON2lolajXB2i2P76M8OjTjoyp6+ClXQv0Mm6Aejo2gwdo69tFDRdt/NEYtuVfBRd2FUp3VX2By7Q0lcaA0k/oLaa0By0yieid3plE/al5IquOKZdRukZ8T2aU6YASpvwh0uhe7DGTTWtBRyPjqxcSk8c2vkOSSf8jQfGKrzYRHheVJd0RyKmvkvbWR2iOanJV8bRUddRqyWW3C18FMj9y/gXTi/kIywVzbfwPJe3S6AvbD+xk0+3/IVJRudjuCaXzZ1f0GH7bYFPCElFuXevgotxsVJ27YCbTLRqSEfuYU1HSI1FH7UJJ2dNtoRK+yxpSFtnTTj0NDQWlVlE1P5Kck18EW/ccnaDWLRaC/ojTR0Z26YMWTDzIuVEnN2Qxok0xVJEuTaElNRIqznbEc6MOf1sMStsxZP1GclaTUfso9eWVCPPFdtHzeb1/qJydS4r6KemlLJuc239kNe+88X5BzT8mDGjTjaSGs6spJDLKvBJuxSaKvKD8rJoJNqqc2/J2/kRDWTUN0CwOWgcihZugRFm7DAB26OVMnJ0BTKLqKOeN/IsJFeRNRN450K3JeC6YdMurqCnIdZH5HcExHAsq6b8o8MhFwB7kVrdbFkoaOQw8pfIylL5A2TyI6M9WY3JtjrJWgYvKdncyKlbKKNlRSM9HUuzoKmNOIRyyRqhHKxXCthataASuToaPwCK49hW2EUSuILOUjmvJB3Kh4JT1JCqmMpcdEQZYuDTRGWRfkp+TQ3HW2ZnD/AFQyZq3rTDunrSOT39oe6/sqJrHd2JBPI2umis20lQcdLIm402REpJxht20COpKX9Mb1DcpNnQ3H6QQZfujT7GdqvoVytqlpFLjki67XYUyaknaJTTUov4K4ZXGSa2hXuL+UB2lJMpjUZY2vJOHujVDY/ZNS+9oK0wk+Cp/0XxO06szQd3RePsaaekA3C03/AJJN61svJqrXkjJrpAiE2/iyLadmmau0jLfGTVf2RWacbn1Wxpr2qhp9uhW6VBEskrr6FvQZVt2J50UNk/aqXkRpU/LHyP2oVdBAwx9zseT8AxbbpHP2t2EQm9tEPk0T920ZX3RFGSrC5UZeNpMvnbWJKyW3FGkeUcLyA5GmVYfuR6GJdHlwn7j08D9q8kqxuh4NOJLyZY9I0YZVoy0q+xou0DsKCKR7Gdc1YqDNaRQ1LiLVj40mmJJtS+ADeqG0tiuxkriFBb2h4u3b7JR06bseEk+gNUI6TRaJnxSLcqRFUp19jN1CgRja12dXgil426Gir4+KQ8I0pP5WhU0vHgsSpcra5fBFuLyquik9ZJeCU+noqHdKT+zPmfFfyXfSfmjNGM55JfAQse0vB2OvyS15DxqbTGjClYUJRbm3evgCj7qYylQzXbsI5Cy1IK3uxMl2GoaHYUlbYIO46OuuyNA2ButBfQniyrDxyNLY35CN2MuitGctHR7FUktDphT+BXHyMtgk6AVrQnEdO3oa4xjbYS3EXFmH1vqYYVxXvn4SLepzzy3HDpdcjJ/0jS9zcn9kc728iWWc8nPK9/HhAy5fyfwU9Zj/ABy6ozN0iNz30HRo9NJ8kjJdyNnpa5Bp6mPotEjj6KKRGVQ0JFjmR1HAcqF5AUsEnondhb0UK5ivIJJ7FXYaw6k2ykSXKgrIqKmHk7YvRNydjRYMxWLKKTIqQ6ZEVUyikQQylREWsF7E5HXYU7Zz93YjYVKjUqDwr7CqQOVBTjL6ZrdWVzS8CDtMVxDpHKTvRSEnZNNI67etBWqMh+Rni/llktFZoOLk+xox4nBctBksuicLY/YI6YAXwx7oXbClbCCpjKDlsKikUbqBEQc6bRGUnb2Nk3Kw/iTjsgONN0zSo+Pozw17V0ivKuisVyltp9AySWtbQXqnWmCf7kwiMZqdKSpvsfGk4uPTHlGOqWxLePdEE3fnopilxlVXegxSmtrdD8fxx5eAHxx4zlvTFyRak34Hk6cftCZOTv4AGN0WwQ5Nt7JYvdCr2WwZFF1XZVMkubrwXatUnZCTSyX0mUxz3SIKQlS2RlKPIpKlslJ29aYUrl4M8/3F5aZCdptsglNMk3ovKuNfRnbYROff8grXwM9sWb4qgBNpJHcq0hXekGSpa2yor6aScZcuxM0uwYtWwZHf9hE01TZm/wBzZpk1GPV/RBu4vVEVHNLVVYMe7bQmR+4aD1rRofO/lB+Uz2CzTDTHL7j2PRzcsaPn06Z7P6dNOFXslWPXxvSs1Y9mKEn0a8UjLTTF2qDF7EgtjfyBWI1NxEjJ6Vf2OnQQcbpAnF3Zykk38DTdxQUrdJHJ+APcQxWrAKjTTH422xVbkFOyi2JaKu7RGGqL3a3sjS8G6OX7tgxuolJW+DVER024xdeCGKTmnZoyybT6syemtNqXywfw2evySrr5JTVvjWymfxJaJW+d+OjSGp9VRNexyT6aGlLbp6IuL8hCNuU9dVdlXFuLXSkSitu/4L47mlroCXDi4rx0U4XF66OlH5+Rk1dLQEl7UdSmwST5OxlSaaDQKPHQJLdjOSbC6I0jPonyaL5NxI9+CtQt2NyBxfYYu/BVH+SkUT0hm6QU8p8UJz5slJ26HSUVYS+Hco4422Z2n6iVybUfhEm36nLS/aj0MOJRSQ+uHfSWPAorSOnjNnChJwsVzfOfq8EofdnkT0j2v118VFfLPDb5My9XHwI9m70kNmSEbZ6PplSDbXF0MnZK9jRdIiLxehuRB5BVlImKuW9gsk52zuQVbnQksmiTkK22DDXvYOdCo4qulMHOzhWFxTnoaEicY6OUuLBY0cgpkVOwphnGqMhmyMJaG5MiKWwqYiYrXkgvdnXRGEinKyoa0LKVAfQkmUWhm8SLdowJlseXj/BZVaHE6kGMlJaOasrcoqi8GujMhlJoFaX2JKLfQsW5IZOSKyVcoh5X9HbsVoIezqp/QsHv6HfQQyYZu1oRbLJa2REOFnbdplHAFUyFTx8lt7RaLXS7BkhPE02vbLpryCNOaaWysLp1BWrXRKSbspdLj2hE05yrWggxi21fwLJcpNV0Ui6SfwDNSkn1fZEZ+UoZEn80WpcZJ7pi543tbDhgpS0/tgGErcU/g50pOwTio8ZLx0Km3FOqfwyqWDcJ9Xsrjb5Kluyc000aPTK52n5Iqs1UYtlOCSUo07QmadqSrp6OxSXB632iCjba6FlT2NGQslWwJykkQzzUqaVFM1JIzTly0gpJMjN10UVtMlL2hAfYjdzSDK+SYP8AeVHSVP7EyN/NFHuSJZ6u0wGxJ18JnZFS+SmKKWJE8kr1oCUt+CWWo6XZR25WiE9zdsCEr5Ox8a0Tnuei8V7VRR8ccccaZcj1P0x++jyzd+n5eOVWB7+N7Rqi0qZkxU9l4PRhprjJ2mirM2PtGlftIKQqlrY1E4vRSO2UK1so4+zvo5LYelV2gEj0PL9qaIrTLf7UAsP3DJ/QFGpWNoCsPBS1VCY9KzsybriRWr08ebps06UYryZvS2435KtrTBXPTk7RmUeGSur2aJr2uiWRv8kfiqA7MnLHGXh6M7VctGjIv9OKXz2QmtP+TSJ9ps6coql2xk3FtSFUedv4VhHOuuP9jQk1aW2ha9tfJ3p5cZe7dMBncpu1RzS5fDHbTlfyTn+5vwAsk3NfYVVDJ+RG+TpBqO4pMDbQ8Y2Ce0Gk3TQj0dLRN29laijaSqxXLxEmrkMtIKG27OlJpDpKhZxsKSFtkPWZmmsUXt9l8s44MMpt0krPCw55eozud7bM1jqvc9HDjFPyejjlZ5np5tR2bcWVMscK2rZPJpHKeiXqc8I425SUV5bZdZkfNfr0nk9VjxrwrZhh6d/Bq9Vlj6n18skNxWk/ktBUjL18+Rnx4KezSkooHIDdhp3OmO5WtMjQVogopUByEbCgHTGXRNtCuQDuW6R1ixfwHYXBsDFlYlsNSGt2FCoa9BcVvQFHkJyYHOS6CflRw49BRKGRt7L2qCWOuikJa2SbQOdBnGjkG7IqaYVMJii0MmT5ncgYrehWKpHNhAsKZNs5SCtOHLwf0bE1OKcdnlqRbB6j8Ut/tZTG0KVjamuUWcolWV0bXQ1gOrYDU+0H+ToCztvRWQUfKC0xINpuyiaa2AYunTGUiV26LQV7DK0I6tkpOpfRRSpUSnb2ZRPm06TdJ6RSKdpgxw91sdtPJUfAjNNNOlIkoNzb6LO3/AttJ6KgpVrtC5m1vtBhO4u9BaSlGlyXlEQralijKPnTDFcJ/CaA/amqoeUozVV1oBdSxLykzskYqPtdr5Gx8Y468XpHNpxXwUSj7pJ/JT0+sqrbZJxqaor6aNzsjTRkj+4TBtuNX8F3CotkIe2cmQjRCLS2rZPK3SQ6lfb0LNa7Azytq2ZprvwapukZ8jCpdJ2ZcsnzVvRre4NmLIm7oVDxqUv6BdN0DF1diSlTb8BDwdy38gzU9RXejsUrehMkv9RJd2UaXKOPGl2/oy3dtl5rWzPP4JSO9tdmeatNplJ66JStr6NCME+Rqxxtk8cdmnGixLXwpxwSoBb08uM0RGg6kB9JgnyhFpm2Gltnlegnyxr6PRxydGGo142k0aG146McZbRqxq0A0ZUy2Pb0QrfZeGkBRtKQavoR7opH9tgZ+NNoom+K8gyfus5SfBq6IH/sN+4VOqZ13KzQsnoa9EkVxu7TIsaMT4pNOmV1K/BKCtV4NCSikgFWv4J5Gtf8F1G7p6Izjp/QEsrXBfKfRGUopNN03sfKuU9GKfJ+rivFaAvJ+f6Haajrytggoue/geUW33pFZRdrGtbTA7VV5Ky34o5K9PpbRAEmofwGW4q1VjdJp6VHSkkkmijPK46OSSf3R075X8g9zaZGoopUwMaEXxujpRRWkJJvoEY72F2noVsrTsi+DowbRzfgpjk4rYUiVLYOx5yTJZckceKWSTpRVgeT+v8AqIxhH0/5FBy27+DyfTZ3jTyQhHXzZlz+rl6n1c82VXGTpJ+F4NGFT9NFZY1PHdOL6Yc7dX/+e58UneGEo/ya8X63OUFJ4FG//uM8/wBO9N63F+b0kvxv/dB7SI5cDwZseKWlGKbZEkmvXX69DGpQyQlyr/aeV6j1fqPX5bySaheoLpCwwvLJyrbdmvB6Xi7YdJzIf0mDirZXI60O5cY6RlyTtuyNDzrYqmxFbZRQYUyYLDSQrfwRTI5ukdGxnGwuEtnJNlIQbZsxekuNt0vsGyMuPF5ZTii/Cm18E5QadlNZ5rZNo0SQnC2RuJJDKJq9JgWTOoy1fV/Jq/UPSf8ATuEWkp1bSf8Aj/3LifqbjP6T0M/UQlJL2rVk8/pnilKEu1o9H9L/AFGXoVKDxrJCW6eqZH1OSWbLPLKKTm7peB4zOut9easTTGkmkaFEWULZGmVuRyb8mtYU0SliphNIjrY3FpdCgMmw8mKnTG7QZDlQeTAuy8IKSCVJI6a4spPE47RGT+QgoF2cmGq7CtPovUvHLhN+19P4PTVHh1s3+j9R1jm9+GWF/wBbqs6qCmjmVNK2lsbThaYHFdsSWv29BAdMPaoRu0JjybplFq4lVLRGUd3Y6eqDKq2K5ro5XLR0sdIyEcnToTHzU3Nb+UUUadhtRk6DNVjJtOyikuFMjGXKGgtMrJnFOGicIS5qnQZyaftAptNfJB2aTc0hsOOLh8W9jNR4cn8nYnKnatXoIZ4uENE7rGr+S017W1K2TcoyxK75FCSl0W9G1bshJIt6F+9xIv8AG2d78Gbpyvtl8klGKtbsnONZLJSAnWPvYE/NgnXP6ElKl9BoMslRjnLey825W7IZElC38gBu8Zlkvds1dwbMs2EBNK1FV8k8jpMaG4/BLJL30gHwv2W+wVeZBVqCOw+71F/ARpa1/wDky5H7jVll8GOb2UhJ918nPiovWzm7loCjbtliGxxs0wiJjReKNRmvz0ATgrgLsIAPU/TctS4/J7EJHznpJ8ciPoMU9JmasaovWjVCS4+bMsXHTX+C8GiKrFvkaIvRBbapll42QO/BSKvRHk7ovBlCZVVWTviWzO2ibjrRAOVV8Md0qJPSoaTfFfIFojR/f/JKEnXZWD96voK249UqLqNy+jNCZsxSjx+yoXjWycrcZLz8l240qM81TS/yCIzgoxjK+3WjNKNzjLyrNGX/ALcPp2Tyv2wpb3YEoryVT1KPmhYJcHav+Bkk132VK6K6TWzprjX/ACPk3KPS0CUOXfYEXkfJp7VAu4L6KSxWk+tgcUmAsqWn2HimtdHSSQIT8Bp0G1F2K20UUk9CZHSDUSk7dCNbObaYIy+StwVdlIvRNK2PFaIEktnk/r2R/wDTf9PB1LJ3XwevPSs+e9XP/qPWTl4WkErx4+izrai5x+ikFKNwSpvThLVnt+mxXJWjR6iMVj9yT/lFcni/p85+kyObjpqnGTrQ3q8n5/UynH9tUjT6lc4uKW1szRxP4I68z+tXoV4NzjSM/o8XF2y+aWtBb9RyyRiyfuLZ5kYq3bI1FsMfks5RS0RiMkDAdthjEaMaKKFojSfGxoRfVFIxSK41Hkr0C1X0vp1Jp9G6lij3HvV7/wCCWLNjxK17n/4J+pyQai4Ss0427XZYp2+/szzsd5kvJy9+w1PEXDRNLizU1SJyx8iOk6IpbKJ3JX0I8fFAjJ2RrNenkwYo4VJSg+T9qTTYPxxcejGm00zZjn7dlc7LCPAn0N/8tzu3HG3XZWM+M4yW6d0z2MH6h6X8Tu4N9pqyyOd7sfNSg4XFqmtNE/x2bvVNZvU5MiVKUm0TUaI1OmaWOkTfp72jW1YySoi/p5ssTiTpm7Ik3SITx0GpUKsthnQiQGqdoJWzkpIjlxLtC4snhlpSTRWPjDJcWMpckNmjZmtpkbaoPYzbTTWmjPjnsv2rA9H02f8AJDf7l2aVI8fFkeOdo9TFPnFNGksxVu4krKLYskioVrWiMY+8tyQONuwKNrikuzk7QnXkfHT2RFcavZZwfETHRbv6IzWRpxtAhuk0WapuyLdNpFRdRSjoE48d/IkJOt9jxcpXyDJIy5Qf0PCFtSaAocbZTpfTIBfucWtC4oynllv2os4rivkWfGEXppsIZQbdrwRaf5H8eSsG+Ht7rbJ3bbKQmR3JtdUW9Gl+ZeVoi43bTr6K+ldSk/JGmzJHl/kSdNpN7XyNJtSihcqua/5CQuVK2q8kuOiuVOKf9E03v4Iqcsdq+kZc8OUa6NbemZsq2BBVwat2Qki7pE5/SKItpY/sko27b7KTj1bEVJrVhFGtpHYEubF5XJlMEKjfdkBy6XZnlqNl8iTM+SV6KE5Vf2NBWSatl8aNxKvjReKJ40WijTFfnBx1Boy0UIaOAbG6ke56KTliW+jwVpnp/p2anxb7JR7GNvwaocnRhg6NWKVpbMtNeJtSqyrZGErrRVsgdPf0VjLZKEoVTTvxQ6sCmaScV8k4SKtXGn5JLRQZoDj7dBe9nfwQCH+DRBUk638koqmaG6T1qkUHHNp09I1Rm0tGaFMtFNNJBVHkbG3K35rQqX0O3Tf0Bli2oJULP9if32Ui04tUSmvZ/YiUU7k6Va6ClSf0JGaTGcrrj2VBclJLVAWaqX9CzhLjfwvAutX2QxaS02npk5/VWdbWu7FlFpv/ANigabbexLqI1vjxYKqrDUdjvbYs32UqkzPlk0w1CXT2c2mTcm5VQFakVtohV0NLQuNDTdAZPW5vx+nnLzR4eN2/s9D9ayccEYrts8mHqOFWrIz09r0tcdsT1GRSyKK3Xg89esm3UKX9F8Dk5Jt7+TWMfn+tK9PHm6Xff0hlhgvBeMUl7eieSdWG4STUVSMmbNSY+XJSMU227fRl0kdfJ7KQ7EiFPZFVvQ0GiTa+Q8lFBWhyVCPNS7Msszfkm5v5A2xzWyyydbPNhMZ55LoM16cMm3sbJLVrs86GSTQ8czuis43x5ZYrkkq+EVx6MuObopzYRqWwNbFxT+VZdR5RcukD4Tha2J+DyVi9DSftI1LUeDClJDLZRQk43RGtLGbSHU2TaOuiudO5CuViuQjkAzkK8gkmRlOgsU5b2O3FxMcs6RN+qaI1i2RU9C2Qebmxk2w1hpHKckdYLCYslyRLJirY2PIlou6lErPx57tMpDK0qGzY62Qphdaomz0mVp0+jy45Gns2ellyC349eMgy2iEHcUjRDcTTmgk+R0norJJEm14AMZqqq2UhtEU+M0zRCSsC+NaSKVXklCV/wWVNkYqWSdkIU8jj5ovnSj0rBjgpK2qYQqkl9jXy6J5FGDWx4+GthBak9FXOocWtiqS0c5abqwGtOO2K9vYccOTWvNj5YqMr8ECr2yq/a0LNJOS/sdVKLfwRvlIoXHL3tM1emhcmvozL/ufRtwv3y+iCk05tUuhci2tlE9Nrshkk1QIfPxcGk239mZumPKaUXb34RJvQUa9pDKl4KX7SU3bsDPkashkknJ/BadNmfNL/AGqgI5JR5A5NuKQJKr6YcSu5JKkBXqL+WXx+2BCm5RSf3otNqMQyjOXeyEimS2Rm9liuivJfH2Qj2aMfZ0jFaYFYk4FolZfm9HUMcYbCgUMcAtFfTz4zRJnJ0wPocU1LGmjTjl8Hl/p/qNcXs9SEvMUZqtWObovCVrZkhO3tUWxNp/RlWuEbacdlUSxut7RRSpVRRWLTVMlkXGToddC5PDIDCSkvk7RPHHj0Oyh+h3K2vglB2nYVKmBphfJPwaYxumZ8TtmvHLQU8Y0qGcYuF38gim5N/ANNP+AjLNcemJNyUIrwUz6VkXboBau/A8Nbo6KuTtDr9q+Co5U4356YZYlOPxQzqvada/8AV1sCTglJbEyexWzTJw4Jrv5JZf4/yUZm7lt0MtvuxfLsOO+iNRXi++zPmavou5UZ8j+RFiTcfJOFObE9RkqjsElJ9mm2uCBPseLVbJZJX0QeD+tZU/VRhy/ajzW4/NsP6nP8vr8j+HRLHEuJ/WrBG2er6SMU1y6+jz8ET0/TxtI0VoT9irpGXLK5GiUnCNIxzkZq8xOXuexJx0O6uwOSsjehHHxjbM+SdydGjLmTjxRCkuyEKmwtatsDaROTbeg0MpLwLTZSOPyx1AIioX2WhiQ3Ch4ILgKNHaTKcbQkogbMEoySRZxMPp7jI3LaDF8oR0y8PciDRXFk4O+wlWfs7OT5E82V5JdUvhAxypgxpSSiV/OlhcfxrlVcrM/PkwSk6q9EMc2Izm9C2FwUwSOAwhWjPm60X3YJ47QV5k07JtGzNjoyuLsNJ24srDKI4sTphda1kTDZCEiq2A6aLwyaM6g2OoNBmnnJMi0M0I/sInJbNHpZ8ZIzyOhKmFe7jlatGjFJdfJg9JkuKNKdMrC2XojBbZZvlGxIxuRVc4eWLW9MtNIkr5NEGiEqSRRSZnWi8XcaYYpm+S/gCfJ61QsU4zfwNxaDJeUXPfQzlHklFEJpqZRR2n/YRoi4tNDOHsryQi6ZdS68oBrca+RJyUl7g5JUlRP90N6t0AeSWN18kpN0q/sZxcPakLPx4AaC/wBNuRrwcWm+jG5Lg1Xk1YdQXm9EFVLbohluT+x0nsDpz312BJQqavYk222qLzafuS//AKIpNz/kjRZR4R38GfK2vo05X7UjNlftKjNJpPsz51srN06J55XGnpfIGaTpe1mnFK8Ue3ryQdJLyaFrEq0Ep8W8l6obMuxfTKlyBknykwiGZ6RF9lMruaQhqFdHs0YjPHs04joxWmBaJGBeJWH5wcccc3Vxx1gA5ihABo9NkcJo9308uSTT7PnIOpHs+gycoVZKPWgm42WxmXFNtUacbb1dGWmjHNtV8F+0ZILjLs0QYRSKBki+jk6ZXunoKnBq6DNWqYJKn1TGT8hCxVU0PFqmrVvtCXYHaaa6CtuBVo1RjXkxw9vGXdmqG/8A+yi9W9UtHQte1+QWqT+wt9P+qIJeoj7X4+iNXjdLZXNLUk/iyMNQYEnOp96opF352Zc0qnGtb2aoqqerAe6err7DGHVLRy20+vlBc6deCoSuPKK+RMs240UlXu+yM646ZVRTco7XktjTStk4StU+h4SuPwQO+jLmjadGpvRLIk0yq8nPCUtfB3psclLo1ONSYYKmHXfFNqOzNny8Mc5fCNOR1E8v9Unw9Hk+1QSPnJXPI5PtuysIk4I0QXRsjV6ePR6eFVFGLBG4rVU+z0UqxWEqGedGWcvayuVWzHnnxWjDpPhJ5ndI6Mm0RirZphHQQFEMtIeq2SzTVUuw18Z5SuVGj0+NNWzO4018m3G1GKCDKB0Yh5Wc5JEaijx2hXDigwys7JKwAmqAlbFps0YMd7YS3D4sdKy0WLJqKM+T1MYdsOe62OmL0ef/APMILyK/1CL8hY9JySFUm2YF6xNDr1sK7DUfUfovpMHqcc5ZGpSTri30vkwfqah6f1mXHidxT1u610eVj9ZT9smv4Y8sqcbuxfiTmzrTf9QD/qNmSU032K5GXb8x6Mc6aHhkTZ5scleSkMu9Bi8vSqwMnim2jRxtFcrcZsuPkiMcCkn8m5xM+X2q0UnTDliotozyjZbLK2ImG8TTotCZOcE19koSlCVMg9KDHRmxTssp0ygzh5RKatGjkmK42iIxsTpl5wIyVBWv0mWnR6SfKNniYpOMj1vTTtIJWzFK00FviSj7Jou0ns0yTls6V2GlYJSt0iB8avbNKS4maMmoJFo20Gabkn2OpJ2mSULYVXJrdpBlzXmgrxXR1PiJG7CKYo13tFk0kySlqh65UwC1yqwJePNjJe+n/R04tVWgJwTlkf0yU75b7svG4W/JKTtphXQik6fdm3HKsKXbsx4/DNeJcoxZEppS4xarySe830dOnLjbQrlV9v7Cwck3G6rbJRfus7JJ0kTjJttkU+Rp2Z5dOyknoz5JKmioyZ3xl8kJTcopeEy2d2Z3ObVaADg5NbrZpypxxxXVkMEeWRX4LSjzzRj4Wwil8Majbaok9b2jQ4oh6jrTsIzXcrOO0u3TOo3EoxNOMhE0Yzo51ogWiSgViEfm1nWLZxzdTWCwHAGwHAAZM2+jy8JowlsTpoD6LE1qV6NmKa1vvyeX6OfPGl5Rugq6Mq2p9FoSoy4mnqy2KSt2ZVpirLNeyLRnTWt7KqVwaKgz2kw4+muxU7RytS+gElqToatJMGRNu0G+l5Cqw7UWujZHdeV9mLG6nv8A5NWOW0grSqpHTlf+RWrWvAYuTuLWvsAZVa33VmeafBU6fyapQUq6WvJl8uPVO6CJrGppN9lIK5VdneaTDFVbXgopGO3Hto58eXV2gRkm7fb8hl4SfTsBHB2q6JzT4ve14LyknBUqryQnCTtp7+yiTglK1tnQt3p9jNVFOymB+1uXdECq33ojlnxNVp2ZvUJV8FaiP7xUmpAhkSXyNCfL6DYZXo8b9an/AKMY/LPZzNUeB+rSvNGPwiz6PPgjRBWThBt6NGHTRsjZ6aLdG3I6hRn9IlZfPJJUSp/WZx5GL1OP3HoR6bJTipzS+DLWsUMTXgrxo1TxqMbM02MJ0hmyceieNeX2POHMbHhbW9ENY82SsiSG/wCqSNf/AE2Llctiep9Jim08caCakvVqjv8AqEwr0KS6OXpq7Qa/Qw9VFPY79ZASXp4/BL/p4yeiH6asfqoM0w9Wq0YsfpPJu9P6dSpKFfyGbSZMk8i1ozv0spv3SZ60fTQXatlFhjVUGf08X/5fB92Uh6DFHu2euvTI5+ltaYX9MMfSYeD9uxV6LDJ9NGpwcdIEZpz4vTB+qyz/AE2KScZ0yU/R5FFVM9Nwk91aIuL57Is6ryMmLPjYrnkS2mezPH8iSxqqpUG/28iGRtm7E4pbex36eF6iLLDQL1q0M6j5NcPVKSPIyQl4M88nqIainRXKx9A86fknNc0eFD1mWL99m7B65S7YJ4bNiaZPibHOE12TyY0o2g6TpllpGeb9yKylsjNhbV8La2bIU42Y8EnKOyynx0El07lTGjlJpqRzQaWlUlaM8xoOtMSa2RCLWz0PRZPBjhG00yvpnwy0B67dpMthblCvghjdxGxTcclFYVcaZCbqZrl7jPOO+iikNmqHWyOOCUeRVO1QYpk62Mvc2/AFHlopjVJpkZTyxtUmTiqX2PkbchP2qwpop61tFY6it6sTE+UfgrwrunYAk7nplW20rRDGrm78eCrTrT8BEslRd/KJumrXY0/c7f8AQyilBcd/IVOn0+qNsJNYVFdLZknJK0aFL/RhZEPCKc26tpEMs3brWyttav8AsjmdVW0/oLE5bdsSL0xqbW2cqjF7thUZSp7Zlzzr+zTLdszZvphGLLNqSt0I9vuw5P3ryJKTjGmCtPp+26KQ/wC45OhcNQw29/wwxaULrsrJ+XeyGfJyVMo3rRmzPZFLCm6H8k4OmUR0jFNFGjGQj2aIG2KvAtEhAtEqPzM4445OjjjjgOOOCByHjoWhkFel6HJxmt0j14Sp32eB6d7R7Pp58oL5RKNmNpurq/JeMmmlRnTcttpP4Lq6W6ZlpePZdWiGN732V/ev4Aoc20hYOyvHlEIi25bXSGWml/yxI+2wt3FfQFlva1XZqg/2sxxqt+TRiSdNhWuktvyUS4y+mIpUkx3tpr/AHN8pP6Mc1KWSST2bpSjTXGm/Jjkkpq/KA5K0m9/Y8HtoSSaitjQk0r6f8FCpcqlTH4Jyq6/sNpRddICcXv5ADVycfFk3Nx0yySf+CWWPJ6/soi2nGmPijxVLSJ6U6afRaD2lSquwrqZk9RJtPRtm1ejHm7dhYhCEaH47QnJRsaErQbTyt8qPB9enP1jS8aPczyqzwpyb9VKdedGuUpI8oRTWnY+IPBuPWiuHHs1VjZ6aNRHyq2PijUSctzM0hZaiCEa2yrhdHSgn/SDPVSnJdPoyzj7maZ441ZmyO2KkRbUejucq0OsLky8cKXaI3rNGE5vZox4pItDH8IqoSrQZ1meO/wCDvxWtK2aY0v3bGuv2oiay/wDTOvcv6I/9JNT0j0FK73bNGDFceT7BrHi9Pw/dv6NUMb7Wi0YXKkiv414DOs8VXi2Fp/Bbj7qeh+Cr5CMnB/LFayXpmmUKdoRumRWSampcmguMJK69xuhXwmhXgg5p+AazY8jjqS0dOMJTTWy8/TxUXbMzx8em0Fdkxx8sRwj42GamkuVUNGWOqXYVBxa7QHC0auFu6D+L6Ia8+eJP+SGTFJLo9PJivpEX6abWnYa15OSMZ6aM0sLg/Yz0/UennFt8TI8Teyr9QjmzRe7Kf9XNqmi2GF9o0L00XG3QR5kssm+tFrhOC278o2P0sX0d/wBHFoDNHUUkynL272P/ANPx0N+HQWeIRnssppoSeH4J8HF6DTSMopmZTfkosnFbYTTqNSpDxXHJFslGfKSaLTlpMhK9DE9IrPTjMy+lycoo11yjRYlaVJcUxJvkTwSuPF9xC5LasrK+J64vorpKzNCVpFl0Qq0JodzVGWTqgpu6CYvL3RslSk2OvbCrFtLpbIg1S0NFPSsFspGL4tlBiqm2tryFvQmOVWmrOb3SQCUqbvdjxiuKdiJOnyVHWktOwBnlp10WjrFH3JkG/dxfVmxwTjCtq60QJJ06ciM5SclfVjZJSU6pa8k5uUmgBNUtMlyqLvQ83UDNka4BTKcZXTsz5rp+PgbCv9JMn6h1FhGNtJycicU8ku32LLJ+5tWynpYcslpFGnJGoqI6XtSFyanEZu38EQknRnySVlpPk3sx5WrApVJFIoz45Nvfg0Q6NxinXZeDM6ey0GdGK0xLRZCBWLCPzU4445ujjjjgOOOOWyg2FHKDYyxS+CCuKTs9X0c30efgwytaPV9Pgko3RFa4XrWvk0Rd+bRljkcVxaLRd18mVjXBlsclvX/Jlhd9GiD6/wDIVaGpPWmWukmQv/JWL9tMIjJW5HXS6C6U2nsEqfh0vgB4Wrrpl4z4L5ojGfGKpb+ykFyulbCt2OVqm6KtPiq7T2Z4c/xul/8A0WjylC7XZRTl18mfMlacV/ZeX7l8ollppPd35AntWpxs50pLtpr5OlKXJeV8iWrSfgC0ZafwKlav/NHPU3x2mGlVAc7p6rRBcot07su235/gg3xyU09eaAVpuXt7rY+K7py5eLo5yipae62djX/+QppKnRnlHlJ2Xy6+/shKVhYhOK2RhKpM0zWmRaXFvyG2T1E6xzkebNxcYRilr3N35fj/AINnq7eNpbsTJHDH08Vwks1rxWjrxPGekYW04+GXwx9yRPSar4L+mVysVY2RjUSax3Iul7TuNIyzuJOImTqgZlLlSdCK/wAdvsqI5G37UScKa+S0VbbEb97I0rCKRSELFxrl2WjDf0EOoKgODrXRRJr+A8d96DLOoScqrRVVDtDqDv6GUI3tNkCxUJS6DaU6Toq+MY70LGruKA6EHytyZZJJasniTbbls0UmqDJOKemxeHF/u0UcePSsTd7VIihLl8E3Dl3ouoJrTZOcN9kGbJ+SOovQuPJOGpbj8mhY3u0TnGVPjS+gqylGeNJO2/As8bUa40ZvTyyYpyyfjso/WfmyJLu+imHfp2tz3fRL/p+Ls05VJpNy0uhIOTW1ohqf45P/AHUgqDj2x1GV32im+qCINvpr+wcL3GWzRwFeFN2tA1kyJ75ozz9NCcbiehPFLjXgx5MUoSuPQalZY+jlGVvaLvAuOisJtw3opB+AusqwSb0c8bhLZrrj0rJyl7qkgak8Vg/EaKsZRKaxywr4ITwNeD0uIsooY1rxskXHZBRlOX0ep6jEmnRglCUJ66ItasOJJHZY0PhlcTsnuWisy+m9E90enjPM9NqaPSheqEa6Fpxy2v8AdpnRg72NNWh4Run4YSUIxNMI6omlRRMiUJRtUJfHso+iU/drtkQ8pPjrdHY/cShJpl4RpcgKLyVg/bvyQ47tdlH0kUM5cVS+fArp3rZySlLY04pfQRBv/b02znGp/QXVa3QJSttrQUZrk2/su5zjGMbVGaP89s1XyjdJ0RE1B5XOTdUSS3TlRocf9O/LMuVuN60AstRasi6a0q0WzOsd1/kyRyXKgKQguKWzJ6l6NctRMHq5NJr/AJKjI1vW9mv0KTtmBNr7Z6npYNYbvYKE1yyuvAMnQVN8pK/oScvDIIuXEzzu2/JXJOtoyTnKUhBbE/ns0J+0zQVJFGzcZqsWXxsypmjEzpGK1RLRIQLRDL83OOOMOjjgB7AA+NWzo45S8GnB6eV9EFvTYOVHoQ9EnWh/Rem60enHFS6DOsmH0aj4N2PClGqOSopEDJ6nDxXJIjiyKq8npygpRaZ5mXH+HKzNa5rRiySjK0aYSsxQn0a8c4+F/RG2jlopjfIgnZTFp6CBkjWQEteWWy2/cuyTdNeQDKUqTv8AyVwTv+/JNv2dW0Pj9rtWFbsctVbRWNxbva8MhFp9unpmiOv2yTQU/JOPJd2SySuMX5sdabS68CzS4v5T6oqJSV3rsGOHbddBnkUWvk6OouthRdp/Ohb3p1/IZXthincWn2A0fct9o6cfdyu1Qa4xd6Ebelaa+giLiuSsvjVIhlxRnxlJt070UcpcddFByu7M80uOyr0vk6lKFsjUZZftaM+TWNtfwapqjH6h1DryVph9TkpxoXLN+oceoqMeK/8AP/uJ6l+6I2B003G18Hbn4zfqaj8dUb/SQ1Zljjqken6aCUFoytvijjSRPJJxjorIzZc9NxojBFJuVyRPL1SH7olkeyNQlcYWJCNyY2SVJIphhbQVfFBcUXjE6MKiOlorAKPizuNP5Q8VSOd3XRAkJXdoonHuxVGkxU/cBT2zZ3GEXVbGSS67GjBKW9siHxxur0yvERSilTGU1etr5CD42ClIskvCOYRkyJxeuibhJ07NU9ohKNdMy1CTToz+pShFSvZripS/c0Y/Wr2tdBZ9Xxyi8SaXgyzxteqWSCrW0W9MnxjBb1Zp4Rfw2D4WNZMZyx0voOOH4201dh/I7prQQIR0CthUX86EfsfuArFaBO10jse9jsCd2toSeKEltbKTarXYimuvIRln6eUeto78Vx6pmx9XVk+PJ/AXUMcWtMGTi29bLcOMqbFcLZVQinWx0/A/EVoquukTltlqTiRl2FiWSJhzwPRlGzNmjZGox4oytOzXVR6I4VUqRrivbsM/1HAmsh6WNmGC/wBQ3RjSDdaYzxfialqd+VqicXql4FS8jL2zj8PQY+LJVtjpe0VrQPyJRogd/ZOSqdphUrBKW6A5JJqyzmpa7Zltt9GjFxUW12BWDWrKUuLIN2qHg2kktkD6VAlJvRytyT8CytJ2ULJf0DjafwgupPfQ6tR09MCK3Wi+1FOm0QS1afTLTlFpcb2RHSkuJCTfdlcnj6RO01bAyeplklDWzNj9skt3Wz0MiuKSMbhxlJt7Ippu7PO9VK21uzdKXts8/LK223sqJY8cvyKLPVT44qR5/pU5Zrrr5NuSTUaQRGLpt+QZZJroFb7BkaSoDLklxfySat2ymbslDldlFIT3sbl7iUnX8iudIsStCncjXiejz8bs145G4xW+DLRM2KWi8WaZfnJ1hUWyuPA5GG0oqzVg9Pza0UxeilfR6no/SOLVoiajg9B1o9HF6OMVtGzHhSitDcaCaXFjjDo0xSaIpFYBAlD4FSovVoSUaA6Jn9Zh5w5LtGhDNWqIryYpKvJpxP8AyTyYpQzOumGL93uMukrTFyUrRaDpohFqtMqnSWwrQnbSZKUabXYymrV+Tslxarp+WVAguUXb2isHUXfRFdlYdEVpxNu6L45N+2rMuF1al/Bq5Rh4r+Qqm0la2vB0260ugNu+/kDlr/3KiOWpSthg/wCqDkhpyT7+RYWqbVoKd7f8jpPSfjyCMbbj48WGmgBltut//kRwlLHpbjsaTla3aWxua6ce12BB3tKnew44ty2tfA0o7vydB3L4CUuSlJrwOmlD9qEk05UxZKUY34CkzVV0eX6iduvBvz5PYzy88qhJsrcRanL0kXrjPK6+dL/+wQi0nXjVC45Nxim9LpFVJUzt/GP6bBBzmklZ7ePD+D0yy6fL2r+WjyvRtxypxjGXmmbZznzkpSb23Xw2PGa7I4xT8IyT4S2uyuSVog0kYWFbZGb91FXJRM05Nt12R0Cbuao3YI0kzBjg1PZ6mCF1YZqsd18DLv6HpJa7Ao2ysDFXuhnBVd2NTr5OptUQIsfN0l/Y34kl1seFXfYXDSflhUI3GXyWjf1sZRXJJDKHt/siOWNS3NFkorSQkKboqohHcWLKt2x6ffgDgpLasiIyfxtE5bW0XcNfBHJFsikknxsx5+WSXFw9pr5OP7v2ksqfceg1E4x4RtScXXyFSm5qde1dnKE5KPNp2Tm8kcihC6et9BWxNy34HaT+l9kcLnwp6ZSXKUaS/lkZc40rFq9MPGkttoKlFMoZQroKVrZymmruic5JO07XkIDS5k5YqlyRa1JXHo5NNUULCSrfR06049gnBta6A4+3qmB0t96Jvt7CpVHexWiqWVLYjHlG9MFeApNtaFa3sqo0LNUwpJft6IZFaNE+iMloLGDJk/Hk0aIZ1JcXpmX1S45E6vRXDU91sLWvA0pG+rjow44fBt9PJRmnPaXhkWhxaQZN/hl9bX9FJzU5aCsdwbXSKzaMZ8oJrolkekvsPonzwfwdkX10ZIOJfZRwrbI43Ub8luTkgUON1fgpj6aIty5dDKXuddEVdRUtXsfiopVoSNqqHauKd2Ayj8AyX4WgJvkhsiajfyVE3Gv8HX7K8ncvbaQI+5pUBJfvabpMu4rT7J5IKM78fQy4qN+SBZvTrsm7aV9FuLb2+tk6/wBT6AnNUqRlnJOXVf2a8rVfZjlD3J/IQk/bByPMySvJaXXhnoeptR40ebkXGTctbKPQ9HD2uf8A6vgOSVyd2zvS5I/jin/knlknN0yIC7Ey21fj5HXXRDLk1SWijNkaTqLtjQbUdd+SfDlP4+GGbcUAuSa8EOT5HSkJeysteORphIw45GmEjUSvQxTNUJHm4pmzFM0w+P8AS4uTVo9bB6FadEfSekkqPa9NjqNGVtSx+mil0XhjS8Fnjo7iRDwGcbFWikWBPjQUUlHQgDxDJaERRO0BHpjo5xOSAzesxtw5LtGSL+6PUlHkqPNyw/Hla8dozW+aeE/7NEJudJu6MsJX0jRju7pK/gjbRDVfKK5EnhtPadkYunXgeMrg4hCKVtPotDbjx3ejO3pPqi+OSS3opGjHtKkaEouHKW2umZscmuL/APBfkpJqiKotquwzUZRtqpIjCTa6OWT28ZrvQU0HKUa8WKk1p2jluKpP7FyXyVu/BRZNp6YU9q3snG+OhoJ8doAtVd0CU/LV6DN0mK17d+CCcptxtLol+V+dFoThK4x21pglhTT0UReRtWWcnLD9EXip1fYbvA9dAZvVyjHEt7Z52dcoxi+ntmr1Lv8AHH+yGaN3/BY2xxl7UPFpurJOcYzcWrF5au9HafGL9bMGSUMrcJf3XZ6EG3G27b8nmYH5PQxy9plmhl6M8pW9D58i5KvggnTsjfLp6VvsGHE3K2UhDk7ZVR4kVBx/1Ukehi0jFCXLPo9HCrRWaolatjwXegxjeg/t2GTVSqjq3uhIS5vd0O14SogKfLUdBaarlZNRkntUirk9KrCi40gqUfCIzyOMu3vwdDI3JUtfJExpilZVaJR17o7HTclbCHbQsr1sF0CUnWiIEm5aJvS2gtuVeBZPdNkVny05bToVe5U9GhpOJCSvJFXTDQ8KirVxTI5Of+yNwva8lMc5OUo+BJ85ZKh8+SjRBpY1aoHOTVRWh4Y1+Nt3KS7t6R1pUq0QBP27Fabt9MpSk6SOnCVUiIlVJOW2MscZ7a/oXioy3tlUkyhOKjqIFD3WtItVHJIIjOTj0rR0oNopPSsk5ScfsoWWNKtCyVaKxf5FT0I+3ZVTaEf7ir60JVsK7VCZK8jyRKT8MoSXRHI+KHm+0RySTiRqMvqVygpfB2KVP6HzU8Da7J+lfL3dboK34n0a4qzNiS1RsxoRLQpIbJJr0+RQdNxZR4eS3oT1rr0uRqNPjQZ1P9Gi5+kcv/SrY2SW38Mp+lS/F+mT8c18GeU1f9mVn1aMHQ8NSVjL3e6qQafIqhllGlrYsVU0ur7K/g5ST8hlgdW2ZWBFXLT0Mqjd/wBAxQ46so4RfaAEW2r8Bk22vIOT48UtE23aKKOSSoRVd2c3a2jqXKvAQHtX/QKpLY0Y/wBbBON1VAdFtur/ALEe39/Qylx7JykBOa/+7/JlyNKT8mmau/Jmmlb+QMXq8jW0ZYR/JKKb38FvVy93dOw+jxxeRy7oM1p4RxY9bZL2yvx/Jo9Q0or+DLHVNu0QG68mXPkq6NOSSd+DBm7KOhO+xMj5MHgWUqX2VE5dihbAVk0XTLwmZh4SoDdjma8U+jzYTNGOZpGvFjUV0asaoRQopEyyslaElGhosdq0BBIdaOao5P5AdbQHEMR2rAjQ0exmhaAdqxXEePR0gEM3q8XKPJdo0nNWmiVXkwX9F8V8r8E8+L8eV/D2NjdGXSNaVoeCr+yUJX5Kxk5Vb6ACVxkltgxJvXx2HJcZNrr5JYsjc2m5f2CN8dwW7r7L4+3Toywk2ml0aYSpX5K0eNUn2TcZc6a18j9v20vGjsitWnZFck0+tMVtOSbYyd1Ylb/vwVFFKk7Oi22qf+RZ0oqtfIkZKLVvyFWb10dpx+BZ5CbnfJVtMgVQWJvjpXf9llmSjViZJcqa0ZnK3vsLmrZWp0kNhS/HJSu60Siui+B+6Uat09Gma8jO79Sl8IGVaY/qYNeqbXTEyvtfVljTyPVXHNryxYu21YPV5L5a7kRg5X2XWb9ejhk4trwehCV47XhHk4W2ejiTUHG/BdZpcz6fgnhi55KHy7S1oPpF7myN8/F5LitEs+So/ZXK9fRny7hbFahPSv8A1bl5PYwv2o8fGuM1R63p3cUIz01L9uuw1o6FjFYdGFdDV/kF0tATt9kUX9sMar5FntdCxvXIBmpTrqjlKmlHQW0o2LCPJ2nbIKLWld/JWEdtyb/ok+UR1KldWyId/wDBy2uqApS/9NIPLknx0ELJeOmSli5d/wCSq72wTTT07RFQc5RjTSdeSLnDI7WvkvJuUWvDIuEYafwGoCk4TT4+1fIZZYZOWPGpN96KZFCfpnT3XVGb00eMHFK3fYQ2DHOTbk3d9GpR9uyClJRUX/ktGaUVe/ohTQ2Nyp+5WBSTS9qVeTnJOVJ2vIQuSk/a1K/KFV3Z0nv2RpBuqXkoZOvsK1qjktA2gjm1yojkaX9jZNx+yTg266opDKTXQr2Gno57K0RaOfYzQlUwC1ohPbNC2iUo02UZsmjG5XJo25dxPOySSuiNQ/8AtaIQSUm4djQm3GvKOx4ZSlabRLVbPT5erZ6cMsYx0eTDFxtksvqXiTuVCVm+val6hLtmX1fq0/TyindnlR/UMeR8XPZVSWVwhB25SSGpj6DHFY/0zFHjUnuzLLHGbUXtPwb/AFfGOPFBKuMFf8mPCuWZX1ZF5XjgcIrhevDZaMZxVySNS4NKK+BcjS01oGpQm3LrpdDc5OPCvsW1FuuwW038gOpRTWh3xSVEG/cgb5a6Iq1RZNw3yrQ6pe7yJyrk0++wOkrjH/jRNJqVv5KLaW29iuWuigqoyS+RZ7bSEi7dsZ12BN8v9wk97KtJrb2TmvCAjldGdr2yZTK7fZnnLjFtMiMHquV2tot+mL22/JjzuUptRdnpejXHCipTepkvBBxekl9lcslTVWQeZ2BOdpPsyZJKTNOaXJfDMUlsILnojJ2VpPoWUaKiRwWAqOCA4B4yovCZmGjID6pwsXjRWDs6UQwkmViybQ0QHlGydFFtAaoBUPF6EehogFisrQkkAIvY76JXQ96AR9nJgk9iuWwI+qipRv4MqlvWkbMrXExPip/Rmt8tGOXgvG1FtO/lGVeKZfEmtt2Rs05SS2DGrlbqvkbMrx/IkK4pp/8AARog0o+W/Bqh4vozYn9FYN8qKrTxqLklpM7qGtnRk3F+Av5a2FKn7qqhqv8AhC7cm/ALp+QGklb3oTJBRUWl2P2r/sEk2lYUmlTlY63J8Y9jxSnH5oPJr2pbT8BdZ3bTvWifG1Fvto0zhzim276f2JkwyjCG9KyGlUfatFPTyUPVY5+LDFXDb7VAzxUFjceq7+zSV53rFx9XODW1q/gzZ319o2/qcK9c5L/fFMw5v22IseJ6tVr4kQ5NGj1XVv8A9Rm00Ev1p9Nlbap7PUwZ4vUteDxvTJxyJo9nHHHS/wDJYxSzg1ln7rim0vsri0qKfippLaBxUWVeaOR+2iU/dKMPBVq8j+ELxrMmR0Sqpfwz0vS/tTMEv+7RvwfsQZrbF0hoq3bE4+3sa9JI0ydJA461RyYQO4+QN015On+3Qi33aIozTEj7ZLe7qyqVIhKbU3WyDVySuxuXtVENuKp018nYfdabdETFvyVF2wxlyquvLF4KMtK2GGpON/2A0431/kRy4xqbtlJvrdEZVL93kiJV7WnZOMvcouO/s0V5WyORP8lqOurDQ5JxSfz4Ox5LirVP+BJxtqN0iyhcUlpgKk+T1YXa2h5rhB/L6sSLcocapkBl+zinTCnUaS2FpSj2CP8Apr5sIatJDqIEqaHorIOiU21vwVb+RMlUBFytbOkt1/yKou+x21SKqXHb2P0jktnProqlYsloolfYkkUJdAk9MC74+QyT4sDLkdxZ5fqE1L+T0crpNGPMrSsy1EcW5L5NmNUZ8UP9S14NHF8uzNSuySaPH9c4c3+STPWnGXnZk9X6TDmpu0/kMsk/03HiSXNNtXaf/uej/wDD/opS/UsaUnJd7Mr9E+KcMl12j3v/AIdwfhU813SpMo3+tlyzTve6M/p03Nv4Gm3Kf2zRiw1dhv5F8G5VfgGdNU2+hIOWPMktp9Czm3+57fa+AhpSSlfSE58n2QyTcpKMFbCvb2iLiylckvBRu7+iMOXNa+yib2qCm53HoSldXVhdInO309gWlLgkk9km7QKb2wp+O0wjoxu/AHJIDbqgVoo58eHbsncoq/oolfYuRpx0uiDFnnUmQyTUcMrSf2aMsVTsw+pr8cl/4AxQbyZY1HVnrRXGHweX6KP+qq6Ss9DJk49bQZSyuumQvVjZsnK0lROLqLT6KI5py8rTJTktJBzNpkFtlRaLG4chII24MVoM1jlhfwSlBo9l4E10ZM2Cr0VNeccUyQpkwOOs44K+tiyq2iKKQDDpRF2izViNAdFjNJoRIdATaCtDNbAA6doWYYsMgItUMnoEhUwOmRlLY+R0ZZz2wOzT8Ge/cdKTlIPDVkWKY5bSWzTjb6oxw0+6NONmXSNFJxIqlcdUmNCTT3oSfFN7vegNeJpropHv+COF+3uyybcmrX9BY043yr4G0lbJ4FTSK8Pe1JhSrv2vsD7YVLVatAfkobwju6OTb+jtpdgHGqdFtXaRGL40ysmuVfK7IO4p7YsnFxlG0vGzpwfG09kIRmk1k25Pvr+CizxP8UVfnVC54/6UV8WQxZJOTUbTvQXmcotP9ydMplS/UYXgwZbT7izzs0faz1sq/L+m5If7oPkv/wB/webkXLH/AEF5+PC9YvbX/wBxmlDkkbPWxpN+LszJ6B19N6eNSo9j0+CLjL3V8nlYNZEex6alCrv5LGOjRXG0p2/FgnGTqSekWhjivHYzguFJaKzKgtJv5DLSiw5FWNCt3EjtPUOV5Gzfg3E86K939m/DJaoJW6MvarHhOKe1ZnTtKiiSaKmKcvctedlNgjjkoxyVcW6teGO9aKhKbFqh9oRv6IDNN+0HBJr5+jnJ/ByltEU1+74Giop/fyI6/k602iBm+UXTaOU1H6AvNMTLFOOm0QM83J9aA9uu2ShJt71XyUT2mgO8X5XgFvlx5UnspH3W10Smqkkv7YHO3G5OzsfKU4ycqX/kXLNuNV10jozTjHpNeGgLTnbl7f29MlCTlydNfQzjK7vx4By030EMuNqx65fwRUradlVO2QUT3QZUmS2pfY92qfZWQcqvdsm5ctPvyCSku/k5pNoqjxUVcRXsPj6O8gclWjmd0dTZVBsW7QZIFlEZusg0n7RJr32HwQYs+nZjyzvJGJt9QlTT0ed//wBO2iNNmHHo1Rx2ugpY9KD5JLv5+yqdGXO1mzYrg0uzBGLjkl+S+Nar5PWm/qzLOSc40rGGo4YXcktdHvenxP036dGKaqfg8zBi5Z4wj02er6n21C9RRZFjMrWV2bsUlWzJjruSvwaEqja6K1TZMkMuZLG+FPT/AIMkIznmk7tNMu8UePKCd9sngko20/ogGKDtyl0mWcYtJV4GxUsbvo5y9q/gGuxwS/wFNcv4Bj7dB6i7IpZU9k26a+DpPdeAqPJoKE3XQNDTjukqBLjGPewE8oO7Zy+WdSewhW6RPIri7ZRvx0Tnu0UZ3L2U9fyed6yX+nJo35nxW2eT69NRXw2RHfpztyfHb1ZsyRdkP09JYy+XL4CMuS068MnkVV4RWcly2R9TOLjpuyox5bcjoIEpWxoKyo0YYcpI9PDiaS0Q9FhtKz04RSQZpPx6M2fGqZskSmrKjxc+PZklGme1mwp+DDlw0FYaAXlAm4gfW8WFKhqODJos5pAiEAHI5pg8gFgYyWhGwOQZdCXsLegJzkIpgmScqTIOz5DHKTb0HJPkxseOwBjj8lnHQVGjmBJxS2NimUWK0TS4TaI3zWpPkt7JZ004uq8FcLsfLHljl9bI07F0nRfHalul5M2GTaNT3xZSNEJ1Mf8AJbtkoRuvI/TbSTX2Rp3l0DlasMtRXkVgPBuvkL8ixdMb+ygxppK7G4//AHbESqTQyraloKa6TfISc4txk9U12DjJRdeNk5weRtN0mu/gIbC4LIlWuXZP8TeSb+7HnXG+mi3oMkfUTyRhXGMdt+WU1LB3OFpclWzznFpNfGj0Jr8ea/HyZfUR455pdPaCx4nrcf7o/KdHlxZ7nrY65V0eAtScfh0F6acTp35Rv9Hy23tPpnlxdNPtG70ebjKk3Xa+gxXsYsntV+PJ08vx0ZcXNtq/JoeKT6RdZws52gKNx+kK4zjNKSKVcaQdIzJU7+y+F7IzfuSGg3GmGsehBtpJGmHSMWKWvs1w8BlZSUfAeTbJthhJuVNaKmHsFBa2dYCtWco1T7QyZzX3ogTe10C9qlXkO6+QbTT7IpIybb8b2UlJyWkCqd9WCm//AMgc0n4BHvoMqSR0pKSrjVeUQLydJXVDNpVXYFFXXa+Tn0wFlpu3d/AkqWTfVDSW6XfdnRfK7SAfG/Y23/DDOddK2Ja/29HKfhIIR3z3otCdIlJOcrraG8BFk9WFSp14JqW6XQspNaRUWu5fQvTdbRFOSe5WNydsB7WgpKrvYsPc3YF0VTTa+bOXQrDdgHYk9dlE9bJZegM03saD9ouV00LCXwFLnV+Dzc0eM7o9adNUed6lqM6ZKRf0a/IlT2a3CUVbPOxTWOpRkXfqZzjXIyxTzyVLbozynGLc1PzXE6TvvsxeqwyeRJSadlHv/o8PyZpZn1Ba/k1ZG5ysX0eFen/Tcatcn2dF+6itQ8Yqk6Ky3j0FRVWloWWRxi1FJv7IrsUv9Ge+MlFmZwkscp9srCN4cjk6a6Oclxf1TADnJqr7DihxjxtyUdWxXTtVXwNGTSZFMk+WnQ8292JekwPKtRe0AYtN00PpvRKNW2GLkmA8uyU9yGcqd+RHTa2BzqnQsXdph6TAuqAE+vkSDa2u0PKqojNNJ0yozepd3a2eT+oT/JKK4qL+j0c8q7bs8rPHn6lLfyBu9JrF90DKPjjwxre6M+bbZETySt+4y55l5R4qzHklssQq2zThW0ZU6Nno4vJIqV6/plUUa10SwY2kjQoFc05InRoaEcLCoSjZlzYj0VjI5oaYR4+SKTJOCZr9RCjK3TI0+paBQy2c9FZLQyFZyYDMBzYEAfBKbplScwEC37RW6Qsp1ECOSXZmyZPaHNkshTkyB4RtmqEUok8cKKpaA4PGwxi2Xx4yhYRpGf1MKfI9FQJeoxKcGqIsZMM/g1J2v5VGDH7ZNPtGyLTj2R0TxSUZNSNMXyi6/oyOuSkmace4gasdcVvY8N9+SeGMZSSKQjX9dhoW7dHU2gSXutHRbaA7toZO18sTS/ycn0q/sCzlpe1fyI1xk5uTf18CTck62Tak2nZFxX8ycWk6ZOOe8lXqqJ5IOLa/sm0rT6aYXG7knd09UN6Ph+XIocU1G2kYoOSyO3prRo9JJwyxapWqf2aZxXNjb2Z/WRUcWKa2+n/+/wCDdOS3Sb+THn9+GUaq3aCx5Xqo3BnzmePDPJfLs+ny3LHdfTPn/wBSx8csX/QavxLHTNfp1HkjBGVHYvUZH6mEYqleyMPpcCXbZqjL4MOKXtRaM903QYaGucWiTjUR8ck1rYJ/tpGmuWNrnPS6Hi718FFDjP8AlAUUpkdNUxOp/wAmtPVmC3GZqjK4hGl+BlIjFlIr5KiyloWwXrR0X2A/HRy+0CL8Uc7v+QgtX4Al8hBH9zVdeQrmrf8AB3HYz+X0gXSqyCWRKmn/AJJxVrr+zRPaS7EcL6ev4IBC2mc68uv4G6TvYrWut+ShGqi02I0nG09/ZSXVPZOOnt9O0A78WtgS8j03sFL+QgJ0c3V+QNaFdoIbl/QN1fZyjs5proAxQ1CW14Dy0UNyp0CTpaFXYdMDo2N14Oi0wsBeWwN/ImRrq9/QsppR419p+QM3qpU0NhknEh6l3Q2B+1Bf40NIyeoxW1a/hmtAaUpddCs6xY/TKMVtv+SnDWkauKF40YS1kzQlKHFL7E9L6J5fX4mtwW5WbJpWldP6Nn6fiUIzyNd9FSNGRW+N0oolC+cXfT/4C5W5L/yUwQVp+UadGjGtNX/ZmnCUeXuttmtvi+S0Zss3K9GUic5ccPudOzNLLJOVPT0UyxnLGpMlihJ8k/BGj4pSlw3fyaYJ8nTHwYYwgqirHhjqTdb+CmlhBuk9OgRwtyuutGi43pCSnxbRDQWOMYbWycnTKTk3Fb0JtxpATluvoRv47KqLcqJPtqqKO3Svo5Kjn8DPoIm32RnJcWWyKtEsi9qA8/O3tqv7PKxty9TJt6PR9bJK7R53o3Um+03uwPQ5VH+iM5qqastkVRuKdGWT2vARLPKlVUYZy2avUv7swzeyoZO2e3+mYNJnjemhzmkfTeix8YIMVuxxSQ7R0EO0qKynxA9BYrYCyZKY8rJuJRmz47R5uXH7j2JRMuXFu6Ir10dLoERmEJYUK+woAtATGJvsBkxMjO8izegJTlojlnUBskjPkleiCVOTLY8Z0IaKrSA5UUiiUbbNGOAFMcUi8aJqAeLRRdNAmk4keTHjIDy/VY3DPdaZXBK47Lethzx/a2ZsLp0ZblUzR6aXkthXtsE48sb+hPT5PC6Yaa8ctqv+TQv/ANohi2y6TXQU8lpE/FlJNcPslfuqwoUZcuWayOvBtlprZkzanvS+SUjRilzxxl5+AvlWl5E9NkbXVaNFJsKjli51LalVGSeJ/J6N3S7OyxUVTKa86VxzR076stgc1KTXd9lni5Si0tNj4oRWSq230DVubjJKS2/J04J39jZacE/IryWkVHmZ8fFzj/Z4f6pivBN1uKs+k9XGLgskZdPa+jyPXY17l2mg3PXyks/BdWafS5YvJGXFsxyjwySxyX7XRbC6arwHN9Bg9X6eeNy5cfpjxzQbXco+DzfTJcJX0+y/pt0+XZGa9SE3VrTHhO/5FxQ9qOa4zBDvbIynUr+C0mlGzJOdtpd2adYeeRSkpJmvF4/yebkqNU6PRwftsitWNaHu5UTg/wDBTzRUOlf8BUVYvKnXkNtLfYDXXRz2Bf4Da/sIDbrSdBU9pLRzfwTUl215IK86T3/JNO9x2dfKVUC610FLHJ73FqnVlNxXViP/ALlj3a7sDv8Ah+BfNhlSV7FVd01/IBcd/P8AAiVO6VFPjtMm6tPwA8eu6ElKhm6WhOdtePlMIO2c15Y1W/bf8eDq/wAgL0EV6dhTt9aKgddgdPoZ34JttS0gHUEhZtqSSdDRnyGq0AE0hrBGNdA3sIlOK52yWRt26HyfuTdpL4JzyWvd3VaQGPN7mU9M1VMnyTmxfycMgVvbSTBCSaMrm59M044+xErFPYr7r5DTJy5IjJKc5RS7uj2Go4sMYL4MHoMXLNLLJaRryzi00WN8xNwlN76NGH22qJY5NKrNPp1y32G1FFyVGVNcZtPr5NTlxTt1XTMUskJwa7kyJFbj/wBOk17vkjjqLlr6FeTkuNdAinJ61YGrHkf4l96KJtuX8i/jrEk3tPoVz90+K83TIKyqLTvwJF+4lGUpXeqRZJfzoAZZNuv6O0kdrlsSUvcAbre0ybly7Hb5Rd9pEb+9FAl+7yNbQE6bYXJMCc27EyW42O1UiOdtL4A8n9QmuMk1ujN6KLjFNeR/1J3HvyN6SlFJqwi2Trtoz5WqtWWyS9xnztKOnoIwZ57Zn7ZTLK5MnFWyo3/p2LnNfB9R6aFRR5H6Rg9ilR7kNIRiqdCSkcwVZUI22wqI3EagJuIrgX4oDpAZ3jI5YJJmmTsjk2Bdr4GXQWgIBZip7GmIwKWSnLZTwRm9gdy2SzZPBzkZM0nbIOnk2CC5O2TSbLY1QFaoMVbDVlcUKYD4sC7NMMQsZJFVMo7hQHEdSsOmBHgBxrotJfAjYEMqtGC1CbV+T05xtHm+shwmpUStRZTTj/PZOCisvHffYuKdpD5U1KMvlEbbsWpKn4NUGmnq7RhwyuMX8GmD93dWFVUdNMTqiidqibSi3S7ADW/gDgsj+jpytNHY6TSAbFGMdfPY20tNf2GDSfS7Edc5L70gp4NrdFcsb234M7nJSqi2pR+6fQRFy/E97STYOXLLFrWrOnJqUpd9C7tOP/pRRpi7R1XHehY5Havd6ssmkr7IrPkiuNM8z1WP/SfzFnqZGnbMeWHKXipL/wAFaj4v9Ww/i9W5rqaszYH5bPZ/XcH+g5Vbxv8A4PAxqcm/xoM9T17fpKno0YPTqOfipaW6PJ9Jiz8vdOj2vSY3j935LfzQYserhSjFcujmlKTl/tRm/JPJ1O7NGGGaKTWq2RGWedSi+LtfKFhGtmj1vp5Z/UTzuVSlVxS1pURftj8PortKz5du/g9LBJcF97McIJ99Gj0q1Xww02wRXrYsF0M1ZWSSn7/spB8kRcG5XZfFDjHewh9U/wDgFK/sddbF0tBXLuhuvF14A9roEW0rr+LCOcNun9X8ga8XY1uwqPflkVHIun8Bjv5/lDTaSal0KtVoKdxv+QUl2MmlvsWUrv7KgSJvofVd0JLpJEHebXYvHk7oe/D/AJ6DVq1oAJ1rsLaOeu96Av4/wArSfnoKVdaCotNt/tGq+ghX0Kleh/roXqXkoTglJOiiqjq6OXYQydBpMW0FOmUZpxcZt9v4rRLNHkmqrZqz1xsy5bknGKcnXS80Rl5c1OOS+kDJjlOPKM6a8NFlF25xvg/D7Rn9RkeNNJtXW+1/BDS4M81k4zjVefk9jD+y2fP5/U8dNcfuyD/UfVRiuM3REvr6hyS8kp5VdJ22fNr1vq8unNtnpfofps+f1yyZZN44K6vtgx9Jgh+L06i+2SdN/RfI9UQkqp/PkrcVxJOOlqjTBOMfaTw7jbVNlOTjBUBDNKcvZ9mX8Eo5ItNpWb8nF5En0Qc6m73WiGuUYxyfLaJ3SQ8knmjx80I4cZSUt7tAX/IurE5V/YeKcV4HqKxrW14ZAFF+Sjlt/BJtq6er0PyT77AWe3p7SEu6T7KxSbZOSSygNPVk63/BSStcrsT5fRRKW3oNO9DJJtWD/cAj7I+onaovW77M+ettBHiescHNQu23v6L44xUNGLO+XrV/5NcbjHtP7QCuS3oy+pmuNItk7MHqJbCVCW2UwQ5zSJG79Px3lTCV736fDhiSPQTMmBVFI1YzTmdLQQrY3EI5KzmqOuhZSCg2IznIHYCMnJF2ickBRsVPYZ6YqewDIRyKSWiMugG5aIzlTHvRmyS2QFy0yPHkwyd6K440Ajx1EEY7NTjaHx4k2AuKGjRGCoeGNFFEokoHUWcRWgEToZTYrQGgKcrOpMk2FSaAq46MfrMfLG9GpZLEy1KLJR5EJV/JaWS1xoRw45pRGcPcmZdGv0+oo1xrWtmH0z8G6DSorSq00/DBJUw6p/IJNV8hUv8Aft6OSVqhbthugKSdIm8l/wD5DKdh4co6Vb2AUopW39uxk/8A6fnF6e/6OgkpRV2O9xaSXwvgqJuH5OKqvP8AI0MdS/d2uqFeVxmk0muDj/B08nFqbl+10BSMPK7uii6r4M8PULhUe3stDLdOu0RQypUY5xtPj2naNWeVNNPRnnLfwVqPL/VMKnjt9ZFTPn/T+njj9r3R9ZnxKcZ4X32j5vMnDM9U34+yVb8a/TYoauKN8MMKqPt/gw+kVyTZ6yxqUbJHPovpsUMeVKa0/J6WR4aqG2eR6jHktOOR0vBPHknkT29OrLrOa35nGKbbWtPZ5nqJpTfG3vwW/wCneT98nRqh6eCjSWhFlxiwvmr8lsDrI0SyJYczSWn0H03uytldN16cdlor2kcW4Iqm6KOSt/8Ag7I5LS7GXaRSo11b+yKmpUkm6bGXue0c0nRz1YCTk4ypvTGb6Q3C9v8AoPDtfACoetHNex0SwObh7tK9ANJRdE2nFOp2Ua71a+wVLrsKVPevAX1X9/wclXW0Hxf0EJT/AIFktf2V/dqqEnFqvjzYHJW6fXwOoU++xV+3f/HZZU6rfzYE2r/g6l8UM0n8IEdfyEK18E55OEorjd6v4LtCtJv9t0Au72tAkn4+B0Jxbfd2UckzmhlXnQGghEtHXcWF6RKM9SX2ErsjuG+jznlz4sscmFRnTbqStNG/LLjj+TNK1DqysWsblk4ytJN7pdIw+qmlyT22ttl/U+vxwpPcvhbMWbLj9RFqnGXiyJGPJNuW/wCBY601a8JDSxSjKm7Hxely5Je1a+WRp2P1axLjHFyd9M+x/SsEsHooOaqclbPH/Sf0mP8A1McmXfDZ9BOeqQXn0s7dsfDDnFWBftSWzRjXGKikVqn4JJUqEyPqivNdMSUG3ZGWbPJS9QtcXx3TE47k0/FHZvdklKqpUCGocpPfZFG+EoyEc3OUuXYcrVqrehYrbAvjdK/opyXCvIiV66tXsaSp0kBOctIDlxkNkh0vDfYmSNSdK1ZFUjK430Su5jZa/Gq8koXTkBZy4xpCN1G77FyJxEnaxtlFIbV+Rn02Qg6itlL5IIEvbvuzL6hrhJuSX8mialtp6SPN9dOsUkEePF8vVS87N0LUWjz/AEavM38s9DJUV9gQyOrPOzu5M25pqMWefN2wzQiev+mQ8nkw20e/+nRrGmGa9LEujUiGLovA0yrBaC2C6FbsI5uxXYaCkFTcWdTLJHcUBFJh4jypCSAXI9iJ7Dk7ET9xBST9pCch8ktGeUrkA05VEzvex5yvQsvCAWK3ZaKYIR0XxwA6KbLw14OhH6KKIDKSGUiajsNUUWTA9slyryFT+QGcQdB5WC7AVxTQklQ7BvyBOzmx2kxXEDB6qNTUhodbH9TG4v5Myk+rMtxbBrM96N+N6+zz4e3Ivs3YpJUG40JXTGlF6+GQc/bXwUhNuJFBxSv6BKnaBOTtggm+yh1Hz9D8Vu3XQqb6Y7ftVoIWOPp9jyaXGul2mCDtMPtbbf8A+7KIKPJquk9jOUZRcZRt/wD9nQ9sZL+gxS4yv+V9BTRxwS6S07SKYodfBCckoyipe4fHkTw03Uk7ILOC41XRkywfVGuMuUOico809FWMGW1WT/06Z5H6vgqf5kvbLf8Afk95xSuEvKoyZcH5fTzwvtdfyK08X0s+j3PTzxrC55MkYxXls+Vy+o/6WcoP9yfRlfqpZ5+9uf03pf0SOfUfS+s/VvSLJx9PKWS/PgXFKf744ZOMn3HaPCw8pSTbil8LR6XpfVz9JUl7oPwVM8ehH1uS5KHoc8nBW21S/wAmDL/8Q5ObhDClx73Zqz+rz+phxw8mpSbpLdtHm+j/AEH9R9fk5Qw0pNvbr+yofL+oTyyhOcabWqPW9H4+WjzfW/p2f0fDF6jHxkkl3aZ6nokvw45/CRHSNuN+5xLxVzIJ/wCqmaMcrdhqKJUrG80LFtv6Cu/4Kpmq8CqnIN+1r5OxY2m7b30iB2uv/IUrdX2BsEaXdgNJV8bEaSSX0O1fYrb11W015QQqp/0Buk/sNV9gmt6QUta6OSuXQ6qzputfIAj8fIXG/IqTrT/gd+F0/IRKEdt9FVu9AUdpFFpfYCuKVasD8Xpv5Onyb+7DSbT/AOABx+GK/bKn5HT2dKm9eOiom00u0Cvj+R9KtWydPlJ35/wFIp+5rphl+2gyW7BKkgiTk26IylUv5KzfuMueah29hKWc+co//b8MLdwcb0zHL9Rw49R9z+iM/wBRd2sWv5DlYbN6HEm5t6b2ZMnp0m1XVDr1n5JVVP4svj9PPM7c0iDN6b0/LL7oOl5bNk4rFVLfj+Sn4Xg/dtPpl/RYPzZbluEd7B9rX6WMoelTmkpteB4O00w5NaXQIVYd5MikFryjVjuq+CcKcUXikohmlep3KN67RL80ncUa5OLj8mTLKMeu2RmMjlJco+bKZI01EWUFKSfbseUlybatNhQxrtNX5GahzlSoVSrJtV4GUElO3tMBoVyp/wDpGU0m/K8CLUk//tJJ02/kg1wlGSin12Tk+U+92K2lT+iSm5Sf0Bea5RWuiEo03To0NUo+RJr27A5+6K5eDN6luPpuUWvs0ykuNGP1OOUocU9MUNGnBfwNF6QIp8UvhD1TrrRRPK3TPG/UZVifyezkVRdOzwf1eaikvkDN6KOuT+TVmsh6X241Q+WbqgjHnlsyyaKZ2+TMzeysL4Vc0fSejjWNHzfpv+4j6T0j/wBNBmt8NGiHRlx7NCdIqHcgVYqKRVgGKsdR0dFJHOSRUBuhLObsDRBzkK02NxO6CoZOyd7Hm9km9sgGSW9E602F7YWtUBLjbCo2yqiqDBKwDjho0wgCCSQ9oKdRG4iKSHTCOa+hQt7CUJKNgaaQ/EFALYUw0K0AyaYSfR3KgGcdiSsZSs500Bmyq0YklGbX2b8ioxZI/wComStcmqmm30zVimrX2jNJVH5L4IqUU/Jl0jZGHKWtlOPFfwLi06KPv5CoTVyOTqkPONRtEb32UWi97Fk/cl2cn7TpLp1sI7lKM2uhlO7tar/IrScU/I0aUAF/3V8lKlaUV2K0nJNPY6m4ztV/ZRzhzbVNSVf+CMIr8qd6kV5Sjc070Qx/HiyLG2CVcQyio/wShLS2Om5Jq1/YVmnW2QyN8lkX8M1SSvZJwTtXplafKf8AxT6Hhlh6uC9s9S/k8TA1HIm+j7n9Q9MvVehyYXt1r+T4OaliyOMtOLoM2f1uTUZqW2r8HoYEowuS5wbS4PyZ/RekzZ8WLIuPFtqvOvJ6T9BkjHippX5asMr+gz4/T5Mk5TjD4Uqbdop6j9ez4YrDikoQrinF3r+TE/0ap2vV6f8AuePf/knP0MFkcFmnkS6fGv8Agus5CZHl9VmnnlOUnfbdnp/pmTljcH+5Ponh9JGHp5OEZLk4pJ+ddkvTTWH11XSkvgjpPj2m9mjD+3ZmT5xVeS2LKkkpOo+Q1GhM5dbYI7WvI0a7CmSryPHp2IvgdqKi/DX/ACAzXXjV7Fkqb93jtAUmpRVafyPOLU5xp2u9AKtr7Fu1YWmop/f9nV7QO7lUewcvh7fZ3c38tMDW+luu/AHTik06/wDyDvXyPJUl4Ao/IAhS70jqtX91s6Sq6t+Q9NqSqXlBBf8Ain/ZynFB1atd6onPck735sBsid91Y2OSartrsXtJLer/AKGSSVrQBqt/+RbTteSkUpNx5JSq9k33a7oqF4qn/kWX/ka7Qum9tpb6+QFfglklWx3rfkhnlUWEZfUepjhfKUv4R4nr/WTzZFyuMbpHp5cfKTlPfwZM/p451UuvgmpaxLG0lqr6Zt9H+n5M1Oeov5G9F6KodN10n4NsJyxOpdfJGbpM/wCk+njjTi3+ReQem9lxf7l2hsnrk7jxb+0ZXmk5t147Fs/jMlv16jlDJDhVp6NGDHHBgUV2Y/07FLi8srp9Gxytsv1045xy+xkld0BJql3ZaCT7K2rjhcFQ7vjXx2GDX40kByuPRGCt0rRCUoySvuyqlFyszzi37kQCUFGNp9iOUvxptdMVyf56fTK5FF6T7SAXJf7vsMZU39sXJJvHJPdHenlcbaAdq290qEipSSSa0ykknHT38AjG4ySfnsBeblKq60NCLUv7BBVJ77aZabSdNf2QGVv+hJWv3FHNfiWqZJ3Lxa6AE+99CZfe0luh2rTI3xn8gUf0vAG73Viufufhhe7ZUSyNOOj5z9Wd5kme/mlwVnzfrMjyer/hgaMEaxLewTraZROPFNa0Zcrq2ErJ6irZlT2U9Rk2Z09lZbvTfuR73pX7EeB6RWz3fSv2IM16WB/Je7MeOVGiErKiyK4yMdlU6CKNqibdsDdhRQeNhoaIaRAlWdxC9CuQGHJPYq6OkqOMq5RtnS0xo6FabkUdHZWEaDjxlo4yKRLQyRTgc4FCUC6KUkK1YQFJoPMDRzTSAdSsdEExoyKK0K9HcwSdgIxWmPxAAjdAcqDIjOVAGck0ZMnY2XJRlebkwRqUvaaPS7XZkxO0aPTtRm18mXWPQxNFlszQlSLqTuvkNOm7uJknUZGvj58mTMmpp/IDQZR9MSEeTu68or4ZUJtdavYU7il5BFSkv40Oko99UQI5+VpFOD9rb38MnL9qS+Q8varb0VVMmoRdVcGZ27i9NO7Ropyx40v2q9k3L8c42ra7/ghFMcuVN/yUaatroycnHJ7f2mnm5QS6CpZE29EZOV8U+jR+Nt7eico8eXyVYmpJ7a2fPfrP6ZCHql6qEFxl3/J9Ard6IerxSz+lnjrfgK8v9JnyyOD/AKPeXpIyj7z5r0kv+l9SnJ2n0/o97F63nxjd2Zlc+pSZ/TywyTh7ovw30Z8nDJJuMZRrqz0Jz5KpdCqGJO2EjD/08ssFyc6XXuZ87+sQz+g9TCbnKUJu1J/J9opxppVSR4/6/gj6z9NyxW5xXKP8oqyj+ketXqPTqXL3I9COnT2+z4X9G9f/ANN6hKT9rPssOWOVqSZW5dejib1yL9fyZVKlfZWE2276DTRD91fIylzlBRW2/PRFz4m30vFupxVuPJSTCXxmublGUbbVeLK4pyyyyZZaSVT3T3/+/wDBGF5HK8nFtX/L8Gj0s6wzhlpQndSf/JUqLm5JRuot2wtN1J9SfYItKXKOOlSi73T+TdixQj6ZSluPcvshbjFJ3qKtv4JuT5Vxr5TRSTcs1x6S7XaS/wD8ByY5JpuXLlFPkwupOXuSd7HSfS2zoqOm30tC03vVfACuV9aaGnOUr26t1Yk5JTpLVWcm3G7tdb+kgp+f5FPmmpf+pCSuEl/uXX8oON1kTrSdux8ntqPtdNtNd0wz8JHpJJ3VFU/aJDHJ8Xu741/jY3VgGU7affFcdCqWmymVeyNJ0rXL52QlKlVlQHJ266FUqoLlu2Jd3XgASZDMoOO5NSvSrTRSc672Y8+aKnBNq7CFyqjNPlqOLUn2/wCyuXJum9iRkvHZisxfCnGCV9eRpwvsGJrgXlweL8kFKopKd+G7/wDwJE1l/Cu6DD0ynkS8DPKm6XZoxReOHJ9jGudq0mscVCPhdE65PWgbk+XkKTRp0+L48MpV4NUIKPfZLDJ8eRoTXCys2pPTfaIzySinRqnTpvozZI8paIQkJuel8bFnNdJ7ZojiUItrTa2ZXjdtkE4tylLktroDjOMr5N/Qbvk/gMnck+kQPFu4pulJUymJL8U4ru9E1KnT8bo5ZIu2vmyoOoVfhjwqSm46V9Amo5EvtgxKoyX2AUuORddnZJ8pca8iJXP6sbFBznJ3tAPPf8Cqopp3dj2+n5FyfvaCJKTdiP8Adcv+CmuJNNp7CjBptvseWo6EhFVf2NP9tUEYvUyXCVnze5epf8nvev1il4dHz+G3mbA3f7OxXjTxOzntJDyi/wAegzXj+qh7mZYrZu9VFpsywjcyo9D0ELaPaxR4owfp+Kkj1VCkGKClRfFMhxDDTKPRxMeTM2OdIrF2BVDpWycS0dBDJUCUjpSJuQBbEf8AyHtCOLTAyVbOaookJNbMqWMisErJQg7LxgBWKVDomo6CmVVk9BtELGt/IRR7BxEUmuxuSAFUL2O2dSASgdDNV0LIo6wpipHdAUtCzFUvkDloBJOjPkkVnNGPNkAhnntoljg3IZpykaMWOtlBgnFpGhalEjkdUPGVx/gw6Rux7o2KuKZ5+OdtUboJOD+aDYykvHRnzK23RdbS1f8AJPJyTsBcb1Gh76IXUasvCKu++ioC9t14ZTTjUltMjfGbTVDwlqRAZLlFKKt3pCqqdraQ8raVEuTul3IoflP8aS1RPkpJtq5PR0ZtT4vryNLzGqd0iKTUfdWrL8uUU0q0SxtOErW63Z0cu6S0GmhR1fj5JZFyj9+ArJJxS8DJ0/kog0+PQrfF/Zokk70kZnTv5CvG9fg4Z3S9snyj/PlHfpnqIxcVLw/Jv9Xi/Pga6ktpnnelipZuUlTT9y+GYs9XqbHtOSydL2mfJilN1GcuP8mic8MIeyUq4bv/ANX/AOBsdQgq22jVcIjjxqNJ7f2J6n0znFPHHfTSKzxuuXkaGaoq9szbGpr89/WfRZfR+vyN4pQg3adaNv6R+qTilCUtr5Pvn6PD6r08oZoRnDIqaZ+c/rP6Tn/RPXVuWGT/ANPJ8r4f2b+nPWV9p6T1Mc2NSTNmOWj5H9I9e4Nb0z6bDlU4xlFh2rbabSbrdN/BVZGoUoqkqbX/AO/RmhJNlovlBw8d/wCEwhoSh/1MLVQdWr34K5KyZsUcFyTSSTVfyQyqUVFy25xTT+g8pY+EuVqrTXjb/wDcqPSnCUE8X44ylmUnS8OhvSThweJz96tUv/YxQyzdZZ5FJK01y932dH1CvHJpucXSXjxsOeKZYLFlXlNbT+a2HP8A6mOpNpYVTmtp9EsuaouSnUp2pxfh/QkczjjknUrpU9hcpZS4p1+3pSqrG9MuWfjTbaqkSyylu5X/ALqLem9TD0+FydNylSruLp7I1fiWWV5GlHjf+1eBZ7lLinFP/a2TnkU8jk6Tbv8AyByq3yTb3d2GmrEm/bxtNb+vFhm+MlUalBuLfyHE4/gxzzRcoK+pfa//AH+yHNLnpfX18FYbcWSdSeSUpYoaTXX0Z3NJe5vfddlItZfS5ZSpb9qT6M8KnOMG0rdW/ASLTbjBQbv/AHd6dog3xaYJZFwS8rzfgk8ndhYebq4tU1qvglyb1HYZc8rb8vuymN/jVcRrNrLPFkyPjy4ohP8ASMc2pyzTbTvs3yhOW1oV48nTkqMabWPL6WEPd+7VU+zNk9Nfuwyp/wDpZ6kcaj+7bJ5McHuqfyiDw3+r/wDR5lg9TilGT6dG+PrcjjPHBrhkSUlXfwZP1TFDN+OWRW8ctGn0Xp+pSRqH51f0mDfKXZqn7pfQVUY0uwxjZXSTDwiqtD/j/qxYaRSErfuRUp8cNJd14Hk3G66HxJLdUykowl0tkZ1BSUfPa6DGcOX2S9VDjG4maHJPsi5rbmmq0ZnOSTpDw9zTsZYud1pBPjDF8uSfyV41G2JKChke+yy/7S1ZAuVpZU0tNWJjjULfkNWwLWMqrWlFOhFL3v4bBdxQmN26+wi0V7nsOB8eYVFqC5ab2djjxTV9tAHJvj/BGV3ryXze2WviiSt7+wibbV2gdv6oM2nJ/wAgS7+AHXSr/A81eJSTV+USq3ozy9RcnG9rYRi/VZpYZapnh+mt5D1P1TKni4vv5PN9KtthWtu5l1+3ZHErlZTI6WgxWP1kE+jFjx/6iN2T3CY8fvCPS9DGoo9SMLRh9LGoo9DH0VlKcKZOqZoyIhPsooi8WZ4S6LQewNECnInF0jmwGbGSTQkUUQQeIriUSC6A85AatirsrGNsy0MIlFEeEEkNoIXgwOJVSRzpgQUbG4laQHH4KJbO8bK8GDjQEgqQZRFaKG5o6kyb7GiwC4iNbKWLJATkTm6Q09EcktAQz5KRi5uc6K552SwxudlGvFiTVlmlFAhJKIs22EJN2Pj6QnF2ND2yozW+a2+m246NuJqPkwenls1p710R0aNKNiSaljbXg6rtMFe1oKxpU3/JvxqMcUm/c6/wYu5NfRTHN1xvsMmm+TYtOL/oauNnVdsLBi3JqPx5FXddtWO4ONNf+mxOT/al1ZVHHJKfSfnYmROcVk+7GWOuMvkpLGo84xdqkyCDV5ZyvsGO2vsaCTxpvuzl7Wn4YaWxqkVik9MjCdsvGLSdsqEnB03qjO2lGn2a4xUo9mbLFqMp3a6oLGZ05PwjD6v07S/NiW0vel5Ruu+1RSG49Uxjbx4eqXCn56PVwStHk+s9MseZ8NQltfT+Df6OdxS8nP5WOuc+N6g5IZYF8AhLotGSZfrmmuWJ0tx+BPXejw/qXpZ4PURuMl/h/JqUYu+brWiUpKPRWX5xk9Pk/TP1DL6TK943p/K8M+i/R/U8ouLZi/8AjDH/APWYfUxXa4yf/gx/pXqckJezHKa+lZZ/rvzfMfXRnWQssrTvo+fyes9SpWsORL/+LEXrPVZckMcFLlJ0k1RdjU5fSObUqk9xbj3rsrFvLCXFL/SjbrtrR4GRfqOBLljcl8x2TjL1+bJcMOVN66on6h+f+30Cyrt+TnlhG58qd9HlL0f6k4q1x/vYk/Q+qk3yzxi/KaY/UTJ/r1snrINx5SVr/wDN/wDuKvV4X5V1Xf8AyeTk/TfU8bhmjJ/HRkjDN6f12HF6mDXN6+Gifpcj6F5oyjS7PP8AWeteLJSp0e3j9PglFXBIy+o/R/T5J8l/hi9Mc9TfXir9TpXJX5Hj+qqcWnHXwbcn6FhUuUYpr4Jv9K9Oo08TT+UzP6dP1zU1+r+zjftu6+zv/m0eLbW/k1Y/0X004Jfjl/Nsph/Q/TQk/a38cnZr9Mbwy4/1uEE4zhyTXh7/AKM6/VZrdUvOj2F+lY4O44of4Kx9G1GuEK/gfqp+uXzuT9Wclpjemzes9VkSxwk43tvSPcl+mxlvhC/4LQwTxr2Uv4J+i9T+BH0+VR5SKOXHHGDgrTvkDnlpRk3Q2elhXyhrlSOViNg5aA2FK1ZGbSexsmRRTMcnPLJ/+kNTnU5Y/wAuVuvabcUeMaEhBRSKXSv5NSOuFbuSRoi6oyq76NOKPJ03RSrw3KqLqKdydWZ8cZc9eDS8e3vwVzouXT6ZybuxJJ6tiOdbCHyNNNMyUlKi3e/Ak41b8masJ1paRdVCDcXshytVQs5dRTpkKjOLeVJvz2aIf9hq9q9GdRksjb2h7439hHcly/oZ1+NE9cn9oq4qKiAt+6qGwRVu/hnOpTk11VnQ0mv/ALSi09wiu0o2BpRSrdsXJpJJ9I5747CGmtvexE67+RnuXwRyaSATK/KfkEG6Fe2v8jJNAHbi35MMsclNyapnpcU6X+SGZJRaQNfO/qkt10Z/T2oD/qU+WWgYFUUEa8BXLG4k8SLSTaDFZY425FngaVorgxXLo3fguPQRl9PKtM9HE7R5+TE8crRr9NPSKjROOjLkRtdOJky9lEoumaMbM3kviZBp5aHg7RG9jxZRZFkiUEUsI5yQjYG96OWwMMezRB0SrZSKMtKqeg8m/AiQ9aCO5fQeQFE6gDzCpE2mBoo0KWhZOyV/YU2UF2C9BTtnNATas6qCohYC2DkLN7JuVANkaZjzTS1Y2bNxiYHlc5BDZNj4sdDYsTltmj8dIoEI2V4aBBUPegJS0Tu2vkOeVGV5qloVZXo4JVKvk3R9yR5eCXJo9HE21fwYdo0JpJNbAtRlemNBN+1Lb2gTdxTsKypXkdhS478s56l9MDdxSX9lRRS2xYyezl39UF6sB1N3t+KAv932zl/3F9HU3NyvSe/sBYNq2/2p6KKd/ka1aoGT2x4peRJvjLXZFMoqoxfkDp7fQ/U0/HyRtqP8hYZOMXceisJXJ29MjwpVLsqknFLyUOmlGTTt30DIrjx6BjilLe0FupdBUPx1pbBN8Y/ZXI+5PT8L5M+RSkroKzzSyRakrT7M0bwzW9r/AJN0I19kM2BSb/ySxv8A6acOZTimasUZTeukePjlLHI9b0GeM4yjezDl1zizUWtyf9E54m17eReCiVtBh5OT9Pjlknlx80vD6NOH0yxR44sUIL4SNUmhoZEu1ZGtZ/8Appy/cxM2CEUtK1tOj0J+qj+PjHGk2qbMWROUW2E2jBx8oquK6RnhHkvtFafHsmjXh9SsT/amZc/48+WWScVbFinbG4XRNt8XE3hh4MHrPSLLPHOreN8keq4fBk9TB00CVWKbimn4DJSR2D9iLVZQMGd4pptWl4L5M+PLPl+Nb+SH47OUaQ2os8uNQUYwSfyQxvlKT+AK+Y+Bal/JUVWR0k/BzkKtMYqEbF5DMSRFCT0Z/UT9o+SVIz+of+m3ZVxzdEsmVRXZGfqY9RdtkYwnN8p/4L9anJ7eV70hv2RfEKTeqH4/JuR1njlbxqwyfSRRRqP0corspo48brfQ0V//AJGjclQUt8QzatHIoVyW35LxadLz5IOC492ycOcZVenoMNUsdt+UJPEtLx2CEpR1YeTffQRLJcVSJTlLjfg0tKSk/FGacaVS6M1U4zpitPm53Y3H3JeCbdWmRTOStr6BJ2kJGMm0wwe/sIEdyZad2kShFLkWguc9eFYQbrk/qgQlqmt9HSdWLjT5u15Kik05S/oOlOvhHTr8tLdsV7yyrfyA9ohN20PP2Jb7XQlNrXhBSv5+qDG+Np2rqidv8hZLS+Qjm7tkM8+MJO+jSlenpnn+unwwzKPnPVy5Zn/JTG2kiE/dmNWOJEacTLsniWh07lQYrV6ZX2eljScTJ6fHpGpRaLGSZ8KkjDTxSPTvVGX1GNNACGe1QuSVmXcJFOVhAZXGyVDw0FaUyuMzwZeDKNCdI5yJ2PDaCClY8Y0BFErAxRi2WhAMIUVrRlSqAyijrA3rsDmkBpsDe+zlLYAaZxRNM5xTKIyQl0WcK8k3EoHLQFINCPQFYyTOm9EUxnICcnTIZZ0XyyVGDNPbKieafLQuHFykBRc2bcGOl0BbFjUUO4nJ0G7QE2qJOVFZsyZclMIh6nLsyKXKQc+VSkyePs0R6fpn7lR6uF+36PG9LKmvhHr456+jnY783WhXd26Hiva1QMfuj0M//YjSGZPjfwyai0m/Bea5XXTJwd+34sqEtpR1bKStaBFKUkvvsPTQHX5qjk+PNSfk5Pl/QJu5J12grss1SkdkTc4vy60JL3Rr4ZZe7JHzqiBHdzXw7HUYzi6V0rI23OV+SmNOOwoqNxdrb6OxyqXFlu0k1Wyc0oz+wGi6lVjP3dvolBcZN1bGUutaKoTjtNdIWe092/k0R9jTpP6ZKWOLhfP398aAzTVLXZLjovLbkn48C8L2VuMzw8tj+mTxZeRVR38HcaM2F9bITTZVOzL6b8fKX5ZOKrTXyVx5ejFc7MWoZRQiycpNj/k8IjJJxp6GjG8bTGdMpGKcBIlYMWrRohTM0pccr+y2ORFV4fAVHigwVhcaWyBGZvWaimXnKjB63K/xugsafTSXFWao/uMHpJXBN6NaybRUWcaBKGrDdwTvoGSa4aLiJxVWyfpcnLl/Izn7JfwQ9Oo4lFqVp7YitfkeajH/AHWZ1kTlKTVxireyGX1PnpFpI0SmSyZUvJiyera6M2T1MmiOk4tac/qVAw5fUSze3qPwRyTcpfLLYIfPZucus4kNixqPuaNKfKqQIwXVHQTjOuzUZq8FaO4WxoxrZaCT+isanxbGjjV8WUSXJeUNKPv+n5CaSONp70VeNJryxskLxR49sVagm+wmi4O/o7jx35Hg7gLJqCrtsIVpSaa7GnOPGuhOXDZOUlLdmQ3JRVWQyStMGefGOnsnB2vcRcFvSbFlUroLWvolG5XWqIp1kqCVe5MWTSyOn4sC2/s6UFKba6KjoyqM2Ux5NqS1olpY3Frd3ZWEE8MnQHcXJ2nqxlKpV4OinGEafewY03bZUPF1K3tATcG686HjtOI8cW0++wjPnttNd9E1J02zQknNvz4ITXaCkjvJfgs01KuyOK0+y19hHSemeZ+qSrG0u6PSmqgrezwv1jJ2kyjyIK8hux9GPArdmyEfsjNasW0Wxw95HAma4JqaYYrf6eFJGrjroh6eSpGuLTRYjNOLIzuqN0opkMmP6KPJzL3BxxK+pg07ExNEFOGifRo00TnEDoSNEJaMi0y8XoCytlIsjFl4KyisEVuhI9AlKgjlJJA5NiLsZMyrtgaaGs52wJ1YeP8AKGaaOVlC3XkKm0zpREaaAsppgeyLkMpFQWqJyY7mJPYVNuhZZKBN0Zcs6Kjs/qKT2Z4N5GRzNzdGv0eKkiC+HDSNCjQ0VSC1ooRnLo5i8gJ5pUmeZ6nKbvUzVHl5kpSuyxGeTbdlsXQko0g4maGrC6kev6efKKPGhpnqejdxOfTrxXpY5VFWPy5Ul4JQaqiuOtrtmXQsnT7Ixrm19mhpOLj5M71KypVHFJvxSFjStNW/ALcndaO/bO/CQQ8E7+RXqSQYP3cktN6FlUcnPxYV0E5ZFWrGiqnJdti2llfwtiStzc46thTpXC/LbCnJSa7FxyuFfGzk5OTle2RVJ5dJ+AcufuJrTd9D6UnQVWL9o0VrZJMpd1RUdKTf9aDj5QkpR/d4GjFcHqhor2JgSy43KfKSdvZNLbRpeRudz2vgk3UbXkNRFq7BWh27WlsEYuTpIjUK1oEZcX1eis4iNDFzXY8q9sW6d7b6KRyr5MsotbQu7SezOJeHorJWOM309Inl9U1Gk6Mbl7eNvj3RKtvbYxn8NDk5wc01cWteXZXHkowy/lgjNt/vf9kw/D2IZ0n2Unk1T7PHUp/I882ZtXJvVbGM/itOXKZ5zxtXl3H4TITlOT/ccsHJe62TK1OGmOSMYL3LaHh6jfyZPxqKGjH/ANJrD8PS9L+oYYZHHNDkn19EPV+tjLNJ4o1HwjC9N2hVlcG2kVZ/xqS9ZklauhY5pVSISblJuuykFSJjf5h3mb1ZWHq3xUZK+PRDhuxUvdRWpzFJRc23VCPDartmpJqKGjjXd7+C4bjAvT+/ZqhgrZT8e7XZoxQ1ckVL0jCGl8jLC3NNGmGG3ySC8dK+mHO0v4+LViuFtpMvj98al2hngXC1porFZ8Cd/ZSVY5tMRtwyOtr5Fm3LfkaNC1B7uJCSm2muiMcs4NR8FWrrIv7RA8JPp6THdJd2yM5WnXkMZa+wI5sjUmTjJsrlx3bDjgvgi/ws8XtTZCUm3VaRqlkp14ItR5P7IEgm09i8WroaqdHOXEIm/a0ho25CJcsq+Aq039AHts0TfGCS8ohhi2v7LuLlNV3ZUTTfHi/BTHFc6e1oSX/drp0UwajKwisFGK5r7A510+kc6WC/oimnFgFtU35ITe39Feo7M2eenXwA2FW99Fb46I4OSitaLu2BPNPX0j5z9TlyyUj3fUvjBv5PnfVy555ATxaNWOV0Z4I0447QZbPTqzdCHKjJijSRuwIML4oNF1aBjWiiNIXk0dyTC0TlGgJeoxqUWec4uEj05dbMmWKbIBjdoaStAxpIowIUGLGaJ9MDRB7NOPoyYmaYyoovdA/cJGVlI0ggRiFIKkkjuSMqZJBSF5o7kig1sLSFUkCUlYHSRJ9hlMRyKOaFujt2cArezuVdizdMjlyUghs0kYczti5vUNAx3kaKDjxcpI9DFDikDDiSrRZKiAoYUKZQkzPklRfI9GH1E6sIzery/Zlg+TF9RJykNgRqB5x9pGDp0apL2mSXtyWUaoM3+jnurPOxStWbPTy4yTM1rn69bHdmmNRkmZ8LTimW06Obustu4ozZIvkr1T2aMc9UhMkbTflhKjpJ182GbTj9dBxxV/e0Jk9uior2qW6OyK49aB6e5Fpaxcatsgg17lu6VMCkowX8nJ1lVbujp1+OUI+HYVKWpXVWx+5uNU06pic/ak1b7OjKUskpydy8sNDLlVeAxQqtSu+yj1BJBTWrHgqdkVfZSLaBjT3HQbZODsbkq2UN7emm5Vok2oxqrb7HhK5Nx0F1SSXfZBBJ8taKKL7HUPcO6tJdBpGULRPiaIx5ypaBOHF0FlZnAm8deDW4UJKKr7DWsc4b0ScGns2calsnONvQXWZx2Koe7Ro4P4HjCvGylJCFLYaTdFFFv+Acfc9dBAWJPdDPG0t9FcUbjbVoafHj0E1mcYseGG7rwgwhyf0aFhcYuTjf3YLXnZYStkHDR6klGLVx38My58fv1W/gLKyxx+C/BpcfB2KCb2tlnBV9kLSwxWqAsK5X5NONezloXTbKSl4asaMbHV8GlGwwxStaewlpXjWq2aMUU4faD+CUF71RyXCaXhhndNTik0zr1Y3Fhl/BWUnGPPWkW5cV/PZNxXHfZzkpQfyESnBO6YOL3Wwt2qDiaRBL8N3LqhZp066Nc9ppeSMlqgJwVpWdJPl9HN8Vo7m/JKpJypbZ2PIqoTJHmhILjSbIK3p6uzPlk4zUkui/JLaJvIpN6tBB5LJkk9KlZG+ckHUE38ksTfKT7VV/AU0vZNUFtx/tCTTc0NJuST+NBF/TqoK3V7Cp1O+mdP2Y4pfB0uKvXa19FRypycmx4p06/knDTvwaItRUV89hC5L4qD0zlD2JebBOTnmtbVhct6YE8jSTMOTc68Gucrv4Mq7YGnAqSKPUGxIOopBtcXyda0/BUYPWSXFpng5N5Get6/I1bv6PGbbkQq0EmacSVmXHaNvp021oM1rhjuKNeBNC44+0rDRWWuHRVIz45FlMrJuIrjoazmwM+SJjzLZ6MlZkzxIqGNWV4iY6RoSVAScCU47NUqIyQCQ0WTtkemPAC8XRWO0ShsvDSKhYqw1sKQyjZlS0r7HrQVDY7j8AS40hHd7KyX0JJaKM01sCexstEU9lF9NCSOToMpLiBGcjFnkXyyqzFkblIIjJc5I3+mxdEsOHdnoYo0gp4qkFhRzRUIwcqOkhGwBllpnmeqn2bM0/azy8rc5liJVydjY9SKqKUST9szQv2jPmhRog7iJljYCYnpI24nUkefi1PZuwb2Kset6efKOjZiinFpHneldaN8JtLRyrvDwfFtDf7b7VkoKpX5Lwr3R8MhWeD98qf7TpxUk1H+RUn+WSTpDW/wC6Kynhm/2vs0uSpJUujK01JSr+xk21oi46epcuvAmJpt+76HyPlikibXBa8oNOS5SQbUOV9gb3FLWjmnbT8hTLTtjtOgQriovxsP7pfRFFSVVQ6tbBCF6DJ+0KrDa0DiTg5VopFugDpRryPjfBfyLGNux1SZRSaUUqdt+Sclxi/kZriuXaYjlrfQSOhLjDrbK+mXLI3JJ18gUOSjNftQ3HirvsqumlkyxWleiHqoxx5HCPS8lEnys6OD8uVXpebB8YudzodY+Trq/k0S9Hz9TNYelst/0Evxyk5JNeCNfqMKxeK2dwaNGN26YMkfgppIQ9oixtZL8GjElGnffY6ioyfkJpISgsVcSLSbrwXnTWo0VxQTw3yST7CbiPp4JOtV9mmeNZI9JfwI1BJ002uhXy5RgvPwyoz5cNS27+0Zc8VSu9HrZcUFjVV3/Zky4uO6C/pihFuX+nFtHp4/0uc8anLIra6SHwev8AT4cahHHJ/NI7P6x5dYsMr+RjN6tB+ix4k+e/7ITwRVOD5edFo4cr/wC5Dvu2LylhzcI1QXaPpssYXUbkdP1EslY3Gqd6XRa1iyLjGMZSV2hs3KcVKMU5Lygm+pPC2nJ8n/IGr1XRZZXKDVcV8Ek3Hb7QFFFcU/IG1e0JKV9Ak6WwOz1acejPJ0y11+7ok0mRqOmrin5IptS7LadfRPjb0RVIZGlfZJ3KT+Dl7NDJoJibXuoZLVUCTUZA93LRAsk0yUotv7Hyt9eQRT1YE5Lf8k5NR/g0ZEjPkS0mELJN6Oj/AKeOcX2GT/HUkT3kk5MgfAk073SHa0l8iY37XX8FYq5pfCNIClyko9pDS/el4QcUVxyS8+BYJykv8hFI7mqHnkf5G0ugwVK+q2FRbg38hAjFxqfmnaEurZfMk2lH4ojkaSl8AYpZHGbT2mdDc1StC+okul2N6T9jb76A0JKyef2w70UTvsh6uVQYHievyte1sxRdlPWT5ZGRiglasS+z0fSQtnmYVbR7fo8ekwxWlKohj2cu6KRiVDQKw2TopBFQ1HO0PELSYRHnT2Ty1JFcmP4M800FZ2qkVg9E3+4rjSZAwHErxQJVQGaSo6HY80JHTA141oZuiUZ6GuyiyKLSIoNvqyC10cpE3/ILYRVtMnkehedCSyWFQydsknspllsi+ioZzolky8UBujNnnqgJ5vUXLiivp4c9mLDBzynsenx8YoB8eOii0NxOegAhgAuijpIz5HReb0Y88qQRmz5NMxRdyGzZLk0ItNGoNCjaI5Y00Xh+0nljpso7FK2UmvayGF0vs0VcUBidqRtwOkkZc9KaK+mk5zXwij08Uqkj0cTPMxvZuwSpHLqZXbm7GyKp18oZummKpcor6GpW/wDgjSORKPuXyPBa/wD5aYM1cHSvQuOTlCKb7DIZPcnFeHoVKi3tU1S+ibSTaCxPe/8ABzjzg6+LKOuDl15QNKKS7egqDSqLXfkZSvIl0K7qq/kRK7a7Iq8WnLRRUuT+CH5G5LWyq92Np9kVylaTiyjWkyOKNaKOTl7Q0aGyi6JL2q12Vg7VgPHRXiuF+SLY0ZXSsIo17EmSyR6SKJ/Z0ttUUPgj/p1eh5K9E4ypcR4vaYDrH18gnGXJUuhoO5/BW7drRU1hm8uLI2m4uRTHG4PlKvtmh47i5Td+ArDiUdsGsLinJqLt/Q+ONr3XaNGaOCMU1FKS+PIcSU948f8ALsLqLx8Zd2mTb30/6N+TA3TVKiDw+6+vtFTS5Mf+k6g9fIIJv0/tWi0Mcpya5t63ZWGHhClJUE1lwxUot/Hiuxfxylku6+LN2LEoW0wqEJt2nL+Qn6Z/xY5JVOPKuiUMX5Mzg3aRteLEl/21/S2NHHGLuOgmssfR8VJRjG7tN+Av8mCDcYwc320bBOKUnVb8FTWGUvUeoTbhxiv+SOSOq0pJHqyqqatMzZsS/L7VRFlZHNSWOsbUo6bZbjNSu9FYcsi99aHaqPQNQUU9/wCRZwva6GUtteCc8na6DUKvbYJp1taBCXh+Sqaa2RpmeVyyJS8BVbDkgrtCoil/3Ct09DTdMRSTX2RTNrsnexk6iLxbdog5rkLJtbKyXs+ya+JFRGTt2cp6aHyQ43/wZ/JA0pPRKVSaRS/DJyaT+yonNO3G9HS9sUk9tHSe2BR5NNgVwY5N68K2GLuU2Ui+ClT70LGNUn5ZWVcarBvtu2LBVJlZyXS8ksa7SCNFckq8spNxj7F9CVwpJ35HlFJbW0gJSk+Tf9kcv7WUlqNX5IeodIDFmjc39dGnBFfiS/3GPLK5PwzZidxivIFGrX2YPXZeOJ/JtnLT+Txf1TLriB502pybDGJKLdlo7Ky0emg3NHu+mjUEeT6GNyR7mJLigxSdSNGOmiOVbGxsI08QqIkZMopFDINATQwQrWiGSNro1Epx7A87JGmHHZbNAitMirpB4nY9llADPKJJqmbpQozZFsCceyyZBaZfGrKLIaKYaHVUZAoEkmvgpxROSpgRkkkRky2RpGbI6sohkn7hedoTLKrMs/UKJUXyS+DPki5Og45vI9GqGHywJemwU0z0YKicIUisUA/YDkEANE5PZVkZlCuejB6vJSZoyz4nl+sy26LETj7ptjzVIGBaLZI+00Bidhy7iJjdaLNaAxxtZKNkNmSep2avT/ttgLkw3FsTDJY1Xk15U3GkednjKE/osR6XpZc5fRvxS7ijzfQRaxX8m3E6mY6581vjr3Hqenr/AHdDRVz2SwummWi3yv5Obs6aSq+iKTikvF3SKT2q8fJJ8nNJKmVk0uVxrR0q5OSVHX/t/wAHO5QivjTCuxbcnVxW2vonkvk1HspjV/w9CX7o5PumiKipe5CyTi5Fs2NY5zj92iDl7l5TQWHwON719lEqb+CPG5UinKo7IqkXC/sKpybRnhJS2maMa0FUxryMnsWL4jJWwCxVJp0NN0Tbt60FWi9bY8JIhD7ZS14AqlfXY8Wk9ojF152NdgaY9rwgxlScfBBSvTKN8UrKzh5z5VFHSi/xS/4JqSlJNF2+EKfT8lE8EI2nlVp/JrxQUZPh+0zwaUEvF9F8eSPXRWaqkdxXwT/JcklQ35Ku9hn0fxwTtRSYy/4EjlUlfSD+SOyp6YCTVbEeSq6pjcktuWiBgclbTYs8iSW+zG5yc23Ld9FWRvTTF4Ju3shLLHikTyZW6XJohjVlTaTT2iGXPwpum/oi/UPi43si25Qe7aDX5bHkVrXaEnl9qfSMcss+SbYHNzdDVnKmWSU48ZW32LOdv3PwTk2pL6BL3MzreC5K1Q6yE6BG32FUnLkBIR6ZymknvZAJSvTJ1vQcjsCRFNH4OviwJ07DL3MIN1be0RyT3optIRqL+isp5JtpWrOlFcbQ0qrRLncWgJctk0/e0/6KV7W/Il2n8kHapnLVMCTS32NPcl4KikdS+aReCtufiKolCNLfb2FPilFeSsnvUpeKGwR278gbuoeS8F7Xq76AEmpZI+NnSk5Jv5dCtNcn8KhopQjGLAWUbpf2Y/UvtM2TfFfRizSVSsowTfLIku0b8UU1fRjwR55bfRtS4rXlkCZHSZ89+ozvM1ej3fUS4wkfNeplyythAii+NXRmijV6eLc0VK9X0OKqdHpx0iHpMT4I1NcUHNOYIXY1cgqDQDwZWLJpaHRQ6OtgWh4gBSa7Oc0O42RnCmECaTM047Lcq7Ensiux2i8ZMzxdGmG0AHJslNFpRYkoBEYrZbGqEqmMpFFFJoaM67GeO/NCzioruzKn/IBy0rJ9iSnXfgoGfRizZCufN4MWWdlRDNN7PPm3PLSNmWWmJ6XDynbA1+iw0lZ6EYksUOKRddBXJBDQAOOs6gPQQzeiU3oeyWRlGH1M6TPMy3KVm71O9GXjRqIbAWmriRxOpM0P9pRlhrIaV7kzNN1M0Y/2oCOeFUUwSuSQM0W7Yvpmott9lR6EY8iOfDBtWrK4JWmx/wAbnIQvjJP1P46gnRPB6mUvVJJk/X4HCTnYv6XBzych16c+evpMMriaoztR+DzvTy9zRshbVf2cHpXnL9qrSI5pVTXh9jbkiOdcYteaKh7umuylr3RW01pk8b/b50UiqYE4TcYfxs7FK8sk1p9Idw45P/te6+ibVS9vjSIoZnzSvtKjNKKjG/s0Sdt609ojP3a6TVr+QQJXHjNPXQjm22mM/wDtrT0LKK9rj/ZGofGq10Xg9EeVSsdTTsirKRTHMgmk0y8K5KkFPNWrJuOrGk60G1wKJp+5UWjH3ciUNleTYUzasEpOPWwNXWjmqYDRnvsZzk412jOm1N68lr7oCmOSXYzyuTVPXwZuTsdP4KY0qVIaORPbRnUtV2Lya/gJjYprlf8A4G58k1dHnrJ7t6KLK5fwXU/LRG4W+f8ATH5Pu6sy8+SpjqdpX0hpizzXFdaHeda1oxZHdghkcY92hp+WyWaLTd7M8c6UpR49+STm5W+iC90nfY1Zy0/m7ob8ikrfaI43roZy9ukNMB5LntUF6/gTb20I5Pp9E1cUnK+grYkZLrsZy3oqA5JOpAyZF/t0dJcmK/ijKh+W2h3KoiUls69BXN2CTQJPVAUbRA12kFukTritbObcohkU5MaM+Lp7FU/bXkE48qaKHyy+CHJyT+R20nsClHdBE4yaTTJxfuKzq0yOR1JtAJN+6kGDuQFG7kC9UuwDGsmXuqKQXKdUZ8V82zZhjUeXyIzTd6/oM4qLSOkkpqnaQzipTimVC4VeWU5mvC9X/gjDHuS8VZSnqgHzQvFGu5PZDI2pV9FXN8otEcrqdp2mB2VpYV8nn+oyVhbfZqyy7R53q5vh/wAFDem02zXJpRVGb08aRTJOrIMvr8sViaer6Pn2rkz0P1HNfts89bCU8YHoegw8pptGPEraPc/T8VRTZWK9H08aijs70PBaBlVorKGOZqg00YepGiEtEGlJBcCUWysZfJUdxHSOTtDJAdQskO2ADNkgiTVGrIZ5oKSiuOTRNMrFWBTmqFlJCtBSIiM2JF7KzRGqYV6bjS7M0uzReiOTthE3KkZcuTTGy5Ksw5cveyiWbN7qsSTbiZcsnLNo24YNxQCwwuS2asOFR8FMcEkUiiApDxF8jJlUx1bAmMBzEY4rCJydGfPOl2Vyuked6rJpliIZMnKYIxvZmjfO2bMa9qNomlxmXjtEciadlYftSAlmjUkUwvkJmjpsODUUBbLSgzC5OMqPRlC0kZcuKsibLBq9Mqxq/JvxVR5az0qXg9D0z/0rfknX+ReZ/an6rBDJFqW7Fwxx+mhaikXl73SJ+o9NKWOkak/1i33w3p8ylNtdnpY1a+jwvTxliyNTPa9PK0cepleji7GhfRP1C9yf0Ui1zXhMbJG4X8EaYMEm5u35o2S/YqMMNeolHxdm1rm1FeeiCrX5PS3/ALoGZL3V5NOB/ui+mqM8nxm15+QQJeySUlpok4vjwa1H3FUnkuL3LwByU8a8Shp/wFZYypTj8iKXyO1UrSFnjTx876dURpR1wTXfk6Mbtx6XYiX+mnfY8JVoKeO5JGmDrZmhuRaEqVAVltd7Fir0c1q0MlUqTthRSo4VN1s7tdhVU/BzV/yJG0FyAZR3sVxaYVJ6DKVoIDZ0f2toSN27Yzd+0K5SvZzk12J26BKTegpm7O5t6sC3YuP92+gLwm6HUrRG0MpJeQhm7VA8aFu2FJVYB1Vk+5aHar+BOPFgCcnGIVNuKSBOSa6E/KkBZcmdKNiqd0MpoIT9o7dpNCtqT2BalXgKNu7Oabf0dJ0wXXYHJVo6fVID2+xeTsBePtGTpD9CSirIOhuznJVXwdB02vBKd8givt4t3snCd78EskZJaYcTaxtMB3crZK6ZVSpbEUbuRULNtx+xIpq+Qb91ME5/AHOSUOIFFqNsWPudFnbjFeEEKocYxaW32Xg6j9Eu2qZVa/orNNxqNeew41dLy2FxcccW+2PjjUtgU1TS7+TlaTZ0OPP6KNx5xS67YVOrhJrtLoy2+W+jY2vxy8NmPJq7V6oCU5bTvdnm+rv86SWrN0lTcb8GGTcstPuPkqNi/akifqHWn5GUqeujF+o5+ONkHkesneZr4ExJMjObnLey2B0yst3psPKaPf8AS4uMUed+n47jdHtY4+1aEYplonlboq+iM2iohy3tFIgcLOUXEgsmMpE0x0UVT0UjJkoFE7QQzkBMCj9nNAGWyM4lG2gWn2BncQxk0VaViuCIoqSY6jZCnY8ZNBBnEhNbLSm2Rl2Fa1P/AII5ciUXYJzST3R5nqvVq+NlQ2bJ3sxzlyboSWbm6RfBiumyCWL01y5M3QgojxgooZoAIeKAkPEo5o6h0g1QUqQTvJ1hBFkGxJ9AZs7PLzPlNo9D1EtMwNcps1ERlFJo0YnaJzhofD+1GkDO9Bwu9hzR9rEwvSQD5v2k/Tu5/SNE46syxlwbLB6EJXZnzxk4top6fcL+S8sVwHw+vGxcnNRfdntwbUIxMcPTwhmc3uimT1ap1pI1P9Zt/j0MHFPfZpyJcTy/QZHlmq2em3XZz6u1055knryf1DDllOP49bN3pcjWvKWwTXKdnRXHIn4ZO+fNXjr3HoK5Y1XhjK3Br+yWGen9orGTxzV9Mw6seWlmhKK/dqzVFKrT2iWdQjhUauUXdj+nnpS/ogfkJmhyfJFNbXex4xT/APwBBSfJNfuSJ5FGOVTX7ZraLZ4cZOcWLGpJea3QVDLjlCXKtasjm0/b+2Ru4OXLHPtf8/BmeFShOCfuhuP2CVmjrTRSJ0OLhJS/d4EjLatEaaefuX1oa/8ABKCtMZz9tLsKvB0mu0C90iWOVqn2ddMKtKVKg45aonftd7s6LqSCtCfhnOUU97Jue/o607CH/Ikvo5SshPa7oZPQU7sWUuLsDlUTkk4uwGtp2CXuj8M7Gc4O24gdHkPWhISp0+ymnbAnUk38HLYX8+BW7CqxftDySXwTjVBq1sIaeR8a8HJtxJzftOjk0AzhatitQUbXY79yJwhTfJ/wAFKx43Wwcfg6muwHE3YbVCTk4q6Aov3bOlUkTvQLoIabvoVNWgpPi2xWlpsinnJ9iqVqzuUa+RHJeNAOvLFjKpb6CnonHt2VDtx5XYOcVFolPTOcfaQNz9qs55FFCP8AYl5EcGmgOf7rOW1R01xaRbHDXJ9FSkeDhUk/3eB8dODsGVTnUY9jYk4OK7+QybHFRe+/geGNzf0vI00nO10ymoYlFf2VA/fKvC8j17QRk4Y3Ff7i8YRcYvqlsARjFQV/JPJFQyt/7aGz8m4xiiOScnqQUMjaUYkZyd73spLtP4I5PLAhllbk10YMUm5uRq9RP8cG/EjHibq/IRqb9h43r8vJ8T08+TjhvyeDmyc5thE1HZo9PjcppE8ez1P03Bymm1orNex6DEoxSPThFOJlwQ4paNKlRWHZVUTzssmpHoTlaMGdLkQPildF2kzHjtGhS0BRQGWPYkJUysZJlQYqg3THSQHEDkkMBLwMkgEmiMtGiW0RnABFLex0rJ0PF0QHjYfxr+QqSfY6oCUoL4Izj9GtpMlkSoo8rPn9rPFnKWTM62a82Rz0vI3pfTVtkA9L6d9tG+EaQ0Y8Vo6gHiGhUOiq4KBQUAyYwqGTCOoWQ4skAliyemNLRDJkpMqMnqZdmeCrYfU5dk8cro3EPNXEGHv+CskqIwdSYD5dxJYP3P6NEqSM8H76QGmVuBjyY3+RfB6EYrVmX1UkpX8FhV4SUEoo1N+xHl+nnzypHpxXNjNpuRDLCTxya7PHyynFOMu26PppY1+OqPI9R6CeX1MZXUUXd8STPa2/pS4YeRslNslhjDDiUW9jSzY8ceXZZJGbbfFcWNyZT1GGsNrtbI+n9T+SSro25ZXCvox306f8fLNgmmkzTJ8or+TBh9snD4Zrxu0kcXoNkg542/NEcE21o0Qnprx0zNikotr4CNUE3Ll2vI69s0/DBjl7Tqt2FPONy60yEY07ektF5Nyil9aJST938ATnm/1uPTSJ5X7vyQ07uQ01cVra0co8mvN6/kCGVLmskf2tdfYso8twXfwclxlT/b0O4yxvu18oiki+KOfhgbt2FLlFu9oKN07Qyk2xcbSTsPFRjdhpdQuKaZzj0LjnSOU7dAFyqkFu03Yvc1F9HSTTpdAdF37Rv2+Sb1u9j3aphRjK+w3TqyK0znyco1/YGj/gZT46vZK6S+TqvYCS5OVr52WTehf2ht6CuyP20hU3+3yNxXTewKNO2ByVBU/DA3xezklJ/AQZ0+uhUq0NVI77AeMlxp9hx8ZS9wsFyjYvLi+gi04qEtbQHTjtATvbYs34TtAI4PwDk6pjRBONdgc42gVSDy9pGWTaSAryvQHF8RE7emWX7dkEow9uxXHY0p10LyUlrsBoumTytxHUWlbEnG+/ARFSk5F1N/jqgrHxSl4YJVKdLoLpFBvbOd2WySjS4qtbJrapeQmpQxvJNv4NelBV46QsMKi6i9vsrjUJW5Okuv5LGa5RUbnLtoSHtTbW30Bz5y4vwCcvZa2/BUVxNXT6u2Uv2t1qyGJOSS6vs1Qjaa8LREFY3LG8i2rqi3FKEV8nYqglf7U+geoycpRUerA7JNKbdaMmTInd+S/rZRSpd+THJVVu9BuDfKVEsrKvUL8sy526ddlZrD62VqMHoXHH2UJ6qVzQY5Kg/oIy/qOaocbPK7dl/W5eWWVO14M8XZUXwxuSo+h/T8LjBHi+ggp5Ej6X0kKiiM1rgmkOCEWn2M9s0ySbow5Ze82zMeaFysgbGih2COtlZQ0BOLorF9EqorBAV6Q0ZPYlugplRVPYREvILAdsWgSZyZAKQOJTTFlpaARoVNroPkokvgCfKSJzk2XcUQyIo8jF6ets1QikFLQbIC0BoKdnFUEtDJgDFbAZDI5ILA5HM44IKYG7QrkDkAk+jJnto0zkZcsuyxGN43KTsWEeOSvg0r9rZmk6n/JtF3tEEqyF06ikQk7yAWrkiMEo5maOomScmsn8lg3Y3yTZL1GLlBlcGsasrlpQIMPosfFuc9GyGZckkYPUZeFRXkf0T/J6jfSNX4k+7XtX7UZ3uVjznbpFsGG9sczJtOr+rkeT6rLOOV6dIw+v9W4Y4RvcmfRep9NBxdo+S9f7/wBQjBLUC3rZ4nPOX17v6Kp5KbPblS7Z5n6VD8eC68GqeRmPxrp/5JEs0qza8mvHfEwS3K2asU1wMdTK3x1+o1JJb8PwZs8OHqZJfte9F4Suvsh6hvmvrRltoxu6X9FovjaZDBTjZe06fkimtfiVLad2CWNSlF3qX/A9KNX58CZPbFxffggg4+2Tr9vZN8ovqvJph7YqSa+GSypUmnteAM+Rcov5bEna0y6a5P7E9RGopfIVnjcJ7Q2k+Uen4Gi1KPGS2umdGGmgocbTRyuPtkBtpa6HaUqa+NlBUqaoaXuknVMk9S0VVuiKSc+OSMa2y0nWq2TlGp78DRab2yg8FJfYF8DODv2AjySaktkUJJpASbuS8dlPxznDVNf+CTUoOgHbVIN+3QjmuNUCMpJuugouTvYHNuS+Bk1xdq34F2+1QDNO/k7m0/4CtUI/c9AU5vLfJ1SOhX9nNXQsqQFHZ22qonj5N2Ubp7DJLalSHVPbA2mrEbfGogMpU9LR08ka+ya5xVf2UWPnG/PkCX5XeuiicprsX8fHxZ0Z0mA+RVj1tmdx10VTcloNOKegIU01QznK1ZVKMmrOfF6RDSOS/sX8clkUk/a+0Cbkn+2kUjzva0UO3UaYjapgSk2yzxRjW7tBEFJ1TFqXdUVcVy0Gc7jQEoxcpUV4cXxirFj2uPZVPgk0/cAjdtRWq7DOXtUYgk+KdbkyXUioaKv29S8jQi7vqhsdSk32xpJvI0lqwjsaaeu2a4RalGPjySxxp35SKKe2yCji3yfhiTpUvoZ5KgkRU+TdlWJ5G5KTfaIz97vr6LSfu0JJ09fyRU5ya/hGb1E1HiXyO3XTMXqHcWis15/qZXkS/snnm8eF/ehsvvysx+sy3UfgIxTbch4RsEVbNXpsXPIlRUr0/wBI9P1Jo+jw40orR5/ocKxxSPVgqig50eKFnEe9CTeioyZZUybpj50TiRVIaKctEkhmwGqx4xaJxZaDQHXsdUdSZ1UVDpfYNLtBQaAR34FlH+ilHOOgJKTj9jqfJCuKFogpxTHUUiKbT7DzpAUaI5IlFkJznoowAClo5oiikGgWMigMKOCAyYUKMgCKxhWEIxbGl1RKbooXK6iYcuRN0XzT0zFFSebfRqRnWpKsaM2VJTRocr0jNnTuyikPcmxJayIeGoJEpJvIgNMY8okc0FHIjRB6/gy+p5bkWFXxz5ZFFGlw5ujD6K3Jyfg9PC1Y+en3x53r8CiuVbR36XhlTm1Rvzxi09WZc2f8MElqy8+s3zxruOPcnbNfpsnK34PnMnqpSyQittnvegjXp+Untme63xzJ9aMnuTs85ejxPM5uCtvs25ciqkLCN9GuefPWe+tuQJZIYIqNCrLCXZl9fjyPJcekZHnePFOUtUjX8Y+1tyeqx3UVsphdo+c9L6iWXJ/LPoMScYx/g49+vRxMbsMtKzvUtzqdCwtw1/I83cEuzDoT08r0brqm/g8/C+MmjVGXKv8ABFiznbOk+VMZK5fwjq019EUij48Mk+trrRdK415SEnGlz8PTAzQT2zsqb/gZri7qk+huS/G4/wBlGfhX8jNOUX8jp8tHONtpaII18+TuC4vdBcm/a/A8o6S7KqKTb7plqceLbW9icatnLemAeLcmuWjuPGWwLFKPuu78DNOQDptPYKdW9i+5oXm60FP+Rq+NoVS5xsZbi6XaoODFyi11XyBF3F0Wil5JzwyclPtRZRSvwDQdJhlJrtBjGLk3J1rwK4tv5QBpLd2O8ycl7I/4FWJ2CUaAaVNtqVE4zi3xl18gpO0+xfwuM3vZBocuL9rsT3Om/Is+Ua5Kgwbvb0UHmo6o51vQb91doacFegFjHlpMo3xivkn+2Xw0N+SPCfJW+0EBSmm+L7JOEkmUlJNpxTRzi6IEx5KVUdklyi0h1DfKkO0otqkteAJxTko+2tdiz9kqoeLXVhcYvTKJ9x+WNUlFWwqUYrRzUp/RAqdySegSyPSXaKxxx4rdyBKCT2AsUqku2+mdLGuNsdaFn7nT6KFxLt+Bqu2C6Tggc6XFdgTUrnvwUUVGDlJbYMEYynUnS+Sk43F+PgIGKNRc/NUkPH9teTsSffwUjU5WtAK58Yr56H4vgq7B+NSd1uzQqW2tECSjxiiUqi/stk3UVsSGPlJ/RVdxSxt/JmkrTfhFsr3ozz1/YRLI/amedmyK5X0bs06i0eN6yTVpeQhPyJRlJnl55cptmj1eTjBR8mJSsqHh2ez+m4uUkzycEOUkfR/puDjFNsMV62CNRWjUnohjTVV0Wb1orAOROUtDPonKwI5WJGh8myVbIrQo2tCyTQ2NuijSaAzp7LweiUoUxk6QFlY6l9EYzKRf2VFVToNUTixrfyAzYKsHLW0CMgC4icCyaaA1ZBLgkwT/AMlKYkv8ATaJyKNMSUWUZYhoWL2UCk6YyA0cghjgBSCig3RyOoDrOewNBsISRDIzRJqjNlZUrLllTITfHZo48pCeohUDpPGS4Xyti56pBxPSSBmWmRRxbVk8sqmh8f7UiWSDc0BqwO4X8nZ4J42djqKUUNmuSpFRnw5FihXk2emlyuR5OTlHK0z1PTprEkXNNxormyHrPTe2/g2YOKYfUx5xa6JueQ/OzXzmB8vV0v8Abo+ixvhiijB6T9Px4pubbbbs2y9RjTpLo1Ilv+GpzkjZgitJdnj+o9fxyKCdWej+nzc48mTrrIcc60ZcKldnzf6/H8XppKK/c6Ppm+X8Hn+twQze2StGOba31Py+a/SMVzjZ9HKSSSXghg9FjxTUoqijVyezX5T91XBkuJo1pf2YMc+M6+zbGVtUcXeEk+GWmaMLpGb1N/mb+ei2C+Sb6I1GxZLqjlLe/ImNbkv8DyhUE1tp7DRqpcr38AhU8Ureh4tOP86IuXFtLyyCcvdD+CcHyb+iuSL5a8kEnDNXjoA9NnbdyQ+VJU12ckncl/aAhXJ2+y0FbOko8f8AwLGXHsoOSDhLw0CUI8bj/gKbbfwU43jbAzqUqtrRfDJJNSVomtRcWtM5WuugKvFHfF19Mk8cr6KPltv/AJJ3Lb8AHFfPq0tDTtXxYneNuOmLj5N7AtBpRpx2CKhTvTGvjVq0J7HOwFTdt1aDypJbHmopvjr+RZSVUwF6lcXoaU3/ADQJpcLj2PC6i6VeQM8uakrWmNDba25FskovjXaBCNZXJx2wEyTU4pJO18jYkmkpFZpJqSSWxJJ6peQOeJt+10couUe9lMcdcr2HHGKbtAZ5Qly7OUL8l5x6VAU+Ne0CV8eOr8HLYWnKWkLJvH2tWB2ODVpvzoo4JNUwpeWdKUatEEVH/V+ijpK62KqXfQVJc6e0B2u6FuTkqGm9UkBdBTWoxv8A3ElPdy2h9TuyOdcWq/aEVi+Tu9MeaTRHHpV4HjLhdlE53Fhiq323o6buVkpybpLoC2PtJdIpK8ibXSBCK4Ku2ikqhjUfPYQuKTUZL50VhBxhbVEsaf5EjZmmvxcfKIJY1tfAybmtdJiKSUFXZXFaxtV2AVBtut26RNcoW/kvha/Mk3SSJZpVOSfzZRHK3GRlztpKiuSVumZ8rS40/NMDLnm/xXezyPVTuST8Hp+qlc5M8P1eXbCVj9RNzmyaQbtlIRtlZbP07FzyrR9V6bDFR0jxv0n0/k+jwQqKEc6aEENx0MtDFRGUWSno0shlVgZ+VypjONrRJ6yF0tEUI6KWqFSH4aAnIQaVpnRAMS0Y2hYxHpoqGVpjavYqeho+4DpXWgVfgLpfQVf8gJtdMWWRqh3XwDi2QBZNDckxHChHFoor7SeShbb8iNvyBliOhVoKYUXoCC9gAK7GAg2AbOQEGqCOYjlQzZKbKFnMz5ZpDZZVFnnZsruixlrhNNiepbdield2/gpk2m2aEMD8sbLK1QuPug5dUBXDFcSXqZpNUWxK4mf1WPoQqnpXzlfwbow9t+THhrFjXyzZGX+nYpGHJ6df9Rym9LwUyeqjGNR0kJ6pyWOUkjzeUpSjF+Wb+Rme17/oJOcXMvkl4I+mf4/TxSHhFzkZ5592r335kBqSxtxXg8pvJHJ7tbPpI4l+M879Sxxx4ZTrpGv0z+a+ceWWf9RaT0nR9f8Ap8Iw9MrPjv0rHKfqHNp7dn2EG4YYr6M/nXT9flfJkUVSMknykGTbDDG29m5zOY5Xq9VD1EnDE2jJ6bM5y2erlwKWOjDH0v48qfSMW+OnMy+suXKoTTvfI9LBNOUTy/V+nc52tbNXp04ySfg5WO0utuZNyv4Q+Ga/HtbaFk+S+F2JH91GWo24W2ikL5OPghhddmlfIbPhVwnFkcit38DQk45fpgm9v7IEk21F/wCRXDm5V2Ujt7OiuM2utgZ6cv5Q0fbY2RpZW10LJ315ASSa/gaKU1TC/wB9C5IOHQB/G0/arQXJqNLTOjl0gTVsod+6C1tIClFwS47+Qcpwq/JbHGEsbfUgM/LJPI4RVxQ/B9dM5+3d7LxhaUu0BnUHVfImTFPEk4K7fg0zlU4xObua+EAkYSUVyjsVJLJTjX8mlRbkny0/HwDI+WTk10UQyri+TS6JRcZba0bZvFJe6Paoljxxgkq8kEJpST4Ib0+RuLXHXVtGrGsX5VvjSGSjz42qXwBk4Kfapp+A8HOWltF8igotrT+BYwyfvrQCOEox9wjU37t0aYy5Sa42wc98XHQEoS6bvvZRyhKuLr5KznCMaSIpYnF0tgdzimlLY0HHluOmSnijpuWirhH2u3QCv9yo7JjT7AoXNKLKJf8AqYEopE8kUnotPHW07RPbVURU6tBjjbkikdRaa8hjvVgBRV15J5FTaNH41yFnSQRmUW5dgmk6T6KxipSaQk4pABqqfgFWBy1QY7j9BSTXVD/jqS19gaa/go20l8lRXHTk5eECMVObcv2oXcYNeWdC4tRCK4IpW5d+AZZW7XkbTlS6JtJz+kRVMEXkfWkae2kiWN/jjryVi/baERJyvI/GiGWT5tMtl039meffdlVDLNU7MuWVu/BfKuTsy5rUdeQMfqcnGDbez5/PNymz1f1LLWOjxrtlYoo0YI8pJEII9H9Ox8sq0Ga939PxqMIro9nFqJg9NxjSo3xUVG7Dme/kFgrQq8lHSkSlIaZJhUZP3miPRml+8vHpEFY7KOGiUSykEZ8kWiSezZNKSMuSPFhVIS+SyaaMkZFIsqNPFM6qJqTGUpaAdP6DSYikt6G5IAuOvkXj/Q3PRzkETenpiTk/JRSiwSSkFQ5/QjtlJQS6F4gZWcjqO6AYFBQWgORx1HbCjdBsALCOkSaKsnNlGfMtHnZcL5N+D0sj0zHn/aWJS4mowpdjZL4EsHudvotlaUTSI4VVsGW+SKYVaOyRSyKwNGFJRSJ+qaJQ9R/q0jsr/JYn0vxGOW2t6s9J5IqKVnmQw01RTJGfyNkplsehOWN46Z5OWH/1ScekJ6j1EoVFMXFOcndMpmPZhlXCKetF4ephFaZ5OJyktlLaRbfGZz693F6lSxE/UPHlxyUt2eFk9bLEqTGh6yco+THM2unV8ev6bBhx/tikNk9VGM+PwefizTcSS5yyOTOs8cfa9Z+pjHG5utGeH6h+SSSZ53rss4+mnGPbM36Qpzze4za3zy+sjL/RTZh9Xk4xs2Sg/wAcUvgweqxcotNnPn2unWSIKfON9jwlUrExwcIV9hcHdnSzxy5v/s9DFKMsO+yKlxaFwzT14DJcUpfDOD1RsxStX4NcZx4tfKPPhL268l8MrSsjbRLJWLrdgk1wvyBNOIX7YtP4IFeny/sObInFV3QkJcrQiV6ADi5x12PHUVfkbAnHJTOywSyuMeu0AJpOP2ugL3aYZ3USdbtBXOH45fKHS5O0TlLmcm4AM2pNp+NC5bhGLXkdRttro57aXZQFuKsqppLsDqOvIk8fKpJ9AW/f+7tdMk4rkqYXJpbOSUl3TArGPF7lbO5JTJtTi15TGU0v3qiijUJVaqhHJZPagyjbuDXFA4PGlNKmRATqLXkaEuLTq0BP3u/I8Zxi1roB5xg1d3roEciiu30dBxlL9thePl1EAQyqMrSK4cmOSfKFv5RN4uOPkluzoZFjb0AJvE5NNdrQVLEor2boeGLDmXKTpr4AvTKUlbpUEQyqLcX0mPNwjjpFJ+nx9N/xRHjHi0+15CpKlK7NHJPHXklxjyX2GeP8bu+wBJvSfQml32HlumJNOTv6oKo5L+UJ+RQYuNOEeL3Qkkm2BaWVyqmSlMCdKkI1Jt/BAeajLT2CcrFWOsqlf9BmrkAu2NDeug8eCuQMacnoDufKXEtx2t6FWGtglNxdAVtOe+mdkfvtdiOSlBPyLil+TJxCNGJVHm/IyxtSTfUhlH2qHWx+XKN/0Edwe/gZviqQeTUKa78hzJRUd77Ajmlqvkyz9ra8lsk/f9GfM7l/JVRyv2NoxZp/6a30WySal3o871mZY4y+AleR+pZueZoxIfJLlNs5RsrIwuz3/wBJwNpNnk+mwOc0kj6n9OwcMcdBjprxY2q0XfXQ8YUg1srBOVL6ByodrQHECUnZKTLyRGUQqTpyLRXtMsrUzZjVwRAVplExEtlE/oINojlVleIk9AZ+mPF0wTXkVOiq0KVhlLRNND15QQ8egedoCbQeXyBza6To5t/INdjqnGkBG2mdzKqNLbJ8Xf0AFNPyNqqsSaXIbh7bAxN7CKlbGoBls6wLRwDI4FhQHC2FisDnLRKUhpGfLOkVC5JWyOVexiPKr7FnmUo0jUQmOVaHyq09mTk1OyeX1T5VZRsx5eMaBlm5K0ZYTcmbFC4o1iW4hig1OyuSfGLLxxqKsw/qGThBkuE2r+knzkjfkwpo8f8AT8tNWerj9RyVE/OtfrGPP6eP5FoMIKMei+TcgSjUTeY57ai8nBaLY484Wed6nLU1H7N3psqUEjF9dJ4nl9OrQ8IKMei2TbO41G2bkyMW7U5ZFjiV9NL8jPN9bk40vs0+gy6szfWpMafU4XO0S9Fj/DlZseRSiZW6kyc8nXT1l6m12JN8tmCM2jThzRlcTXkZ9oPLGFqguXPFyRj9Rk24Lu6N/p4Xgoz18b48rN6fKo5KfbNc2pRs831cHizRl8M2enmskK+jljtutGJ3H7NUF7Yy/pmLGnCTRqwz3RG41JXjdDJXib8ksUu0ysJVQVHjV8e+w46c/wCRnH3N/JN6la0iC8tSv4OzyTqS+NiSl1/yFSUoyg/nTKJOb3oRSrZThp0BY7ewpPsLiuVvoF7oZsKpGLimK4yi+VVeznJ1/A0sjlGgJ8W5f+49OEf7DCLaq6Z3aSAbkpQSa2TcGnaYzjVNPQjnbS+AHi7W2UlCM8S1b+ROKj90FylHHGlpsI78coddfBqhB5cd3/TI74t+aKYMyjaavwVHTeNppxp0toVRjKvjo7LBO3DuxYppLf8ARFWliePHcNtkoeqnzinGmtWO3PVbfhAWdSioyhYR05Tk3534I5Je5Rq2zTLg8lpcddE4wlKSnGStbAnjk4fSOlJ6pm3L6a4XN0uyU8eO0ugalwySSaOWCUo30VxyeHdpxuh5ZYzXxQNZfxLi05VJFGoyht2/BKduQs4PTToKMopOxW00CHKMWntg7YUu7OavY6aUtgybugF4UhcScZS5bT6HxdOwS/5CO48n7UZpycJtGrHJwbXyRyQvKr8szRKcnkSLY7hs6WLjPXRXHj5t78FUZ5I/irySWNyqQMqt0UxTcItfQQjVUH00K9Q2gz1BP7Di/c59UEXySKQSuPx5Mylyr/k144viRGhxUoSfx0Y/UtuSkukaufFcVujJnd8vjwaIz87bM+WfuH6jvszZJbCoZsjbs8P9Tzf7bPU9Tk4qR856nJzysRmpopDbEirNGCHLIlRWa9b9LwW0z6T00eMdo8z9NwqEVZ6+OOhHOqxdhdWLTRzsqGdISQLb7FlJsDpMlJhk2TbIqT3kNcP2mVbkaYaiBSOx+JJOmUiwgtNEpovYs0mgMjA0UnAn0wpkht0KUxyVbKjlJ10GLsekwcQF8/Qz9vQFEDTANNq0wPl/IVJqNATp7AVJt7C20qDL5R1+37AxLsahUFMAtAQTq2B3k46tnMDmK1oZAkBGbMeeXZqyoxZ3plRhyzqYsJcpUZ/UTrI2P6WdzRrFbH6e0Z/+lX5D0Y5FKBKrlo1Ixek4YoxrRaOWLkoojmfCLZl9Ll5ZXfyLSR7EovgqPL9b6eWWSXSPXhOMo15IZopyM8z1rrrGHB6VQiasUFDyMo6M/qcv44s6fHP61x4yemLn1GiPoJ8mrN2WKas53a6TI8DLink9R9G7Dica2PKC/I2dKXFG5MZt1pjTa3sbIqiYvTZeeTvyepKKlFGOra1zJHz3r4SnkioryX9NjnGDN2fEuS0BRpG+YzenYeS7HULkSyZfxxH9Jk/I1Ytwk0Mz4ozel9Q3navybfUYXKzF6b03HM/5MTa3cjX63G1KGSCu3s1ejzeGWnjT9Kl3SPL/ACPG/wCDcmsWn/UJcpHehzcdMlf5bbMWX1Dw+oil4ZO5Ma4t19HB8sqb/ayuNpK/6MWDKskFJPwaMTbjF+Dg7xtjXKL8F/bSryjEptSSXg146dWGzSfJpCTVJfI0lcrXQ3GoqX2QThHl2CK4ZO+no0QjFcpeF0Z9uS/nQBvjJ/yDk3loaa5xaitk4NJPkvcFdliuWgQS3Yyly7A4uK5LooLVfwFJIRT5riM/voK6Mvd9DNW1Qtb0UVNX0wE25JE3FqTZdyT77+ScYyc2n0/IFFL/AE78+Rl/2tbp9E4KrQ0PbOpbi34AdZqatWvKGUYSblF1voWGJSg99smpfjlQRVK3u9DxbyKSStnR4ZIu5cXWhvTxakvDZUCM5YorlHd6OWSpWoruzROEJ0m6f2KvT3vRE0c7/wCojqNNGeHp58U+XFrwzR+NxVva+UJLHNqUo24voBsmVuKjJ+DLOabX1opkjKLVoaONJqX/AAwqba4tcRk1ONIplp+3qw4MMIwcm/cmBjyycZCYsnKajItnj/qMlGEU7fYVXJHjT7RGS8+Csp3Bx+GI640BJtA5MEw06TIqlJRTIyk1kjq15NGOHODJSiioaaSlaDBcmRjL3UyiddAdk30djTgrOTWgOVf0QFw5bEyQdUXxvmpNAlUl9hEHfDix4q8KS0/Jz/azoOr/AOCB8UKTbNWJv8d+VsXFieTjFeSmNalH40VC45W5N6fgz55XdfA2SXHrohkmFjNPIun2Y8snqvkrml/qGXPNQjbCvP8A1TMlF09s8Nu3Zq9dm/JmddIzJGo500Oz2P0vA5zUmjzvTYXOaR9P+nelWOK0RjpuwY6S0alpUCEKRSqNMApUuzoSbb5CuJ1UA3n6FmzqO4gTk9EpdMtNUSkrIqGKXvN0NxMCVZT0sX/bQE2t6HiwNbDF12ENY3jYBWv6A5rRnyR8ovy+RJq0BBOhlJCyTFKrTF35GtqjNFuJWM97CKKRzlbr5FckGloB6VE32PVrTEadgPVx+wuAqTTsf3cQPNuhkBoK6AIVsC7O7ALYoQSAEnQrkcxJaAXK/aYfUL2mnJIyZpWjUSvNy4VJs7Dgkno08W2NDVnWRjVMEJKO2XhHRiyZ6konoemXPEY6rXM/tef6+XHG6MHooz5J0z2vU4E47JY8UYdIcwtjvTzm5bNLTlIi5rGrG9Pn/JI1uM5qzXGJ436nkppfZ7uWFo8r1PpOeVOWzEtrpkiPocjjGz0cWVzRDHgjCNUVUo40dPjnumUbbZm9W+MGbcXvi2jL6vBKcGYvW3G5zJNYPQ5Gppnr4fUcnVmH03pI46NmPHGDs1Izatk2wcKVnLJGUiuRVAXrDnnfryf1CfGI/wCnZaI/qOOeRpRXkPpsM4RZmetXx6/5FOJCHtyC4FJLZSEfdZvyMXa2wncKfwed6jE+VpF36mEHV7Oz5F+ByQ3xMuvOySeKGuzy8k3lztnp5ZflxOvB5OW8eVnLdd5Mev8ApvqKn+NvR7WBpJK/J8hgzOM00z6L0eb8uNNPaM1uPVhP3W+3oum4xafadGKLtRl/k1Qlzildsy2vCXKKb8FsUk7T3a0ZE+D314K43xd/2FX1GHERwpyrxtCqXKbfyV7S/wAARcvxzUl0yeVXHkvLLTxVkce0+hYw/wBj6IM6dND8/wDTabBx4ycX/keKjCT5K1XkqpxUo/yVhLW0TfuftOhJp1IKLlWTlevgpyjuvgm5Qb2rDSeofAQ8HCWN2t+A7WJ+UTjdMeMpLG0laCkjKkisJtNE4RtNvSC3UgKfkUMifjygP3OTauN6YtW2NCWvheSoZ9Jp9FIZFa3QmNKnHvQIxrb2iDRGXKfvd/DGlDK4S/HLrwRcopRru7seOWouTegyZSzwSxy7Y2CWSL4yl14ZJ5JZuMkCalF/u2A2STll38h5uMvdTSMspZFlilC15Zadye9BQcnJnRzOKa+SatSoeEU3vQUM8uUkxIRanfgbJXhgV99IAfumxuNnLjGmcsi3QEsio6DVUx8tNfZG67Cru4q10Rcrnx8DrNH8PHzYjW0whckUpWuhkm42jpx19j45cI0/IE9x34A/dOl5DlfGVAiuK5eQKQajcQyVWrESuVnO5y10RHODdfYYwcpJfDKNOMYy89FYL8cXJ/zZEMv9NaYYT4Rly/3Cr/UipvVi+olyjrwiiM5N/wAGbK2kysp0Zc2XsKzZpJTt+Tyv1b1CjcYvs2epy1yfxs+e9Zm/Lle9FiWoXbspCNiQVs9H0fpnkmtFc7W39L9K3UqPovTwpbRl9HgUILwb4pUqEYtWi0GkKgv5oqC4nKIPyJhc6QA40I002M5pInzAEyTHmybZFRmvdZswS9hjbTkaMP7QLKVvY1WS6ZRSsB0jpXRyYzkgiLQklrRZxsnKLQEu+xZRKOheW9lVPaY6nfZzjfQqSYFFFPyMoslTQ0ZOgiqk4rojky8WMptdiTpsB45OSKqa41ZCEKLRgpeAMbWzqoL6FSsBohfyLdHcmAyoWRzdHVaAnInJlmiOTQGfK9MyVynRpyvRmg7ymoijglEi9WbJ47SMs8craQ/Va/MeVlyf/VJfB63pvUcYxR5y9HKWeUpM2w9Pxkt9G5GLWzLLlEmoDe3SseSqIvWJOdeb6+fDGwfp2Xasl+pKc2oxV7D6XDkjHrZJ61fHuRzRnEz5NzJenjNfuLqFyNSSMXam4vief6rLxmlfk9TLqJ4Pq25epSW6J+tanOPa9DkX49l81OOjy/TymoRVM9BW4IsidUqXwTztwi2aYRpGL9QlWOQvX8JzfqXo83PJt+T21UoI+Y9DNqSPXxeoblRnNa3FvUwTfRKMUiuR8qOUKVs38jn7ahly8Is7Flco9mX9QnxiL6fJ/pv+DN9dJMYc/q5L1Uo30z1PR51kxuM3pqjwfXf/AOy5ryW9N6hxa2ZlzxqzfXr+mx8ucfpmX1OBSja7Wjf+nz59Ijnw5PyyqLqzV5ZnTw0nCWz1P071P45U3oh6z03F2l2ZYOUJGLHSXX12HMpVvTNeGXHIm9Hz3ofVe2pvxo9nFk5xjZixuVuU1NNf4K4nuu2ZOXGSXh9MrhnJNv4eyNNUeLi/kpjpUm9GZ5Kn7eq2PjndoKtn5qajXt7i/lCpKUJST6DObljinvihYceNdP5IJS9wW1+PjJXsZUvAj0/oKRQcZe0WduW1TKTfGaa6OrkpOtvooSk41/uDBtIWMoydeVplU+OvoKTl2hoTqOibXu+R8TQBfKqQa1YzfwLNNRsKbFNdSRWEOSbRGKVWuyuOa86CBJSg66djwfyVdZJqTdpi5McYyTjf8BNJySq1SKScFGk7TFnHkkpedgeNRim3roDsc+Ol10LmyNSfHbOjH3UuiuPGvzJ9qwBjy2k2vcGM4uUuSNGPHDk7ijPCCc5W6DKVXIo8aUbsMoxQqjKT10gqORe5UPJycYqlVDy4pr2277OaSfuCoO6pirS35Gza6emGMU8fyFSyT4xcvg6uUULOPgbBbk4vVdMIXhUi01atdAybkNFVGpeQFx7tMHFOXGzm6loCkkwFnF3t9BVxXu6a0c03FsRybivoB4pOL+Q46Sab2xcT/c2v4DJbv7Ig83r6ZpqUsaj/AGRhi/1FytLs0TnVtBC2lDg9UQcuzskmzNknxsAZZdmH1E1X8ls2WkeT631HBW2FZf1P1HC4J7PI7Y+bK8uRyY+DE8ktIrnaf0uGWSaSPpfQemUIr5M36d6OMUn5PbwYtdFYtUxx9o9V0NGOguJWXY2x7vVE0mFWAXFJnNUdsDTAWSXYtasZ2xVFgIyWV1Fs0OJPJG1RFedjyN5D08O0jz3jSy6PR9OtIDp9hgw5FsEFsCqlsZv4Er+zugh/HwK2w26BoCUlZNrZfjfROUQpH7do6LUn9itNA1/ZRVrYY6ZPlKPY8JJhBkuT+APH97HtJnU7vsgVQZy5IZ/AUyjIgtC2MmArQF2N5OaoDhW6DdCyA5sjk9yDJk26KjNn6ZkjKKn2X9S+6MP48jbaNcxNepi9RGao7Vswenhkj2XUnzN/ln9HpKTFyS4psfGrdsl6x8cbFsnhObfWbDn552vs9mMVLGv4PmPSZP8AWb+z2/T+pbdWZzW9w2fFHktCqKRXI+Ug8KVs35I5+2sufMsUSnosn5Gjzv1SfGkvLK/p2XjG2YvrpPHr5cVnnS9PFZW6PQhm/JEg1ci884z10mkopCv1FTUUymSPGJ5Msv8A9U/otpI+gxrnisyer9N+SDTLelzpY4p+SuVqUTE59avXjzcHpY46pGqGOMXdBS2DNcY2dPjnuj+WLlRdr/Ts8b0+blne/J7uNqWNI59bXXmSPD/Ucc50oryLhwTWNr6PW9TjjrRKMUjfMZ66eL6n0cpQetnm47Uj6X1dLGzwZRrI2Z6+tc3Y939GnFVZ7mTHCUHJUfI+m9T+KS2fQej9dGcKkyys9Rm9bgqLlXWzx82JStwWj6aUY5cc496PBwySnKEuronS8VjxZHCVHtej9UpKKvo8r1ODjLlEGDM8ckZvx0n19XDJzivrZaEnzXweN6P1ik3vd9Hp4Z8ld7TObpGtJKV9pjq4210yMJXa+SsJeCq0qcZY4qqlZ34uMuXcTPBtZG31ejXjmpQcZLfaZFI48Xpe1k5R4pt9FJScZNMVq4OL6YErT/gNODT7QIx4UntBkpJhUeMeUpJU3tncnSvoo4VuhOCkkvgimfFx+GLHQZR1QqfgqqQldlp/9pN7Rnx6bKSlLhxIOUkhicYvVlOLoofHJtUaPTyUlLk0ml5Mri21xY/GUG70Rk8sik9sScXa91oC90tIDmncfKKq0Ny0g8qyqkSxZWnsLnWVO+wiuWf+oqEk5pNwpsE/3K+gtOm0wh6vHz5UyfNpNfIvJ18UI59hTqXGJzn+TQltx2CE1GPQV04vp+AflShxOyT5NtdUZ33sgspKTH76I4/3VRdQp6AKiq72dOSSp9gmn4ZKewh2rjyvRNvXL4A51HiJjqbavrsIaM7lvofhd/AIQUpqMTRkjGGOKi71sCKdRoGFSnketI6EW5Gu1GEVFddsIWTbiRnNxTTKPJ2/JnzZEAksjM+WXJBnIy5cqjvwBP1OeMU02fPet9R+WTiurNX6n6tSfHG/kw4sUskurKzaTFhc5Kj3v070ajtqxPR+hSrWz2fT4OESudqnp8EYq0a4KicLSHg7YZWb0c5UgJ62c9lBjUgtfB0KQHJJkHL7C0GElZ0pbKJy6Ano6bA2uPYHMlMLkLJ2FZ3Tma8PSMEm45d9G/B+0gpN7OjsnJ7HgEP0DvsZMDoDr1oCVhSVHU0gEbcTlJPsEmKqYHSRFrZZpr7BpgS5PpjJLw6YXHYslRQzUv5GWSlQqk6OUk+0QVg77Z1qxUotadA4u+wM4UDj5OboBgsVSOctlAkqEZS/knMCUiM3opIhklRUZcsny2NFKhcvukVx49bOvPkc7tTyzUINmPF6m22V/UZcMUqPJwzaiyWtzl7/AKTL+QX1eGU4NGT9Nz0+z1JTjOGjGbWtyPK9N6FQabNuLDGDsN70S9RkcINnT457tbIThKWh8qaR5f6dn5zVs9uoyjZz62ukyPnPXYcmXOklpFsPpZRx1Z6GWEfyWDpHTmYxenYIcI7ZWEU+jD6r1H40lZr/AE+XNbJ1V5n9L6rUGeFHHOfqJSS1Z9Plwpp2YlhjGTpGeZa11ZGfHHInH4o3pN41YlJbIZfVVkUUzpuOf1thCkZvWusbNnpvfjsj6r0/ODXg5W210kkj5/0s3+W/s9nF6h8qIYfRxh0jVHDFSujpIxarklyigQh5YHkgpKPwXS9loXrIc87XmfqL445HkPHyPU/U03jaStmXDgnW0Znrf/y8ucnCVGj0/qpQa2Uy+hnK7RgyQnhm4yVMl8amV9P6T1sXD3M8udrNOS6uzHgzybSR7/6Z6eOSvyLtF+s/GenPEuS0zJ6jC8e/k+ly+nisdcTzfU4Lg1Qs8SdevIxZZY5Wuz3P071ayw3p3R42XFxpraDhyfjaadNHPNddfWRmqTTNEMl02jwvQ+sWRcZfus9TFP7M/G5dbL0vJWErhTMsJ71stCb47IrRSntsPSSfRJS39Dcr0VS3UmnteAp2/oZpbs7hqwGqvtEJR23EsnTpiuFStEE0TUPdZplBNfDIu49oNC40kcjltJj6phS8R7fk6LbfVnNqX8oIWUWmpItbnXJeKsSMtUUc1wUUVHKMYyeyc41JO9jyV1YJQ6sATg+KaYnUdleo78CTfLXgCbc5S70Xr2d2R3H+AOTT70A61d+RKW3YZOxeNReyKVvQ1e1Ex+WkAWlSOeG1y8Bg0/6NHJONEEHB8Vx6Ok+NfNBm9UiEnxltlDOcmJz/ANRxfx2FzXFC6YQr/kdY6Vx89glChvd+PXgqHhUVyT2gOTYkHbp6RRVHfdkD49e6XR08trRB5NSX+CP5KtthGieRGTNk/wCRcmWk9mXNlbj/AAA2XP4s8b13rJbhF7D6r1L58Y9kMXppZJ8pK7KzazYsE8sz3vQejjGK5LY3pPSRilo9GGPitFc7TYsCXRphGhMbp7LJlQUrOUfcMhkghGjnJoeSsRpoCkJKtoDSkJypHKTAZRvo6l1ewKTXgF07oAOPHsV6GcnLwK7ADjRKcuKsq02SzL2kVmc+ckbPTrRhxr37PSwKkAJrYYM7J2diCKLRzYe0dpAKvkKkw/8AIr+gOasVxp6HT+QV8ASbaYr70PO34FcV4AHJx7ObUnoDb8itV0VVVEV4wwyeGOpRYRPi01sZxfZ0kBO9EEUBxCmFFCpUcwsVgLKQqZ0hLpAdkox5vJecjJ6iaSZYhINPJRraqKo8zBlTz9ntQ4yii3asyPE/VITnHivJ5/4HCB9D6uEWjzcqVmvz4z+vWL0sZxkep6dy40zPFRTKPJwi6NfIl9bIRMn6jKsUv4K+jy/k1Z3q/TPJBo5221uSSPK9BkcJI9n03qXLRk9P6SONLRpxxhj3R0k8Yt1eVymO4qMRMWWE50iuVOjPXWfF54368H9Tn/qxX2bPQZ+GMy+s9NPL6leEjRi9I1jSsc+rbj1YZvyQJVyYuGKxx2y+JJ9OzWyMZbUskOMDxM+T/wCsr4Pez/tZ89PDkyerm1HRj9a6fn8vd9HnUcS+zXOalA8bHjyKMUehjUvx7N/li9B5BO4xsrjh8i+p/YxepPE55t9eSs7fq2rPd9O1LEkfLKf/ANXN/Z7OD1NcV9Gc103Gv1OGLj0QjjSNEp8sdk4xcmakyOdu1OcYqLPH9TgXqcjSXk9f1XtgzzPRTvK7+TPXrfKvpP0lYfc9v7NmNSxZY1pHoY3FxS+iOeKTVE5lXqtkZqcFezLnxe1tiwnRWU1LG1Lo25f185GX+pKD2k6Oy+np3HoOXBKPrGoK4vZeb4yivoxOXb9M2K4StOj0/Tesr2ye/kyPF5S7JZISSbXgdTw569fRYvUJyTNcJ2rW0fOei9S5QUW9no4PU8cnejlZjtLr14yXT7H5UZY5ozSkmUjPxZFaoux241TX0ZYTp938Dt8kn5TKKpJp06r5O5rp9klLZ0mmwqrlbEabexeXTG5vjVWRXVXSBtDXS+znbCjGSj2JD2zb8NgkmdegKuSdAjqVp2Rc+x8cqiBSUm92LLI00BO32CVNAU/dvwRnJp6KLUfsk78lFbuMbEbSetiufKKXwNCPJdkR0pWdy8M6ePXZy4qFdsAtRa6FUbtNfwyiikk7FlN0voKnGPF1ZaCsle9FHPiqBXSRnmrfeyjlZGbSkEMoKqfZz0gp0mxH7q8BDp8v4R0ppJICUcUdu2yc2nO0UPN1FJdgc6VAU1avohmk9pfJEdknvTJTypdizyJIwZc7lJ14Bq+XL9mHP6mUK4v3JnZckp0oJoT8TlP3dmsc71oYcTzZXOS22evh9OlFaI+kxcWj04xTRWCYocS8aBGDDVANFWyqiTjoqn8hBSaKQlemLew+QH5JsEqujqrYrVuwC8dg4UUUqQHJeAEcaBVlfFiaaAVKjpUgt7EyP4ABPIrTGbonJ6IM8Y/6huwqvJhxyvIehi6VgLl2wwVjZEv7FVpaAotAbt9Bj0B96AF/Bz12dTOa0AO+mC67Obo5NsBuSYHBPoSSAm1/AHSWqE4lXKLQONLQEa2BtpqilX4ElB9hXObaBCT5WFSpDRjGW0ESpJBTsVuxbplFGI2cpWGTQE2TmPJEpOkBHK6PK9blas9LK7Z5/qcXPs1EYvSZGp8vs9P0vq5OVWRwemil0aMeGGPdHSTxi3V88nI8/wBSmka/+ohKdIl6yPsTQtOYzYrdWNnVQZCOXi0apweSFoxenSRm9Bn4zPWWeOSP2eLj9PKGRuzbgi4+SyJ1WjlsTO3GDZTGt/JP1f7GvovXX8Z55v1l9BnvLt+T34yjOJ8n6Wbjlf8AJ7GD1L50ZnOt241Z4rnYFR03ykh1FKJvyRy9tYfWeoeOJq/TcnPs8r9XlXH+Sv6dn4Rb+jH10+R788aaMLxRU26K4PU841Yk3c2a55xnrrXJJEfUep/HSvtmjhUdnjfqU+OWC+y2nM/17npJ/kid6jC5RaRk/Tc6WO2z0vyRnHRzz10/WR4UPQKOSTe22a4enimvotL9zDurOsmOW6NxjFRbK40nG0eR6v1DjmjGz1PQyU8Zjqt88z6z+u/7cv4PF9HyU7S8n0nqMCnF30Ysfpow0kTmL1Y7FmlzpmqbuKYkIRTsM80YyUTp8c/poQ8kfV5HDGzZj90LRg/UMcpY5JLZzvXrpOMjL6TOpvZafp/yzTjox+j9NOFNnoRk8cjpL4xfvi3/AEy/Eo+SGb07jDaNkMiyY78oMJRzR4PtHPqtcz14axzxzbitFsORvJR6Gf0vldEseCMZ20XmbC3Kri54fLaa0av+pTafT6JqajFDv0i9Rj5RfGX0c+uf8dOO9+rQzPSNEZ8v5PKcc2CXvWvkeHrNpf8AJh0l16cp1qwfk2qM351On5H5qg01KaT2NKa+DNGfyM5BV4yVheTj/Bm5bKf7dgPzuxG7sS6k/gPKnYUzjo62Kp2wpgMnSOlKqsVyQJOwKOQrlckmDx/AHJNlQ8oqm7pnY+nsnKdip7/kg087FfaFTr+Tm7Ao2LKSRPnvYrlTAZtrdaDy8sR5CU83hMC3JE5O9klluwSm2BR5hYTcnd9EpSpdgc4qN2EXc+Xk5zinVmX8vkk8/ubCNWTLFLXZny+oUcfezHLM3JxfRGWpd2VGhZHlXdN6/spD03LZH00fdbPUxpKNmpHLqsv/AE0Yroi8VSNWf1EYqkRxTWRlZWwqka4OqIqFUWgRV8bsq4pohF10UU6QHcWhl9nKSoZKwO8DR60dx1o5IIZN+ReVug7oXogpx0Kltg5o7kmBRbElaGUlVHXHjtlEnJiOx7VsVtWApPK6ix2Zc83dEV2FXM9LGvaYPTx2mejBe2wiORuxoS1sXJ+4MEn2BRNsFpBppaZOS2BZN/AHJE05Po6TaAbimhXB+Dk1XwNfxtASdnXXgdtN7BJJgLSl0K5Sjphaa6OUlWwo8k/5CutiNLwGORLTCO4xFSvof2y2jkmmBm2I07KiyZQvgXkMrEkAWyeRaC5InOYGeZlntmjJLszrcjfLPR4Jieqk8eNs2QSjE8/9Vnxwv+DV7/iTj+vP9Jmcsrbfk9TPkU8deUjxfRxk3aTNyUnJ2qRM8a/rNlfHZs9NnXBJmfLhc4sGLG4pKyRa2zavQrnxVnRVpWNlXsNW5GZNJ6TPeWm/Jvy4VOLPCxZPx+of8nr4fVXpmM1u3EMfpYwk9eTRCEYu6Om/cCUXws6fI5bqn/UR/JxNL3BUeBLM4+rps930uaLxxTOd2us8eX+o+mnlnH4sfB6TjBq/B6XqFFpMimb5jn1070+JY92Wg4Slp7IZpuEGzH6D1Dnl2/ItOZr2MiqJ8/8AqcZT9TBRVn0tKcf6MfqMEeadGOZddOrI8z06yQxPR6XpZzr3HKMaoMsixxbOrl9Oo3IpNJQM3pfUflkjXlg3FnPrr/HTjif185+oyr1UT0PRep4YjP6v0U8nqVJ6RaHpahVl5mp1XqQz/kiRfYuDG4LbKwirs35HO7aVxai2eR6nM4+qirPby/tZ8569/wD1iOf611nOPofQ5U8Wy+WEXFniemzuGI9LDmc4l/KXpPgosnONsvTlIaWNKLN3IxNrNiycHKJowTi5J+TzPUS4+oSXk0+lU1RnNa3HpzlGUaZmenoLb5dnS1sbImXpl9Zl/FDT2bv071XLGk+6PO9RK51VnenlLHmvpMizx7vqVGeI8meCpNxNb9RFwVsSOSDfIZMNsrPKc8SjfTNWOb4tSfRk9e+eNtM82Hqpxl3y+bOd5dp14+gx5E73otHJHpvR4uP1kZNuNxvwXh6hNNJ6WzOY3Lr1OSirTs78uzD+enpjrJG3ctpka1r52w3fZj/N56GXqFx73ZRql1aOc6j2Zf8AqFxezoZY8nyeqIrVB9X0NKaT0ZVlv+ALLdgaefYX12ZVkbsLy/AF+2zouuyCzU77Qn5rYGvnctDcmnRkeZX9HfnXLTA0yddk+XhshL1Nyvsn/wBQpOwjU3fTMk1Pndiv1C+dEnn++yLrRCTTe+xudRtsyLL7qTTUtb8E8mRxnxbun4KmtOXMSnkk3HWrJwyOMnTtfYkpPoqNDzxUppL2v/gjze/tUSbCpfIMcw448pCTmavSQclbRZGOrh8ceJpUnxo5YRlCjtJMea9esHqU+Wh/SRdj542ynpY0znXSfGqKKwRySaHUaIrloNnfyK0BSKvZXG30Rg3Q6aA0XXgWTS2CDC/doIaMk4gpSegKKSo7GmpAc8WwOJbkwOiCVHUM66Zz1/ACOIOI9oWTT6ARoyepjtGqUjPm2Fd6fwb4vVHnYtM3426sISf7qG6oEpWxlvQBU9VQtMfiq0T8gHlWgaZ114A/8AG31QYtLyDSQO+0AW7Z1fArfwdGTsAt0qItPkaJV5Fr/AEXaOu0Ue0xVBtACmuuh4Tr9xPcXs5Pk6aAknsLQqSCmqAVslNlpbJTiUT2TyPspJ0iE2Bi9TkcEzH6f1DlnqzV65XBnl+mlxzNmh9PCHLGmZPW+lWRb2vgb03rE6gy2edo1OfWeuvGPDghiSpIn6hqCbNKi2Y/XrjjZu+RjnbUcWZSTTO8mb0662a4oz8jf2pTyOMkboR/LiTPN9XrZo9L6jjBGPrfwsvSJZnJmjHiSlY85qVNC26s6SY526snHl3sfJ+08z8zXqKPXxqOTGv4OfVtb5kjwPUp/wDV6Xg24cs4xj2ac3p4LJaR0YpUb5jPXS0ZueIpih5Zmy5/xQLeky/lQtyJzzt9D1n/AG3/AAeH6PK4ZX/J7+fC5RaR5mH0ChJt92Y52ulyPRw+salVl8s+UUzHD08edmhuEYpNnT45X00IuRn9f7MUq+DbjpxuJi/Ud4ZfwZvXuN88eaw/peapK2fRQyxmqPk/QqaaaT7PVw5ZrI07E50tx6HqEuVkkNNuUYsbHDVs38jn7ah6jL+OD/gl6D1H5JLZ36lrDL+Dzf0zNxkjnfXSTH0uTHyjo8vN6GP5+bVs34vVJ+0GZpuxzyddMqwRUaosnHFGzkmzP61uGOX8HS+MT1pwZozei2Ve1ni/pme5K2e/GUZxrycutrrzkeD6nHKXqU60b8D4499lfU41aaRF6ibnxzvtZ83qq9Rxs9DFWTEvk+f9bPj6qLPS9J6nji76M5rfyNWXClXyZ5x0aPy/kiIocjcnjnb6xzyy6BDJJXvQ3qcTTtEm6iI0tKbnjZ5E58MriezgSni0ebn9Ped68mLffG+ZkPgyJ0aE3GTrolj9G400alhlw32iWa1Lg452Vau3ZkdwZbHlTic3WequS/Eov9yff0LzSXexJOyU5eAYu8i9vu77DLJKHm1dGVKx1EDVDK3ST7OjmblRBKtg+yDTH1bx34HjkueSKktK19mOW+9lIOv/AAUN/wBQ02noDzOP8jv3bZDKqTQBfqZWr8j5c6cYuKrVMydjeKA0wayYZOMqmrbXyhITlBKSd/RFOmN4CrY8y48ZxTVk3tL6ACyDrD2AKQUUc1Z3QUEI0Tk6NElog43IqaGKDnM9r02Koo8300P9RfCPYhJLHo6SOPXXotxgtsy5/WQj09mP9RzZMe1tHkvLkyyLLjNkr21k/I7TNOCNHm+gb0metBcVozRog6LQlfZniyiIq3FMRwaDGVdjKaYCx0Gh+KZ1UECn4Y7k0geDgDGXljxdiNWvgfGqRAJuSApSHf2xFfLfQHXfgWUvAzltUtHTaStLYEuTSA5DX7bYnYUrdmfK/cWyS4xZli+UiDThVpG6EfaZcWkjVG+PwVEZNKRRNMlNe/ZSKoKan/Q1V4Ek2/B0ZNeQgtq+gNRfR3JsHLdAc4V0K7oo9pLwC410BJJXsZ8UFJNglBroBWmcp6qgNuznT7CjZ1tIm010x8c041II5qxePu0Nw8xdoCrlXQGVyF5NDS+uwO6KGTtAdeRW2hXIDskU1aMkzU5aMuV7KjF6xNxaRiwejlbZuyu5DQdI6cxm3EMHp5xy3eje43SsjOfCDZ5+P1speo435LbiSa9njxief+oRlKDo9LG1PGrJeqxpwMe2umyR4cYuCHwZLyUx869xjjLhmF/wn+t+f06nFk4YFFUWx5uSoFts1IzapFJRSbKtVAwZsjg1/Jvwf6uJfJnq1rmT68j1D4+pR6GD1Lio7Bm9InlUmrHjhjrXReYlrROfOKYIQb2K5whFJl8bUoXEt6yMzna879SXHG6D+mZ6atjfqMJTwySVsy+kwZI0+jE9dL496GeORfZDI0pMy+njkjLZpauZ0njnfRjbRh9bnlCcf5PTqonjfquuL+zF61qc57Xsfp2VTx7ZfPgjOLvaPE9F6hwgz08HqnkjTH5/q3pKGCMNJFIpJ2Bu5Mfh7bZ0+OXtJk9UoSUTXhl+THaPn/1Cbh6iB6v6d6lLFs53115meh6/HKeOSSt0eZ6T0c4JN9n0M3CcdGRpJ0XmJ10hixTWRu9GxptISLSMfqfV8M0Y/Jq3GM16kI1ExfqK/wBKX8Gv0k/y4xfVen/JFp9HK22uskkfOehk4y18nsYvUy/JRPD6OGNUkaFiSldHWTxi1ecuUEybjcXYJ5owqLLQanjbROrkTmbXgevxylkioq2mafTenycKerRunhjdtbKRSSHP+r3c8SwY3Be5lsUoN0mJldR0efg9Q4+ocX8l6qc/69XLiu9Hl+qi4Wj2oZIziv4MP6hjUoto5yV0tjP+mTTi1Ji56/6jRkxc8U2l0x7k5Jssn9LXq4UpRRoWNcdmTBJqKLZvUcMTFnun68x5/q2o5KM6k4vXQc2eOWVjJKUNeCWa1zcN+S0DtkmmmVhKzm66eOh0wJBUSK6wDqAeAC0UggcR4IB0tEMysu3SJNWEZqAUyKmKkFBBOrY1aACZwrsNhRs5SFs4B7sKAhrCBJiclGST7BkyKKszYuebMq6s1HPqvVwryjVCQnpsVQVlniro782PN1L9Rz4lki7VnlPFWXjR7VXFow5MNZLHXhzTelw07PRhFohgWkaofZxdRodN+Q8b6A0/IBUrdDJbES1aGi67AtBjN2JFj2uggqmNRNKgpO7sB68i3XR0pSvfQLSIGtyAkdFcuh1Gu9gI19nONv6Gkt9Ab0An47FcKKXoWT1QGX1Mbg6MuC29m3NqDM+BJsitWLReGttkoxorH7AXJuSDHv6Dka0dB2UM9rQtX3oZ6ViXaCA38MKqraFfGwqMv6Ci3fQUmls61HwI5b0A1Kztq/IOT8I5N2ECbVV5E4WtDypnK0FT3HsV+7a0VlP5RPjadBBi3FfQVNN9Cwk1qQHxb06Y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04" name="AutoShape 4" descr="data:image/jpeg;base64,/9j/4AAQSkZJRgABAQAAAQABAAD/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/2wBDABALDA4MChAODQ4SERATGCgaGBYWGDEjJR0oOjM9PDkzODdASFxOQERXRTc4UG1RV19iZ2hnPk1xeXBkeFxlZ2P/2wBDARESEhgVGC8aGi9jQjhCY2NjY2NjY2NjY2NjY2NjY2NjY2NjY2NjY2NjY2NjY2NjY2NjY2NjY2NjY2NjY2NjY2P/wAARCAUAA8ADASIAAhEBAxEB/8QAGwAAAwEBAQEBAAAAAAAAAAAAAQIDBAAFBgf/xAA5EAACAgICAQQBBAEDAwIGAgMAAQIRAyESMUEEIlFhEwUycYGRI0KhFDOxUsEGFSRi0fBy4fE0Q//EABgBAQEBAQEAAAAAAAAAAAAAAAABAgME/8QAIREBAQEBAQEBAQEAAgMAAAAAAAERAiExEkFRA2ETIjL/2gAMAwEAAhEDEQA/APmTjjiAodCIdAPdAStgk+ikEBTC0n/RWE1+QnCSUtIeFPMQj0cORcS2KNtEMWNOKdJF8SaMtNeOMVDr/B0vbKzoSBN66COekv8AwSzJ1spHdMnnarv+ioxzV5FH7RPIqcv5Kyi5ST+yfqH7nXTDTLLui2OPtRLuaRdL20FNBW9lkiUFSstBp7ZUM9JRXb7HjGq5CNtuznPbbCKOdt1pAk+KVkpS6F3J9gWhHlK+kjp5E1ULQKk2ova8JByOGF3JqUvhMBVwjHlO7+PkhPMufJL+iOb1MnJ7TbEhCcnynqyGDLLyk72xVFstHCiij4CpY8ajNSatlnGtsaox+6Ee2AJPWjsOLnOzlG2bMGOkRY04IaRtw47kQwLZrx6TYSp5JXNpGb1E+KdFZPhbMbzqeTi9lITAnKXKXZvhHRDGk3aNUERpyQyQaCkArQk3SLMhmdRYR5f6hmai0jB6f08rc35KetnyzqJrwOopMkWsPqG40hoTUcWwetyR/KojwwqcCsp480lO0er6b1V1bPLlFQ0MsjhTTCvosU+SLo8r0XqOSSfZ6UJWgqqHTETHREOjrAHsAMRlKFaAlJmP1DpM2TMXqX7WVXj+olBz9wsIQe4oX1G8tFcTUUkyKpGFeCXrMPPE0zXBJ7Q2WClBlR8kn/0/qKfVnu+lyxnBbPO/UfTXJySF/TctS4sFetnklG7FwZYOqOaUu+hY+mUpXDQRtWNy90WafTzktSE9Li4xSbs0OFdIYmrJjojjZeIaOjmjkEInJEZo0NCSiFZJwsy5sKZ6EomfLEK8fPgtHmyjwme9lhpnk+rxbsitPoc6TSZ68HyR83glxkj3PSZXkgqLGeopnwqa6PD9Z6b8TbS0fRtJr7MfqsCnFpoJHz+DJxkejiSnG0efn9PLDkfwafR+o4On0FrbGK0F4eel0aMcoZIrqznHiwy8+fp+Enq/4J3+OXXJf4PSbI5MSfjYVmThfulVryH/AHcoysbLgi5LWhY4m5KMPan3YAWSv3RT+x7jk6aUkLnUccWoJyaf7kN6fA86t1GEFcpPwVHKXFPnFSiCEoU+Lr6ZKWWKm+FTherDHNj5V0mRV6tKSO5Kq7F5J9N0joPG37ghZRjViywwlG06YzSuoysHBqS7CoTwzTtPQOWSEqo0W/jQOK87Cs/NvtNM5Sbas18YcG2vd4EcYeAiLkq27pgU63dIs8UW7iznhtLygFeZJJXZSM4zXcUvsk8KbqtgeJq9WUVbUenYObTpW0RcqdJb+wKbTpuyDZB33RW2o6MMZpPV0Xhkc40+/wCSjTGVx+wtucH8ozObXX/kpjz1cfBEO1eMRyTXu8LwPB1bvQOCp7AyZKjkVdMVvhJ/DH9RGq8JE5e+CkFedndZH8CplfWJ/kWiUIXZpkpxwSo4eIiHiAe5FIOyS7Hg6YF1GpDY/wDvWLj5OSY8E/zX/wAEI9HCrijTGO/oz4dw+DTjtJ29GWlVHjFWdOkvNnNrS+ieabdUAFJ7J5Z7tCvktgSvsISVwSJzpoplau/FGXLKl9soWPf9miNUv4M8Goq+ykci4tdsKtfgdTSjx8kE1jjUv3vr6OjGXb1fyUaOXJaWkLK600HkpcY3S+gTjFLToIMItq34HSjGDcv8kXltKKWkdkmlTclfwA2T1H+2KaX/ACzJly7+ENPk/PY2H01u2rIuIQhKU4ta3ZrWN7b39lYY1BbXuHtKXS/sipxVKznFoq3yluv6A3f0gE4WcopeaC5JIk5fkklFb+SikIO7RtwxfFWRwRuvo9DHibVvSIpsWoulbKcnGG0NCFdHZq4qIZYvWZVHE97MXpoW+T7Y3rZKeZQXgt6eFJBqNWKJoiiWNGiKAMUHiMonNBCtKjD6yXGDNs+jy/1GfHEwseMoPN6mTsvlhnxqo7H/AE7HyubXbN+RRrXYLXgyxZZZk5RZ6mGL4JFpwtWSUq0EZvVY6TfkyQtt2zf6iKcfs8v1GT8MW+wNHpvVcPUKPLR9H6bJygj4jDKeXNyqkfVfpmR/jin2B7CYyZOL0OgqqGWhIsYgaxJMIsgiUzF6l0mbZmL1MdMLHh5neYvGDlHQmVKM7aNODJGUaKtHC2tMpOX2JNcdkcmZLsIl6vFzi/J47x5MGa1pHt8oyj2ZfXYm8fJBUcXqrfFu2el6SThtrs8P06cpp1VeT3fTtcUrDLdil7r8FnkXgyRk7osnQRzzKMvg2YZqSPIy+/Kkmb/TSpJMK3UcCDtDoKVoVoqwUBnlEjONmqaIuIV52aLRi9RBST0evlgmjDlx/BFjxJrjI2/p3qOE0n5E9RiaekQxcozTegfX0a99MOSFxIekyOcFZthFPs05/Hjeu9Mpx6PHcHCVVR9V6vFHx0eJ6z01249mWoX0+W403bNcJ2ruzyYS/HKt2a8eTl9FMb1P+wPbb8kFKTikq0OuWwGjS3/5Emk3a1/A7baroZRagot2Bm/E3t9DTlL8bx37H2vkrw3R3DVgYniSi+Kp+GIsXGpdy82b5wb87Jyxvoisyk+LUYq30KlkikpKzSsaTsHCXK7dhMQ51VwcWVjlT03T+wrFct9/YmTGnKn4KYolfUgrHS5GbhKFyhKl8FVkmoO9v4CKQjydXX8jThx7RGGWDu9MpzTj3YCOO9Kh0nBfKBz4MKyRb77A5wtKSYItL+RuDatArX2ECeOM7dbM8/TpdGmM67BN8la7CsU8M8auPQMeS3vT+TanFP3r+zL6jCnJyg+yh1Np+6q/iirgpq4Mx48teya2Xw5OE0k7TIKRySgqki/5IzUWn0Jkx84WiSVqk6a7ArniqTe19EFGnXgf3cd20LKpRi110EZPUxT/AM/5JR3BfyacsGouVWvBBJQjcnv4NJWY444qOGWgHAPAZK5CodL4A141Uf4Gg1+Xa2hFfAbFcsvXglSfXo4nGujVDcaWzPgx01aNTSiloy2DVpiKPyUavoTJqFrq6Kic6rvXQk3xi/8AIJtL+jNnzX30gjss1XfZkySthnNzukDHhfcg0WNs0Y8cu62PjxKKTatl3CcknKkulRRKMfc5Sdso+V01SfyN+NKo9hdR23SXkISENtrYk4cXcgyzJP2qkQm/yNu3/BAzzJKorfyLCHJ29hx47LqHEjWDCCh2PGST+gNR4r5AovwiLijy8ntWBptjQxtreh+CS0VEG5JMW5Pt6LyiqJ5GlHboCeWXHXaK+kwX7n5J4sTlJeUenhxpJUA2DDUjbji5fwTxxdpV2Xn7aUHb80VCq7b8EPUzqDLZG4Y1fk8/1eVLHxXbCssIueRyfbN+GFIz4YaRuxR0iNKQVF4iRSKxQQUcx60KwiWTo8b9S90eJ7GXo8P9Rl/qJfZFivpIrFgSQZfJ2BXBFJRvRplGeSXH2xb/AIMOfNOG/wAckejJKK12ZfUXwbZFeTk9bJt+1mPLleWyvqpTdtU39GT8rl+5bKg4804vilv5PpP0ebULkz5mM4/kV6R7HofVRhUV5LR9Tiny2aIsxellyima4mWlUFsRDWRRWzmjkzionNGXOrNkkZcqA8n1OKzNCaxS30ejnjZjyelU+yRpWfqMcsWnbPOzZY2W/wCn/H1si4858XFI0SGxZoukasmF5MNJmaeGMEqWzTgcuPeiDws0snoczV3Fnqeh55YqUWqE/UfSQ9RHckn/ADRH9OmvT5PxOf8AkM17ak4pWirfPHoSD5RGUuARLDi4NyfZeDa2ckpxYuOLTav+mVHoYZ2jSjz8Lp0bYPRGlaFYUFkEpbJuJdoSQGacTNOBsmiE0FeZ6mGnR5c5OE3yPdyxXk8r1eNJt0FjX+m5N1Z6tpHz3os3DIj3sUozjtFjHU9dkjyRiy40zdJNfwJLGnslI8H1fp6uUURxSUdPR7mbEmjyvUYOM76/gNGh4qVMtC6syRyNOn18mnHLr4KiqlaH4/yBNFYq1oBfvsOmHh5ArZAGlaFcN66KKI6S8hWdQR1V4NPDuhHADK0+Qrxrs0uAji26oDNKKQvGjRPCu12SaadEGaWLenRNOUG1to2yxqu9ifj+CrjOpqx21LxQ8sSfimLxrsqOWSS1bQ6lfbFpPXbBVBBd/wBHLW+0Hz8it8X1phVeNq0iM4tfwWxNvRSUL00EedlxKabSpokpuKo15YShL2kZxTS8MDR6b1kVBwl34Z0pJS5RWzBKLW0bPSZI5IcJdhF+TkuiL5KT8Idf6Uqe4jZI3TXXkozZdxVdGWqTWjZqmvHgytJOvsRKzACcaRxxxwQ62WxdkY9F/Tr3Aauo/wBB9IuWURbk7+DR6CHGbfZKkehBux5Sul9aOTa1XewxlFt8uyNBKXGFvszTyFcrv/2MeWdOlt/ACTyyi2rISg5yuTo0LFFwuT38DY8NSfKV/RRPHhil3f8ABfHGMdNDdUoKvlnajG3/AGQHwqVAeRxvpfyLLI61S+yEmnKm3J+QYq8z7W38sjLJyb5JyfyNwb09fRSGOmtJ/RNaxBR5Xotjwl4YuUrqvpF1jUFVbCs+PH5KLFbLKNIZRCIxxLzWisYDUr+TuuwaD4xXRKUq/gacrIzld0tAdKa6ozTdypK39jz3plPTYE53QGj0uDjjTZuxwonCD0aMa0FPFJK/I+ONiv8A5OVhDeprqzyPUq8yXwenkpQb8nmVyytgi+GHRsxohhWjVANHSKxQsUUiiIYSY76Jzeioz5nSPnvXybzqtuz3vUP2s8Ob5erf0RY2em/Yr0X5JEcbVdi5k6uM9mmC5X/qd6PO9f6mvbFjernmhSvZjjilmuUthWWPJzt7RPNiVuUTa8dOq6RkyyWOfVoow5IN2ej+m4eDUpbZNLFKalyX8G3A8f5IqLFWPovRv2I9GHRg9KkoKjbBmVVVIIoUFMkHiKNYQjIZYWaGxGrA86cdknS7NeeBJQTW1ZFZko2S9RiivcjTPGovROa5Kiqzpco6NGGEXGpIXBGnxo0PE60UrN6j00MkHHwz5P8AUPRZPQ+o/JBOr8H2PGnsyfqfpo5/TSXboiVj/Rv1L8+NRk/cj3IpSR8F6bLP0XrHHpWfZeg9RGWJSk27+ysNnHi7HcU9rsTle/AeVdAFJxkjbhlpGLna2aMEiVW6IWicXZRECtCSRViSCs80Z8iZryGebYVjyV09GH1UP7N+ajHkg2FeZyqfVHuehnzxJ+TxvUQ4s2/pmVr2+BPp18eutvYzjSOgl2OVhnlCzL6iFRekzdJNMnOHJdEV4bwxhK2tDUr9ipG7PgVPRjcHBhRg6etmiEk+tMgrSKwSb5eSi8djcV/BNS/oZNeQgqIUFdaO7eiDkc9ho6wE6Een1stQrVgScUK4xl4LOCF4+EiKzSgdGBoePQnCv4CouEe0JLGvJeUHo6WN8bRUY3j7Zzja7NEo61pk3H6AjXHyM2pKmM4P+iVVL6AKdSr/AAWWRtpeSco+UdXTKiuSNx+zJmxXG1po2QfNV5JZItP6fYGBK9PTEd43yXaNc8SauPZncW7T7QGvFkjlh9gk6jwbMUG8MrT0a3JZYco7ZUK68bM+aNJM0KkyeeNqgjCAIDTIBRwQGiXx6Iotj2wNeGCcW7vRs/T4Jx38mTElxa6NmCTgtb+SVI25JJJNLZlnmd+7sGTJJ99GWUpSn7L12RVsk20l4JQjJycvL+SihKONTm04/Z0ae1JfwiqPCnbpLzQX3S68NCN8lJQtv/gXJGelOW/hAUaalV3ZOc1GTjV/wKsbe+kOoKujLWJxUpu3oo+78jKNLQ0MUpS+iKCTm7qiuPGvPRWGNRVDqCYHJ0tLYLfKiiidWwOUXQUdvyBBB6Jze/l/AXLjqJL3J3YHSd/ySnJx623/AMDSddAWPkyqTFGTlvZvwxS6QmLFWzTCKIqkaStsblS0Ta4u2Mot7fQ0HHbdtl9Eap6H2lVFSo+pnUXvRjxWynrpaVeRcKbSBGzEtI0QRHEjTBBTxKp0JFD9EQXIjNlGyMwjF6yVY2eJ6eS/JOT+T1f1CdY5Hjend2/sRr+NsH2xMmWcU3F0FS4xBlknBdWaZeZky5Muam22/k34MVQRKOBOanFdG5RpJrpiJXnZY1ll/B5fqFykz1/Uf95300ee1ebjCKb+WVR9B6NS9043/J6OP00OaqKT/gbA5Y4KPH+6NnpsVy5EVs9PHjFI1RRHGqNEeiAs6LOaFugsUQXIlyOUkFPZ2qBYJSqIRLJTdCuFLR3cisf4AyrE5StrR04Li9bNbRKcQPPUXGZeM6VMo8afjYFji3tGkqU0Q9RFqDro2TVGfO3KLSRlY+M/U8ah6rk0P6L9Sy4ZqN+378Gz9X9NLi8jh0eOu76Kl+vsPS+pWSKal2bIyXn/ACfOfpnqKSUtpHu48kXi5qaX0+wjVGSrsphmlKkzElfuxu/opjyxUuqfwQexB6Koy4J2kaYsimoSSKCSAjkM8jVKvJnyINMmRbIzjSNM1ZDJpBXm+phaZ36e+OSi2VWmZPTy4eo+NkP4+ixvWyn8EMXugnZoh0acwUdbA1RVtCSVhWfNG0YsuK0eg/hkpRXnoivO+mctNeDTmw75RI1emA9Jx+wK3pIMNaY60UGPQWn4DHQ+iIS2FI6Sro5NAHikDiO6oUBH0BPZQFBS/wAglC1oZqjk15Ag006O2is42TemBOUbd+RHBMvx8iSVAS41Ejlgu0jQneic0BGHwPVeAcaYy9yp9gKrW10NkfNfYtNP6Cu/oqJL2ScX5M/qYShPkumbJSqSlq6rYsoylHatdWBgpSX8gwTeKbXgfLjeHJ9MTLHklJf8FRZ1338HTXKDkZ4TlFpM0J8l9MDzjggNMAE44BkaMSVozo0YP3LQGxR18GnHypRUd/JBcE9sV5ZynWP215XkyRTLk96j2l2IkoO7Z0YuMW3/AJZyVv6DWDNyk1yk+PhCwjKcviJRQuRWqSVhcKk0vZoPFLvsdRsbim+iKkotlIY5NFoQS3Qab6VEUI4kikNaR0I62PGKYQEmPVIaoxVgrl10AE9UFRoeMKVgCEaSfyCrKcbFk0v2vflgTcaf2LNR+f5D+S3xj/kWS5O60vAEac5a0i8MfQYKl0WhC9ho8Y9IrHHQMePe+zRGNICSimx6Q9L+znBNXYEqrb6C51Gl2zpqyb8t9IqMPqm550u6L4VpGdvllZox67CtmNFokMUjTFEFInNM5IYIRsjkeis0Z8ipOwPI/VZ1iZ5/p6WGq38l/wBam1C10ZfS+pi4xi8PL+JFi34tBvqWl4KKClKk7Qmf8blGSWSD83s0YpY41xTd+WysqwxxjFIKcYwcfdyv40WxwTd3oGaFq1qSKy8X1uRLMkP6L0yb/I9sT9Qh+bLFpU09noekhUEkRqOdx9qjs2+mhUVfYqxJO7tmrGlFBVIRH6ETfgfxsDm7FYHKmFNMjUK2BdhlRNSfIKpbsLUpICZRWAIQrsElT0VQGkEcloWURkF76CM04uPRnnJp6Nso32ZsuPdlHQ98dkMsadovDQZQUgPN9XjWXC012j5L1eB4czXg+0zY2lro8P8AV/Tcoc0toDB+np/ljR7mOb/MoKuP2eR+nOOKEsku10eh6SX5E5eQy3Zf9DacWvoT8rm1xV/Z0Y8o+7a+wQz48MXFvXwQev6SdxVs3Qejx/RZeVNWl9nqY3aCtFiyQY/YWQSktEJx2aZKyM4hpnnGjNljpmua1szTjYGKSPOzez1Ca8nq5INHmeuj7bXaDUe16SV41s149Hk/pWbnhV9np8uqK5360LYXHQuN2PdkEZwViSiqLyj5EdNdbCsskZ8kK2jVK099CSjoDKkx0dOOzkr10A60x+0J9PsaPRUd2Bws66exv4IoJNAcqXRRI5wtMCauWxo/DAlTHqwFoRxplaYrjaKiYrj5Q9NBS0BJtdCLi20ymSPkjKDq09kUrW+hZrQyi1t7OlsCb7T8ArbDTrYO5UAq912codoZKrQrvsqFUbtHK1H+GNj9uT+R8sVz0rsDN6mP5Mcq/kx4qceLN7i034fwZHjaTrtMCOSL0q2gRyVfhmiuceTM+aLi010VGYATjTAHHBrQBXZq9LSlb6MkTTguUqXS7vyQal79pe19FIQUbbY0EuPaVeBcj5V4MtCrnK30P39HRailSv8AkNPVhTR72OkrQIK9vbHSd6QU9NRrpDxjcbegJNvb35Hq/wCApVbKJDRVIKogHFsqopIWOt+Bk7CA4WPFJIN1sRv/APwUBybf0Mlo6MRckn0ggSlekRytpcY7bK1SB50RUYxaVeSkU6CotvopGICxRfHo6MNFIQ2VTwhe/JaKoSPt1RRv4CJ5NfyRT13su1a2Z5alaIp5Wu0Rz2oUhvyXKgZpf6cqXfkqMOFNttmmEXYmKJpgqDSuJcV0aYEIbKxfEIqkxgRlYWRCSRmz9GmbM2ZgfOfrqSw7v+jyPRzuVdPxZ7P65TwM8COPJJqWNP27ssK9DHm9VkyvGoR/uRt9J6abfHK/d8IzenyY/UY0otLLE9D001iknJ1IqN+CPGNPwLmkl5AvURl09ifieSfKT/oqYnHHcnN0aMUF8AkqaVaL44xe6ojQqJRRs5v4VICTsKomooNtgViZFmuoOKX2FNLQI14YsYzX73YySXRAf5EdWMxJMqnTTHU/BBDJ8WQaI2U0RXKS0Ux707QQzaQtr4odwXyCktBEZSVgcVLyPLDGbv8A8B4pKkgMk48ZUPjqtjTjZCTcX9FD5Ip9Hm+t9Pyg0vJ6K30JmhcdgfIeoxyxPh0h/Seo/FNW9HuZvQx9QmqVnieu/Ts3p37FaA0+qyymuWGTi/8AhiYc2TE+WTHf2tmCMsnDjLVG70nqIx1J7+wmPY9H6iOSq0evilpHz/p4xUlODjt+Ge36eelZBuixrJwaktdjWAzRKUbHsHb7oioTiRlGjVkjRCaAxZUYM+NTTR6OZGSX7qCsP6bN48kofDPcxy5JHgNfj9epdJ9nuYGqTiCtmPSLKvgjjZdfYRz2iE41svRPK66IRBw5onGk6kW93wTmm91TCp5Mau0ScH2WVvvsDVhEv3afZ0dMMotdCqXLxtAVaUjl7eyduXRRbjvsoK0MnehVrQa+AB2GOgPTH7QR1AaA20FbKEq2K9FIrZziBFy0Sa2XlHwI40BJq0SftLNe7QmSD8oioxktoHG5WFxS2hnXEBHHdompbaZaNKVE8sffaKgLavyhpO4pk1Km0GM9UwFyNtckSq6+GiqdqSJrUlF9WBOFxyOD6fQMuOlTK+rx1TXZzf5cKlXuWgjyQBONsFOuggApiVyVKz0cEIoy+lxe1yfRtwpO66M1qGkt8tKlQi3tFZbhVdAUVSSIrl2kVUU3bVIEMd78l4R+FYV3tigxuTO4JPY/Li6S7CqKKHSX9CpWtj9L5COq9DJJaFi5P/bQ8ItLe2Fdxs7aWkU8Ap2ELb/s6MfLGqhXv+CDls5R3bGtJUc+ihJdnKBz0rYqlyRA+OLk9dDqFtUKlx0mXxx0UFRorGIlUykJfOkRRSY3SOty60hWt9gdPaM2VpJl3dWiGXYGTmnP2lc06wVW35BDHUlrSD6l8sbm/wCEiwpMStI0xVmDDll5VG7C7QGnGqQ/GxYFUwOSoa9HLYsrCEmzLmtl8jM+V1FsivB/W/2KK7bM+DFLH6e6tvVFPXzc/VrzQvqVL8FbV/BYnTzZenyYfVOUYp/afR6/o8OX1kVzjxS/3WL+l/pyn78lteE0e7DDGEUkqSKjND0eOCSh38miEFFVZ2SDfTBig982gGuK/wBt/YYPlKkhtL7K4UnLSoqmatLknXwdGUXrjRWUGttiqHwgpo472Br6GVoEnLjcdEGebae1RKU68FM+OdcmmJVxsNOtiNSb+Dra7GS8gGEPkskkLj26odxaeyB0vgKbsXG1yovKl4CBx+xGqfyGWl0I4t9PQFE6Oc340Ml7RZY2+nQQk03EzuF6ZsUXGPuVk5472uijK4cQpapuyk8ckrfXyKooqM2SCTuN2TyenjkjtGmcG5aGUGuyUfPet/StOWJU/g8WcZ4p+61/J9xkx/R53rfQ4s6fKNP5CvG/T/VXlipKn8n1HpqcUz5eX6Zn9NlUoNSimfQ+hy3jW9kHqYtdFUuX8kcT9tlFO+u0EFxaJylsb8l/ySn2FFysnIpVomyDNlRkyxqSZuyIy5FcXYHn+riuUZeTb6eTpPwZ88bjs0Y08cEpR09p/BVrdB9OzRG5+aMmCVxo1Y9BFlHXYHFeR47QqtuvBBOrdAlCi/FLvsVpt0BhmuMtoWrNeTHZJRSIIVeiMouMujU1sEoWiiUYe3khkrClQaooKjoEkvGxhWwhRk+JNyaY8ZWRR7ODoLRUJR1jNE3pgGUSUuikXujpoDLJ06OnJuFdsbKk4/ZOCpbI0hltJhx++GwZr534GjSS+AUnkM6dHT2zpQTqVvRWUM0apgnjaSlHZbKrjsTGn+Nq+iCUU4zu+xu5IZL9r8J7BljUlXkoM05xSf8AklhTWRw8PZoxO4pfDZmztQyJrwwjyjggNsAwJW0gsr6WHPPFUB6EIfj9NGL7Zb08H+Pf+RcsU8ign+1UVnLhijsw0TJJW6ukdCPT8ied+X0WiuTVaS8BVYQpNsopcUI1bSXQ/FMKRScpN+SuKFuxeG9F8a4xDR0t7KJaERRLRWXJKxvNBURbIGeg3SF7GekAjYjbXgerO42yAQjW2FXKX0Px6QWqVIolON6XQOFUVqgMhHQjZeKpC44FYK2wpV2U4fA0FGO5D0ntALBNKqEzNpUUUa35EnsCdvikyco2Ul5JKVSQAnDikvL7+iPqP2UlS+TU2pSlKtIyeqleSvHwaQmHHa2XhGUHroTE6NCIp8cr7LwkiCWyvD2gXT+BZ9AhdHVfnQRCdmL1Mvazdl2zz/V+2LCvDc1L1bXwer6XD+RXkhGl0YfR+kUs7nl1b0j3ccEkkuixL9UxYoa8IbJwjKoqwL29a+xV3aCBOPJ9UcsbS+h5RtWGN8d9BUpJNVWyuGCh+4VNJt3oeL5q0nx+QK+2XSegRzNTpCwa62kMl7uUegH97dONoGT212iylKUNL+2ZmpOTnkk2BWU3LGovaM2THfSpGnCvzP4iNDFeXjHf2U15/wCC/IfxPpGr1UFhl8iRmpR3QUuLE8c1ykacsseTHSVNEOaT0rQ/5YpftasCMXbpdjyU12hViyc3LVGrBl/L7XGL8XZFY3lnyUa18sqm01tP+C2fEoSpuKEUF3X9hNVU040uxGpvxoi88ITqXZR5k+riiIpwm18r+TlGLXeycskoRtLkvo6M1JJ9MqFnGS0n/RKUGlrTNtqUd02ZcvJ+NAZuT5bH5J+Qri37lX2B4lytMKDjq0QyxbNL0Jkhe6Aw5Ick0ZoN4J1E9OcFx6MmaCfWmRZWz02dTS2aKfK10ePjlL081KOz1sPqscoJqSd9xa2ggyTW4iOd6ZWU4vohkVO7KqnOkJysVPkGiBJMhkLzRHL+0DHkjZo9K1PG8clvwZ29mj0y4zTWn4EWrYl+OfF9G6G6M2ZfkgppU/I3p8vLT7CNd8RqvaET5R/geLpEDN/IH9HSVqzlpAJLoyztTtGuUeVu+vBOeNOOiURbTV+TkvknGDeR8tUX09AqMo07ClY8tE+noqOcaFfVFL5IVoDPKLsKuOylWw8NBoF7tjxYii4sPmwlP4JyWtlH1YjaKifGmd32c3fROTmvFhTOOmRlXRaMrQk4pu/IGXJGuti8fbrs0uNxIcfdoi6g1KNMZPw/PRTIhIJx7CBLjJUnsnG4NphlHi3JBlbp/RUK3UHHyJl/2sM9U/AuT/tphDY3xy18kvVLspJXFSX8hyR5qLewPGOOONsFZ6H6bGKamYD1PRx44VfwQXhHnKUn22DLF3XbvotijSsjPI45E9W32ZahUnyW6+DRijS1tkMdqTtaZsxw4xUk9ho1V42GCbOp3TKxjxQAUa/kKj5Yy6+xl9ooME3vwUR0I2PRB10hWtho5bA5LyzqGq0Hj5YC1QyVKwXvY9WgF+wpeWdWg1aAk3seEbRyhe/BaEURXRVRodKlpA25fRTjqwJpPlsvCrQjWhYq5dgWnsjJ0Wf7WRl8gTmyORPkvktNXH+TNNvlS6KK24421G/CX2YJSvLX+TZPI4476daMEf3tlSNUC8Hoz43ZVaIq6ZeLsyxkUjKgNcKehp0lSM8J0HJm0VkuRxSerZ5ma8uTv2/BfP6hybhB6fYMcLCp48VvcejXCkcopfYUlYRRLm1aVfAzhSs5J1pAc601bA7Tq+vgOROUVaSXwHHFN7Vl5Rjx1/kGoxhCOO8ka+kReSWZtQg1FfWi3BfultfFksuTlHjbS+EAUrXFNfdFI43JqKfGK7ZicJxVY5cV5fbY0eXVthXqc4qKjFxaRD1WVcackkvgwtyi+yWT3v3WxpjV/wBUvx1ij/Y3p8uZe5zp/CMyy8IVGP8AhDRy1uSp/BUxbLKeSV5CbXxtE8nqLa7f0i0ckVD5fxRGir56NGN8ty3X0Y83qo40v9Jtv4YcU3Pu1/AGuc25Vx9v8FcHpYT3G0/4M0YyW1b/AJGU5rzFNf5Ar6nFlhJbUkPC1DdJGdZcklua/s73S72iJjpqGSW4plFFcf2iRWzRCHJaf9ARtxenQyg+1G39Bn6fe+SO/E4eWwO4Wn3GQlSjp7DOc1vimgSzy64IIj+Ganfcfg6cUnoqssaO9uT+AI8V2K1u10XcUtdonKPHadoKi2nrozZcPORr4pk5riBlcFXRmcZxy2pe34Ns9mSdxlsqrw9VwT52/hoXH6z8snDwRljclaFUHF30RfHpY5VpjSkZsWZONS7+R+aZUNKVoll/YxpT9pl/I+biwFxxTk7NeOSUWmr+zJFNSNWNa2Fq0JySerTEiuE1KPXkeE1FU1aYU2k46cZfKCNMMl0y8aZ50JPHk4vrwbIS6kjKtMVaaOSXQuN+5jpryETnFraYqLODpsk4uwElCxHCjQ1oVoCFWgOOijiLbT+iicVTo5xGmvKDVoiIuLsKlemM0BLYV1AoLvlQWUTk60Ikm9lMnViXaCOcUujnFNBW0LG7aYE5xUWI5K0VyxM+XE2rTpkU8lvRFqp/Q8ZNOpdnT2rKieaNpMminL2iN7ASUPdvpg43oee+yd7AWcf9KuiTp4Guys9oSNKMl0VC4LeJL4sK/Z/CFwtcqegdWQeScwgNsOSto9bDH/RijzMKvIj18S/04pEqrwdRa8EXG8ibKP8AbQvcvoyp1FWlW/ktG9/CFXd14HSqP2Gj499jtirUbGitFDR2VghEUToBzk02BIPbXhIg5B8HBQBiqoMmcGrASMd2OlbsaMaOa8+AFYUtCq3Kij7pACPwMgpIdIijGOjuTbHUVQ0oRS+wJU1/AeNK/kfi3EFsKSTkvaTzPpdFXtt0Qyu0EDk442/6TIr9jtfwNllyagnaiLJqEXatlCZJLhT22Y0vczT+2DlLbIuNvkuih8f7jQujNFlFJoCyGbJKevsTJNpd6A0/lSXZnyZ3NPj0R5Ob+ikMdsBMdvbNmKCUbEhFfBaNdIiC4ua49DwxqENO38Dfj4x5aSBbr4QQXPVXszvPGGVQduT+EVUPda0CWNN2+yikJSa9qKJSSubEi1CNdE5zry2yGDkk29dE3L6OcpyWlSJf9M5y5Sb/AIsKp47v+BoyivlsKxuEaR3Dy9Iqgmm7YM+TGlekVcU1SRDNia8f5CJLNFr2/wCRJZ0pKPCUm/hBhjyuf+1RLrBe/ICcOVUqQ8uEElySG43rohmjFursK6Ti33YIZcinSgmgxx0uikFT0goS9Tnh1HXwcs8m+Uo7BPHklNPloo4Oq7Igx9RBq63/AAPH1OKCuVv6ohwa7RyxxfaIpv8Aq+WWo42o/LLxzyx9VZnUEn3RT8SSTcipiv8A1eVvbtDfnk17lX8EfxqrUibx5OVp2v5CY1pqXn/IXCMlqSv4Ixx8ltDficeiBJJp/f2GEpR61/4Gbr93/AjnTKilxkuqf8nKKn7emdGUWvsEpLq0BLJBwZDI2zRkpx0ZnyX2iKzZV7X2v4ExRk409/yaJxVX0LFfLNQLwSEmq8aNH47+xJxp14Azcb6A5Tx/aLuKTEyR0RZU1m5eaR0optSTF4q+huLj9oKdLVoHLj/B0dbv+hpRTVoorgf5P5XX2W5K66M+D2y4vp9P4NklySTVSXn5CBkX5YLVSXleQ4ZNri9NHYHv8b67X0xZ3jm389kGqMqaRZrz5MkJJ010zRF+CK0Rft30LafWwJ64nKlKgy5k7p7LSJziFJNE2qKpeGCcb6Al4OX/AAPWhaAEo6sTiNbWvAGULQGm0PYr7CEttUxGmn9Fq2dNaAlxaOrYy2CStFCy2tk2tD3S2DsgilvYGthlaYv5EnTAnkSiQbt6NORqUfkyvTYDJ80Ser+St6JyVAdtx+iUtX9FK0CS4ykvDKiEGuV/DKNWm/7JTVSkNBp2B5QAnGmFvSq8h6WOVJfRg9Gttm9R1ZmqvJr8aXlsCjT70wPx8j1tbI0pGNsduv6QkO7OncpfQVXH70i0Y1tsnD2QtL+isW2t6KhkhnSQquwyWiKZT0Mk62LHa+BlKnQDVoNLwFbGVJAKUjoRLd+B4gN3sWe31oF29DcfP/BAI62dFWw+KOSoKdIaG5AS0VguMfsCiiq/8iqFNN7GTqNPsDevkIGSSq1pE4T7lYuV+3/2Fh7cf2wpnP8A039mTNLRoySUVx/yZ0lkySl1CHZQFKopVX35YclOH2JJuU/+TpO1x8FRLNC4rffgnJcYr4Lz8meUrlXgKMVfQHyUjr4v2gbfHbADnbO/c9gS1ZTHG6YQMMUpOjUkJCCjLSKJ7AZ1Wh8SFitj8l0kQVk7SSJybjNRabYItp3eyjWnK9/IQG6GjvfknaaGjJV1oB1C03dsRQV+4XnJzqKGaa/cFPKUVGoP+6JPJXWxk0wcYp2AOc2vgEuXbbdDqSTric0grPDLmcn7eK+WyibluTs6Svoj+SXKnSXwio0Xelr+AxhJ9vQmNzbVLRaTXUmkBCeNt+0j+OV8rs0T0nxYMcajcnYE8Kk5e5mhxDhipSuikppT40rAnbSp1RNpc7XIrkU29JJHLDoioSU5S1KgzxyS7pleHAG3LvRFShjbXudsaMadMtxVfupiThavnFv6AEoJPyhowv8A3WLFSlpjcHHzQQ9NIDySOc5KPdiKZUOn+TTJuHF+466fJaYZTlNboIPGMo+17EarsWWSCVNNfZPlNSSXuiyimSS4k+WtlXC0D8eiKjKNiPHSLWoupHOMu1tAZ5KUVr/ArbfaZpcUxHDX0BnlC1dnOLUd7K8dCNcQISgvAsG4z924lZRUuuwRSb4y19hSTrlcTlKn9MM4uIjugqydPRoxZGlTdx/8GBSa6L4cqi1e0+0EsamnF8kWnOPqMKkl71+4lFp9bixleGXJdPTKjsbSVeC8ZdMyyVyuBSE/D6JVbW7poeKt2yGKVLiyy3VEDqhJrfyPBHcabsIlV2KyjajLa0xWgqfUrBNfA018HR6YE+HJWI3uijk4u/AsqeyoRLZzYy2gNV/IAT2HTFa3YZVytAK9aFoaZPl4A6dNE+lorJ2iT0wEe2JKPtY770Ry5HGkyKi3xb+DpRvQ+NKbaaA9SqqrQC8OJPI9Fe0Jlh7W7sqJJuhJye9jRZPJXMCMm3J/wVwRuFkZ6kaMC/0W1oqPHOOONMNPpPJ6HOlFVujF6PrZqf70ZVVdlY7fROvaPBWtEaXjpHLb6tCJ0tlMS6oKvGkisdojLSseD0VFUr0cwwddh48nZFco+Tox2N4GgrdgFaDQVG2c1sDmtDLqjktC2l1tgMlQ1PydjTb+Bu2yBHSHjG1vRyguVlIx27ClUVaRVLigRj2x4rlF+QhEnKTkx27euyscft49eWyEHxctf2BPKlZJvd/BSbTt+SD6buqDSOablJ/J0U3H8cev/JNJym3/AEaJP8eJRj+59v4RYlTrhFsn5GlLwTba6KDldVfRn+X0HJJuW2K7dAC3Yyg5LfQ8YasdK/4CFhBdFKUI2GMVdnZAjoPlspFWyStRHU3VEVXpX4CnSsnbfexohDptu2NJOS2xVvv/AAUfV9sBOPgdRrsWMt2xpO3YUHOOP9qbk/IjTk+Un/kb7FnilmatvivBBTHGMt3aGk1VJAj7VSdIaS1bZQIxjXWznj5PQFNJ0k2GcpXpUA/4oqJCWNc9IZynXyDC5zk+UeK+wHiml2kTcOUtspl5JVjjbOwYZpXOW2VAcYqO1f8AZKO58aNU4UrchIcL2/8AggVxcUGFXaWweoldLFX80HG2luiirt9k5r7OyubXsdMWEJVc9sijFX30c+KeloWU2pceOhuDe0RST/wLTRZQ+X/k7IklVoCUbLcrVNbIN15EnkvoCrfF76J8t66KY+ORJN0/sE8M4O9NFAjGEvNMTNHJFe1j8U/5C4uuwiGKWSSqcVfyUVLvRzjJK0IpNuiCjsPJtUwwx0hZqnRUTnG38hS4o6n5DFOWmFKly2B+1fKDKHFitqtgdHjK/DJTS5V0x1Gna6DKKlvsDM40wTXJWVaV09E3jqadgSbrs5r/AAUyRVE40/Ogqb03QVTSY84WtCKPEitnpclLi9mm4y0+jzsU98Vpo2Yv9TG2u/JWa6FxyJrwy2bjyU4dSIqS/voapKKha4y6KNEJXHvaLQkY8bcXXwXjIzVbMb1oo4OWr+yGOVFJttKUQyTNCqAknp6+C9fkgtEpJrvwFTf8bE58X1oefVx2Rl9hTTipLZJri67KKXKIkqUt9AB6pnS31tAlTj9giml9BHSja0KtIZPsVx2UDLSSp2mTr2juN6F2lTCkkxXJDST8CzXttkGec5QyL4GyRWRbQJLlIol7SQqEMbi+9AnHdlZUnQs9FRN1RGbpMq1ohO09gSi/cLPUra6Kwj70T9Q6d9WUZ8skzX6dVgTrVGGT7NuD3Y6vpVRUrxTggNMN/o6eN/Nlp6kmZvQ28ij4NWSPu14Mqut419jxdPRODul9FIqm9ho13r5NOKNJGeEU3fk0wdfZFHKrg0HCmkkwT2tMaCryQXGW0T34HhdbNA+SsOiNq0XiAy70d5Ouls5OyAtif7hulbDCKbsK6Oh0J26KKNIB4r2tnQVP5Ob9o0PkiKNqMa8jYY8WpNaJpudya0WlkisfHv7Kh8sm1LxH5Mksl1S0Nll/pciH+yyLIWbt0Z/VTSioxHlNpt1Zm3kmrDR8caXJ9Fo1ke9JfJOfiK8BlUcaXlmkRn+5vx4I5ZNaXbLZNe7wiMrkm132BN2wpWxVfnsrHoCjdpJI5tRaXl+AxSVeWM17uT7DLl+34QYqL/c6QG7SS0gkHasWUlHY7cVGq2LVva2UFN19lccHIRLeyvNQSSasgekkLKT6XR0W5bZ0pK/kBYtqV9j3y72xW/hCqTi+iNLR+KHt9dIWG0CpOXYQySb7BP3aXXydVOjnhWRq9oKH7el/Y8OTX7SsYxVI6eTh0ipqcVJuuNfyWhBRfaYkcnPwOmis00oru6MmVPl8l5Ob8aA46IsZ1Jr93+B8abt8KX0M4xS72CTqGpBQl067+w4oS4tzaRLFGTk25WjR+NVbCO4qtOzlt9om23qIjwSc75aA08VVti8oq+L/AMBS4xoC4J6AWk19k5SrTVmlxXG6sz5XXgi6zy5Pro7GnHzRSORN0qYeNuwuujG3YW5p1Wh4xQZUionVeTrl/JzBG/gg62+1QkoeUaFFSiRmuL0VNJGU19kp5pKWyri6tEZd+4lU/wCWUvFCcpKY6UWtMfhrYUOfzsnKPK10WUYtfZOb4/yEdGPFUxWnF2gwyeGrDTn0AmXF+SNrTEm1+JRcakvN6LqNL7JySaafZRn29MWuD67GyS4K6DXOCtdgTlFxdroRu1rsrK64knDi+VbIroupKS0/JfHPg+S68ograuikckcauStP4KtalH8ibh3Hf8obG+WNp+fBnxzp/XaZovi06qysi6lBP/dHspikpR+xJQupRYMc6lTVEqxuhtItH2mWEtaL48lqvJCxoikralRPJd78hXupXQ2SN19FZQS19k3G7tGnjSsVwT2RdZYx4yBkjZdx2TktbCoxVaOap0mUca2It7CEdp/yF/tp9i5G018HcmigVsDVhY2kn8ASYklyVFZJSVk+mBLhw+w0NN2heVJoBHHZPIt6KsnPdgRkyGXbRZ/RPKnaZFIv3Ih6lfJobtoh6q7KjHatfyb/AE+sfL5PN7mj0sH/AGkvgqV4pxxxphs9A6mavUNPNJr5MfonUzVld5Mj8WZVbHJJbKxdJ/ZCNNJl0r/oNKReui0HuiMW1UR4Nqf0RV+NjpULF7s6ewLJrRTwRjpIsAtXKyy1H7J0VStIoPaCtIEQ/CIC/dQetIZR2FRrogEUGcq9pyVPYJbdeQpk26RXj0rJwjei0FyyK+gU0IUqDOKj7U7XljKfGEqVv5J5b/HfkrKWVJwTv+hMjrGkh5uopPsy5ZX0RuEcm4tLRPElbbOlajb1Y+NUilL0t9sDY017n9KyLl7b8lR05e3j/Zndt/CHezoroIn/ALtlE6TfgXjc3XRVRS0AYO9jckmcvc641FHTx85L4XgIZ6V3s5fLA1rXZ2ODf7mQMmm7qxoL3OUicmlqI0W2qXQAm5SyN9LwgY8P+q5NttlIRt7KxXFX2wpcsU4qK6Djg660U0lvsCk0q8EHXFAXvelr5AlyY/4kl2FGH0PVAx/C0UaSXywiaaYd+BVilKduVL4Q8rj0mwKQj5bOnFAi26vQ04vjqST+zSMHqvUTxyUMUW2/g0enU3C8nZTHCS3Kal/CSGnJRiEK5JaEbk2LCcZyb3odzSZGitRjuboaov8AgW1KW2ivFyQEk4KVdFHONbeiclGMu9glBTq+ipVYRh2kGqZ0eKjSIZZ5ua447XyEaNeWTzThjhaVlIY3KK5aZzxQqpUBH0vqfyJ6dDTipOx04QVJJfwLafRFSnCEfhMm3NNUrXyDO6luymJa2FPGDqzpx5Dc70K3JdBE3BphjlipcPI7d+BH6VTkpgUmqVrRBtPT7KyjwW3oX8Ucnuj2VGWDyLI01orSmtqiqVOmhqgRpOGJJaoDTjqtFuEO0wSaqlsiJqCe1piONumRyZMmPMtPiy7qVS8lEnGnQq5RlaK5La12TTcf3EVVz5pWqYs0uNg7eheVOmUSyJNE/dD+DRxU060yTf8Atl/kCUp3JNeAOfJ/A7pOmhZRqpVoKSDalTWmM49hcUv4Eun9AUUW47/ot6d1LhPa8EsGRSTh2/DGdrt7XTA1Q1LidkirUoksU3Pf+5FW+DuuyoOLL1r+S8Hu0ZJx4STT9svJeMuFEabeTbUqNEH7bohCalFO9Dqbkq+AwZxcoNrom41XwzTBJYri9shOLduqCJyiox2yUn0mi8U8kWn2vBHVtINEkriRbaujW2uNVszS7IIOTSqrOV9lHFSsTcXxloqj37fkW3xp9B6kqDPoIXo6aSbonNsPL5ASadaJ15LNpbJvp0B0lS/ol/tY78bEyaiEZ5NRo6WdxxSx8YtS8vtCzEltEaT2Tzu4Nlb2Syq8TKjDF8cmj0MLqFfRhS/1EbcfaRUeOcEBpho9K6ma3tSMfp/3G1L2MysPBaX0aIU09kMf7CuJLdsjUWWlY8FrurFjH2FEnaoNKwVIavcFbQ9aCOQ78W9iRddhbsCqV1RW9EcTWvks1aQDVUHIOKHJp3/QJO1Q2JVIAttyHi2otrvoW691DR9q312Bz66OjG9jpXG/kFXJpaIKxgqXhjQeqoEGqV9fI0o1K0yoWdR9u/7A5R4+4GZ8pf0Sclqu0RYScuc76SM0n/qfJabq6M71vyGyyfNtV0ym0kxcUK2/I1e76RplPK7lXztsg3x32VyP3uuiU2mwJ7ZSKFjsf/bREGKrY0K3YvlJFXHglfbKjlpfyBq5KnpdnVsZKrb6QCzkmqSoVW9IL9zvoeCSIFcK/gpCLe1pDOCa3/gEYt6AKpaStlaqK+QKPBdE5ylyoKbyN43pC/kUFvspBuS30QCCt3EeVKVNnKSh12c4cnfkBlxSHjb8EdQdFoySXewGXt77FyZJdRVjP3FYRjFW+yoljxzlG5aYXgi+9s787c3GtfIrlTtWVDSi4/wK4qUdDvJULZmXq1ObiiA8Uk7ZJvetjZnPi+FE8PNLe2GlIL3W+v4HlnilTdDqNR21Zn9TFQg2lbCIxmsmf2ttGz2xjvRl9FipcpKmzVmhFw+SpXRrtDSzqC/bYnpo2tql9mhxh5CJ4ssssb6FlGTl2Xx8IrR3NX1YEZYvJHIpJ6TKZs0+Xsjo6GbI3tURU3CTjcrBBNFJTc3VEMuT8bojSyXIKi0uyUJN0zQtrYCaQ6n7dIHH4FpR2VAlDn/AIr8KaXQZ5YxiLGX5EB0qkrQOLcdBUK80HjxfegqeOMkmns5p/BfSTa7J8nJdUQIo32LJtLoe3YZU4bAjbaDKPJbVMHXQYzvwURcnCSvaGcoz/bf9j5MfJ2kZ+X4500RTtJK/JPLvZdpTVojKNaZUZsvNK47fwUi24VWmU4HftkrWgIKLboPH2lpxqWun0yc+Sk789gKlxace0PKfPxsEGrpnNU7QVSMuM1OHfwVhOMm+baT8/ZFL/cumG038WAzXafXgfHJ8afg5vpNf2K7xy30Uj0ML9qryWxN8qZjwvzZsi+aT8mSq3+OMo/4Djk8sJPyhbXG2Rhkccl3p6Gs4bI5RkpREnHdoq21LStMR7ddBUsiftaZPKvdZecbj9om42kwJeLRLJyb3ui7jSdeSSkkneyqle78jXaYErSfjyc1Ta8ATfQ0XpMMUvdfwdBWmAs6aEVLRRr2k1uSQZLOKc06oTKuyuRU/tEMk6pNbYGaeuwS6KSj5ElTdEjSEv3ULmVY+/A017wZv219FRixxvJ9mmMuM0QSrMvGiqTc38IDzABONua3pl7mbYfsZi9O/cbYv2sysUxVxKQ60yeLcX8jYk2Go0xei8H7TMlL+zRj3FeCNNEE+IXdaEi3deCqeiskUXKS8fRSMTovaf/gZaZFNCLuqplFfQIS99jN/ABik2PF8bIxyW2kUgnJqID/CHq632Sf/AHPovD3ZIpeCAyuNQ/sfhcbXZN28jb+S0LoqDKUVGEY6fkXJLilISV8h3DmkvC2FcmnG26+zPKk7RWbSsj/tZFieR+xszT3FJPb8Fc8+o/BKEv8AVX/2linctxS6idP2b8MMqcpz6USLlyiuX8lRzfFvl2Rl0hpqopLt7Ek3xuT2ENx40htKP2Jj9zsd1y10QdBU7+Cqm3LlLb8InG3IM3UVW2whuTW/IXfHbF48avsb9zSXSKAt/wADQalJpPS+ASXJOMXX2djwrDBJf235IKtcmvCKQilNIip8nSd0WtJfbAOWfCajHbFkt8mtiyag/mQXyasikUOWRSZrVRVeTPFSKwXlgdJbtlMckSyMWKb0gGybnfgpjjbshmvGl5ZfBN0uQF0vshklNZNPRdTj8iSqTKhsXGavyDJON1Gmwc1CNLsx5U4NyVtsqNU0nCpSozR9PGEril/IYQlKClPsKk0FirrjvsjzcbqI9S7YKtk1Rx8pO2qKSjF/u2GKpdi5PZtgLk9sPYti4Ode/RznKcfaqGxwco7eyopKPtpM6DjDTdsi+UBVLk7BjVJJrTolD/S/dK7OXu/3HOpaasGKco1fYHJNaQOSquIeKroi4lBtyDKMW/cOqBPG5bRBNpXootL5A4f5DFNd9ACM3LxQZY7XYXSWifN2ULw46ex1GKjrQNyRzn+ONyQR0scnqwpcVTY8GsuO1ojljJPbsgaXt2umK+tDKcEqkI+/b0FNHaryBLwd+XjqgqSkAriuL1shdXRWpfk9r/oXPFcr6AVSbXdMSajN77HTTVEMkXGSa6ApfE5pSQXKLj8iq6dFCKXtcWtryC+cOtoZtWInVgFW1TFydFIPlFryTtU4y78MIhKWvtDwlY0oLimt2LXB2+iNLQktJ9HSiuWtoCpvQ9VVFBhu4s5240/BzVO0Om5R5eeig4JPjT00b8DpWeapVkVrwbcMnxRBphJc6ekGUYybTX8Aj7kXxKPC2rZGU5JfjpE2rj9l5Rba0Ra4uihFai7VvoVQbv5KOPuU/kk3xk/oKSTozzju/BXJ3a6BXKLAlBe5/AMjq34DJ8ZB1xYEeVq0GLqmL5C2vAU2ZqkokWtoL7YeNoIVrUm3ZHJ0izSjF+dEpe5IIm1SJKNyvwXcfaiL0wqGTeQXMtPXgfJ/3BMz9lAZLf5FfRdqpaEUbkh26YR5JxxxthXB+83xS4bMGD956CVRozVPh1/BTCrb8Inj0yuLTdeQ1F0lZWPWiUdsrXwFUjuJSLuLJR0UWkA8LRVtNXqya/adF2rAvBVFsK+RE/8AkKk6ogMVRXGqdk18FsbUU778AdxuT/kZKnoKfs+xYO5AVSfFMtglT2iLfQysg6SlLNJvoonxjTAtP+QKXup+CiebVaIzrjrtlsjbezPldPXgjUZsrqROOm6HknPJXwGEeTKBtxryxMkfbxLKNZE/AuVrnSd7Kyz9a+SeSClFqV7K5Gr138CpXK2B0favo5yulQ/ftXQqW2yBoPsKb5q+kGMWocvAzQQsp8pWyuKvjZDJCTaS0vJfH7QKQhVtizXO43RWFLG3Jk3XKygYoQxRqK0X41G/JKLTeyznaoglDG5T2Vnr2oS3F2dFuUrCnimir1GhoxukDLGgifCxE+D+ijyKKolknFqmRoySyyHUKYmNqMdFINthCStJ0GEWo3YJJudIpx1VhXR4pNy2Z8mSM50pJfRTKmo0ZOC5dUVMWcXJe1tlcON176Fh+3Wh8acpb6KmC3Furs5xpFEowb0hJTV76IsBf2FpV8iOW/bsanx2yKZVx7IxlU3ch+Sr7JKEZZLaRTD5Un9hx4lx0PJKMQ4slPSsCKwzUrFl+SMtVRqnk9yVHSp1oIRNuO0hl0c6XRN5Ksilna/b2UxOThtUJGabHc6oLiTuOTZZv2rZ00pJMz5MnupBGjwLxpNkYOV9mhzSjsDLCcpZWvBfLG0l2GPFq0ti8pcioMPYqWh51xtk8k6aD/3IdkEMmOM3/wDgbH3RVQpE1rJoDpYrlaElGnaLZLhtIVTU/FAQcmnoM7krY+RcY2JLIpY+ijowpWxJLXyimN8o0DGmpNEE3FJWhV+6ukyjjtxYslXRRJ6m4v8Aok01Jlv9+wSpgCPaoSdOQydLfgEnFyV+SoV6s6Eozk1J0mjm+ORRrTJyjUtEVVPS+ikX0ySWh8b3xfQVbro6Htlfhgr2uI0dJcio7LDqSRXDkrQUrTSfWyMU4tt+CD0sLXVlYZGsvD5M2F+1Fv3NPyBqSqLt7+yeZKkxotOrezpaVP8AwVlm200/HRKXj5NTaXjshl1G0qI0lJU96TJrTa/wVytOK8EUn2BLIt2LpdvfgfIql9CPegpG6kL5Hmlr5Eb3aAM9HR6vwxbDF268BCv9pProvNJSpbIyVaCJO/klNpOys0RyqgqE5csrJ5uysF/qiZ41NASl7UgvSu9gkm2kPJe1UEeQcccbYVwfvRvS0tmDA6mj0Ip+TNaiuJbplcUdv5J41c0Ujccmgq8Gm6fZWCafZBJ2WTtEVWKTT+hl5+BY2HplQ60vo5aOt8dICdvoK0XVfwctoCa4u+60djVyAaPZZ+CcFspJq6TIGTdUFLj9icuvkonbiFUatJBjV0wpb118hSjpruwhvikJllFNKtmjUYO1UjNJrlbQInkVyW6szyVt30WyXZmnkrFJJ7ZGkccnc5L+CsU41RPDH2UPLtb66NI7k1ykZ9r3PyWyP2pEW0/OkEL+6bkcrbGSOSAMVTA62Ce7DH9qQRSFzcU+l0hpyuXFdIGJ1bYPLZENXkeBKMn0y2JaDSvG4k6TnRSSpJErp2gFnD/UXFl1FqNiQj22Op3GgMs8kvyJGnFVbJTrl0NCVMDVjnViSyN3sCkmhZQ1YInN2xKcpUWjBvR34+LI0RPjJIv+XjERxS8DKEZU2BSLUldbDCDcrsZJKNROxKS7KiWXG+V7JuFmmUW5dnSx0rCxmiknSLxVEeNzLpNLYKdRUlsWUEvB2PI3LSdFMik1pBlmb3pAaclVl1j+exXjdhrWf8Uk/wB2juK5bbNDVA42+grmoqJ0EltaOnVftoW9BMUck/GxXJ+RY/5C7l4BhWI4vyWeO/JzjoioKKTKuNxsHEK0qCl/I4qqsSoSd1TH8jShHjYMThD3ByRbkkGMlEZzTYZGLjBURkpc7XQuTI+WgxyyaqgmOk1dhhJXrQqi2x5YmolFPBNU5iwbT2MmlO0QxecU8e9mN3CWuja5XAzZEqtdhIKuUakJKEeDSDCTC3xuRRHGuHnQ8ncuSEc+fSoKfuRB2WV7EclplJ1fwTaVNgLmj00Z5Oi7lcdEZK10Uc3yjZKW6+hscuXKNU0FR+SBWnakF+6XXY0aSd7Amm1JbRQEmrTGjvY0l7l9hxpfk4vQFYO2hpR7RPyyqVpV5KFhKmmgz9y3pg40xpr2pgW9PO0k9mqC/wCejzMUlGai3uz0cbVWRV/4eyjlKUU32v8Aklrs0alHfYZRnJOGlX0SdzjtaL32uiM0oSfkCclFxpuieOKt2x65Ra+BGqRFTyq4tV/ZBaZfLUXrpkGUichHLwOlbFapphQ/2fZ0Jdutgd/yGFavQQrltsDd2HJG2ybdQ+whMjI5HorN3FE59f8AuFSh/wBwT1G5oripZexM3/cCIqPuOn9D1pk29lHknBAaYX9Ovej0Iq0kjB6VXM9COmZrUUiqa2Va9yE06solSTIqqQ8exI1ooii0V0c+xIPfY0tuwKrcaBDc2noEW2h4xuSp7fyFHtWNDwInp2PB3S8gVWxnHpnLSsZu4pkCtbTZSDqXyhbckPi3bIquOTvQ0FykkkTj7W72XwO52uysubfJxvryyM9zpeC+VceWtmetNhYlmdGTNDjxt97ovne6Ms25z5S/gNHj7Yv4oEZJptvroOVVjVPbZJJpUVDZP2r5M8XTK5Lmmr/iiDi1D7ILQa7rR0VekJF8YJeSilxVhkk+38IaLEttV8jJ0nYBUtpeCsPdIz43Fvs0YY3KUm9dJAM4JK/I+N0LJbD1/IVWUm4uVaEa9qYJqTilehXJqogVtcNghqxuOkKm1KqIEvnbaoMFva0GWk3QuJyk3ZQ8YtTts0LaolGL8stjVEUVHiiU1Jy70XlbEUd7KsI1r5GWNuNy0M4/AFaIroNloW10IkUjKvFlSuVWdNWNFeWPV+AjKopSNEIpoWUfd0Vx6BQ4peBZzvRVvRGW2EDb6QsovsfpCTm67K1juPJbFUdgUn5YW6ethcdOCFWNMd9bBFhHJKPgNp9HUJ1LQVSS9tk1JDN2tiSjS0QjnNJiv3PRJp2VhF6Ivw/4/aSmpWaa9pGcqZUiVa6OSHu0ckQI4Rl/J0IU6KpIHKmA9RjH7EcrTOUuTFyaCYk37ho/uTDjjvZSThFfYWhOVqiMk4qzovlK7otkS/GGUUr+0FptV4Eg6YU5xnf+0FTclG0+xoPaOycZMm+UUnHYFciJrtplZNzxq+yPcthHRht0TlplJScZKl/ZPNfJNlE3HytMVytF1FTWuyM4uErX9gCDdtfI0I0ujsUU1y+BpS91AJkkm/tHc9xl1sTJal/II70/BNGrt2h1Kqp7RKKaRSHuitbNCsXyl/IWn+0RNp/DQ058ql0QZ/URcZKa7N3ppqUVL/KM8lzg15R3pLU3Dz4CvU1VdoMHKW/KEhO0vn4HT4ytf2GTtKieSHx0NOTtaFyS9iSAnGNX/wCSc4/A7bSTApKpX34Cs2a+mZ3p/RpyOzPT2wFdJa7E7Y83SQilsK7ad2CVKWhbe0wwa43QQJPbJSsq029IWf7foCOVJVuicq3XQ+Ve1E56RB2JbcieZW7LYo2mSzt7S6sqJ9IhOS5V5LXoSa+gPJAE42wv6b956MaPP9K6l9HoQVrsy1D9SRp43DRn22jRjlaI0NaKR2tgatHK1/QFI6K1cbJR7TK00v5Kjk6aHWxVG9j4nXewrnSj/I8HUehJKkqDFturAvztUHlqiKtSKLZBUMe3QieikFRFNNSlB8f3eCuDlBJea2xVpNj45X9FQ2WakqRFul9lJu3ronN6a8gjJkdzd/0LOK9qS6DkVbfTYksv+o4p6ClzTU8kePhHRjUXJ/5OSqV1f8hlaw1vbtlE562iDvX8l3b0tiSjxVkQjT52w3bSGpOPfYEqCC2lLj5SO/HUa8sLS78sql0BnxenUZ8U2/LZrrikg44JNsDVzA6faJz5PLGtRXf2Nkb42FP5CnU/o7j5Yq0xMkpOa3SAtFtj/QsXUdCxk3IlXFJqoi418IpVx2NjCuVXspFCrHbsZy46KCtM57FT2F2AU0g03uiai7KqL0XArbTCpfA8khUlYxVIO+2USSJpJDJOX0EdPsMdIbgzlECcpOxSjx2wrH8jDUebapUhXFPyafwxFlh8RLhsZlGvj/IydurRV4aXudDY8ME77/suGprE3tyQHBJ6NDin/tSJuFv4CalxpdC1fSL/AInWmBRnCPX/AARdSS3sM0kh1JP4snlTfgCahydoqofRKEZJ6dFlddkxaWT4ojOmx8isHCkMQqDdHHVbCmStE5RKpUhWtkInF+7Q8lfZyjcrQ8kTEqXLiJNW7KSROUqQUihb0Jlbjqy0W/gnlhyewFx1rZZtOOyUcXFHN0mrCE4+/wCiqqLRKKafyhsrqmioeemRl+4q3cVZnk3zIKv9tk8m0G3Qzpr7KiMXxFyfJVxTWiLTUWn0Qdjrk6GkvddEsSrI/hl61soz5l5RNSrJF/JbJ7bvohKLT/gixu8pFFHjddozRk/bL6LYpNPflFRdJWr8nJJOhb5RXyh3G1ZQko1LQj9mSMlovFp0hMuPlpAacT3/ACacck0rMXp03G++JojL3P4INeKpcoSW+0TmvgMJqS7qXgWnTt77ZWUZRfViJVJp9FJveuyc07sy0lkjG9EqSTZSSdv7M+SyieR8pN9fSJrtDtPYr8BQkqthjH2qX2dN90rYY7SvQQuSaWifK9PofIly3sly+ghMtt61ElabLTXgk40wpotJkpq5MrCuW1r4JzrkwiEl3sR7orkSUSN0UeUcccaYaPTfuPSxdHnel/cejiezNaileS0HUUTKQWiNKReh0u2IuhovQQ2l0UjISI0UUUb8nJC/RTG9pgcnf8BX0L4Oi09BVYu7Gp1oCSrsKuiBsLtuzQqdEsardFUthVEtfR0PbIMUq+QuPGN/JUJPtkpseTtuzPkddkaiOb98Uhfx1OV9ofDFT9VG+kNlrlkcXq6ESpNN6GkmoqPgMdUzskr0ipUItqQk0/JWK03YJtaVBEo+1lOScVqidXFPz8Drog7qmy0GpOxJ04xXwVwwSgA0H7/oSf8A3HXQX7b8gA6UrglQjTbQ3F7ZyCjzuXFIdw1bFx1J6Rp4XEKTGo8aBwSkKpKMqLL3EV19DL6OqyiVIsHQZ0qYDkVA1ZVK0Z5yqRSOQKdqmMJL5Gj0VCTk77CpUdOF9HRSSDRrlJ6RbFrsmsqS6tjRk5/QStVxrwItvQIQRVJLorn8CKVdHKOxhXa6CaLairbSRKWaC/bv+EPxUu9h4R+ECYzS9RGWuEn/AEHHkp/skaVFLpHcVd0F2M+XK+Wos5Sv/Y7LSgmiDyqEnFvQWenp6DPHKUKbo7HOLXY05ri9g91mjjcOtk8ik2W/NElO3tLQbhIt9MIrk0+jk7d9BSy5JhcrX2M2ge1IIU6Lbegpp6GiqA5ptCtUFzSYk5b7IRTH2dkeyam0FPkQBonq6HydGbbkRqNcEmic4e4aGoizkRAaaVEskKZVytCzd0ArhUdMFN1YZKVKv8Am6DJpVxM+pSHnK4v5Mqc4SbW0BSUnHIl4KuNrkS/fTLJtR+mBPlsXLXFpPsdqrJVc1fRUDBH2e6uQ09xopOChtdCpXG/IEnurJTd5Pos17icFeWmQUxu+Sb66Kwj+1+CKjUmGE3HX2Ua7STK2k1W9EMkXKLkdjfsVeCoo01saL/I6WrApcoyjJb8Crbi1/AVTDNRk15s1Q2jFBKM66b8mvE7Ti/HkgONVl+i+SG6sm41tFYqckm+uglZ/923oGVJrQ+RU9iTaf7fBFZ27ZHI6l1SLyI5t9ARfutkp+0qquiOW7Ko/+4y1FfJKM/ckNyqLCBOrJeSnbslK406tWB0n7u7FrydJ3Tr+gz6AW6kmLkVtyCtyWrOm24pPpBGfJ+1Ep/RbL/JGTuIHknHHG2Gj037j04Ro8z0/7j0sTujNaiyKwRPxorBasjSlWjvoZPQHEIaPSKRZKPwVh/AHOLlVOh4LjF76FVo7soeH7kwOFTZ1PT8Bl8hT7UbKLoRP2pXY60QW8IZOlYl6BbUe9AasfGXnwdKVUiOC9FstJJrdgQkvffgjNqV32XfF9kJKohqFxJRlKXwLH37+xpQccUZP/cCK4wTT38BC81xkmTttL+ATtau9HRtL+ipXPpJMSVp6DDw2NNLkvsInF0mUWo7+Cbj+5DyV8Y3oDtrimuy6kvCJtXsfHBtEDpKSEftkdDSdvoS7Kqjeq8iKNNt7CoXNOwzTbSRkNDTRqTXEzJ7SHUiqTJqRfG7iZs0m5UUxS0Gv4typ0OpWRXZZVRUNYaFj2VjXkqI8U3tBhj3ZRpWMmkgaSS8UCC+Q83YG6fZVUvQot7GugHio/BRUujM5MMZtAa4zoqpJmJZArKwzedbOS+Q2vkzKdhchqfhR6eicsm/3Uv5F/J8iydhZyqsyb07G/K38IxSkov4Ghk5Paf8AkH5a3J/+tIhPHBytyt/SHknS4r/gDjKK2l/gES5KDVFHJNdEclye9HW0g06bRyk0hGpXZ10iKompdhnCKRBZPdsMp2tBMK9M5u+jrGjFBU06Y7d+QqEXISa4y1tFHNCN2c7YHcWA6aqjlaZO2t0Dm2RcVewKHuJxlK/krzr+QhpqokuSejsuT2kYS93ZFkWdRQtcto6TtHYpEQJ3Qraa2NKlISeyIRR2zuMUthuhpe6mgBGEU6uvhhcuMerXwGUk4peSb9q+SoCXJfQqW9BbpaDCNXIAyl7ReXF34OTck6Wjsau00EK3bXyQp/m+0WnGmTW3b7AMJPk7RRQtMlF8Zo0crja+aCBzdNLpofFLjGgQhaqt0LC9qutBV81RlGS2mgYtqn8ir3JJ9I6nGTKHm+ORL5dGmEuMq8mXPbipfDTNEXyjaW+yDTyt6WjnkklXgRftTXkfjJrrQCTk5CTa46HapCuuNeSKztkslmlx7aI5OnQGZQSmLkod6J5WkUSfaYzS4fYrpqx1uIQq/cCdKB0aUpX8Ak7WgiL+WdN7QasEl/qLyRRScdrSFzftQZvk9CTulZURn+3ZNvjDl58FZr2tkZUobKPJOOONMNHp65HoY/B53p/3I9GHgzWo0p2i2N6ILSL4+tkVS0PVk/I8HugOS2WjH2cl4J17ikU6ZUCVBjsV9Ai9MKoMKv22uzm3YFF2M2LjWmFaltEVdO4oWSf42MsibVKkdO5RrwFHC6pGhfDIYYOKTl/wWdVYRGa/1KQuaDTSXkq+iSbjmintBXTdyjHxCIjVXq9dFJSjeRr+ibfua7vZUSkk61s6aUaf0P8At5L6IvdWELa4IDltfQkn7qXyGS9wAaubroeGt+RIfud+ANtSXwBaTpJWUTaSJRfKS0Vb9oCxd2KvI+JU7Fk/cRTQ+yi4iRi2NL21RGlHECpHY5WCZoQzt3oPp232GS5OhoVENLb8FYtpElItF2Vk66Dyo5MDQQ6dhlHQqDKddgLVIR2M5WK5BqFcmc5sRyaYHKw1h1J+QudEnOkI5NhcXWXZSMlLozJWVg6CWNcFoPzRFZGl2cp77DJk/dsEp10Pxi1Zmyy4sE9Llk+xMM2p2xZT+0SlJxfZGsesskuPtl/hCPLNum2196PMWaXyyizSrv8A4LrP5astra0CMrXf/Jmn6mVeBVnk+2TVxr5MEpUiSyaO5WVcMnF9jpKiWjoy2DGhJcTtC6rR1tBkwr2c5aFTbCjGKsMlfgVs5S+QYWaSWiVFsitEHaYWDHRz+bEcqA38BFXuJNRXYFPVHX9gGU0lQYPRGSvyCE3G1YwXbtgl0Y5+qWPJVl/yc4Wtkpjrd9aKSqKT8Ax8nFqrQ7h7dkSpSe00NfJfYsI3aDxoIVDqkTUvdfa+Ck1tOPTCDfCL+GJ50GlVNiu1/AR0mnBvyZ27h8M0Vy1Ei/a+rAL2ov4KxS4P57J66Bb/AIKjV6dp5VCV9eB4wty/kzY3UozRpwzbyv4YAejqUpND5YVZGLcZJkU2dXg+6K+ml/px86Eb5QZ3plUtbpgasd6RZ20l8CQ/c9DqbUuPgCcv3UK1r7+Ck1ciWVdECeWkRemwqcuT+ASafYVGatsjkXQ08lSa8fIspWvoInIeP7BXsNpRooWlY3FcGxLGTtBEVuVdHONzXwC/evkMm+QVyjbrwJkSKLolN+AiOT9plyvwbMy0Y53J34A80Bxxthf08qmejDZ5eJ1I9HC9Ldma1GtLaL4qpkV+1NFIOiKonbHj2InUtDrsB2+mVxsj4Hxy6KDLT0LFlJ00306JqgDBumhxFqVByXFRd6bCtGOuDYJu6Jwl4HkiEPB2iyTitkIK1ZaK+Xd+QqsL1QXSQt/AabQAlar7Fg7zP+Oh5xer3Qnp/bllLugJqtxflga4vX9Bm08rfyyU3/i+ioZu7vuiM4ulT3ZZQ8t6JOLu7qiojODjJS+ToP8A9fYZzftV3V0CXiiBYrk96DNcciSBC/yUNP8Ad2QUSppjclxdnQ1jvy9ClDwftFkvcrOtxSo7t2+yNRaGlsZ09iqVoDlWgp+hZOxVIMX7jQ7hLtCtsrYGt9BXY34LweiNJDKdEGhaO/ISUwyegYpzFcrZBzoCy2iLizfwDozvJKwvIVrFJPYGyDm7O5/YVZ9C2kiTy0iUsjCNkMio55L80YVkb8jpthGr8rur/wCR4zMfKh4ZKA9GOX2kMrsj+ZLyTnmvyVIaWutkZSdivL9k3kI1qnKgrIR5g5A1ZzT8nc66I2K5A1shltFY5EeesjGWVoD0OaBy2YlmKRy2BvjOkCWSzKsuuzvybBjXF32FuvJnx5Fex3NAxRtsMWvJNTC2BRyXgnLoSTDB2ioTi3YUko7Gc1FiTla0AuuiU3XQWp9oFN7ARKRTh7fsaOw9WVGHJ6RznbNeDHwikc5DQZDV8ehMzaehU3dnSbbIgqWrEm3GX0Ok3GhHLinGStEQle64jxb0rJ4lJz12UaqW1TCUcrCleP7Em3KQydLZUJKNbQHC2r7A2068Bcvdv4IhJKp34DFc0h5bT+xMaabS8bAtBcVVdDQax5bvwKn7ZR83Ya90W93oosp8+Sf9EG/Hk0JRbdEJbypEWKJe2S8tBxt4514fgCd+d0dblGMu6A2KelJf4LRSlG7ohCK4t+GUxp1f9ACSp2xMnJpF5rlj5a+CL0kgM7gRy6TNeR1GjHlt3rRFYcuRuUUyi3Elkjcy6SWJfJIUjTRzdpnZG7Fb1o0gPQ2P3R77FlfHvsSMmo/IQH/3db/gZJvsTDOSlLXfksugJt+5JIm/+7XQ83Un4M6beZsBczuRlf2acjttoyydddlHm2dYDjTCuFrkrPRxNKqPNxfuR6ON2lolajXB2i2P76M8OjTjoyp6+ClXQv0Mm6Aejo2gwdo69tFDRdt/NEYtuVfBRd2FUp3VX2By7Q0lcaA0k/oLaa0By0yieid3plE/al5IquOKZdRukZ8T2aU6YASpvwh0uhe7DGTTWtBRyPjqxcSk8c2vkOSSf8jQfGKrzYRHheVJd0RyKmvkvbWR2iOanJV8bRUddRqyWW3C18FMj9y/gXTi/kIywVzbfwPJe3S6AvbD+xk0+3/IVJRudjuCaXzZ1f0GH7bYFPCElFuXevgotxsVJ27YCbTLRqSEfuYU1HSI1FH7UJJ2dNtoRK+yxpSFtnTTj0NDQWlVlE1P5Kck18EW/ccnaDWLRaC/ojTR0Z26YMWTDzIuVEnN2Qxok0xVJEuTaElNRIqznbEc6MOf1sMStsxZP1GclaTUfso9eWVCPPFdtHzeb1/qJydS4r6KemlLJuc239kNe+88X5BzT8mDGjTjaSGs6spJDLKvBJuxSaKvKD8rJoJNqqc2/J2/kRDWTUN0CwOWgcihZugRFm7DAB26OVMnJ0BTKLqKOeN/IsJFeRNRN450K3JeC6YdMurqCnIdZH5HcExHAsq6b8o8MhFwB7kVrdbFkoaOQw8pfIylL5A2TyI6M9WY3JtjrJWgYvKdncyKlbKKNlRSM9HUuzoKmNOIRyyRqhHKxXCthataASuToaPwCK49hW2EUSuILOUjmvJB3Kh4JT1JCqmMpcdEQZYuDTRGWRfkp+TQ3HW2ZnD/AFQyZq3rTDunrSOT39oe6/sqJrHd2JBPI2umis20lQcdLIm402REpJxht20COpKX9Mb1DcpNnQ3H6QQZfujT7GdqvoVytqlpFLjki67XYUyaknaJTTUov4K4ZXGSa2hXuL+UB2lJMpjUZY2vJOHujVDY/ZNS+9oK0wk+Cp/0XxO06szQd3RePsaaekA3C03/AJJN61svJqrXkjJrpAiE2/iyLadmmau0jLfGTVf2RWacbn1Wxpr2qhp9uhW6VBEskrr6FvQZVt2J50UNk/aqXkRpU/LHyP2oVdBAwx9zseT8AxbbpHP2t2EQm9tEPk0T920ZX3RFGSrC5UZeNpMvnbWJKyW3FGkeUcLyA5GmVYfuR6GJdHlwn7j08D9q8kqxuh4NOJLyZY9I0YZVoy0q+xou0DsKCKR7Gdc1YqDNaRQ1LiLVj40mmJJtS+ADeqG0tiuxkriFBb2h4u3b7JR06bseEk+gNUI6TRaJnxSLcqRFUp19jN1CgRja12dXgil426Gir4+KQ8I0pP5WhU0vHgsSpcra5fBFuLyquik9ZJeCU+noqHdKT+zPmfFfyXfSfmjNGM55JfAQse0vB2OvyS15DxqbTGjClYUJRbm3evgCj7qYylQzXbsI5Cy1IK3uxMl2GoaHYUlbYIO46OuuyNA2ButBfQniyrDxyNLY35CN2MuitGctHR7FUktDphT+BXHyMtgk6AVrQnEdO3oa4xjbYS3EXFmH1vqYYVxXvn4SLepzzy3HDpdcjJ/0jS9zcn9kc728iWWc8nPK9/HhAy5fyfwU9Zj/ABy6ozN0iNz30HRo9NJ8kjJdyNnpa5Bp6mPotEjj6KKRGVQ0JFjmR1HAcqF5AUsEnondhb0UK5ivIJJ7FXYaw6k2ykSXKgrIqKmHk7YvRNydjRYMxWLKKTIqQ6ZEVUyikQQylREWsF7E5HXYU7Zz93YjYVKjUqDwr7CqQOVBTjL6ZrdWVzS8CDtMVxDpHKTvRSEnZNNI67etBWqMh+Rni/llktFZoOLk+xox4nBctBksuicLY/YI6YAXwx7oXbClbCCpjKDlsKikUbqBEQc6bRGUnb2Nk3Kw/iTjsgONN0zSo+Pozw17V0ivKuisVyltp9AySWtbQXqnWmCf7kwiMZqdKSpvsfGk4uPTHlGOqWxLePdEE3fnopilxlVXegxSmtrdD8fxx5eAHxx4zlvTFyRak34Hk6cftCZOTv4AGN0WwQ5Nt7JYvdCr2WwZFF1XZVMkubrwXatUnZCTSyX0mUxz3SIKQlS2RlKPIpKlslJ29aYUrl4M8/3F5aZCdptsglNMk3ovKuNfRnbYROff8grXwM9sWb4qgBNpJHcq0hXekGSpa2yor6aScZcuxM0uwYtWwZHf9hE01TZm/wBzZpk1GPV/RBu4vVEVHNLVVYMe7bQmR+4aD1rRofO/lB+Uz2CzTDTHL7j2PRzcsaPn06Z7P6dNOFXslWPXxvSs1Y9mKEn0a8UjLTTF2qDF7EgtjfyBWI1NxEjJ6Vf2OnQQcbpAnF3Zykk38DTdxQUrdJHJ+APcQxWrAKjTTH422xVbkFOyi2JaKu7RGGqL3a3sjS8G6OX7tgxuolJW+DVER024xdeCGKTmnZoyybT6syemtNqXywfw2evySrr5JTVvjWymfxJaJW+d+OjSGp9VRNexyT6aGlLbp6IuL8hCNuU9dVdlXFuLXSkSitu/4L47mlroCXDi4rx0U4XF66OlH5+Rk1dLQEl7UdSmwST5OxlSaaDQKPHQJLdjOSbC6I0jPonyaL5NxI9+CtQt2NyBxfYYu/BVH+SkUT0hm6QU8p8UJz5slJ26HSUVYS+Hco4422Z2n6iVybUfhEm36nLS/aj0MOJRSQ+uHfSWPAorSOnjNnChJwsVzfOfq8EofdnkT0j2v118VFfLPDb5My9XHwI9m70kNmSEbZ6PplSDbXF0MnZK9jRdIiLxehuRB5BVlImKuW9gsk52zuQVbnQksmiTkK22DDXvYOdCo4qulMHOzhWFxTnoaEicY6OUuLBY0cgpkVOwphnGqMhmyMJaG5MiKWwqYiYrXkgvdnXRGEinKyoa0LKVAfQkmUWhm8SLdowJlseXj/BZVaHE6kGMlJaOasrcoqi8GujMhlJoFaX2JKLfQsW5IZOSKyVcoh5X9HbsVoIezqp/QsHv6HfQQyYZu1oRbLJa2REOFnbdplHAFUyFTx8lt7RaLXS7BkhPE02vbLpryCNOaaWysLp1BWrXRKSbspdLj2hE05yrWggxi21fwLJcpNV0Ui6SfwDNSkn1fZEZ+UoZEn80WpcZJ7pi543tbDhgpS0/tgGErcU/g50pOwTio8ZLx0Km3FOqfwyqWDcJ9Xsrjb5Kluyc000aPTK52n5Iqs1UYtlOCSUo07QmadqSrp6OxSXB632iCjba6FlT2NGQslWwJykkQzzUqaVFM1JIzTly0gpJMjN10UVtMlL2hAfYjdzSDK+SYP8AeVHSVP7EyN/NFHuSJZ6u0wGxJ18JnZFS+SmKKWJE8kr1oCUt+CWWo6XZR25WiE9zdsCEr5Ox8a0Tnuei8V7VRR8ccccaZcj1P0x++jyzd+n5eOVWB7+N7Rqi0qZkxU9l4PRhprjJ2mirM2PtGlftIKQqlrY1E4vRSO2UK1so4+zvo5LYelV2gEj0PL9qaIrTLf7UAsP3DJ/QFGpWNoCsPBS1VCY9KzsybriRWr08ebps06UYryZvS2435KtrTBXPTk7RmUeGSur2aJr2uiWRv8kfiqA7MnLHGXh6M7VctGjIv9OKXz2QmtP+TSJ9ps6coql2xk3FtSFUedv4VhHOuuP9jQk1aW2ha9tfJ3p5cZe7dMBncpu1RzS5fDHbTlfyTn+5vwAsk3NfYVVDJ+RG+TpBqO4pMDbQ8Y2Ce0Gk3TQj0dLRN29laijaSqxXLxEmrkMtIKG27OlJpDpKhZxsKSFtkPWZmmsUXt9l8s44MMpt0krPCw55eozud7bM1jqvc9HDjFPyejjlZ5np5tR2bcWVMscK2rZPJpHKeiXqc8I425SUV5bZdZkfNfr0nk9VjxrwrZhh6d/Bq9Vlj6n18skNxWk/ktBUjL18+Rnx4KezSkooHIDdhp3OmO5WtMjQVogopUByEbCgHTGXRNtCuQDuW6R1ixfwHYXBsDFlYlsNSGt2FCoa9BcVvQFHkJyYHOS6CflRw49BRKGRt7L2qCWOuikJa2SbQOdBnGjkG7IqaYVMJii0MmT5ncgYrehWKpHNhAsKZNs5SCtOHLwf0bE1OKcdnlqRbB6j8Ut/tZTG0KVjamuUWcolWV0bXQ1gOrYDU+0H+ToCztvRWQUfKC0xINpuyiaa2AYunTGUiV26LQV7DK0I6tkpOpfRRSpUSnb2ZRPm06TdJ6RSKdpgxw91sdtPJUfAjNNNOlIkoNzb6LO3/AttJ6KgpVrtC5m1vtBhO4u9BaSlGlyXlEQralijKPnTDFcJ/CaA/amqoeUozVV1oBdSxLykzskYqPtdr5Gx8Y468XpHNpxXwUSj7pJ/JT0+sqrbZJxqaor6aNzsjTRkj+4TBtuNX8F3CotkIe2cmQjRCLS2rZPK3SQ6lfb0LNa7Azytq2ZprvwapukZ8jCpdJ2ZcsnzVvRre4NmLIm7oVDxqUv6BdN0DF1diSlTb8BDwdy38gzU9RXejsUrehMkv9RJd2UaXKOPGl2/oy3dtl5rWzPP4JSO9tdmeatNplJ66JStr6NCME+Rqxxtk8cdmnGixLXwpxwSoBb08uM0RGg6kB9JgnyhFpm2Gltnlegnyxr6PRxydGGo142k0aG146McZbRqxq0A0ZUy2Pb0QrfZeGkBRtKQavoR7opH9tgZ+NNoom+K8gyfus5SfBq6IH/sN+4VOqZ13KzQsnoa9EkVxu7TIsaMT4pNOmV1K/BKCtV4NCSikgFWv4J5Gtf8F1G7p6Izjp/QEsrXBfKfRGUopNN03sfKuU9GKfJ+rivFaAvJ+f6Haajrytggoue/geUW33pFZRdrGtbTA7VV5Ky34o5K9PpbRAEmofwGW4q1VjdJp6VHSkkkmijPK46OSSf3R075X8g9zaZGoopUwMaEXxujpRRWkJJvoEY72F2noVsrTsi+DowbRzfgpjk4rYUiVLYOx5yTJZckceKWSTpRVgeT+v8AqIxhH0/5FBy27+DyfTZ3jTyQhHXzZlz+rl6n1c82VXGTpJ+F4NGFT9NFZY1PHdOL6Yc7dX/+e58UneGEo/ya8X63OUFJ4FG//uM8/wBO9N63F+b0kvxv/dB7SI5cDwZseKWlGKbZEkmvXX69DGpQyQlyr/aeV6j1fqPX5bySaheoLpCwwvLJyrbdmvB6Xi7YdJzIf0mDirZXI60O5cY6RlyTtuyNDzrYqmxFbZRQYUyYLDSQrfwRTI5ukdGxnGwuEtnJNlIQbZsxekuNt0vsGyMuPF5ZTii/Cm18E5QadlNZ5rZNo0SQnC2RuJJDKJq9JgWTOoy1fV/Jq/UPSf8ATuEWkp1bSf8Aj/3LifqbjP6T0M/UQlJL2rVk8/pnilKEu1o9H9L/AFGXoVKDxrJCW6eqZH1OSWbLPLKKTm7peB4zOut9easTTGkmkaFEWULZGmVuRyb8mtYU0SliphNIjrY3FpdCgMmw8mKnTG7QZDlQeTAuy8IKSCVJI6a4spPE47RGT+QgoF2cmGq7CtPovUvHLhN+19P4PTVHh1s3+j9R1jm9+GWF/wBbqs6qCmjmVNK2lsbThaYHFdsSWv29BAdMPaoRu0JjybplFq4lVLRGUd3Y6eqDKq2K5ro5XLR0sdIyEcnToTHzU3Nb+UUUadhtRk6DNVjJtOyikuFMjGXKGgtMrJnFOGicIS5qnQZyaftAptNfJB2aTc0hsOOLh8W9jNR4cn8nYnKnatXoIZ4uENE7rGr+S017W1K2TcoyxK75FCSl0W9G1bshJIt6F+9xIv8AG2d78Gbpyvtl8klGKtbsnONZLJSAnWPvYE/NgnXP6ElKl9BoMslRjnLey825W7IZElC38gBu8Zlkvds1dwbMs2EBNK1FV8k8jpMaG4/BLJL30gHwv2W+wVeZBVqCOw+71F/ARpa1/wDky5H7jVll8GOb2UhJ918nPiovWzm7loCjbtliGxxs0wiJjReKNRmvz0ATgrgLsIAPU/TctS4/J7EJHznpJ8ciPoMU9JmasaovWjVCS4+bMsXHTX+C8GiKrFvkaIvRBbapll42QO/BSKvRHk7ovBlCZVVWTviWzO2ibjrRAOVV8Md0qJPSoaTfFfIFojR/f/JKEnXZWD96voK249UqLqNy+jNCZsxSjx+yoXjWycrcZLz8l240qM81TS/yCIzgoxjK+3WjNKNzjLyrNGX/ALcPp2Tyv2wpb3YEoryVT1KPmhYJcHav+Bkk132VK6K6TWzprjX/ACPk3KPS0CUOXfYEXkfJp7VAu4L6KSxWk+tgcUmAsqWn2HimtdHSSQIT8Bp0G1F2K20UUk9CZHSDUSk7dCNbObaYIy+StwVdlIvRNK2PFaIEktnk/r2R/wDTf9PB1LJ3XwevPSs+e9XP/qPWTl4WkErx4+izrai5x+ikFKNwSpvThLVnt+mxXJWjR6iMVj9yT/lFcni/p85+kyObjpqnGTrQ3q8n5/UynH9tUjT6lc4uKW1szRxP4I68z+tXoV4NzjSM/o8XF2y+aWtBb9RyyRiyfuLZ5kYq3bI1FsMfks5RS0RiMkDAdthjEaMaKKFojSfGxoRfVFIxSK41Hkr0C1X0vp1Jp9G6lij3HvV7/wCCWLNjxK17n/4J+pyQai4Ss0427XZYp2+/szzsd5kvJy9+w1PEXDRNLizU1SJyx8iOk6IpbKJ3JX0I8fFAjJ2RrNenkwYo4VJSg+T9qTTYPxxcejGm00zZjn7dlc7LCPAn0N/8tzu3HG3XZWM+M4yW6d0z2MH6h6X8Tu4N9pqyyOd7sfNSg4XFqmtNE/x2bvVNZvU5MiVKUm0TUaI1OmaWOkTfp72jW1YySoi/p5ssTiTpm7Ik3SITx0GpUKsthnQiQGqdoJWzkpIjlxLtC4snhlpSTRWPjDJcWMpckNmjZmtpkbaoPYzbTTWmjPjnsv2rA9H02f8AJDf7l2aVI8fFkeOdo9TFPnFNGksxVu4krKLYskioVrWiMY+8tyQONuwKNrikuzk7QnXkfHT2RFcavZZwfETHRbv6IzWRpxtAhuk0WapuyLdNpFRdRSjoE48d/IkJOt9jxcpXyDJIy5Qf0PCFtSaAocbZTpfTIBfucWtC4oynllv2os4rivkWfGEXppsIZQbdrwRaf5H8eSsG+Ht7rbJ3bbKQmR3JtdUW9Gl+ZeVoi43bTr6K+ldSk/JGmzJHl/kSdNpN7XyNJtSihcqua/5CQuVK2q8kuOiuVOKf9E03v4Iqcsdq+kZc8OUa6NbemZsq2BBVwat2Qki7pE5/SKItpY/sko27b7KTj1bEVJrVhFGtpHYEubF5XJlMEKjfdkBy6XZnlqNl8iTM+SV6KE5Vf2NBWSatl8aNxKvjReKJ40WijTFfnBx1Boy0UIaOAbG6ke56KTliW+jwVpnp/p2anxb7JR7GNvwaocnRhg6NWKVpbMtNeJtSqyrZGErrRVsgdPf0VjLZKEoVTTvxQ6sCmaScV8k4SKtXGn5JLRQZoDj7dBe9nfwQCH+DRBUk638koqmaG6T1qkUHHNp09I1Rm0tGaFMtFNNJBVHkbG3K35rQqX0O3Tf0Bli2oJULP9if32Ui04tUSmvZ/YiUU7k6Va6ClSf0JGaTGcrrj2VBclJLVAWaqX9CzhLjfwvAutX2QxaS02npk5/VWdbWu7FlFpv/ANigabbexLqI1vjxYKqrDUdjvbYs32UqkzPlk0w1CXT2c2mTcm5VQFakVtohV0NLQuNDTdAZPW5vx+nnLzR4eN2/s9D9ayccEYrts8mHqOFWrIz09r0tcdsT1GRSyKK3Xg89esm3UKX9F8Dk5Jt7+TWMfn+tK9PHm6Xff0hlhgvBeMUl7eieSdWG4STUVSMmbNSY+XJSMU227fRl0kdfJ7KQ7EiFPZFVvQ0GiTa+Q8lFBWhyVCPNS7Msszfkm5v5A2xzWyyydbPNhMZ55LoM16cMm3sbJLVrs86GSTQ8czuis43x5ZYrkkq+EVx6MuObopzYRqWwNbFxT+VZdR5RcukD4Tha2J+DyVi9DSftI1LUeDClJDLZRQk43RGtLGbSHU2TaOuiudO5CuViuQjkAzkK8gkmRlOgsU5b2O3FxMcs6RN+qaI1i2RU9C2Qebmxk2w1hpHKckdYLCYslyRLJirY2PIlou6lErPx57tMpDK0qGzY62Qphdaomz0mVp0+jy45Gns2ellyC349eMgy2iEHcUjRDcTTmgk+R0norJJEm14AMZqqq2UhtEU+M0zRCSsC+NaSKVXklCV/wWVNkYqWSdkIU8jj5ovnSj0rBjgpK2qYQqkl9jXy6J5FGDWx4+GthBak9FXOocWtiqS0c5abqwGtOO2K9vYccOTWvNj5YqMr8ECr2yq/a0LNJOS/sdVKLfwRvlIoXHL3tM1emhcmvozL/ufRtwv3y+iCk05tUuhci2tlE9Nrshkk1QIfPxcGk239mZumPKaUXb34RJvQUa9pDKl4KX7SU3bsDPkashkknJ/BadNmfNL/AGqgI5JR5A5NuKQJKr6YcSu5JKkBXqL+WXx+2BCm5RSf3otNqMQyjOXeyEimS2Rm9liuivJfH2Qj2aMfZ0jFaYFYk4FolZfm9HUMcYbCgUMcAtFfTz4zRJnJ0wPocU1LGmjTjl8Hl/p/qNcXs9SEvMUZqtWObovCVrZkhO3tUWxNp/RlWuEbacdlUSxut7RRSpVRRWLTVMlkXGToddC5PDIDCSkvk7RPHHj0Oyh+h3K2vglB2nYVKmBphfJPwaYxumZ8TtmvHLQU8Y0qGcYuF38gim5N/ANNP+AjLNcemJNyUIrwUz6VkXboBau/A8Nbo6KuTtDr9q+Co5U4356YZYlOPxQzqvada/8AV1sCTglJbEyexWzTJw4Jrv5JZf4/yUZm7lt0MtvuxfLsOO+iNRXi++zPmavou5UZ8j+RFiTcfJOFObE9RkqjsElJ9mm2uCBPseLVbJZJX0QeD+tZU/VRhy/ajzW4/NsP6nP8vr8j+HRLHEuJ/WrBG2er6SMU1y6+jz8ET0/TxtI0VoT9irpGXLK5GiUnCNIxzkZq8xOXuexJx0O6uwOSsjehHHxjbM+SdydGjLmTjxRCkuyEKmwtatsDaROTbeg0MpLwLTZSOPyx1AIioX2WhiQ3Ch4ILgKNHaTKcbQkogbMEoySRZxMPp7jI3LaDF8oR0y8PciDRXFk4O+wlWfs7OT5E82V5JdUvhAxypgxpSSiV/OlhcfxrlVcrM/PkwSk6q9EMc2Izm9C2FwUwSOAwhWjPm60X3YJ47QV5k07JtGzNjoyuLsNJ24srDKI4sTphda1kTDZCEiq2A6aLwyaM6g2OoNBmnnJMi0M0I/sInJbNHpZ8ZIzyOhKmFe7jlatGjFJdfJg9JkuKNKdMrC2XojBbZZvlGxIxuRVc4eWLW9MtNIkr5NEGiEqSRRSZnWi8XcaYYpm+S/gCfJ61QsU4zfwNxaDJeUXPfQzlHklFEJpqZRR2n/YRoi4tNDOHsryQi6ZdS68oBrca+RJyUl7g5JUlRP90N6t0AeSWN18kpN0q/sZxcPakLPx4AaC/wBNuRrwcWm+jG5Lg1Xk1YdQXm9EFVLbohluT+x0nsDpz312BJQqavYk222qLzafuS//AKIpNz/kjRZR4R38GfK2vo05X7UjNlftKjNJpPsz51srN06J55XGnpfIGaTpe1mnFK8Ue3ryQdJLyaFrEq0Ep8W8l6obMuxfTKlyBknykwiGZ6RF9lMruaQhqFdHs0YjPHs04joxWmBaJGBeJWH5wcccc3Vxx1gA5ihABo9NkcJo9308uSTT7PnIOpHs+gycoVZKPWgm42WxmXFNtUacbb1dGWmjHNtV8F+0ZILjLs0QYRSKBki+jk6ZXunoKnBq6DNWqYJKn1TGT8hCxVU0PFqmrVvtCXYHaaa6CtuBVo1RjXkxw9vGXdmqG/8A+yi9W9UtHQte1+QWqT+wt9P+qIJeoj7X4+iNXjdLZXNLUk/iyMNQYEnOp96opF352Zc0qnGtb2aoqqerAe6err7DGHVLRy20+vlBc6deCoSuPKK+RMs240UlXu+yM646ZVRTco7XktjTStk4StU+h4SuPwQO+jLmjadGpvRLIk0yq8nPCUtfB3psclLo1ONSYYKmHXfFNqOzNny8Mc5fCNOR1E8v9Unw9Hk+1QSPnJXPI5PtuysIk4I0QXRsjV6ePR6eFVFGLBG4rVU+z0UqxWEqGedGWcvayuVWzHnnxWjDpPhJ5ndI6Mm0RirZphHQQFEMtIeq2SzTVUuw18Z5SuVGj0+NNWzO4018m3G1GKCDKB0Yh5Wc5JEaijx2hXDigwys7JKwAmqAlbFps0YMd7YS3D4sdKy0WLJqKM+T1MYdsOe62OmL0ef/APMILyK/1CL8hY9JySFUm2YF6xNDr1sK7DUfUfovpMHqcc5ZGpSTri30vkwfqah6f1mXHidxT1u610eVj9ZT9smv4Y8sqcbuxfiTmzrTf9QD/qNmSU032K5GXb8x6Mc6aHhkTZ5scleSkMu9Bi8vSqwMnim2jRxtFcrcZsuPkiMcCkn8m5xM+X2q0UnTDliotozyjZbLK2ImG8TTotCZOcE19koSlCVMg9KDHRmxTssp0ygzh5RKatGjkmK42iIxsTpl5wIyVBWv0mWnR6SfKNniYpOMj1vTTtIJWzFK00FviSj7Jou0ns0yTls6V2GlYJSt0iB8avbNKS4maMmoJFo20Gabkn2OpJ2mSULYVXJrdpBlzXmgrxXR1PiJG7CKYo13tFk0kySlqh65UwC1yqwJePNjJe+n/R04tVWgJwTlkf0yU75b7svG4W/JKTtphXQik6fdm3HKsKXbsx4/DNeJcoxZEppS4xarySe830dOnLjbQrlV9v7Cwck3G6rbJRfus7JJ0kTjJttkU+Rp2Z5dOyknoz5JKmioyZ3xl8kJTcopeEy2d2Z3ObVaADg5NbrZpypxxxXVkMEeWRX4LSjzzRj4Wwil8Majbaok9b2jQ4oh6jrTsIzXcrOO0u3TOo3EoxNOMhE0Yzo51ogWiSgViEfm1nWLZxzdTWCwHAGwHAAZM2+jy8JowlsTpoD6LE1qV6NmKa1vvyeX6OfPGl5Rugq6Mq2p9FoSoy4mnqy2KSt2ZVpirLNeyLRnTWt7KqVwaKgz2kw4+muxU7RytS+gElqToatJMGRNu0G+l5Cqw7UWujZHdeV9mLG6nv8A5NWOW0grSqpHTlf+RWrWvAYuTuLWvsAZVa33VmeafBU6fyapQUq6WvJl8uPVO6CJrGppN9lIK5VdneaTDFVbXgopGO3Hto58eXV2gRkm7fb8hl4SfTsBHB2q6JzT4ve14LyknBUqryQnCTtp7+yiTglK1tnQt3p9jNVFOymB+1uXdECq33ojlnxNVp2ZvUJV8FaiP7xUmpAhkSXyNCfL6DYZXo8b9an/AKMY/LPZzNUeB+rSvNGPwiz6PPgjRBWThBt6NGHTRsjZ6aLdG3I6hRn9IlZfPJJUSp/WZx5GL1OP3HoR6bJTipzS+DLWsUMTXgrxo1TxqMbM02MJ0hmyceieNeX2POHMbHhbW9ENY82SsiSG/wCqSNf/AE2Llctiep9Jim08caCakvVqjv8AqEwr0KS6OXpq7Qa/Qw9VFPY79ZASXp4/BL/p4yeiH6asfqoM0w9Wq0YsfpPJu9P6dSpKFfyGbSZMk8i1ozv0spv3SZ60fTQXatlFhjVUGf08X/5fB92Uh6DFHu2euvTI5+ltaYX9MMfSYeD9uxV6LDJ9NGpwcdIEZpz4vTB+qyz/AE2KScZ0yU/R5FFVM9Nwk91aIuL57Is6ryMmLPjYrnkS2mezPH8iSxqqpUG/28iGRtm7E4pbex36eF6iLLDQL1q0M6j5NcPVKSPIyQl4M88nqIainRXKx9A86fknNc0eFD1mWL99m7B65S7YJ4bNiaZPibHOE12TyY0o2g6TpllpGeb9yKylsjNhbV8La2bIU42Y8EnKOyynx0El07lTGjlJpqRzQaWlUlaM8xoOtMSa2RCLWz0PRZPBjhG00yvpnwy0B67dpMthblCvghjdxGxTcclFYVcaZCbqZrl7jPOO+iikNmqHWyOOCUeRVO1QYpk62Mvc2/AFHlopjVJpkZTyxtUmTiqX2PkbchP2qwpop61tFY6it6sTE+UfgrwrunYAk7nplW20rRDGrm78eCrTrT8BEslRd/KJumrXY0/c7f8AQyilBcd/IVOn0+qNsJNYVFdLZknJK0aFL/RhZEPCKc26tpEMs3brWyttav8AsjmdVW0/oLE5bdsSL0xqbW2cqjF7thUZSp7Zlzzr+zTLdszZvphGLLNqSt0I9vuw5P3ryJKTjGmCtPp+26KQ/wC45OhcNQw29/wwxaULrsrJ+XeyGfJyVMo3rRmzPZFLCm6H8k4OmUR0jFNFGjGQj2aIG2KvAtEhAtEqPzM4445OjjjjgOOOCByHjoWhkFel6HJxmt0j14Sp32eB6d7R7Pp58oL5RKNmNpurq/JeMmmlRnTcttpP4Lq6W6ZlpePZdWiGN732V/ev4Aoc20hYOyvHlEIi25bXSGWml/yxI+2wt3FfQFlva1XZqg/2sxxqt+TRiSdNhWuktvyUS4y+mIpUkx3tpr/AHN8pP6Mc1KWSST2bpSjTXGm/Jjkkpq/KA5K0m9/Y8HtoSSaitjQk0r6f8FCpcqlTH4Jyq6/sNpRddICcXv5ADVycfFk3Nx0yySf+CWWPJ6/soi2nGmPijxVLSJ6U6afRaD2lSquwrqZk9RJtPRtm1ejHm7dhYhCEaH47QnJRsaErQbTyt8qPB9enP1jS8aPczyqzwpyb9VKdedGuUpI8oRTWnY+IPBuPWiuHHs1VjZ6aNRHyq2PijUSctzM0hZaiCEa2yrhdHSgn/SDPVSnJdPoyzj7maZ441ZmyO2KkRbUejucq0OsLky8cKXaI3rNGE5vZox4pItDH8IqoSrQZ1meO/wCDvxWtK2aY0v3bGuv2oiay/wDTOvcv6I/9JNT0j0FK73bNGDFceT7BrHi9Pw/dv6NUMb7Wi0YXKkiv414DOs8VXi2Fp/Bbj7qeh+Cr5CMnB/LFayXpmmUKdoRumRWSampcmguMJK69xuhXwmhXgg5p+AazY8jjqS0dOMJTTWy8/TxUXbMzx8em0Fdkxx8sRwj42GamkuVUNGWOqXYVBxa7QHC0auFu6D+L6Ia8+eJP+SGTFJLo9PJivpEX6abWnYa15OSMZ6aM0sLg/Yz0/UennFt8TI8Teyr9QjmzRe7Kf9XNqmi2GF9o0L00XG3QR5kssm+tFrhOC278o2P0sX0d/wBHFoDNHUUkynL272P/ANPx0N+HQWeIRnssppoSeH4J8HF6DTSMopmZTfkosnFbYTTqNSpDxXHJFslGfKSaLTlpMhK9DE9IrPTjMy+lycoo11yjRYlaVJcUxJvkTwSuPF9xC5LasrK+J64vorpKzNCVpFl0Qq0JodzVGWTqgpu6CYvL3RslSk2OvbCrFtLpbIg1S0NFPSsFspGL4tlBiqm2tryFvQmOVWmrOb3SQCUqbvdjxiuKdiJOnyVHWktOwBnlp10WjrFH3JkG/dxfVmxwTjCtq60QJJ06ciM5SclfVjZJSU6pa8k5uUmgBNUtMlyqLvQ83UDNka4BTKcZXTsz5rp+PgbCv9JMn6h1FhGNtJycicU8ku32LLJ+5tWynpYcslpFGnJGoqI6XtSFyanEZu38EQknRnySVlpPk3sx5WrApVJFIoz45Nvfg0Q6NxinXZeDM6ey0GdGK0xLRZCBWLCPzU4445ujjjjgOOOOWyg2FHKDYyxS+CCuKTs9X0c30efgwytaPV9Pgko3RFa4XrWvk0Rd+bRljkcVxaLRd18mVjXBlsclvX/Jlhd9GiD6/wDIVaGpPWmWukmQv/JWL9tMIjJW5HXS6C6U2nsEqfh0vgB4Wrrpl4z4L5ojGfGKpb+ykFyulbCt2OVqm6KtPiq7T2Z4c/xul/8A0WjylC7XZRTl18mfMlacV/ZeX7l8ollppPd35AntWpxs50pLtpr5OlKXJeV8iWrSfgC0ZafwKlav/NHPU3x2mGlVAc7p6rRBcot07su235/gg3xyU09eaAVpuXt7rY+K7py5eLo5yipae62djX/+QppKnRnlHlJ2Xy6+/shKVhYhOK2RhKpM0zWmRaXFvyG2T1E6xzkebNxcYRilr3N35fj/AINnq7eNpbsTJHDH08Vwks1rxWjrxPGekYW04+GXwx9yRPSar4L+mVysVY2RjUSax3Iul7TuNIyzuJOImTqgZlLlSdCK/wAdvsqI5G37UScKa+S0VbbEb97I0rCKRSELFxrl2WjDf0EOoKgODrXRRJr+A8d96DLOoScqrRVVDtDqDv6GUI3tNkCxUJS6DaU6Toq+MY70LGruKA6EHytyZZJJasniTbbls0UmqDJOKemxeHF/u0UcePSsTd7VIihLl8E3Dl3ouoJrTZOcN9kGbJ+SOovQuPJOGpbj8mhY3u0TnGVPjS+gqylGeNJO2/As8bUa40ZvTyyYpyyfjso/WfmyJLu+imHfp2tz3fRL/p+Ls05VJpNy0uhIOTW1ohqf45P/AHUgqDj2x1GV32im+qCINvpr+wcL3GWzRwFeFN2tA1kyJ75ozz9NCcbiehPFLjXgx5MUoSuPQalZY+jlGVvaLvAuOisJtw3opB+AusqwSb0c8bhLZrrj0rJyl7qkgak8Vg/EaKsZRKaxywr4ITwNeD0uIsooY1rxskXHZBRlOX0ep6jEmnRglCUJ66ItasOJJHZY0PhlcTsnuWisy+m9E90enjPM9NqaPSheqEa6Fpxy2v8AdpnRg72NNWh4Run4YSUIxNMI6omlRRMiUJRtUJfHso+iU/drtkQ8pPjrdHY/cShJpl4RpcgKLyVg/bvyQ47tdlH0kUM5cVS+fArp3rZySlLY04pfQRBv/b02znGp/QXVa3QJSttrQUZrk2/su5zjGMbVGaP89s1XyjdJ0RE1B5XOTdUSS3TlRocf9O/LMuVuN60AstRasi6a0q0WzOsd1/kyRyXKgKQguKWzJ6l6NctRMHq5NJr/AJKjI1vW9mv0KTtmBNr7Z6npYNYbvYKE1yyuvAMnQVN8pK/oScvDIIuXEzzu2/JXJOtoyTnKUhBbE/ns0J+0zQVJFGzcZqsWXxsypmjEzpGK1RLRIQLRDL83OOOMOjjgB7AA+NWzo45S8GnB6eV9EFvTYOVHoQ9EnWh/Rem60enHFS6DOsmH0aj4N2PClGqOSopEDJ6nDxXJIjiyKq8npygpRaZ5mXH+HKzNa5rRiySjK0aYSsxQn0a8c4+F/RG2jlopjfIgnZTFp6CBkjWQEteWWy2/cuyTdNeQDKUqTv8AyVwTv+/JNv2dW0Pj9rtWFbsctVbRWNxbva8MhFp9unpmiOv2yTQU/JOPJd2SySuMX5sdabS68CzS4v5T6oqJSV3rsGOHbddBnkUWvk6OouthRdp/Ohb3p1/IZXthincWn2A0fct9o6cfdyu1Qa4xd6Ebelaa+giLiuSsvjVIhlxRnxlJt070UcpcddFByu7M80uOyr0vk6lKFsjUZZftaM+TWNtfwapqjH6h1DryVph9TkpxoXLN+oceoqMeK/8AP/uJ6l+6I2B003G18Hbn4zfqaj8dUb/SQ1Zljjqken6aCUFoytvijjSRPJJxjorIzZc9NxojBFJuVyRPL1SH7olkeyNQlcYWJCNyY2SVJIphhbQVfFBcUXjE6MKiOlorAKPizuNP5Q8VSOd3XRAkJXdoonHuxVGkxU/cBT2zZ3GEXVbGSS67GjBKW9siHxxur0yvERSilTGU1etr5CD42ClIskvCOYRkyJxeuibhJ07NU9ohKNdMy1CTToz+pShFSvZripS/c0Y/Wr2tdBZ9Xxyi8SaXgyzxteqWSCrW0W9MnxjBb1Zp4Rfw2D4WNZMZyx0voOOH4201dh/I7prQQIR0CthUX86EfsfuArFaBO10jse9jsCd2toSeKEltbKTarXYimuvIRln6eUeto78Vx6pmx9XVk+PJ/AXUMcWtMGTi29bLcOMqbFcLZVQinWx0/A/EVoquukTltlqTiRl2FiWSJhzwPRlGzNmjZGox4oytOzXVR6I4VUqRrivbsM/1HAmsh6WNmGC/wBQ3RjSDdaYzxfialqd+VqicXql4FS8jL2zj8PQY+LJVtjpe0VrQPyJRogd/ZOSqdphUrBKW6A5JJqyzmpa7Zltt9GjFxUW12BWDWrKUuLIN2qHg2kktkD6VAlJvRytyT8CytJ2ULJf0DjafwgupPfQ6tR09MCK3Wi+1FOm0QS1afTLTlFpcb2RHSkuJCTfdlcnj6RO01bAyeplklDWzNj9skt3Wz0MiuKSMbhxlJt7Ippu7PO9VK21uzdKXts8/LK223sqJY8cvyKLPVT44qR5/pU5Zrrr5NuSTUaQRGLpt+QZZJroFb7BkaSoDLklxfySat2ymbslDldlFIT3sbl7iUnX8iudIsStCncjXiejz8bs145G4xW+DLRM2KWi8WaZfnJ1hUWyuPA5GG0oqzVg9Pza0UxeilfR6no/SOLVoiajg9B1o9HF6OMVtGzHhSitDcaCaXFjjDo0xSaIpFYBAlD4FSovVoSUaA6Jn9Zh5w5LtGhDNWqIryYpKvJpxP8AyTyYpQzOumGL93uMukrTFyUrRaDpohFqtMqnSWwrQnbSZKUabXYymrV+Tslxarp+WVAguUXb2isHUXfRFdlYdEVpxNu6L45N+2rMuF1al/Bq5Rh4r+Qqm0la2vB0260ugNu+/kDlr/3KiOWpSthg/wCqDkhpyT7+RYWqbVoKd7f8jpPSfjyCMbbj48WGmgBltut//kRwlLHpbjsaTla3aWxua6ce12BB3tKnew44ty2tfA0o7vydB3L4CUuSlJrwOmlD9qEk05UxZKUY34CkzVV0eX6iduvBvz5PYzy88qhJsrcRanL0kXrjPK6+dL/+wQi0nXjVC45Nxim9LpFVJUzt/GP6bBBzmklZ7ePD+D0yy6fL2r+WjyvRtxypxjGXmmbZznzkpSb23Xw2PGa7I4xT8IyT4S2uyuSVog0kYWFbZGb91FXJRM05Nt12R0Cbuao3YI0kzBjg1PZ6mCF1YZqsd18DLv6HpJa7Ao2ysDFXuhnBVd2NTr5OptUQIsfN0l/Y34kl1seFXfYXDSflhUI3GXyWjf1sZRXJJDKHt/siOWNS3NFkorSQkKboqohHcWLKt2x6ffgDgpLasiIyfxtE5bW0XcNfBHJFsikknxsx5+WSXFw9pr5OP7v2ksqfceg1E4x4RtScXXyFSm5qde1dnKE5KPNp2Tm8kcihC6et9BWxNy34HaT+l9kcLnwp6ZSXKUaS/lkZc40rFq9MPGkttoKlFMoZQroKVrZymmruic5JO07XkIDS5k5YqlyRa1JXHo5NNUULCSrfR06049gnBta6A4+3qmB0t96Jvt7CpVHexWiqWVLYjHlG9MFeApNtaFa3sqo0LNUwpJft6IZFaNE+iMloLGDJk/Hk0aIZ1JcXpmX1S45E6vRXDU91sLWvA0pG+rjow44fBt9PJRmnPaXhkWhxaQZN/hl9bX9FJzU5aCsdwbXSKzaMZ8oJrolkekvsPonzwfwdkX10ZIOJfZRwrbI43Ub8luTkgUON1fgpj6aIty5dDKXuddEVdRUtXsfiopVoSNqqHauKd2Ayj8AyX4WgJvkhsiajfyVE3Gv8HX7K8ncvbaQI+5pUBJfvabpMu4rT7J5IKM78fQy4qN+SBZvTrsm7aV9FuLb2+tk6/wBT6AnNUqRlnJOXVf2a8rVfZjlD3J/IQk/bByPMySvJaXXhnoeptR40ebkXGTctbKPQ9HD2uf8A6vgOSVyd2zvS5I/jin/knlknN0yIC7Ey21fj5HXXRDLk1SWijNkaTqLtjQbUdd+SfDlP4+GGbcUAuSa8EOT5HSkJeysteORphIw45GmEjUSvQxTNUJHm4pmzFM0w+P8AS4uTVo9bB6FadEfSekkqPa9NjqNGVtSx+mil0XhjS8Fnjo7iRDwGcbFWikWBPjQUUlHQgDxDJaERRO0BHpjo5xOSAzesxtw5LtGSL+6PUlHkqPNyw/Hla8dozW+aeE/7NEJudJu6MsJX0jRju7pK/gjbRDVfKK5EnhtPadkYunXgeMrg4hCKVtPotDbjx3ejO3pPqi+OSS3opGjHtKkaEouHKW2umZscmuL/APBfkpJqiKotquwzUZRtqpIjCTa6OWT28ZrvQU0HKUa8WKk1p2jluKpP7FyXyVu/BRZNp6YU9q3snG+OhoJ8doAtVd0CU/LV6DN0mK17d+CCcptxtLol+V+dFoThK4x21pglhTT0UReRtWWcnLD9EXip1fYbvA9dAZvVyjHEt7Z52dcoxi+ntmr1Lv8AHH+yGaN3/BY2xxl7UPFpurJOcYzcWrF5au9HafGL9bMGSUMrcJf3XZ6EG3G27b8nmYH5PQxy9plmhl6M8pW9D58i5KvggnTsjfLp6VvsGHE3K2UhDk7ZVR4kVBx/1Ukehi0jFCXLPo9HCrRWaolatjwXegxjeg/t2GTVSqjq3uhIS5vd0O14SogKfLUdBaarlZNRkntUirk9KrCi40gqUfCIzyOMu3vwdDI3JUtfJExpilZVaJR17o7HTclbCHbQsr1sF0CUnWiIEm5aJvS2gtuVeBZPdNkVny05bToVe5U9GhpOJCSvJFXTDQ8KirVxTI5Of+yNwva8lMc5OUo+BJ85ZKh8+SjRBpY1aoHOTVRWh4Y1+Nt3KS7t6R1pUq0QBP27Fabt9MpSk6SOnCVUiIlVJOW2MscZ7a/oXioy3tlUkyhOKjqIFD3WtItVHJIIjOTj0rR0oNopPSsk5ScfsoWWNKtCyVaKxf5FT0I+3ZVTaEf7ir60JVsK7VCZK8jyRKT8MoSXRHI+KHm+0RySTiRqMvqVygpfB2KVP6HzU8Da7J+lfL3dboK34n0a4qzNiS1RsxoRLQpIbJJr0+RQdNxZR4eS3oT1rr0uRqNPjQZ1P9Gi5+kcv/SrY2SW38Mp+lS/F+mT8c18GeU1f9mVn1aMHQ8NSVjL3e6qQafIqhllGlrYsVU0ur7K/g5ST8hlgdW2ZWBFXLT0Mqjd/wBAxQ46so4RfaAEW2r8Bk22vIOT48UtE23aKKOSSoRVd2c3a2jqXKvAQHtX/QKpLY0Y/wBbBON1VAdFtur/ALEe39/Qylx7JykBOa/+7/JlyNKT8mmau/Jmmlb+QMXq8jW0ZYR/JKKb38FvVy93dOw+jxxeRy7oM1p4RxY9bZL2yvx/Jo9Q0or+DLHVNu0QG68mXPkq6NOSSd+DBm7KOhO+xMj5MHgWUqX2VE5dihbAVk0XTLwmZh4SoDdjma8U+jzYTNGOZpGvFjUV0asaoRQopEyyslaElGhosdq0BBIdaOao5P5AdbQHEMR2rAjQ0exmhaAdqxXEePR0gEM3q8XKPJdo0nNWmiVXkwX9F8V8r8E8+L8eV/D2NjdGXSNaVoeCr+yUJX5Kxk5Vb6ACVxkltgxJvXx2HJcZNrr5JYsjc2m5f2CN8dwW7r7L4+3Toywk2ml0aYSpX5K0eNUn2TcZc6a18j9v20vGjsitWnZFck0+tMVtOSbYyd1Ylb/vwVFFKk7Oi22qf+RZ0oqtfIkZKLVvyFWb10dpx+BZ5CbnfJVtMgVQWJvjpXf9llmSjViZJcqa0ZnK3vsLmrZWp0kNhS/HJSu60Siui+B+6Uat09Gma8jO79Sl8IGVaY/qYNeqbXTEyvtfVljTyPVXHNryxYu21YPV5L5a7kRg5X2XWb9ejhk4trwehCV47XhHk4W2ejiTUHG/BdZpcz6fgnhi55KHy7S1oPpF7myN8/F5LitEs+So/ZXK9fRny7hbFahPSv8A1bl5PYwv2o8fGuM1R63p3cUIz01L9uuw1o6FjFYdGFdDV/kF0tATt9kUX9sMar5FntdCxvXIBmpTrqjlKmlHQW0o2LCPJ2nbIKLWld/JWEdtyb/ok+UR1KldWyId/wDBy2uqApS/9NIPLknx0ELJeOmSli5d/wCSq72wTTT07RFQc5RjTSdeSLnDI7WvkvJuUWvDIuEYafwGoCk4TT4+1fIZZYZOWPGpN96KZFCfpnT3XVGb00eMHFK3fYQ2DHOTbk3d9GpR9uyClJRUX/ktGaUVe/ohTQ2Nyp+5WBSTS9qVeTnJOVJ2vIQuSk/a1K/KFV3Z0nv2RpBuqXkoZOvsK1qjktA2gjm1yojkaX9jZNx+yTg266opDKTXQr2Gno57K0RaOfYzQlUwC1ohPbNC2iUo02UZsmjG5XJo25dxPOySSuiNQ/8AtaIQSUm4djQm3GvKOx4ZSlabRLVbPT5erZ6cMsYx0eTDFxtksvqXiTuVCVm+val6hLtmX1fq0/TyindnlR/UMeR8XPZVSWVwhB25SSGpj6DHFY/0zFHjUnuzLLHGbUXtPwb/AFfGOPFBKuMFf8mPCuWZX1ZF5XjgcIrhevDZaMZxVySNS4NKK+BcjS01oGpQm3LrpdDc5OPCvsW1FuuwW038gOpRTWh3xSVEG/cgb5a6Iq1RZNw3yrQ6pe7yJyrk0++wOkrjH/jRNJqVv5KLaW29iuWuigqoyS+RZ7bSEi7dsZ12BN8v9wk97KtJrb2TmvCAjldGdr2yZTK7fZnnLjFtMiMHquV2tot+mL22/JjzuUptRdnpejXHCipTepkvBBxekl9lcslTVWQeZ2BOdpPsyZJKTNOaXJfDMUlsILnojJ2VpPoWUaKiRwWAqOCA4B4yovCZmGjID6pwsXjRWDs6UQwkmViybQ0QHlGydFFtAaoBUPF6EehogFisrQkkAIvY76JXQ96AR9nJgk9iuWwI+qipRv4MqlvWkbMrXExPip/Rmt8tGOXgvG1FtO/lGVeKZfEmtt2Rs05SS2DGrlbqvkbMrx/IkK4pp/8AARog0o+W/Bqh4vozYn9FYN8qKrTxqLklpM7qGtnRk3F+Av5a2FKn7qqhqv8AhC7cm/ALp+QGklb3oTJBRUWl2P2r/sEk2lYUmlTlY63J8Y9jxSnH5oPJr2pbT8BdZ3bTvWifG1Fvto0zhzim276f2JkwyjCG9KyGlUfatFPTyUPVY5+LDFXDb7VAzxUFjceq7+zSV53rFx9XODW1q/gzZ319o2/qcK9c5L/fFMw5v22IseJ6tVr4kQ5NGj1XVv8A9Rm00Ev1p9Nlbap7PUwZ4vUteDxvTJxyJo9nHHHS/wDJYxSzg1ln7rim0vsri0qKfippLaBxUWVeaOR+2iU/dKMPBVq8j+ELxrMmR0Sqpfwz0vS/tTMEv+7RvwfsQZrbF0hoq3bE4+3sa9JI0ydJA461RyYQO4+QN015On+3Qi33aIozTEj7ZLe7qyqVIhKbU3WyDVySuxuXtVENuKp018nYfdabdETFvyVF2wxlyquvLF4KMtK2GGpON/2A0431/kRy4xqbtlJvrdEZVL93kiJV7WnZOMvcouO/s0V5WyORP8lqOurDQ5JxSfz4Ox5LirVP+BJxtqN0iyhcUlpgKk+T1YXa2h5rhB/L6sSLcocapkBl+zinTCnUaS2FpSj2CP8Apr5sIatJDqIEqaHorIOiU21vwVb+RMlUBFytbOkt1/yKou+x21SKqXHb2P0jktnProqlYsloolfYkkUJdAk9MC74+QyT4sDLkdxZ5fqE1L+T0crpNGPMrSsy1EcW5L5NmNUZ8UP9S14NHF8uzNSuySaPH9c4c3+STPWnGXnZk9X6TDmpu0/kMsk/03HiSXNNtXaf/uej/wDD/opS/UsaUnJd7Mr9E+KcMl12j3v/AIdwfhU813SpMo3+tlyzTve6M/p03Nv4Gm3Kf2zRiw1dhv5F8G5VfgGdNU2+hIOWPMktp9Czm3+57fa+AhpSSlfSE58n2QyTcpKMFbCvb2iLiylckvBRu7+iMOXNa+yib2qCm53HoSldXVhdInO309gWlLgkk9km7QKb2wp+O0wjoxu/AHJIDbqgVoo58eHbsncoq/oolfYuRpx0uiDFnnUmQyTUcMrSf2aMsVTsw+pr8cl/4AxQbyZY1HVnrRXGHweX6KP+qq6Ss9DJk49bQZSyuumQvVjZsnK0lROLqLT6KI5py8rTJTktJBzNpkFtlRaLG4chII24MVoM1jlhfwSlBo9l4E10ZM2Cr0VNeccUyQpkwOOs44K+tiyq2iKKQDDpRF2izViNAdFjNJoRIdATaCtDNbAA6doWYYsMgItUMnoEhUwOmRlLY+R0ZZz2wOzT8Ge/cdKTlIPDVkWKY5bSWzTjb6oxw0+6NONmXSNFJxIqlcdUmNCTT3oSfFN7vegNeJpropHv+COF+3uyybcmrX9BY043yr4G0lbJ4FTSK8Pe1JhSrv2vsD7YVLVatAfkobwju6OTb+jtpdgHGqdFtXaRGL40ysmuVfK7IO4p7YsnFxlG0vGzpwfG09kIRmk1k25Pvr+CizxP8UVfnVC54/6UV8WQxZJOTUbTvQXmcotP9ydMplS/UYXgwZbT7izzs0faz1sq/L+m5If7oPkv/wB/webkXLH/AEF5+PC9YvbX/wBxmlDkkbPWxpN+LszJ6B19N6eNSo9j0+CLjL3V8nlYNZEex6alCrv5LGOjRXG0p2/FgnGTqSekWhjivHYzguFJaKzKgtJv5DLSiw5FWNCt3EjtPUOV5Gzfg3E86K939m/DJaoJW6MvarHhOKe1ZnTtKiiSaKmKcvctedlNgjjkoxyVcW6teGO9aKhKbFqh9oRv6IDNN+0HBJr5+jnJ/ByltEU1+74Giop/fyI6/k602iBm+UXTaOU1H6AvNMTLFOOm0QM83J9aA9uu2ShJt71XyUT2mgO8X5XgFvlx5UnspH3W10Smqkkv7YHO3G5OzsfKU4ycqX/kXLNuNV10jozTjHpNeGgLTnbl7f29MlCTlydNfQzjK7vx4By030EMuNqx65fwRUradlVO2QUT3QZUmS2pfY92qfZWQcqvdsm5ctPvyCSku/k5pNoqjxUVcRXsPj6O8gclWjmd0dTZVBsW7QZIFlEZusg0n7RJr32HwQYs+nZjyzvJGJt9QlTT0ed//wBO2iNNmHHo1Rx2ugpY9KD5JLv5+yqdGXO1mzYrg0uzBGLjkl+S+Nar5PWm/qzLOSc40rGGo4YXcktdHvenxP036dGKaqfg8zBi5Z4wj02er6n21C9RRZFjMrWV2bsUlWzJjruSvwaEqja6K1TZMkMuZLG+FPT/AIMkIznmk7tNMu8UePKCd9sngko20/ogGKDtyl0mWcYtJV4GxUsbvo5y9q/gGuxwS/wFNcv4Bj7dB6i7IpZU9k26a+DpPdeAqPJoKE3XQNDTjukqBLjGPewE8oO7Zy+WdSewhW6RPIri7ZRvx0Tnu0UZ3L2U9fyed6yX+nJo35nxW2eT69NRXw2RHfpztyfHb1ZsyRdkP09JYy+XL4CMuS068MnkVV4RWcly2R9TOLjpuyox5bcjoIEpWxoKyo0YYcpI9PDiaS0Q9FhtKz04RSQZpPx6M2fGqZskSmrKjxc+PZklGme1mwp+DDlw0FYaAXlAm4gfW8WFKhqODJos5pAiEAHI5pg8gFgYyWhGwOQZdCXsLegJzkIpgmScqTIOz5DHKTb0HJPkxseOwBjj8lnHQVGjmBJxS2NimUWK0TS4TaI3zWpPkt7JZ004uq8FcLsfLHljl9bI07F0nRfHalul5M2GTaNT3xZSNEJ1Mf8AJbtkoRuvI/TbSTX2Rp3l0DlasMtRXkVgPBuvkL8ixdMb+ygxppK7G4//AHbESqTQyraloKa6TfISc4txk9U12DjJRdeNk5weRtN0mu/gIbC4LIlWuXZP8TeSb+7HnXG+mi3oMkfUTyRhXGMdt+WU1LB3OFpclWzznFpNfGj0Jr8ea/HyZfUR455pdPaCx4nrcf7o/KdHlxZ7nrY65V0eAtScfh0F6acTp35Rv9Hy23tPpnlxdNPtG70ebjKk3Xa+gxXsYsntV+PJ08vx0ZcXNtq/JoeKT6RdZws52gKNx+kK4zjNKSKVcaQdIzJU7+y+F7IzfuSGg3GmGsehBtpJGmHSMWKWvs1w8BlZSUfAeTbJthhJuVNaKmHsFBa2dYCtWco1T7QyZzX3ogTe10C9qlXkO6+QbTT7IpIybb8b2UlJyWkCqd9WCm//AMgc0n4BHvoMqSR0pKSrjVeUQLydJXVDNpVXYFFXXa+Tn0wFlpu3d/AkqWTfVDSW6XfdnRfK7SAfG/Y23/DDOddK2Ja/29HKfhIIR3z3otCdIlJOcrraG8BFk9WFSp14JqW6XQspNaRUWu5fQvTdbRFOSe5WNydsB7WgpKrvYsPc3YF0VTTa+bOXQrDdgHYk9dlE9bJZegM03saD9ouV00LCXwFLnV+Dzc0eM7o9adNUed6lqM6ZKRf0a/IlT2a3CUVbPOxTWOpRkXfqZzjXIyxTzyVLbozynGLc1PzXE6TvvsxeqwyeRJSadlHv/o8PyZpZn1Ba/k1ZG5ysX0eFen/Tcatcn2dF+6itQ8Yqk6Ky3j0FRVWloWWRxi1FJv7IrsUv9Ge+MlFmZwkscp9srCN4cjk6a6Oclxf1TADnJqr7DihxjxtyUdWxXTtVXwNGTSZFMk+WnQ8292JekwPKtRe0AYtN00PpvRKNW2GLkmA8uyU9yGcqd+RHTa2BzqnQsXdph6TAuqAE+vkSDa2u0PKqojNNJ0yozepd3a2eT+oT/JKK4qL+j0c8q7bs8rPHn6lLfyBu9JrF90DKPjjwxre6M+bbZETySt+4y55l5R4qzHklssQq2zThW0ZU6Nno4vJIqV6/plUUa10SwY2kjQoFc05InRoaEcLCoSjZlzYj0VjI5oaYR4+SKTJOCZr9RCjK3TI0+paBQy2c9FZLQyFZyYDMBzYEAfBKbplScwEC37RW6Qsp1ECOSXZmyZPaHNkshTkyB4RtmqEUok8cKKpaA4PGwxi2Xx4yhYRpGf1MKfI9FQJeoxKcGqIsZMM/g1J2v5VGDH7ZNPtGyLTj2R0TxSUZNSNMXyi6/oyOuSkmace4gasdcVvY8N9+SeGMZSSKQjX9dhoW7dHU2gSXutHRbaA7toZO18sTS/ycn0q/sCzlpe1fyI1xk5uTf18CTck62Tak2nZFxX8ycWk6ZOOe8lXqqJ5IOLa/sm0rT6aYXG7knd09UN6Ph+XIocU1G2kYoOSyO3prRo9JJwyxapWqf2aZxXNjb2Z/WRUcWKa2+n/+/wCDdOS3Sb+THn9+GUaq3aCx5Xqo3BnzmePDPJfLs+ny3LHdfTPn/wBSx8csX/QavxLHTNfp1HkjBGVHYvUZH6mEYqleyMPpcCXbZqjL4MOKXtRaM903QYaGucWiTjUR8ck1rYJ/tpGmuWNrnPS6Hi718FFDjP8AlAUUpkdNUxOp/wAmtPVmC3GZqjK4hGl+BlIjFlIr5KiyloWwXrR0X2A/HRy+0CL8Uc7v+QgtX4Al8hBH9zVdeQrmrf8AB3HYz+X0gXSqyCWRKmn/AJJxVrr+zRPaS7EcL6ev4IBC2mc68uv4G6TvYrWut+ShGqi02I0nG09/ZSXVPZOOnt9O0A78WtgS8j03sFL+QgJ0c3V+QNaFdoIbl/QN1fZyjs5proAxQ1CW14Dy0UNyp0CTpaFXYdMDo2N14Oi0wsBeWwN/ImRrq9/QsppR419p+QM3qpU0NhknEh6l3Q2B+1Bf40NIyeoxW1a/hmtAaUpddCs6xY/TKMVtv+SnDWkauKF40YS1kzQlKHFL7E9L6J5fX4mtwW5WbJpWldP6Nn6fiUIzyNd9FSNGRW+N0oolC+cXfT/4C5W5L/yUwQVp+UadGjGtNX/ZmnCUeXuttmtvi+S0Zss3K9GUic5ccPudOzNLLJOVPT0UyxnLGpMlihJ8k/BGj4pSlw3fyaYJ8nTHwYYwgqirHhjqTdb+CmlhBuk9OgRwtyuutGi43pCSnxbRDQWOMYbWycnTKTk3Fb0JtxpATluvoRv47KqLcqJPtqqKO3Svo5Kjn8DPoIm32RnJcWWyKtEsi9qA8/O3tqv7PKxty9TJt6PR9bJK7R53o3Um+03uwPQ5VH+iM5qqastkVRuKdGWT2vARLPKlVUYZy2avUv7swzeyoZO2e3+mYNJnjemhzmkfTeix8YIMVuxxSQ7R0EO0qKynxA9BYrYCyZKY8rJuJRmz47R5uXH7j2JRMuXFu6Ir10dLoERmEJYUK+woAtATGJvsBkxMjO8izegJTlojlnUBskjPkleiCVOTLY8Z0IaKrSA5UUiiUbbNGOAFMcUi8aJqAeLRRdNAmk4keTHjIDy/VY3DPdaZXBK47Lethzx/a2ZsLp0ZblUzR6aXkthXtsE48sb+hPT5PC6Yaa8ctqv+TQv/ANohi2y6TXQU8lpE/FlJNcPslfuqwoUZcuWayOvBtlprZkzanvS+SUjRilzxxl5+AvlWl5E9NkbXVaNFJsKjli51LalVGSeJ/J6N3S7OyxUVTKa86VxzR076stgc1KTXd9lni5Si0tNj4oRWSq230DVubjJKS2/J04J39jZacE/IryWkVHmZ8fFzj/Z4f6pivBN1uKs+k9XGLgskZdPa+jyPXY17l2mg3PXyks/BdWafS5YvJGXFsxyjwySxyX7XRbC6arwHN9Bg9X6eeNy5cfpjxzQbXco+DzfTJcJX0+y/pt0+XZGa9SE3VrTHhO/5FxQ9qOa4zBDvbIynUr+C0mlGzJOdtpd2adYeeRSkpJmvF4/yebkqNU6PRwftsitWNaHu5UTg/wDBTzRUOlf8BUVYvKnXkNtLfYDXXRz2Bf4Da/sIDbrSdBU9pLRzfwTUl215IK86T3/JNO9x2dfKVUC610FLHJ73FqnVlNxXViP/ALlj3a7sDv8Ah+BfNhlSV7FVd01/IBcd/P8AAiVO6VFPjtMm6tPwA8eu6ElKhm6WhOdtePlMIO2c15Y1W/bf8eDq/wAgL0EV6dhTt9aKgddgdPoZ34JttS0gHUEhZtqSSdDRnyGq0AE0hrBGNdA3sIlOK52yWRt26HyfuTdpL4JzyWvd3VaQGPN7mU9M1VMnyTmxfycMgVvbSTBCSaMrm59M044+xErFPYr7r5DTJy5IjJKc5RS7uj2Go4sMYL4MHoMXLNLLJaRryzi00WN8xNwlN76NGH22qJY5NKrNPp1y32G1FFyVGVNcZtPr5NTlxTt1XTMUskJwa7kyJFbj/wBOk17vkjjqLlr6FeTkuNdAinJ61YGrHkf4l96KJtuX8i/jrEk3tPoVz90+K83TIKyqLTvwJF+4lGUpXeqRZJfzoAZZNuv6O0kdrlsSUvcAbre0ybly7Hb5Rd9pEb+9FAl+7yNbQE6bYXJMCc27EyW42O1UiOdtL4A8n9QmuMk1ujN6KLjFNeR/1J3HvyN6SlFJqwi2Trtoz5WqtWWyS9xnztKOnoIwZ57Zn7ZTLK5MnFWyo3/p2LnNfB9R6aFRR5H6Rg9ilR7kNIRiqdCSkcwVZUI22wqI3EagJuIrgX4oDpAZ3jI5YJJmmTsjk2Bdr4GXQWgIBZip7GmIwKWSnLZTwRm9gdy2SzZPBzkZM0nbIOnk2CC5O2TSbLY1QFaoMVbDVlcUKYD4sC7NMMQsZJFVMo7hQHEdSsOmBHgBxrotJfAjYEMqtGC1CbV+T05xtHm+shwmpUStRZTTj/PZOCisvHffYuKdpD5U1KMvlEbbsWpKn4NUGmnq7RhwyuMX8GmD93dWFVUdNMTqiidqibSi3S7ADW/gDgsj+jpytNHY6TSAbFGMdfPY20tNf2GDSfS7Edc5L70gp4NrdFcsb234M7nJSqi2pR+6fQRFy/E97STYOXLLFrWrOnJqUpd9C7tOP/pRRpi7R1XHehY5Havd6ssmkr7IrPkiuNM8z1WP/SfzFnqZGnbMeWHKXipL/wAFaj4v9Ww/i9W5rqaszYH5bPZ/XcH+g5Vbxv8A4PAxqcm/xoM9T17fpKno0YPTqOfipaW6PJ9Jiz8vdOj2vSY3j935LfzQYserhSjFcujmlKTl/tRm/JPJ1O7NGGGaKTWq2RGWedSi+LtfKFhGtmj1vp5Z/UTzuVSlVxS1pURftj8PortKz5du/g9LBJcF97McIJ99Gj0q1Xww02wRXrYsF0M1ZWSSn7/spB8kRcG5XZfFDjHewh9U/wDgFK/sddbF0tBXLuhuvF14A9roEW0rr+LCOcNun9X8ga8XY1uwqPflkVHIun8Bjv5/lDTaSal0KtVoKdxv+QUl2MmlvsWUrv7KgSJvofVd0JLpJEHebXYvHk7oe/D/AJ6DVq1oAJ1rsLaOeu96Av4/wArSfnoKVdaCotNt/tGq+ghX0Kleh/roXqXkoTglJOiiqjq6OXYQydBpMW0FOmUZpxcZt9v4rRLNHkmqrZqz1xsy5bknGKcnXS80Rl5c1OOS+kDJjlOPKM6a8NFlF25xvg/D7Rn9RkeNNJtXW+1/BDS4M81k4zjVefk9jD+y2fP5/U8dNcfuyD/UfVRiuM3REvr6hyS8kp5VdJ22fNr1vq8unNtnpfofps+f1yyZZN44K6vtgx9Jgh+L06i+2SdN/RfI9UQkqp/PkrcVxJOOlqjTBOMfaTw7jbVNlOTjBUBDNKcvZ9mX8Eo5ItNpWb8nF5En0Qc6m73WiGuUYxyfLaJ3SQ8knmjx80I4cZSUt7tAX/IurE5V/YeKcV4HqKxrW14ZAFF+Sjlt/BJtq6er0PyT77AWe3p7SEu6T7KxSbZOSSygNPVk63/BSStcrsT5fRRKW3oNO9DJJtWD/cAj7I+onaovW77M+ettBHiescHNQu23v6L44xUNGLO+XrV/5NcbjHtP7QCuS3oy+pmuNItk7MHqJbCVCW2UwQ5zSJG79Px3lTCV736fDhiSPQTMmBVFI1YzTmdLQQrY3EI5KzmqOuhZSCg2IznIHYCMnJF2ickBRsVPYZ6YqewDIRyKSWiMugG5aIzlTHvRmyS2QFy0yPHkwyd6K440Ajx1EEY7NTjaHx4k2AuKGjRGCoeGNFFEokoHUWcRWgEToZTYrQGgKcrOpMk2FSaAq46MfrMfLG9GpZLEy1KLJR5EJV/JaWS1xoRw45pRGcPcmZdGv0+oo1xrWtmH0z8G6DSorSq00/DBJUw6p/IJNV8hUv8Aft6OSVqhbthugKSdIm8l/wD5DKdh4co6Vb2AUopW39uxk/8A6fnF6e/6OgkpRV2O9xaSXwvgqJuH5OKqvP8AI0MdS/d2uqFeVxmk0muDj/B08nFqbl+10BSMPK7uii6r4M8PULhUe3stDLdOu0RQypUY5xtPj2naNWeVNNPRnnLfwVqPL/VMKnjt9ZFTPn/T+njj9r3R9ZnxKcZ4X32j5vMnDM9U34+yVb8a/TYoauKN8MMKqPt/gw+kVyTZ6yxqUbJHPovpsUMeVKa0/J6WR4aqG2eR6jHktOOR0vBPHknkT29OrLrOa35nGKbbWtPZ5nqJpTfG3vwW/wCneT98nRqh6eCjSWhFlxiwvmr8lsDrI0SyJYczSWn0H03uytldN16cdlor2kcW4Iqm6KOSt/8Ag7I5LS7GXaRSo11b+yKmpUkm6bGXue0c0nRz1YCTk4ypvTGb6Q3C9v8AoPDtfACoetHNex0SwObh7tK9ANJRdE2nFOp2Ua71a+wVLrsKVPevAX1X9/wclXW0Hxf0EJT/AIFktf2V/dqqEnFqvjzYHJW6fXwOoU++xV+3f/HZZU6rfzYE2r/g6l8UM0n8IEdfyEK18E55OEorjd6v4LtCtJv9t0Au72tAkn4+B0Jxbfd2UckzmhlXnQGghEtHXcWF6RKM9SX2ErsjuG+jznlz4sscmFRnTbqStNG/LLjj+TNK1DqysWsblk4ytJN7pdIw+qmlyT22ttl/U+vxwpPcvhbMWbLj9RFqnGXiyJGPJNuW/wCBY601a8JDSxSjKm7Hxely5Je1a+WRp2P1axLjHFyd9M+x/SsEsHooOaqclbPH/Sf0mP8A1McmXfDZ9BOeqQXn0s7dsfDDnFWBftSWzRjXGKikVqn4JJUqEyPqivNdMSUG3ZGWbPJS9QtcXx3TE47k0/FHZvdklKqpUCGocpPfZFG+EoyEc3OUuXYcrVqrehYrbAvjdK/opyXCvIiV66tXsaSp0kBOctIDlxkNkh0vDfYmSNSdK1ZFUjK430Su5jZa/Gq8koXTkBZy4xpCN1G77FyJxEnaxtlFIbV+Rn02Qg6itlL5IIEvbvuzL6hrhJuSX8mialtp6SPN9dOsUkEePF8vVS87N0LUWjz/AEavM38s9DJUV9gQyOrPOzu5M25pqMWefN2wzQiev+mQ8nkw20e/+nRrGmGa9LEujUiGLovA0yrBaC2C6FbsI5uxXYaCkFTcWdTLJHcUBFJh4jypCSAXI9iJ7Dk7ET9xBST9pCch8ktGeUrkA05VEzvex5yvQsvCAWK3ZaKYIR0XxwA6KbLw14OhH6KKIDKSGUiajsNUUWTA9slyryFT+QGcQdB5WC7AVxTQklQ7BvyBOzmx2kxXEDB6qNTUhodbH9TG4v5Myk+rMtxbBrM96N+N6+zz4e3Ivs3YpJUG40JXTGlF6+GQc/bXwUhNuJFBxSv6BKnaBOTtggm+yh1Hz9D8Vu3XQqb6Y7ftVoIWOPp9jyaXGul2mCDtMPtbbf8A+7KIKPJquk9jOUZRcZRt/wD9nQ9sZL+gxS4yv+V9BTRxwS6S07SKYodfBCckoyipe4fHkTw03Uk7ILOC41XRkywfVGuMuUOico809FWMGW1WT/06Z5H6vgqf5kvbLf8Afk95xSuEvKoyZcH5fTzwvtdfyK08X0s+j3PTzxrC55MkYxXls+Vy+o/6WcoP9yfRlfqpZ5+9uf03pf0SOfUfS+s/VvSLJx9PKWS/PgXFKf744ZOMn3HaPCw8pSTbil8LR6XpfVz9JUl7oPwVM8ehH1uS5KHoc8nBW21S/wAmDL/8Q5ObhDClx73Zqz+rz+phxw8mpSbpLdtHm+j/AEH9R9fk5Qw0pNvbr+yofL+oTyyhOcabWqPW9H4+WjzfW/p2f0fDF6jHxkkl3aZ6nokvw45/CRHSNuN+5xLxVzIJ/wCqmaMcrdhqKJUrG80LFtv6Cu/4Kpmq8CqnIN+1r5OxY2m7b30iB2uv/IUrdX2BsEaXdgNJV8bEaSSX0O1fYrb11W015QQqp/0Buk/sNV9gmt6QUta6OSuXQ6qzputfIAj8fIXG/IqTrT/gd+F0/IRKEdt9FVu9AUdpFFpfYCuKVasD8Xpv5Onyb+7DSbT/AOABx+GK/bKn5HT2dKm9eOiom00u0Cvj+R9KtWydPlJ35/wFIp+5rphl+2gyW7BKkgiTk26IylUv5KzfuMueah29hKWc+co//b8MLdwcb0zHL9Rw49R9z+iM/wBRd2sWv5DlYbN6HEm5t6b2ZMnp0m1XVDr1n5JVVP4svj9PPM7c0iDN6b0/LL7oOl5bNk4rFVLfj+Sn4Xg/dtPpl/RYPzZbluEd7B9rX6WMoelTmkpteB4O00w5NaXQIVYd5MikFryjVjuq+CcKcUXikohmlep3KN67RL80ncUa5OLj8mTLKMeu2RmMjlJco+bKZI01EWUFKSfbseUlybatNhQxrtNX5GahzlSoVSrJtV4GUElO3tMBoVyp/wDpGU0m/K8CLUk//tJJ02/kg1wlGSin12Tk+U+92K2lT+iSm5Sf0Bea5RWuiEo03To0NUo+RJr27A5+6K5eDN6luPpuUWvs0ykuNGP1OOUocU9MUNGnBfwNF6QIp8UvhD1TrrRRPK3TPG/UZVifyezkVRdOzwf1eaikvkDN6KOuT+TVmsh6X241Q+WbqgjHnlsyyaKZ2+TMzeysL4Vc0fSejjWNHzfpv+4j6T0j/wBNBmt8NGiHRlx7NCdIqHcgVYqKRVgGKsdR0dFJHOSRUBuhLObsDRBzkK02NxO6CoZOyd7Hm9km9sgGSW9E602F7YWtUBLjbCo2yqiqDBKwDjho0wgCCSQ9oKdRG4iKSHTCOa+hQt7CUJKNgaaQ/EFALYUw0K0AyaYSfR3KgGcdiSsZSs500Bmyq0YklGbX2b8ioxZI/wComStcmqmm30zVimrX2jNJVH5L4IqUU/Jl0jZGHKWtlOPFfwLi06KPv5CoTVyOTqkPONRtEb32UWi97Fk/cl2cn7TpLp1sI7lKM2uhlO7tar/IrScU/I0aUAF/3V8lKlaUV2K0nJNPY6m4ztV/ZRzhzbVNSVf+CMIr8qd6kV5Sjc070Qx/HiyLG2CVcQyio/wShLS2Om5Jq1/YVmnW2QyN8lkX8M1SSvZJwTtXplafKf8AxT6Hhlh6uC9s9S/k8TA1HIm+j7n9Q9MvVehyYXt1r+T4OaliyOMtOLoM2f1uTUZqW2r8HoYEowuS5wbS4PyZ/RekzZ8WLIuPFtqvOvJ6T9BkjHippX5asMr+gz4/T5Mk5TjD4Uqbdop6j9ez4YrDikoQrinF3r+TE/0ap2vV6f8AuePf/knP0MFkcFmnkS6fGv8Agus5CZHl9VmnnlOUnfbdnp/pmTljcH+5Ponh9JGHp5OEZLk4pJ+ddkvTTWH11XSkvgjpPj2m9mjD+3ZmT5xVeS2LKkkpOo+Q1GhM5dbYI7WvI0a7CmSryPHp2IvgdqKi/DX/ACAzXXjV7Fkqb93jtAUmpRVafyPOLU5xp2u9AKtr7Fu1YWmop/f9nV7QO7lUewcvh7fZ3c38tMDW+luu/AHTik06/wDyDvXyPJUl4Ao/IAhS70jqtX91s6Sq6t+Q9NqSqXlBBf8Ain/ZynFB1atd6onPck735sBsid91Y2OSartrsXtJLer/AKGSSVrQBqt/+RbTteSkUpNx5JSq9k33a7oqF4qn/kWX/ka7Qum9tpb6+QFfglklWx3rfkhnlUWEZfUepjhfKUv4R4nr/WTzZFyuMbpHp5cfKTlPfwZM/p451UuvgmpaxLG0lqr6Zt9H+n5M1Oeov5G9F6KodN10n4NsJyxOpdfJGbpM/wCk+njjTi3+ReQem9lxf7l2hsnrk7jxb+0ZXmk5t147Fs/jMlv16jlDJDhVp6NGDHHBgUV2Y/07FLi8srp9Gxytsv1045xy+xkld0BJql3ZaCT7K2rjhcFQ7vjXx2GDX40kByuPRGCt0rRCUoySvuyqlFyszzi37kQCUFGNp9iOUvxptdMVyf56fTK5FF6T7SAXJf7vsMZU39sXJJvHJPdHenlcbaAdq290qEipSSSa0ykknHT38AjG4ySfnsBeblKq60NCLUv7BBVJ77aZabSdNf2QGVv+hJWv3FHNfiWqZJ3Lxa6AE+99CZfe0luh2rTI3xn8gUf0vAG73Viufufhhe7ZUSyNOOj5z9Wd5kme/mlwVnzfrMjyer/hgaMEaxLewTraZROPFNa0Zcrq2ErJ6irZlT2U9Rk2Z09lZbvTfuR73pX7EeB6RWz3fSv2IM16WB/Je7MeOVGiErKiyK4yMdlU6CKNqibdsDdhRQeNhoaIaRAlWdxC9CuQGHJPYq6OkqOMq5RtnS0xo6FabkUdHZWEaDjxlo4yKRLQyRTgc4FCUC6KUkK1YQFJoPMDRzTSAdSsdEExoyKK0K9HcwSdgIxWmPxAAjdAcqDIjOVAGck0ZMnY2XJRlebkwRqUvaaPS7XZkxO0aPTtRm18mXWPQxNFlszQlSLqTuvkNOm7uJknUZGvj58mTMmpp/IDQZR9MSEeTu68or4ZUJtdavYU7il5BFSkv40Oko99UQI5+VpFOD9rb38MnL9qS+Q8varb0VVMmoRdVcGZ27i9NO7Ropyx40v2q9k3L8c42ra7/ghFMcuVN/yUaatroycnHJ7f2mnm5QS6CpZE29EZOV8U+jR+Nt7eico8eXyVYmpJ7a2fPfrP6ZCHql6qEFxl3/J9Ard6IerxSz+lnjrfgK8v9JnyyOD/AKPeXpIyj7z5r0kv+l9SnJ2n0/o97F63nxjd2Zlc+pSZ/TywyTh7ovw30Z8nDJJuMZRrqz0Jz5KpdCqGJO2EjD/08ssFyc6XXuZ87+sQz+g9TCbnKUJu1J/J9opxppVSR4/6/gj6z9NyxW5xXKP8oqyj+ketXqPTqXL3I9COnT2+z4X9G9f/ANN6hKT9rPssOWOVqSZW5dejib1yL9fyZVKlfZWE2276DTRD91fIylzlBRW2/PRFz4m30vFupxVuPJSTCXxmublGUbbVeLK4pyyyyZZaSVT3T3/+/wDBGF5HK8nFtX/L8Gj0s6wzhlpQndSf/JUqLm5JRuot2wtN1J9SfYItKXKOOlSi73T+TdixQj6ZSluPcvshbjFJ3qKtv4JuT5Vxr5TRSTcs1x6S7XaS/wD8ByY5JpuXLlFPkwupOXuSd7HSfS2zoqOm30tC03vVfACuV9aaGnOUr26t1Yk5JTpLVWcm3G7tdb+kgp+f5FPmmpf+pCSuEl/uXX8oON1kTrSdux8ntqPtdNtNd0wz8JHpJJ3VFU/aJDHJ8Xu741/jY3VgGU7affFcdCqWmymVeyNJ0rXL52QlKlVlQHJ266FUqoLlu2Jd3XgASZDMoOO5NSvSrTRSc672Y8+aKnBNq7CFyqjNPlqOLUn2/wCyuXJum9iRkvHZisxfCnGCV9eRpwvsGJrgXlweL8kFKopKd+G7/wDwJE1l/Cu6DD0ynkS8DPKm6XZoxReOHJ9jGudq0mscVCPhdE65PWgbk+XkKTRp0+L48MpV4NUIKPfZLDJ8eRoTXCys2pPTfaIzySinRqnTpvozZI8paIQkJuel8bFnNdJ7ZojiUItrTa2ZXjdtkE4tylLktroDjOMr5N/Qbvk/gMnck+kQPFu4pulJUymJL8U4ru9E1KnT8bo5ZIu2vmyoOoVfhjwqSm46V9Amo5EvtgxKoyX2AUuORddnZJ8pca8iJXP6sbFBznJ3tAPPf8Cqopp3dj2+n5FyfvaCJKTdiP8Adcv+CmuJNNp7CjBptvseWo6EhFVf2NP9tUEYvUyXCVnze5epf8nvev1il4dHz+G3mbA3f7OxXjTxOzntJDyi/wAegzXj+qh7mZYrZu9VFpsywjcyo9D0ELaPaxR4owfp+Kkj1VCkGKClRfFMhxDDTKPRxMeTM2OdIrF2BVDpWycS0dBDJUCUjpSJuQBbEf8AyHtCOLTAyVbOaookJNbMqWMisErJQg7LxgBWKVDomo6CmVVk9BtELGt/IRR7BxEUmuxuSAFUL2O2dSASgdDNV0LIo6wpipHdAUtCzFUvkDloBJOjPkkVnNGPNkAhnntoljg3IZpykaMWOtlBgnFpGhalEjkdUPGVx/gw6Rux7o2KuKZ5+OdtUboJOD+aDYykvHRnzK23RdbS1f8AJPJyTsBcb1Gh76IXUasvCKu++ioC9t14ZTTjUltMjfGbTVDwlqRAZLlFKKt3pCqqdraQ8raVEuTul3IoflP8aS1RPkpJtq5PR0ZtT4vryNLzGqd0iKTUfdWrL8uUU0q0SxtOErW63Z0cu6S0GmhR1fj5JZFyj9+ArJJxS8DJ0/kog0+PQrfF/Zokk70kZnTv5CvG9fg4Z3S9snyj/PlHfpnqIxcVLw/Jv9Xi/Pga6ktpnnelipZuUlTT9y+GYs9XqbHtOSydL2mfJilN1GcuP8mic8MIeyUq4bv/ANX/AOBsdQgq22jVcIjjxqNJ7f2J6n0znFPHHfTSKzxuuXkaGaoq9szbGpr89/WfRZfR+vyN4pQg3adaNv6R+qTilCUtr5Pvn6PD6r08oZoRnDIqaZ+c/rP6Tn/RPXVuWGT/ANPJ8r4f2b+nPWV9p6T1Mc2NSTNmOWj5H9I9e4Nb0z6bDlU4xlFh2rbabSbrdN/BVZGoUoqkqbX/AO/RmhJNlovlBw8d/wCEwhoSh/1MLVQdWr34K5KyZsUcFyTSSTVfyQyqUVFy25xTT+g8pY+EuVqrTXjb/wDcqPSnCUE8X44ylmUnS8OhvSThweJz96tUv/YxQyzdZZ5FJK01y932dH1CvHJpucXSXjxsOeKZYLFlXlNbT+a2HP8A6mOpNpYVTmtp9EsuaouSnUp2pxfh/QkczjjknUrpU9hcpZS4p1+3pSqrG9MuWfjTbaqkSyylu5X/ALqLem9TD0+FydNylSruLp7I1fiWWV5GlHjf+1eBZ7lLinFP/a2TnkU8jk6Tbv8AyByq3yTb3d2GmrEm/bxtNb+vFhm+MlUalBuLfyHE4/gxzzRcoK+pfa//AH+yHNLnpfX18FYbcWSdSeSUpYoaTXX0Z3NJe5vfddlItZfS5ZSpb9qT6M8KnOMG0rdW/ASLTbjBQbv/AHd6dog3xaYJZFwS8rzfgk8ndhYebq4tU1qvglyb1HYZc8rb8vuymN/jVcRrNrLPFkyPjy4ohP8ASMc2pyzTbTvs3yhOW1oV48nTkqMabWPL6WEPd+7VU+zNk9Nfuwyp/wDpZ6kcaj+7bJ5McHuqfyiDw3+r/wDR5lg9TilGT6dG+PrcjjPHBrhkSUlXfwZP1TFDN+OWRW8ctGn0Xp+pSRqH51f0mDfKXZqn7pfQVUY0uwxjZXSTDwiqtD/j/qxYaRSErfuRUp8cNJd14Hk3G66HxJLdUykowl0tkZ1BSUfPa6DGcOX2S9VDjG4maHJPsi5rbmmq0ZnOSTpDw9zTsZYud1pBPjDF8uSfyV41G2JKChke+yy/7S1ZAuVpZU0tNWJjjULfkNWwLWMqrWlFOhFL3v4bBdxQmN26+wi0V7nsOB8eYVFqC5ab2djjxTV9tAHJvj/BGV3ryXze2WviiSt7+wibbV2gdv6oM2nJ/wAgS7+AHXSr/A81eJSTV+USq3ozy9RcnG9rYRi/VZpYZapnh+mt5D1P1TKni4vv5PN9KtthWtu5l1+3ZHErlZTI6WgxWP1kE+jFjx/6iN2T3CY8fvCPS9DGoo9SMLRh9LGoo9DH0VlKcKZOqZoyIhPsooi8WZ4S6LQewNECnInF0jmwGbGSTQkUUQQeIriUSC6A85AatirsrGNsy0MIlFEeEEkNoIXgwOJVSRzpgQUbG4laQHH4KJbO8bK8GDjQEgqQZRFaKG5o6kyb7GiwC4iNbKWLJATkTm6Q09EcktAQz5KRi5uc6K552SwxudlGvFiTVlmlFAhJKIs22EJN2Pj6QnF2ND2yozW+a2+m246NuJqPkwenls1p710R0aNKNiSaljbXg6rtMFe1oKxpU3/JvxqMcUm/c6/wYu5NfRTHN1xvsMmm+TYtOL/oauNnVdsLBi3JqPx5FXddtWO4ONNf+mxOT/al1ZVHHJKfSfnYmROcVk+7GWOuMvkpLGo84xdqkyCDV5ZyvsGO2vsaCTxpvuzl7Wn4YaWxqkVik9MjCdsvGLSdsqEnB03qjO2lGn2a4xUo9mbLFqMp3a6oLGZ05PwjD6v07S/NiW0vel5Ruu+1RSG49Uxjbx4eqXCn56PVwStHk+s9MseZ8NQltfT+Df6OdxS8nP5WOuc+N6g5IZYF8AhLotGSZfrmmuWJ0tx+BPXejw/qXpZ4PURuMl/h/JqUYu+brWiUpKPRWX5xk9Pk/TP1DL6TK943p/K8M+i/R/U8ouLZi/8AjDH/APWYfUxXa4yf/gx/pXqckJezHKa+lZZ/rvzfMfXRnWQssrTvo+fyes9SpWsORL/+LEXrPVZckMcFLlJ0k1RdjU5fSObUqk9xbj3rsrFvLCXFL/SjbrtrR4GRfqOBLljcl8x2TjL1+bJcMOVN66on6h+f+30Cyrt+TnlhG58qd9HlL0f6k4q1x/vYk/Q+qk3yzxi/KaY/UTJ/r1snrINx5SVr/wDN/wDuKvV4X5V1Xf8AyeTk/TfU8bhmjJ/HRkjDN6f12HF6mDXN6+Gifpcj6F5oyjS7PP8AWeteLJSp0e3j9PglFXBIy+o/R/T5J8l/hi9Mc9TfXir9TpXJX5Hj+qqcWnHXwbcn6FhUuUYpr4Jv9K9Oo08TT+UzP6dP1zU1+r+zjftu6+zv/m0eLbW/k1Y/0X004Jfjl/Nsph/Q/TQk/a38cnZr9Mbwy4/1uEE4zhyTXh7/AKM6/VZrdUvOj2F+lY4O44of4Kx9G1GuEK/gfqp+uXzuT9Wclpjemzes9VkSxwk43tvSPcl+mxlvhC/4LQwTxr2Uv4J+i9T+BH0+VR5SKOXHHGDgrTvkDnlpRk3Q2elhXyhrlSOViNg5aA2FK1ZGbSexsmRRTMcnPLJ/+kNTnU5Y/wAuVuvabcUeMaEhBRSKXSv5NSOuFbuSRoi6oyq76NOKPJ03RSrw3KqLqKdydWZ8cZc9eDS8e3vwVzouXT6ZybuxJJ6tiOdbCHyNNNMyUlKi3e/Ak41b8masJ1paRdVCDcXshytVQs5dRTpkKjOLeVJvz2aIf9hq9q9GdRksjb2h7439hHcly/oZ1+NE9cn9oq4qKiAt+6qGwRVu/hnOpTk11VnQ0mv/ALSi09wiu0o2BpRSrdsXJpJJ9I5747CGmtvexE67+RnuXwRyaSATK/KfkEG6Fe2v8jJNAHbi35MMsclNyapnpcU6X+SGZJRaQNfO/qkt10Z/T2oD/qU+WWgYFUUEa8BXLG4k8SLSTaDFZY425FngaVorgxXLo3fguPQRl9PKtM9HE7R5+TE8crRr9NPSKjROOjLkRtdOJky9lEoumaMbM3kviZBp5aHg7RG9jxZRZFkiUEUsI5yQjYG96OWwMMezRB0SrZSKMtKqeg8m/AiQ9aCO5fQeQFE6gDzCpE2mBoo0KWhZOyV/YU2UF2C9BTtnNATas6qCohYC2DkLN7JuVANkaZjzTS1Y2bNxiYHlc5BDZNj4sdDYsTltmj8dIoEI2V4aBBUPegJS0Tu2vkOeVGV5qloVZXo4JVKvk3R9yR5eCXJo9HE21fwYdo0JpJNbAtRlemNBN+1Lb2gTdxTsKypXkdhS478s56l9MDdxSX9lRRS2xYyezl39UF6sB1N3t+KAv932zl/3F9HU3NyvSe/sBYNq2/2p6KKd/ka1aoGT2x4peRJvjLXZFMoqoxfkDp7fQ/U0/HyRtqP8hYZOMXceisJXJ29MjwpVLsqknFLyUOmlGTTt30DIrjx6BjilLe0FupdBUPx1pbBN8Y/ZXI+5PT8L5M+RSkroKzzSyRakrT7M0bwzW9r/AJN0I19kM2BSb/ySxv8A6acOZTimasUZTeukePjlLHI9b0GeM4yjezDl1zizUWtyf9E54m17eReCiVtBh5OT9Pjlknlx80vD6NOH0yxR44sUIL4SNUmhoZEu1ZGtZ/8Appy/cxM2CEUtK1tOj0J+qj+PjHGk2qbMWROUW2E2jBx8oquK6RnhHkvtFafHsmjXh9SsT/amZc/48+WWScVbFinbG4XRNt8XE3hh4MHrPSLLPHOreN8keq4fBk9TB00CVWKbimn4DJSR2D9iLVZQMGd4pptWl4L5M+PLPl+Nb+SH47OUaQ2os8uNQUYwSfyQxvlKT+AK+Y+Bal/JUVWR0k/BzkKtMYqEbF5DMSRFCT0Z/UT9o+SVIz+of+m3ZVxzdEsmVRXZGfqY9RdtkYwnN8p/4L9anJ7eV70hv2RfEKTeqH4/JuR1njlbxqwyfSRRRqP0corspo48brfQ0V//AJGjclQUt8QzatHIoVyW35LxadLz5IOC492ycOcZVenoMNUsdt+UJPEtLx2CEpR1YeTffQRLJcVSJTlLjfg0tKSk/FGacaVS6M1U4zpitPm53Y3H3JeCbdWmRTOStr6BJ2kJGMm0wwe/sIEdyZad2kShFLkWguc9eFYQbrk/qgQlqmt9HSdWLjT5u15Kik05S/oOlOvhHTr8tLdsV7yyrfyA9ohN20PP2Jb7XQlNrXhBSv5+qDG+Np2rqidv8hZLS+Qjm7tkM8+MJO+jSlenpnn+unwwzKPnPVy5Zn/JTG2kiE/dmNWOJEacTLsniWh07lQYrV6ZX2eljScTJ6fHpGpRaLGSZ8KkjDTxSPTvVGX1GNNACGe1QuSVmXcJFOVhAZXGyVDw0FaUyuMzwZeDKNCdI5yJ2PDaCClY8Y0BFErAxRi2WhAMIUVrRlSqAyijrA3rsDmkBpsDe+zlLYAaZxRNM5xTKIyQl0WcK8k3EoHLQFINCPQFYyTOm9EUxnICcnTIZZ0XyyVGDNPbKieafLQuHFykBRc2bcGOl0BbFjUUO4nJ0G7QE2qJOVFZsyZclMIh6nLsyKXKQc+VSkyePs0R6fpn7lR6uF+36PG9LKmvhHr456+jnY783WhXd26Hiva1QMfuj0M//YjSGZPjfwyai0m/Bea5XXTJwd+34sqEtpR1bKStaBFKUkvvsPTQHX5qjk+PNSfk5Pl/QJu5J12grss1SkdkTc4vy60JL3Rr4ZZe7JHzqiBHdzXw7HUYzi6V0rI23OV+SmNOOwoqNxdrb6OxyqXFlu0k1Wyc0oz+wGi6lVjP3dvolBcZN1bGUutaKoTjtNdIWe092/k0R9jTpP6ZKWOLhfP398aAzTVLXZLjovLbkn48C8L2VuMzw8tj+mTxZeRVR38HcaM2F9bITTZVOzL6b8fKX5ZOKrTXyVx5ejFc7MWoZRQiycpNj/k8IjJJxp6GjG8bTGdMpGKcBIlYMWrRohTM0pccr+y2ORFV4fAVHigwVhcaWyBGZvWaimXnKjB63K/xugsafTSXFWao/uMHpJXBN6NaybRUWcaBKGrDdwTvoGSa4aLiJxVWyfpcnLl/Izn7JfwQ9Oo4lFqVp7YitfkeajH/AHWZ1kTlKTVxireyGX1PnpFpI0SmSyZUvJiyera6M2T1MmiOk4tac/qVAw5fUSze3qPwRyTcpfLLYIfPZucus4kNixqPuaNKfKqQIwXVHQTjOuzUZq8FaO4WxoxrZaCT+isanxbGjjV8WUSXJeUNKPv+n5CaSONp70VeNJryxskLxR49sVagm+wmi4O/o7jx35Hg7gLJqCrtsIVpSaa7GnOPGuhOXDZOUlLdmQ3JRVWQyStMGefGOnsnB2vcRcFvSbFlUroLWvolG5XWqIp1kqCVe5MWTSyOn4sC2/s6UFKba6KjoyqM2Ux5NqS1olpY3Frd3ZWEE8MnQHcXJ2nqxlKpV4OinGEafewY03bZUPF1K3tATcG686HjtOI8cW0++wjPnttNd9E1J02zQknNvz4ITXaCkjvJfgs01KuyOK0+y19hHSemeZ+qSrG0u6PSmqgrezwv1jJ2kyjyIK8hux9GPArdmyEfsjNasW0Wxw95HAma4JqaYYrf6eFJGrjroh6eSpGuLTRYjNOLIzuqN0opkMmP6KPJzL3BxxK+pg07ExNEFOGifRo00TnEDoSNEJaMi0y8XoCytlIsjFl4KyisEVuhI9AlKgjlJJA5NiLsZMyrtgaaGs52wJ1YeP8AKGaaOVlC3XkKm0zpREaaAsppgeyLkMpFQWqJyY7mJPYVNuhZZKBN0Zcs6Kjs/qKT2Z4N5GRzNzdGv0eKkiC+HDSNCjQ0VSC1ooRnLo5i8gJ5pUmeZ6nKbvUzVHl5kpSuyxGeTbdlsXQko0g4maGrC6kev6efKKPGhpnqejdxOfTrxXpY5VFWPy5Ul4JQaqiuOtrtmXQsnT7Ixrm19mhpOLj5M71KypVHFJvxSFjStNW/ALcndaO/bO/CQQ8E7+RXqSQYP3cktN6FlUcnPxYV0E5ZFWrGiqnJdti2llfwtiStzc46thTpXC/LbCnJSa7FxyuFfGzk5OTle2RVJ5dJ+AcufuJrTd9D6UnQVWL9o0VrZJMpd1RUdKTf9aDj5QkpR/d4GjFcHqhor2JgSy43KfKSdvZNLbRpeRudz2vgk3UbXkNRFq7BWh27WlsEYuTpIjUK1oEZcX1eis4iNDFzXY8q9sW6d7b6KRyr5MsotbQu7SezOJeHorJWOM309Inl9U1Gk6Mbl7eNvj3RKtvbYxn8NDk5wc01cWteXZXHkowy/lgjNt/vf9kw/D2IZ0n2Unk1T7PHUp/I882ZtXJvVbGM/itOXKZ5zxtXl3H4TITlOT/ccsHJe62TK1OGmOSMYL3LaHh6jfyZPxqKGjH/ANJrD8PS9L+oYYZHHNDkn19EPV+tjLNJ4o1HwjC9N2hVlcG2kVZ/xqS9ZklauhY5pVSISblJuuykFSJjf5h3mb1ZWHq3xUZK+PRDhuxUvdRWpzFJRc23VCPDartmpJqKGjjXd7+C4bjAvT+/ZqhgrZT8e7XZoxQ1ckVL0jCGl8jLC3NNGmGG3ySC8dK+mHO0v4+LViuFtpMvj98al2hngXC1porFZ8Cd/ZSVY5tMRtwyOtr5Fm3LfkaNC1B7uJCSm2muiMcs4NR8FWrrIv7RA8JPp6THdJd2yM5WnXkMZa+wI5sjUmTjJsrlx3bDjgvgi/ws8XtTZCUm3VaRqlkp14ItR5P7IEgm09i8WroaqdHOXEIm/a0ho25CJcsq+Aq039AHts0TfGCS8ohhi2v7LuLlNV3ZUTTfHi/BTHFc6e1oSX/drp0UwajKwisFGK5r7A510+kc6WC/oimnFgFtU35ITe39Feo7M2eenXwA2FW99Fb46I4OSitaLu2BPNPX0j5z9TlyyUj3fUvjBv5PnfVy555ATxaNWOV0Z4I0447QZbPTqzdCHKjJijSRuwIML4oNF1aBjWiiNIXk0dyTC0TlGgJeoxqUWec4uEj05dbMmWKbIBjdoaStAxpIowIUGLGaJ9MDRB7NOPoyYmaYyoovdA/cJGVlI0ggRiFIKkkjuSMqZJBSF5o7kig1sLSFUkCUlYHSRJ9hlMRyKOaFujt2cArezuVdizdMjlyUghs0kYczti5vUNAx3kaKDjxcpI9DFDikDDiSrRZKiAoYUKZQkzPklRfI9GH1E6sIzery/Zlg+TF9RJykNgRqB5x9pGDp0apL2mSXtyWUaoM3+jnurPOxStWbPTy4yTM1rn69bHdmmNRkmZ8LTimW06Obustu4ozZIvkr1T2aMc9UhMkbTflhKjpJ182GbTj9dBxxV/e0Jk9uior2qW6OyK49aB6e5Fpaxcatsgg17lu6VMCkowX8nJ1lVbujp1+OUI+HYVKWpXVWx+5uNU06pic/ak1b7OjKUskpydy8sNDLlVeAxQqtSu+yj1BJBTWrHgqdkVfZSLaBjT3HQbZODsbkq2UN7emm5Vok2oxqrb7HhK5Nx0F1SSXfZBBJ8taKKL7HUPcO6tJdBpGULRPiaIx5ypaBOHF0FlZnAm8deDW4UJKKr7DWsc4b0ScGns2calsnONvQXWZx2Koe7Ro4P4HjCvGylJCFLYaTdFFFv+Acfc9dBAWJPdDPG0t9FcUbjbVoafHj0E1mcYseGG7rwgwhyf0aFhcYuTjf3YLXnZYStkHDR6klGLVx38My58fv1W/gLKyxx+C/BpcfB2KCb2tlnBV9kLSwxWqAsK5X5NONezloXTbKSl4asaMbHV8GlGwwxStaewlpXjWq2aMUU4faD+CUF71RyXCaXhhndNTik0zr1Y3Fhl/BWUnGPPWkW5cV/PZNxXHfZzkpQfyESnBO6YOL3Wwt2qDiaRBL8N3LqhZp066Nc9ppeSMlqgJwVpWdJPl9HN8Vo7m/JKpJypbZ2PIqoTJHmhILjSbIK3p6uzPlk4zUkui/JLaJvIpN6tBB5LJkk9KlZG+ckHUE38ksTfKT7VV/AU0vZNUFtx/tCTTc0NJuST+NBF/TqoK3V7Cp1O+mdP2Y4pfB0uKvXa19FRypycmx4p06/knDTvwaItRUV89hC5L4qD0zlD2JebBOTnmtbVhct6YE8jSTMOTc68Gucrv4Mq7YGnAqSKPUGxIOopBtcXyda0/BUYPWSXFpng5N5Get6/I1bv6PGbbkQq0EmacSVmXHaNvp021oM1rhjuKNeBNC44+0rDRWWuHRVIz45FlMrJuIrjoazmwM+SJjzLZ6MlZkzxIqGNWV4iY6RoSVAScCU47NUqIyQCQ0WTtkemPAC8XRWO0ShsvDSKhYqw1sKQyjZlS0r7HrQVDY7j8AS40hHd7KyX0JJaKM01sCexstEU9lF9NCSOToMpLiBGcjFnkXyyqzFkblIIjJc5I3+mxdEsOHdnoYo0gp4qkFhRzRUIwcqOkhGwBllpnmeqn2bM0/azy8rc5liJVydjY9SKqKUST9szQv2jPmhRog7iJljYCYnpI24nUkefi1PZuwb2Kset6efKOjZiinFpHneldaN8JtLRyrvDwfFtDf7b7VkoKpX5Lwr3R8MhWeD98qf7TpxUk1H+RUn+WSTpDW/wC6Kynhm/2vs0uSpJUujK01JSr+xk21oi46epcuvAmJpt+76HyPlikibXBa8oNOS5SQbUOV9gb3FLWjmnbT8hTLTtjtOgQriovxsP7pfRFFSVVQ6tbBCF6DJ+0KrDa0DiTg5VopFugDpRryPjfBfyLGNux1SZRSaUUqdt+Sclxi/kZriuXaYjlrfQSOhLjDrbK+mXLI3JJ18gUOSjNftQ3HirvsqumlkyxWleiHqoxx5HCPS8lEnys6OD8uVXpebB8YudzodY+Trq/k0S9Hz9TNYelst/0Evxyk5JNeCNfqMKxeK2dwaNGN26YMkfgppIQ9oixtZL8GjElGnffY6ioyfkJpISgsVcSLSbrwXnTWo0VxQTw3yST7CbiPp4JOtV9mmeNZI9JfwI1BJ002uhXy5RgvPwyoz5cNS27+0Zc8VSu9HrZcUFjVV3/Zky4uO6C/pihFuX+nFtHp4/0uc8anLIra6SHwev8AT4cahHHJ/NI7P6x5dYsMr+RjN6tB+ix4k+e/7ITwRVOD5edFo4cr/wC5Dvu2LylhzcI1QXaPpssYXUbkdP1EslY3Gqd6XRa1iyLjGMZSV2hs3KcVKMU5Lygm+pPC2nJ8n/IGr1XRZZXKDVcV8Ek3Hb7QFFFcU/IG1e0JKV9Ak6WwOz1acejPJ0y11+7ok0mRqOmrin5IptS7LadfRPjb0RVIZGlfZJ3KT+Dl7NDJoJibXuoZLVUCTUZA93LRAsk0yUotv7Hyt9eQRT1YE5Lf8k5NR/g0ZEjPkS0mELJN6Oj/AKeOcX2GT/HUkT3kk5MgfAk073SHa0l8iY37XX8FYq5pfCNIClyko9pDS/el4QcUVxyS8+BYJykv8hFI7mqHnkf5G0ugwVK+q2FRbg38hAjFxqfmnaEurZfMk2lH4ojkaSl8AYpZHGbT2mdDc1StC+okul2N6T9jb76A0JKyef2w70UTvsh6uVQYHievyte1sxRdlPWT5ZGRiglasS+z0fSQtnmYVbR7fo8ekwxWlKohj2cu6KRiVDQKw2TopBFQ1HO0PELSYRHnT2Ty1JFcmP4M800FZ2qkVg9E3+4rjSZAwHErxQJVQGaSo6HY80JHTA141oZuiUZ6GuyiyKLSIoNvqyC10cpE3/ILYRVtMnkehedCSyWFQydsknspllsi+ioZzolky8UBujNnnqgJ5vUXLiivp4c9mLDBzynsenx8YoB8eOii0NxOegAhgAuijpIz5HReb0Y88qQRmz5NMxRdyGzZLk0ItNGoNCjaI5Y00Xh+0nljpso7FK2UmvayGF0vs0VcUBidqRtwOkkZc9KaK+mk5zXwij08Uqkj0cTPMxvZuwSpHLqZXbm7GyKp18oZummKpcor6GpW/wDgjSORKPuXyPBa/wD5aYM1cHSvQuOTlCKb7DIZPcnFeHoVKi3tU1S+ibSTaCxPe/8ABzjzg6+LKOuDl15QNKKS7egqDSqLXfkZSvIl0K7qq/kRK7a7Iq8WnLRRUuT+CH5G5LWyq92Np9kVylaTiyjWkyOKNaKOTl7Q0aGyi6JL2q12Vg7VgPHRXiuF+SLY0ZXSsIo17EmSyR6SKJ/Z0ttUUPgj/p1eh5K9E4ypcR4vaYDrH18gnGXJUuhoO5/BW7drRU1hm8uLI2m4uRTHG4PlKvtmh47i5Td+ArDiUdsGsLinJqLt/Q+ONr3XaNGaOCMU1FKS+PIcSU948f8ALsLqLx8Zd2mTb30/6N+TA3TVKiDw+6+vtFTS5Mf+k6g9fIIJv0/tWi0Mcpya5t63ZWGHhClJUE1lwxUot/Hiuxfxylku6+LN2LEoW0wqEJt2nL+Qn6Z/xY5JVOPKuiUMX5Mzg3aRteLEl/21/S2NHHGLuOgmssfR8VJRjG7tN+Av8mCDcYwc320bBOKUnVb8FTWGUvUeoTbhxiv+SOSOq0pJHqyqqatMzZsS/L7VRFlZHNSWOsbUo6bZbjNSu9FYcsi99aHaqPQNQUU9/wCRZwva6GUtteCc8na6DUKvbYJp1taBCXh+Sqaa2RpmeVyyJS8BVbDkgrtCoil/3Ct09DTdMRSTX2RTNrsnexk6iLxbdog5rkLJtbKyXs+ya+JFRGTt2cp6aHyQ43/wZ/JA0pPRKVSaRS/DJyaT+yonNO3G9HS9sUk9tHSe2BR5NNgVwY5N68K2GLuU2Ui+ClT70LGNUn5ZWVcarBvtu2LBVJlZyXS8ksa7SCNFckq8spNxj7F9CVwpJ35HlFJbW0gJSk+Tf9kcv7WUlqNX5IeodIDFmjc39dGnBFfiS/3GPLK5PwzZidxivIFGrX2YPXZeOJ/JtnLT+Txf1TLriB502pybDGJKLdlo7Ky0emg3NHu+mjUEeT6GNyR7mJLigxSdSNGOmiOVbGxsI08QqIkZMopFDINATQwQrWiGSNro1Epx7A87JGmHHZbNAitMirpB4nY9llADPKJJqmbpQozZFsCceyyZBaZfGrKLIaKYaHVUZAoEkmvgpxROSpgRkkkRky2RpGbI6sohkn7hedoTLKrMs/UKJUXyS+DPki5Og45vI9GqGHywJemwU0z0YKicIUisUA/YDkEANE5PZVkZlCuejB6vJSZoyz4nl+sy26LETj7ptjzVIGBaLZI+00Bidhy7iJjdaLNaAxxtZKNkNmSep2avT/ttgLkw3FsTDJY1Xk15U3GkednjKE/osR6XpZc5fRvxS7ijzfQRaxX8m3E6mY6581vjr3Hqenr/AHdDRVz2SwummWi3yv5Obs6aSq+iKTikvF3SKT2q8fJJ8nNJKmVk0uVxrR0q5OSVHX/t/wAHO5QivjTCuxbcnVxW2vonkvk1HspjV/w9CX7o5PumiKipe5CyTi5Fs2NY5zj92iDl7l5TQWHwON719lEqb+CPG5UinKo7IqkXC/sKpybRnhJS2maMa0FUxryMnsWL4jJWwCxVJp0NN0Tbt60FWi9bY8JIhD7ZS14AqlfXY8Wk9ojF152NdgaY9rwgxlScfBBSvTKN8UrKzh5z5VFHSi/xS/4JqSlJNF2+EKfT8lE8EI2nlVp/JrxQUZPh+0zwaUEvF9F8eSPXRWaqkdxXwT/JcklQ35Ku9hn0fxwTtRSYy/4EjlUlfSD+SOyp6YCTVbEeSq6pjcktuWiBgclbTYs8iSW+zG5yc23Ld9FWRvTTF4Ju3shLLHikTyZW6XJohjVlTaTT2iGXPwpum/oi/UPi43si25Qe7aDX5bHkVrXaEnl9qfSMcss+SbYHNzdDVnKmWSU48ZW32LOdv3PwTk2pL6BL3MzreC5K1Q6yE6BG32FUnLkBIR6ZymknvZAJSvTJ1vQcjsCRFNH4OviwJ07DL3MIN1be0RyT3optIRqL+isp5JtpWrOlFcbQ0qrRLncWgJctk0/e0/6KV7W/Il2n8kHapnLVMCTS32NPcl4KikdS+aReCtufiKolCNLfb2FPilFeSsnvUpeKGwR278gbuoeS8F7Xq76AEmpZI+NnSk5Jv5dCtNcn8KhopQjGLAWUbpf2Y/UvtM2TfFfRizSVSsowTfLIku0b8UU1fRjwR55bfRtS4rXlkCZHSZ89+ozvM1ej3fUS4wkfNeplyythAii+NXRmijV6eLc0VK9X0OKqdHpx0iHpMT4I1NcUHNOYIXY1cgqDQDwZWLJpaHRQ6OtgWh4gBSa7Oc0O42RnCmECaTM047Lcq7Ensiux2i8ZMzxdGmG0AHJslNFpRYkoBEYrZbGqEqmMpFFFJoaM67GeO/NCzioruzKn/IBy0rJ9iSnXfgoGfRizZCufN4MWWdlRDNN7PPm3PLSNmWWmJ6XDynbA1+iw0lZ6EYksUOKRddBXJBDQAOOs6gPQQzeiU3oeyWRlGH1M6TPMy3KVm71O9GXjRqIbAWmriRxOpM0P9pRlhrIaV7kzNN1M0Y/2oCOeFUUwSuSQM0W7Yvpmott9lR6EY8iOfDBtWrK4JWmx/wAbnIQvjJP1P46gnRPB6mUvVJJk/X4HCTnYv6XBzych16c+evpMMriaoztR+DzvTy9zRshbVf2cHpXnL9qrSI5pVTXh9jbkiOdcYteaKh7umuylr3RW01pk8b/b50UiqYE4TcYfxs7FK8sk1p9Idw45P/te6+ibVS9vjSIoZnzSvtKjNKKjG/s0Sdt609ojP3a6TVr+QQJXHjNPXQjm22mM/wDtrT0LKK9rj/ZGofGq10Xg9EeVSsdTTsirKRTHMgmk0y8K5KkFPNWrJuOrGk60G1wKJp+5UWjH3ciUNleTYUzasEpOPWwNXWjmqYDRnvsZzk412jOm1N68lr7oCmOSXYzyuTVPXwZuTsdP4KY0qVIaORPbRnUtV2Lya/gJjYprlf8A4G58k1dHnrJ7t6KLK5fwXU/LRG4W+f8ATH5Pu6sy8+SpjqdpX0hpizzXFdaHeda1oxZHdghkcY92hp+WyWaLTd7M8c6UpR49+STm5W+iC90nfY1Zy0/m7ob8ikrfaI43roZy9ukNMB5LntUF6/gTb20I5Pp9E1cUnK+grYkZLrsZy3oqA5JOpAyZF/t0dJcmK/ijKh+W2h3KoiUls69BXN2CTQJPVAUbRA12kFukTritbObcohkU5MaM+Lp7FU/bXkE48qaKHyy+CHJyT+R20nsClHdBE4yaTTJxfuKzq0yOR1JtAJN+6kGDuQFG7kC9UuwDGsmXuqKQXKdUZ8V82zZhjUeXyIzTd6/oM4qLSOkkpqnaQzipTimVC4VeWU5mvC9X/gjDHuS8VZSnqgHzQvFGu5PZDI2pV9FXN8otEcrqdp2mB2VpYV8nn+oyVhbfZqyy7R53q5vh/wAFDem02zXJpRVGb08aRTJOrIMvr8sViaer6Pn2rkz0P1HNfts89bCU8YHoegw8pptGPEraPc/T8VRTZWK9H08aijs70PBaBlVorKGOZqg00YepGiEtEGlJBcCUWysZfJUdxHSOTtDJAdQskO2ADNkgiTVGrIZ5oKSiuOTRNMrFWBTmqFlJCtBSIiM2JF7KzRGqYV6bjS7M0uzReiOTthE3KkZcuTTGy5Ksw5cveyiWbN7qsSTbiZcsnLNo24YNxQCwwuS2asOFR8FMcEkUiiApDxF8jJlUx1bAmMBzEY4rCJydGfPOl2Vyuked6rJpliIZMnKYIxvZmjfO2bMa9qNomlxmXjtEciadlYftSAlmjUkUwvkJmjpsODUUBbLSgzC5OMqPRlC0kZcuKsibLBq9Mqxq/JvxVR5az0qXg9D0z/0rfknX+ReZ/an6rBDJFqW7Fwxx+mhaikXl73SJ+o9NKWOkak/1i33w3p8ylNtdnpY1a+jwvTxliyNTPa9PK0cepleji7GhfRP1C9yf0Ui1zXhMbJG4X8EaYMEm5u35o2S/YqMMNeolHxdm1rm1FeeiCrX5PS3/ALoGZL3V5NOB/ui+mqM8nxm15+QQJeySUlpok4vjwa1H3FUnkuL3LwByU8a8Shp/wFZYypTj8iKXyO1UrSFnjTx876dURpR1wTXfk6Mbtx6XYiX+mnfY8JVoKeO5JGmDrZmhuRaEqVAVltd7Fir0c1q0MlUqTthRSo4VN1s7tdhVU/BzV/yJG0FyAZR3sVxaYVJ6DKVoIDZ0f2toSN27Yzd+0K5SvZzk12J26BKTegpm7O5t6sC3YuP92+gLwm6HUrRG0MpJeQhm7VA8aFu2FJVYB1Vk+5aHar+BOPFgCcnGIVNuKSBOSa6E/KkBZcmdKNiqd0MpoIT9o7dpNCtqT2BalXgKNu7Oabf0dJ0wXXYHJVo6fVID2+xeTsBePtGTpD9CSirIOhuznJVXwdB02vBKd8givt4t3snCd78EskZJaYcTaxtMB3crZK6ZVSpbEUbuRULNtx+xIpq+Qb91ME5/AHOSUOIFFqNsWPudFnbjFeEEKocYxaW32Xg6j9Eu2qZVa/orNNxqNeew41dLy2FxcccW+2PjjUtgU1TS7+TlaTZ0OPP6KNx5xS67YVOrhJrtLoy2+W+jY2vxy8NmPJq7V6oCU5bTvdnm+rv86SWrN0lTcb8GGTcstPuPkqNi/akifqHWn5GUqeujF+o5+ONkHkesneZr4ExJMjObnLey2B0yst3psPKaPf8AS4uMUed+n47jdHtY4+1aEYplonlboq+iM2iohy3tFIgcLOUXEgsmMpE0x0UVT0UjJkoFE7QQzkBMCj9nNAGWyM4lG2gWn2BncQxk0VaViuCIoqSY6jZCnY8ZNBBnEhNbLSm2Rl2Fa1P/AII5ciUXYJzST3R5nqvVq+NlQ2bJ3sxzlyboSWbm6RfBiumyCWL01y5M3QgojxgooZoAIeKAkPEo5o6h0g1QUqQTvJ1hBFkGxJ9AZs7PLzPlNo9D1EtMwNcps1ERlFJo0YnaJzhofD+1GkDO9Bwu9hzR9rEwvSQD5v2k/Tu5/SNE46syxlwbLB6EJXZnzxk4top6fcL+S8sVwHw+vGxcnNRfdntwbUIxMcPTwhmc3uimT1ap1pI1P9Zt/j0MHFPfZpyJcTy/QZHlmq2em3XZz6u1055knryf1DDllOP49bN3pcjWvKWwTXKdnRXHIn4ZO+fNXjr3HoK5Y1XhjK3Br+yWGen9orGTxzV9Mw6seWlmhKK/dqzVFKrT2iWdQjhUauUXdj+nnpS/ogfkJmhyfJFNbXex4xT/APwBBSfJNfuSJ5FGOVTX7ZraLZ4cZOcWLGpJea3QVDLjlCXKtasjm0/b+2Ru4OXLHPtf8/BmeFShOCfuhuP2CVmjrTRSJ0OLhJS/d4EjLatEaaefuX1oa/8ABKCtMZz9tLsKvB0mu0C90iWOVqn2ddMKtKVKg45aonftd7s6LqSCtCfhnOUU97Jue/o607CH/Ikvo5SshPa7oZPQU7sWUuLsDlUTkk4uwGtp2CXuj8M7Gc4O24gdHkPWhISp0+ymnbAnUk38HLYX8+BW7CqxftDySXwTjVBq1sIaeR8a8HJtxJzftOjk0AzhatitQUbXY79yJwhTfJ/wAFKx43Wwcfg6muwHE3YbVCTk4q6Aov3bOlUkTvQLoIabvoVNWgpPi2xWlpsinnJ9iqVqzuUa+RHJeNAOvLFjKpb6CnonHt2VDtx5XYOcVFolPTOcfaQNz9qs55FFCP8AYl5EcGmgOf7rOW1R01xaRbHDXJ9FSkeDhUk/3eB8dODsGVTnUY9jYk4OK7+QybHFRe+/geGNzf0vI00nO10ymoYlFf2VA/fKvC8j17QRk4Y3Ff7i8YRcYvqlsARjFQV/JPJFQyt/7aGz8m4xiiOScnqQUMjaUYkZyd73spLtP4I5PLAhllbk10YMUm5uRq9RP8cG/EjHibq/IRqb9h43r8vJ8T08+TjhvyeDmyc5thE1HZo9PjcppE8ez1P03Bymm1orNex6DEoxSPThFOJlwQ4paNKlRWHZVUTzssmpHoTlaMGdLkQPildF2kzHjtGhS0BRQGWPYkJUysZJlQYqg3THSQHEDkkMBLwMkgEmiMtGiW0RnABFLex0rJ0PF0QHjYfxr+QqSfY6oCUoL4Izj9GtpMlkSoo8rPn9rPFnKWTM62a82Rz0vI3pfTVtkA9L6d9tG+EaQ0Y8Vo6gHiGhUOiq4KBQUAyYwqGTCOoWQ4skAliyemNLRDJkpMqMnqZdmeCrYfU5dk8cro3EPNXEGHv+CskqIwdSYD5dxJYP3P6NEqSM8H76QGmVuBjyY3+RfB6EYrVmX1UkpX8FhV4SUEoo1N+xHl+nnzypHpxXNjNpuRDLCTxya7PHyynFOMu26PppY1+OqPI9R6CeX1MZXUUXd8STPa2/pS4YeRslNslhjDDiUW9jSzY8ceXZZJGbbfFcWNyZT1GGsNrtbI+n9T+SSro25ZXCvox306f8fLNgmmkzTJ8or+TBh9snD4Zrxu0kcXoNkg542/NEcE21o0Qnprx0zNikotr4CNUE3Ll2vI69s0/DBjl7Tqt2FPONy60yEY07ektF5Nyil9aJST938ATnm/1uPTSJ5X7vyQ07uQ01cVra0co8mvN6/kCGVLmskf2tdfYso8twXfwclxlT/b0O4yxvu18oiki+KOfhgbt2FLlFu9oKN07Qyk2xcbSTsPFRjdhpdQuKaZzj0LjnSOU7dAFyqkFu03Yvc1F9HSTTpdAdF37Rv2+Sb1u9j3aphRjK+w3TqyK0znyco1/YGj/gZT46vZK6S+TqvYCS5OVr52WTehf2ht6CuyP20hU3+3yNxXTewKNO2ByVBU/DA3xezklJ/AQZ0+uhUq0NVI77AeMlxp9hx8ZS9wsFyjYvLi+gi04qEtbQHTjtATvbYs34TtAI4PwDk6pjRBONdgc42gVSDy9pGWTaSAryvQHF8RE7emWX7dkEow9uxXHY0p10LyUlrsBoumTytxHUWlbEnG+/ARFSk5F1N/jqgrHxSl4YJVKdLoLpFBvbOd2WySjS4qtbJrapeQmpQxvJNv4NelBV46QsMKi6i9vsrjUJW5Okuv5LGa5RUbnLtoSHtTbW30Bz5y4vwCcvZa2/BUVxNXT6u2Uv2t1qyGJOSS6vs1Qjaa8LREFY3LG8i2rqi3FKEV8nYqglf7U+geoycpRUerA7JNKbdaMmTInd+S/rZRSpd+THJVVu9BuDfKVEsrKvUL8sy526ddlZrD62VqMHoXHH2UJ6qVzQY5Kg/oIy/qOaocbPK7dl/W5eWWVO14M8XZUXwxuSo+h/T8LjBHi+ggp5Ej6X0kKiiM1rgmkOCEWn2M9s0ySbow5Ze82zMeaFysgbGih2COtlZQ0BOLorF9EqorBAV6Q0ZPYlugplRVPYREvILAdsWgSZyZAKQOJTTFlpaARoVNroPkokvgCfKSJzk2XcUQyIo8jF6ets1QikFLQbIC0BoKdnFUEtDJgDFbAZDI5ILA5HM44IKYG7QrkDkAk+jJnto0zkZcsuyxGN43KTsWEeOSvg0r9rZmk6n/JtF3tEEqyF06ikQk7yAWrkiMEo5maOomScmsn8lg3Y3yTZL1GLlBlcGsasrlpQIMPosfFuc9GyGZckkYPUZeFRXkf0T/J6jfSNX4k+7XtX7UZ3uVjznbpFsGG9sczJtOr+rkeT6rLOOV6dIw+v9W4Y4RvcmfRep9NBxdo+S9f7/wBQjBLUC3rZ4nPOX17v6Kp5KbPblS7Z5n6VD8eC68GqeRmPxrp/5JEs0qza8mvHfEwS3K2asU1wMdTK3x1+o1JJb8PwZs8OHqZJfte9F4Suvsh6hvmvrRltoxu6X9FovjaZDBTjZe06fkimtfiVLad2CWNSlF3qX/A9KNX58CZPbFxffggg4+2Tr9vZN8ovqvJph7YqSa+GSypUmnteAM+Rcov5bEna0y6a5P7E9RGopfIVnjcJ7Q2k+Uen4Gi1KPGS2umdGGmgocbTRyuPtkBtpa6HaUqa+NlBUqaoaXuknVMk9S0VVuiKSc+OSMa2y0nWq2TlGp78DRab2yg8FJfYF8DODv2AjySaktkUJJpASbuS8dlPxznDVNf+CTUoOgHbVIN+3QjmuNUCMpJuugouTvYHNuS+Bk1xdq34F2+1QDNO/k7m0/4CtUI/c9AU5vLfJ1SOhX9nNXQsqQFHZ22qonj5N2Ubp7DJLalSHVPbA2mrEbfGogMpU9LR08ka+ya5xVf2UWPnG/PkCX5XeuiicprsX8fHxZ0Z0mA+RVj1tmdx10VTcloNOKegIU01QznK1ZVKMmrOfF6RDSOS/sX8clkUk/a+0Cbkn+2kUjzva0UO3UaYjapgSk2yzxRjW7tBEFJ1TFqXdUVcVy0Gc7jQEoxcpUV4cXxirFj2uPZVPgk0/cAjdtRWq7DOXtUYgk+KdbkyXUioaKv29S8jQi7vqhsdSk32xpJvI0lqwjsaaeu2a4RalGPjySxxp35SKKe2yCji3yfhiTpUvoZ5KgkRU+TdlWJ5G5KTfaIz97vr6LSfu0JJ09fyRU5ya/hGb1E1HiXyO3XTMXqHcWis15/qZXkS/snnm8eF/ehsvvysx+sy3UfgIxTbch4RsEVbNXpsXPIlRUr0/wBI9P1Jo+jw40orR5/ocKxxSPVgqig50eKFnEe9CTeioyZZUybpj50TiRVIaKctEkhmwGqx4xaJxZaDQHXsdUdSZ1UVDpfYNLtBQaAR34FlH+ilHOOgJKTj9jqfJCuKFogpxTHUUiKbT7DzpAUaI5IlFkJznoowAClo5oiikGgWMigMKOCAyYUKMgCKxhWEIxbGl1RKbooXK6iYcuRN0XzT0zFFSebfRqRnWpKsaM2VJTRocr0jNnTuyikPcmxJayIeGoJEpJvIgNMY8okc0FHIjRB6/gy+p5bkWFXxz5ZFFGlw5ujD6K3Jyfg9PC1Y+en3x53r8CiuVbR36XhlTm1Rvzxi09WZc2f8MElqy8+s3zxruOPcnbNfpsnK34PnMnqpSyQittnvegjXp+Untme63xzJ9aMnuTs85ejxPM5uCtvs25ciqkLCN9GuefPWe+tuQJZIYIqNCrLCXZl9fjyPJcekZHnePFOUtUjX8Y+1tyeqx3UVsphdo+c9L6iWXJ/LPoMScYx/g49+vRxMbsMtKzvUtzqdCwtw1/I83cEuzDoT08r0brqm/g8/C+MmjVGXKv8ABFiznbOk+VMZK5fwjq019EUij48Mk+trrRdK415SEnGlz8PTAzQT2zsqb/gZri7qk+huS/G4/wBlGfhX8jNOUX8jp8tHONtpaII18+TuC4vdBcm/a/A8o6S7KqKTb7plqceLbW9icatnLemAeLcmuWjuPGWwLFKPuu78DNOQDptPYKdW9i+5oXm60FP+Rq+NoVS5xsZbi6XaoODFyi11XyBF3F0Wil5JzwyclPtRZRSvwDQdJhlJrtBjGLk3J1rwK4tv5QBpLd2O8ycl7I/4FWJ2CUaAaVNtqVE4zi3xl18gpO0+xfwuM3vZBocuL9rsT3Om/Is+Ua5Kgwbvb0UHmo6o51vQb91doacFegFjHlpMo3xivkn+2Xw0N+SPCfJW+0EBSmm+L7JOEkmUlJNpxTRzi6IEx5KVUdklyi0h1DfKkO0otqkteAJxTko+2tdiz9kqoeLXVhcYvTKJ9x+WNUlFWwqUYrRzUp/RAqdySegSyPSXaKxxx4rdyBKCT2AsUqku2+mdLGuNsdaFn7nT6KFxLt+Bqu2C6Tggc6XFdgTUrnvwUUVGDlJbYMEYynUnS+Sk43F+PgIGKNRc/NUkPH9teTsSffwUjU5WtAK58Yr56H4vgq7B+NSd1uzQqW2tECSjxiiUqi/stk3UVsSGPlJ/RVdxSxt/JmkrTfhFsr3ozz1/YRLI/amedmyK5X0bs06i0eN6yTVpeQhPyJRlJnl55cptmj1eTjBR8mJSsqHh2ez+m4uUkzycEOUkfR/puDjFNsMV62CNRWjUnohjTVV0Wb1orAOROUtDPonKwI5WJGh8myVbIrQo2tCyTQ2NuijSaAzp7LweiUoUxk6QFlY6l9EYzKRf2VFVToNUTixrfyAzYKsHLW0CMgC4icCyaaA1ZBLgkwT/AMlKYkv8ATaJyKNMSUWUZYhoWL2UCk6YyA0cghjgBSCig3RyOoDrOewNBsISRDIzRJqjNlZUrLllTITfHZo48pCeohUDpPGS4Xyti56pBxPSSBmWmRRxbVk8sqmh8f7UiWSDc0BqwO4X8nZ4J42djqKUUNmuSpFRnw5FihXk2emlyuR5OTlHK0z1PTprEkXNNxormyHrPTe2/g2YOKYfUx5xa6JueQ/OzXzmB8vV0v8Abo+ixvhiijB6T9Px4pubbbbs2y9RjTpLo1Ilv+GpzkjZgitJdnj+o9fxyKCdWej+nzc48mTrrIcc60ZcKldnzf6/H8XppKK/c6Ppm+X8Hn+twQze2StGOba31Py+a/SMVzjZ9HKSSSXghg9FjxTUoqijVyezX5T91XBkuJo1pf2YMc+M6+zbGVtUcXeEk+GWmaMLpGb1N/mb+ei2C+Sb6I1GxZLqjlLe/ImNbkv8DyhUE1tp7DRqpcr38AhU8Ureh4tOP86IuXFtLyyCcvdD+CcHyb+iuSL5a8kEnDNXjoA9NnbdyQ+VJU12ckncl/aAhXJ2+y0FbOko8f8AwLGXHsoOSDhLw0CUI8bj/gKbbfwU43jbAzqUqtrRfDJJNSVomtRcWtM5WuugKvFHfF19Mk8cr6KPltv/AJJ3Lb8AHFfPq0tDTtXxYneNuOmLj5N7AtBpRpx2CKhTvTGvjVq0J7HOwFTdt1aDypJbHmopvjr+RZSVUwF6lcXoaU3/ADQJpcLj2PC6i6VeQM8uakrWmNDba25FskovjXaBCNZXJx2wEyTU4pJO18jYkmkpFZpJqSSWxJJ6peQOeJt+10couUe9lMcdcr2HHGKbtAZ5Qly7OUL8l5x6VAU+Ne0CV8eOr8HLYWnKWkLJvH2tWB2ODVpvzoo4JNUwpeWdKUatEEVH/V+ijpK62KqXfQVJc6e0B2u6FuTkqGm9UkBdBTWoxv8A3ElPdy2h9TuyOdcWq/aEVi+Tu9MeaTRHHpV4HjLhdlE53Fhiq323o6buVkpybpLoC2PtJdIpK8ibXSBCK4Ku2ikqhjUfPYQuKTUZL50VhBxhbVEsaf5EjZmmvxcfKIJY1tfAybmtdJiKSUFXZXFaxtV2AVBtut26RNcoW/kvha/Mk3SSJZpVOSfzZRHK3GRlztpKiuSVumZ8rS40/NMDLnm/xXezyPVTuST8Hp+qlc5M8P1eXbCVj9RNzmyaQbtlIRtlZbP07FzyrR9V6bDFR0jxv0n0/k+jwQqKEc6aEENx0MtDFRGUWSno0shlVgZ+VypjONrRJ6yF0tEUI6KWqFSH4aAnIQaVpnRAMS0Y2hYxHpoqGVpjavYqeho+4DpXWgVfgLpfQVf8gJtdMWWRqh3XwDi2QBZNDckxHChHFoor7SeShbb8iNvyBliOhVoKYUXoCC9gAK7GAg2AbOQEGqCOYjlQzZKbKFnMz5ZpDZZVFnnZsruixlrhNNiepbdield2/gpk2m2aEMD8sbLK1QuPug5dUBXDFcSXqZpNUWxK4mf1WPoQqnpXzlfwbow9t+THhrFjXyzZGX+nYpGHJ6df9Rym9LwUyeqjGNR0kJ6pyWOUkjzeUpSjF+Wb+Rme17/oJOcXMvkl4I+mf4/TxSHhFzkZ5592r335kBqSxtxXg8pvJHJ7tbPpI4l+M879Sxxx4ZTrpGv0z+a+ceWWf9RaT0nR9f8Ap8Iw9MrPjv0rHKfqHNp7dn2EG4YYr6M/nXT9flfJkUVSMknykGTbDDG29m5zOY5Xq9VD1EnDE2jJ6bM5y2erlwKWOjDH0v48qfSMW+OnMy+suXKoTTvfI9LBNOUTy/V+nc52tbNXp04ySfg5WO0utuZNyv4Q+Ga/HtbaFk+S+F2JH91GWo24W2ikL5OPghhddmlfIbPhVwnFkcit38DQk45fpgm9v7IEk21F/wCRXDm5V2Ujt7OiuM2utgZ6cv5Q0fbY2RpZW10LJ315ASSa/gaKU1TC/wB9C5IOHQB/G0/arQXJqNLTOjl0gTVsod+6C1tIClFwS47+Qcpwq/JbHGEsbfUgM/LJPI4RVxQ/B9dM5+3d7LxhaUu0BnUHVfImTFPEk4K7fg0zlU4xObua+EAkYSUVyjsVJLJTjX8mlRbkny0/HwDI+WTk10UQyri+TS6JRcZba0bZvFJe6Paoljxxgkq8kEJpST4Ib0+RuLXHXVtGrGsX5VvjSGSjz42qXwBk4Kfapp+A8HOWltF8igotrT+BYwyfvrQCOEox9wjU37t0aYy5Sa42wc98XHQEoS6bvvZRyhKuLr5KznCMaSIpYnF0tgdzimlLY0HHluOmSnijpuWirhH2u3QCv9yo7JjT7AoXNKLKJf8AqYEopE8kUnotPHW07RPbVURU6tBjjbkikdRaa8hjvVgBRV15J5FTaNH41yFnSQRmUW5dgmk6T6KxipSaQk4pABqqfgFWBy1QY7j9BSTXVD/jqS19gaa/go20l8lRXHTk5eECMVObcv2oXcYNeWdC4tRCK4IpW5d+AZZW7XkbTlS6JtJz+kRVMEXkfWkae2kiWN/jjryVi/baERJyvI/GiGWT5tMtl039meffdlVDLNU7MuWVu/BfKuTsy5rUdeQMfqcnGDbez5/PNymz1f1LLWOjxrtlYoo0YI8pJEII9H9Ox8sq0Ga939PxqMIro9nFqJg9NxjSo3xUVG7Dme/kFgrQq8lHSkSlIaZJhUZP3miPRml+8vHpEFY7KOGiUSykEZ8kWiSezZNKSMuSPFhVIS+SyaaMkZFIsqNPFM6qJqTGUpaAdP6DSYikt6G5IAuOvkXj/Q3PRzkETenpiTk/JRSiwSSkFQ5/QjtlJQS6F4gZWcjqO6AYFBQWgORx1HbCjdBsALCOkSaKsnNlGfMtHnZcL5N+D0sj0zHn/aWJS4mowpdjZL4EsHudvotlaUTSI4VVsGW+SKYVaOyRSyKwNGFJRSJ+qaJQ9R/q0jsr/JYn0vxGOW2t6s9J5IqKVnmQw01RTJGfyNkplsehOWN46Z5OWH/1ScekJ6j1EoVFMXFOcndMpmPZhlXCKetF4ephFaZ5OJyktlLaRbfGZz693F6lSxE/UPHlxyUt2eFk9bLEqTGh6yco+THM2unV8ev6bBhx/tikNk9VGM+PwefizTcSS5yyOTOs8cfa9Z+pjHG5utGeH6h+SSSZ53rss4+mnGPbM36Qpzze4za3zy+sjL/RTZh9Xk4xs2Sg/wAcUvgweqxcotNnPn2unWSIKfON9jwlUrExwcIV9hcHdnSzxy5v/s9DFKMsO+yKlxaFwzT14DJcUpfDOD1RsxStX4NcZx4tfKPPhL268l8MrSsjbRLJWLrdgk1wvyBNOIX7YtP4IFeny/sObInFV3QkJcrQiV6ADi5x12PHUVfkbAnHJTOywSyuMeu0AJpOP2ugL3aYZ3USdbtBXOH45fKHS5O0TlLmcm4AM2pNp+NC5bhGLXkdRttro57aXZQFuKsqppLsDqOvIk8fKpJ9AW/f+7tdMk4rkqYXJpbOSUl3TArGPF7lbO5JTJtTi15TGU0v3qiijUJVaqhHJZPagyjbuDXFA4PGlNKmRATqLXkaEuLTq0BP3u/I8Zxi1roB5xg1d3roEciiu30dBxlL9thePl1EAQyqMrSK4cmOSfKFv5RN4uOPkluzoZFjb0AJvE5NNdrQVLEor2boeGLDmXKTpr4AvTKUlbpUEQyqLcX0mPNwjjpFJ+nx9N/xRHjHi0+15CpKlK7NHJPHXklxjyX2GeP8bu+wBJvSfQml32HlumJNOTv6oKo5L+UJ+RQYuNOEeL3Qkkm2BaWVyqmSlMCdKkI1Jt/BAeajLT2CcrFWOsqlf9BmrkAu2NDeug8eCuQMacnoDufKXEtx2t6FWGtglNxdAVtOe+mdkfvtdiOSlBPyLil+TJxCNGJVHm/IyxtSTfUhlH2qHWx+XKN/0Edwe/gZviqQeTUKa78hzJRUd77Ajmlqvkyz9ra8lsk/f9GfM7l/JVRyv2NoxZp/6a30WySal3o871mZY4y+AleR+pZueZoxIfJLlNs5RsrIwuz3/wBJwNpNnk+mwOc0kj6n9OwcMcdBjprxY2q0XfXQ8YUg1srBOVL6ByodrQHECUnZKTLyRGUQqTpyLRXtMsrUzZjVwRAVplExEtlE/oINojlVleIk9AZ+mPF0wTXkVOiq0KVhlLRNND15QQ8egedoCbQeXyBza6To5t/INdjqnGkBG2mdzKqNLbJ8Xf0AFNPyNqqsSaXIbh7bAxN7CKlbGoBls6wLRwDI4FhQHC2FisDnLRKUhpGfLOkVC5JWyOVexiPKr7FnmUo0jUQmOVaHyq09mTk1OyeX1T5VZRsx5eMaBlm5K0ZYTcmbFC4o1iW4hig1OyuSfGLLxxqKsw/qGThBkuE2r+knzkjfkwpo8f8AT8tNWerj9RyVE/OtfrGPP6eP5FoMIKMei+TcgSjUTeY57ai8nBaLY484Wed6nLU1H7N3psqUEjF9dJ4nl9OrQ8IKMei2TbO41G2bkyMW7U5ZFjiV9NL8jPN9bk40vs0+gy6szfWpMafU4XO0S9Fj/DlZseRSiZW6kyc8nXT1l6m12JN8tmCM2jThzRlcTXkZ9oPLGFqguXPFyRj9Rk24Lu6N/p4Xgoz18b48rN6fKo5KfbNc2pRs831cHizRl8M2enmskK+jljtutGJ3H7NUF7Yy/pmLGnCTRqwz3RG41JXjdDJXib8ksUu0ysJVQVHjV8e+w46c/wCRnH3N/JN6la0iC8tSv4OzyTqS+NiSl1/yFSUoyg/nTKJOb3oRSrZThp0BY7ewpPsLiuVvoF7oZsKpGLimK4yi+VVeznJ1/A0sjlGgJ8W5f+49OEf7DCLaq6Z3aSAbkpQSa2TcGnaYzjVNPQjnbS+AHi7W2UlCM8S1b+ROKj90FylHHGlpsI78coddfBqhB5cd3/TI74t+aKYMyjaavwVHTeNppxp0toVRjKvjo7LBO3DuxYppLf8ARFWliePHcNtkoeqnzinGmtWO3PVbfhAWdSioyhYR05Tk3534I5Je5Rq2zTLg8lpcddE4wlKSnGStbAnjk4fSOlJ6pm3L6a4XN0uyU8eO0ugalwySSaOWCUo30VxyeHdpxuh5ZYzXxQNZfxLi05VJFGoyht2/BKduQs4PTToKMopOxW00CHKMWntg7YUu7OavY6aUtgybugF4UhcScZS5bT6HxdOwS/5CO48n7UZpycJtGrHJwbXyRyQvKr8szRKcnkSLY7hs6WLjPXRXHj5t78FUZ5I/irySWNyqQMqt0UxTcItfQQjVUH00K9Q2gz1BP7Di/c59UEXySKQSuPx5Mylyr/k144viRGhxUoSfx0Y/UtuSkukaufFcVujJnd8vjwaIz87bM+WfuH6jvszZJbCoZsjbs8P9Tzf7bPU9Tk4qR856nJzysRmpopDbEirNGCHLIlRWa9b9LwW0z6T00eMdo8z9NwqEVZ6+OOhHOqxdhdWLTRzsqGdISQLb7FlJsDpMlJhk2TbIqT3kNcP2mVbkaYaiBSOx+JJOmUiwgtNEpovYs0mgMjA0UnAn0wpkht0KUxyVbKjlJ10GLsekwcQF8/Qz9vQFEDTANNq0wPl/IVJqNATp7AVJt7C20qDL5R1+37AxLsahUFMAtAQTq2B3k46tnMDmK1oZAkBGbMeeXZqyoxZ3plRhyzqYsJcpUZ/UTrI2P6WdzRrFbH6e0Z/+lX5D0Y5FKBKrlo1Ixek4YoxrRaOWLkoojmfCLZl9Ll5ZXfyLSR7EovgqPL9b6eWWSXSPXhOMo15IZopyM8z1rrrGHB6VQiasUFDyMo6M/qcv44s6fHP61x4yemLn1GiPoJ8mrN2WKas53a6TI8DLink9R9G7Dica2PKC/I2dKXFG5MZt1pjTa3sbIqiYvTZeeTvyepKKlFGOra1zJHz3r4SnkioryX9NjnGDN2fEuS0BRpG+YzenYeS7HULkSyZfxxH9Jk/I1Ytwk0Mz4ozel9Q3navybfUYXKzF6b03HM/5MTa3cjX63G1KGSCu3s1ejzeGWnjT9Kl3SPL/ACPG/wCDcmsWn/UJcpHehzcdMlf5bbMWX1Dw+oil4ZO5Ma4t19HB8sqb/ayuNpK/6MWDKskFJPwaMTbjF+Dg7xtjXKL8F/bSryjEptSSXg146dWGzSfJpCTVJfI0lcrXQ3GoqX2QThHl2CK4ZO+no0QjFcpeF0Z9uS/nQBvjJ/yDk3loaa5xaitk4NJPkvcFdliuWgQS3Yyly7A4uK5LooLVfwFJIRT5riM/voK6Mvd9DNW1Qtb0UVNX0wE25JE3FqTZdyT77+ScYyc2n0/IFFL/AE78+Rl/2tbp9E4KrQ0PbOpbi34AdZqatWvKGUYSblF1voWGJSg99smpfjlQRVK3u9DxbyKSStnR4ZIu5cXWhvTxakvDZUCM5YorlHd6OWSpWoruzROEJ0m6f2KvT3vRE0c7/wCojqNNGeHp58U+XFrwzR+NxVva+UJLHNqUo24voBsmVuKjJ+DLOabX1opkjKLVoaONJqX/AAwqba4tcRk1ONIplp+3qw4MMIwcm/cmBjyycZCYsnKajItnj/qMlGEU7fYVXJHjT7RGS8+Csp3Bx+GI640BJtA5MEw06TIqlJRTIyk1kjq15NGOHODJSiioaaSlaDBcmRjL3UyiddAdk30djTgrOTWgOVf0QFw5bEyQdUXxvmpNAlUl9hEHfDix4q8KS0/Jz/azoOr/AOCB8UKTbNWJv8d+VsXFieTjFeSmNalH40VC45W5N6fgz55XdfA2SXHrohkmFjNPIun2Y8snqvkrml/qGXPNQjbCvP8A1TMlF09s8Nu3Zq9dm/JmddIzJGo500Oz2P0vA5zUmjzvTYXOaR9P+nelWOK0RjpuwY6S0alpUCEKRSqNMApUuzoSbb5CuJ1UA3n6FmzqO4gTk9EpdMtNUSkrIqGKXvN0NxMCVZT0sX/bQE2t6HiwNbDF12ENY3jYBWv6A5rRnyR8ovy+RJq0BBOhlJCyTFKrTF35GtqjNFuJWM97CKKRzlbr5FckGloB6VE32PVrTEadgPVx+wuAqTTsf3cQPNuhkBoK6AIVsC7O7ALYoQSAEnQrkcxJaAXK/aYfUL2mnJIyZpWjUSvNy4VJs7Dgkno08W2NDVnWRjVMEJKO2XhHRiyZ6konoemXPEY6rXM/tef6+XHG6MHooz5J0z2vU4E47JY8UYdIcwtjvTzm5bNLTlIi5rGrG9Pn/JI1uM5qzXGJ436nkppfZ7uWFo8r1PpOeVOWzEtrpkiPocjjGz0cWVzRDHgjCNUVUo40dPjnumUbbZm9W+MGbcXvi2jL6vBKcGYvW3G5zJNYPQ5Gppnr4fUcnVmH03pI46NmPHGDs1Izatk2wcKVnLJGUiuRVAXrDnnfryf1CfGI/wCnZaI/qOOeRpRXkPpsM4RZmetXx6/5FOJCHtyC4FJLZSEfdZvyMXa2wncKfwed6jE+VpF36mEHV7Oz5F+ByQ3xMuvOySeKGuzy8k3lztnp5ZflxOvB5OW8eVnLdd5Mev8ApvqKn+NvR7WBpJK/J8hgzOM00z6L0eb8uNNPaM1uPVhP3W+3oum4xafadGKLtRl/k1Qlzildsy2vCXKKb8FsUk7T3a0ZE+D314K43xd/2FX1GHERwpyrxtCqXKbfyV7S/wAARcvxzUl0yeVXHkvLLTxVkce0+hYw/wBj6IM6dND8/wDTabBx4ycX/keKjCT5K1XkqpxUo/yVhLW0TfuftOhJp1IKLlWTlevgpyjuvgm5Qb2rDSeofAQ8HCWN2t+A7WJ+UTjdMeMpLG0laCkjKkisJtNE4RtNvSC3UgKfkUMifjygP3OTauN6YtW2NCWvheSoZ9Jp9FIZFa3QmNKnHvQIxrb2iDRGXKfvd/DGlDK4S/HLrwRcopRru7seOWouTegyZSzwSxy7Y2CWSL4yl14ZJ5JZuMkCalF/u2A2STll38h5uMvdTSMspZFlilC15Zadye9BQcnJnRzOKa+SatSoeEU3vQUM8uUkxIRanfgbJXhgV99IAfumxuNnLjGmcsi3QEsio6DVUx8tNfZG67Cru4q10Rcrnx8DrNH8PHzYjW0whckUpWuhkm42jpx19j45cI0/IE9x34A/dOl5DlfGVAiuK5eQKQajcQyVWrESuVnO5y10RHODdfYYwcpJfDKNOMYy89FYL8cXJ/zZEMv9NaYYT4Rly/3Cr/UipvVi+olyjrwiiM5N/wAGbK2kysp0Zc2XsKzZpJTt+Tyv1b1CjcYvs2epy1yfxs+e9Zm/Lle9FiWoXbspCNiQVs9H0fpnkmtFc7W39L9K3UqPovTwpbRl9HgUILwb4pUqEYtWi0GkKgv5oqC4nKIPyJhc6QA40I002M5pInzAEyTHmybZFRmvdZswS9hjbTkaMP7QLKVvY1WS6ZRSsB0jpXRyYzkgiLQklrRZxsnKLQEu+xZRKOheW9lVPaY6nfZzjfQqSYFFFPyMoslTQ0ZOgiqk4rojky8WMptdiTpsB45OSKqa41ZCEKLRgpeAMbWzqoL6FSsBohfyLdHcmAyoWRzdHVaAnInJlmiOTQGfK9MyVynRpyvRmg7ymoijglEi9WbJ47SMs8craQ/Va/MeVlyf/VJfB63pvUcYxR5y9HKWeUpM2w9Pxkt9G5GLWzLLlEmoDe3SseSqIvWJOdeb6+fDGwfp2Xasl+pKc2oxV7D6XDkjHrZJ61fHuRzRnEz5NzJenjNfuLqFyNSSMXam4vief6rLxmlfk9TLqJ4Pq25epSW6J+tanOPa9DkX49l81OOjy/TymoRVM9BW4IsidUqXwTztwi2aYRpGL9QlWOQvX8JzfqXo83PJt+T21UoI+Y9DNqSPXxeoblRnNa3FvUwTfRKMUiuR8qOUKVs38jn7ahly8Is7Flco9mX9QnxiL6fJ/pv+DN9dJMYc/q5L1Uo30z1PR51kxuM3pqjwfXf/AOy5ryW9N6hxa2ZlzxqzfXr+mx8ucfpmX1OBSja7Wjf+nz59Ijnw5PyyqLqzV5ZnTw0nCWz1P071P45U3oh6z03F2l2ZYOUJGLHSXX12HMpVvTNeGXHIm9Hz3ofVe2pvxo9nFk5xjZixuVuU1NNf4K4nuu2ZOXGSXh9MrhnJNv4eyNNUeLi/kpjpUm9GZ5Kn7eq2PjndoKtn5qajXt7i/lCpKUJST6DObljinvihYceNdP5IJS9wW1+PjJXsZUvAj0/oKRQcZe0WduW1TKTfGaa6OrkpOtvooSk41/uDBtIWMoydeVplU+OvoKTl2hoTqOibXu+R8TQBfKqQa1YzfwLNNRsKbFNdSRWEOSbRGKVWuyuOa86CBJSg66djwfyVdZJqTdpi5McYyTjf8BNJySq1SKScFGk7TFnHkkpedgeNRim3roDsc+Ol10LmyNSfHbOjH3UuiuPGvzJ9qwBjy2k2vcGM4uUuSNGPHDk7ijPCCc5W6DKVXIo8aUbsMoxQqjKT10gqORe5UPJycYqlVDy4pr2277OaSfuCoO6pirS35Gza6emGMU8fyFSyT4xcvg6uUULOPgbBbk4vVdMIXhUi01atdAybkNFVGpeQFx7tMHFOXGzm6loCkkwFnF3t9BVxXu6a0c03FsRybivoB4pOL+Q46Sab2xcT/c2v4DJbv7Ig83r6ZpqUsaj/AGRhi/1FytLs0TnVtBC2lDg9UQcuzskmzNknxsAZZdmH1E1X8ls2WkeT631HBW2FZf1P1HC4J7PI7Y+bK8uRyY+DE8ktIrnaf0uGWSaSPpfQemUIr5M36d6OMUn5PbwYtdFYtUxx9o9V0NGOguJWXY2x7vVE0mFWAXFJnNUdsDTAWSXYtasZ2xVFgIyWV1Fs0OJPJG1RFedjyN5D08O0jz3jSy6PR9OtIDp9hgw5FsEFsCqlsZv4Er+zugh/HwK2w26BoCUlZNrZfjfROUQpH7do6LUn9itNA1/ZRVrYY6ZPlKPY8JJhBkuT+APH97HtJnU7vsgVQZy5IZ/AUyjIgtC2MmArQF2N5OaoDhW6DdCyA5sjk9yDJk26KjNn6ZkjKKn2X9S+6MP48jbaNcxNepi9RGao7Vswenhkj2XUnzN/ln9HpKTFyS4psfGrdsl6x8cbFsnhObfWbDn552vs9mMVLGv4PmPSZP8AWb+z2/T+pbdWZzW9w2fFHktCqKRXI+Ug8KVs35I5+2sufMsUSnosn5Gjzv1SfGkvLK/p2XjG2YvrpPHr5cVnnS9PFZW6PQhm/JEg1ci884z10mkopCv1FTUUymSPGJ5Msv8A9U/otpI+gxrnisyer9N+SDTLelzpY4p+SuVqUTE59avXjzcHpY46pGqGOMXdBS2DNcY2dPjnuj+WLlRdr/Ts8b0+blne/J7uNqWNI59bXXmSPD/Ucc50oryLhwTWNr6PW9TjjrRKMUjfMZ66eL6n0cpQetnm47Uj6X1dLGzwZRrI2Z6+tc3Y939GnFVZ7mTHCUHJUfI+m9T+KS2fQej9dGcKkyys9Rm9bgqLlXWzx82JStwWj6aUY5cc496PBwySnKEuronS8VjxZHCVHtej9UpKKvo8r1ODjLlEGDM8ckZvx0n19XDJzivrZaEnzXweN6P1ik3vd9Hp4Z8ld7TObpGtJKV9pjq4210yMJXa+SsJeCq0qcZY4qqlZ34uMuXcTPBtZG31ejXjmpQcZLfaZFI48Xpe1k5R4pt9FJScZNMVq4OL6YErT/gNODT7QIx4UntBkpJhUeMeUpJU3tncnSvoo4VuhOCkkvgimfFx+GLHQZR1QqfgqqQldlp/9pN7Rnx6bKSlLhxIOUkhicYvVlOLoofHJtUaPTyUlLk0ml5Mri21xY/GUG70Rk8sik9sScXa91oC90tIDmncfKKq0Ny0g8qyqkSxZWnsLnWVO+wiuWf+oqEk5pNwpsE/3K+gtOm0wh6vHz5UyfNpNfIvJ18UI59hTqXGJzn+TQltx2CE1GPQV04vp+AflShxOyT5NtdUZ33sgspKTH76I4/3VRdQp6AKiq72dOSSp9gmn4ZKewh2rjyvRNvXL4A51HiJjqbavrsIaM7lvofhd/AIQUpqMTRkjGGOKi71sCKdRoGFSnketI6EW5Gu1GEVFddsIWTbiRnNxTTKPJ2/JnzZEAksjM+WXJBnIy5cqjvwBP1OeMU02fPet9R+WTiurNX6n6tSfHG/kw4sUskurKzaTFhc5Kj3v070ajtqxPR+hSrWz2fT4OESudqnp8EYq0a4KicLSHg7YZWb0c5UgJ62c9lBjUgtfB0KQHJJkHL7C0GElZ0pbKJy6Ano6bA2uPYHMlMLkLJ2FZ3Tma8PSMEm45d9G/B+0gpN7OjsnJ7HgEP0DvsZMDoDr1oCVhSVHU0gEbcTlJPsEmKqYHSRFrZZpr7BpgS5PpjJLw6YXHYslRQzUv5GWSlQqk6OUk+0QVg77Z1qxUotadA4u+wM4UDj5OboBgsVSOctlAkqEZS/knMCUiM3opIhklRUZcsny2NFKhcvukVx49bOvPkc7tTyzUINmPF6m22V/UZcMUqPJwzaiyWtzl7/AKTL+QX1eGU4NGT9Nz0+z1JTjOGjGbWtyPK9N6FQabNuLDGDsN70S9RkcINnT457tbIThKWh8qaR5f6dn5zVs9uoyjZz62ukyPnPXYcmXOklpFsPpZRx1Z6GWEfyWDpHTmYxenYIcI7ZWEU+jD6r1H40lZr/AE+XNbJ1V5n9L6rUGeFHHOfqJSS1Z9Plwpp2YlhjGTpGeZa11ZGfHHInH4o3pN41YlJbIZfVVkUUzpuOf1thCkZvWusbNnpvfjsj6r0/ODXg5W210kkj5/0s3+W/s9nF6h8qIYfRxh0jVHDFSujpIxarklyigQh5YHkgpKPwXS9loXrIc87XmfqL445HkPHyPU/U03jaStmXDgnW0Znrf/y8ucnCVGj0/qpQa2Uy+hnK7RgyQnhm4yVMl8amV9P6T1sXD3M8udrNOS6uzHgzybSR7/6Z6eOSvyLtF+s/GenPEuS0zJ6jC8e/k+ly+nisdcTzfU4Lg1Qs8SdevIxZZY5Wuz3P071ayw3p3R42XFxpraDhyfjaadNHPNddfWRmqTTNEMl02jwvQ+sWRcZfus9TFP7M/G5dbL0vJWErhTMsJ71stCb47IrRSntsPSSfRJS39Dcr0VS3UmnteAp2/oZpbs7hqwGqvtEJR23EsnTpiuFStEE0TUPdZplBNfDIu49oNC40kcjltJj6phS8R7fk6LbfVnNqX8oIWUWmpItbnXJeKsSMtUUc1wUUVHKMYyeyc41JO9jyV1YJQ6sATg+KaYnUdleo78CTfLXgCbc5S70Xr2d2R3H+AOTT70A61d+RKW3YZOxeNReyKVvQ1e1Ex+WkAWlSOeG1y8Bg0/6NHJONEEHB8Vx6Ok+NfNBm9UiEnxltlDOcmJz/ANRxfx2FzXFC6YQr/kdY6Vx89glChvd+PXgqHhUVyT2gOTYkHbp6RRVHfdkD49e6XR08trRB5NSX+CP5KtthGieRGTNk/wCRcmWk9mXNlbj/AAA2XP4s8b13rJbhF7D6r1L58Y9kMXppZJ8pK7KzazYsE8sz3vQejjGK5LY3pPSRilo9GGPitFc7TYsCXRphGhMbp7LJlQUrOUfcMhkghGjnJoeSsRpoCkJKtoDSkJypHKTAZRvo6l1ewKTXgF07oAOPHsV6GcnLwK7ADjRKcuKsq02SzL2kVmc+ckbPTrRhxr37PSwKkAJrYYM7J2diCKLRzYe0dpAKvkKkw/8AIr+gOasVxp6HT+QV8ASbaYr70PO34FcV4AHJx7ObUnoDb8itV0VVVEV4wwyeGOpRYRPi01sZxfZ0kBO9EEUBxCmFFCpUcwsVgLKQqZ0hLpAdkox5vJecjJ6iaSZYhINPJRraqKo8zBlTz9ntQ4yii3asyPE/VITnHivJ5/4HCB9D6uEWjzcqVmvz4z+vWL0sZxkep6dy40zPFRTKPJwi6NfIl9bIRMn6jKsUv4K+jy/k1Z3q/TPJBo5221uSSPK9BkcJI9n03qXLRk9P6SONLRpxxhj3R0k8Yt1eVymO4qMRMWWE50iuVOjPXWfF54368H9Tn/qxX2bPQZ+GMy+s9NPL6leEjRi9I1jSsc+rbj1YZvyQJVyYuGKxx2y+JJ9OzWyMZbUskOMDxM+T/wCsr4Pez/tZ89PDkyerm1HRj9a6fn8vd9HnUcS+zXOalA8bHjyKMUehjUvx7N/li9B5BO4xsrjh8i+p/YxepPE55t9eSs7fq2rPd9O1LEkfLKf/ANXN/Z7OD1NcV9Gc103Gv1OGLj0QjjSNEp8sdk4xcmakyOdu1OcYqLPH9TgXqcjSXk9f1XtgzzPRTvK7+TPXrfKvpP0lYfc9v7NmNSxZY1pHoY3FxS+iOeKTVE5lXqtkZqcFezLnxe1tiwnRWU1LG1Lo25f185GX+pKD2k6Oy+np3HoOXBKPrGoK4vZeb4yivoxOXb9M2K4StOj0/Tesr2ye/kyPF5S7JZISSbXgdTw569fRYvUJyTNcJ2rW0fOei9S5QUW9no4PU8cnejlZjtLr14yXT7H5UZY5ozSkmUjPxZFaoux241TX0ZYTp938Dt8kn5TKKpJp06r5O5rp9klLZ0mmwqrlbEabexeXTG5vjVWRXVXSBtDXS+znbCjGSj2JD2zb8NgkmdegKuSdAjqVp2Rc+x8cqiBSUm92LLI00BO32CVNAU/dvwRnJp6KLUfsk78lFbuMbEbSetiufKKXwNCPJdkR0pWdy8M6ePXZy4qFdsAtRa6FUbtNfwyiikk7FlN0voKnGPF1ZaCsle9FHPiqBXSRnmrfeyjlZGbSkEMoKqfZz0gp0mxH7q8BDp8v4R0ppJICUcUdu2yc2nO0UPN1FJdgc6VAU1avohmk9pfJEdknvTJTypdizyJIwZc7lJ14Bq+XL9mHP6mUK4v3JnZckp0oJoT8TlP3dmsc71oYcTzZXOS22evh9OlFaI+kxcWj04xTRWCYocS8aBGDDVANFWyqiTjoqn8hBSaKQlemLew+QH5JsEqujqrYrVuwC8dg4UUUqQHJeAEcaBVlfFiaaAVKjpUgt7EyP4ABPIrTGbonJ6IM8Y/6huwqvJhxyvIehi6VgLl2wwVjZEv7FVpaAotAbt9Bj0B96AF/Bz12dTOa0AO+mC67Obo5NsBuSYHBPoSSAm1/AHSWqE4lXKLQONLQEa2BtpqilX4ElB9hXObaBCT5WFSpDRjGW0ESpJBTsVuxbplFGI2cpWGTQE2TmPJEpOkBHK6PK9blas9LK7Z5/qcXPs1EYvSZGp8vs9P0vq5OVWRwemil0aMeGGPdHSTxi3V88nI8/wBSmka/+ohKdIl6yPsTQtOYzYrdWNnVQZCOXi0apweSFoxenSRm9Bn4zPWWeOSP2eLj9PKGRuzbgi4+SyJ1WjlsTO3GDZTGt/JP1f7GvovXX8Z55v1l9BnvLt+T34yjOJ8n6Wbjlf8AJ7GD1L50ZnOt241Z4rnYFR03ykh1FKJvyRy9tYfWeoeOJq/TcnPs8r9XlXH+Sv6dn4Rb+jH10+R788aaMLxRU26K4PU841Yk3c2a55xnrrXJJEfUep/HSvtmjhUdnjfqU+OWC+y2nM/17npJ/kid6jC5RaRk/Tc6WO2z0vyRnHRzz10/WR4UPQKOSTe22a4enimvotL9zDurOsmOW6NxjFRbK40nG0eR6v1DjmjGz1PQyU8Zjqt88z6z+u/7cv4PF9HyU7S8n0nqMCnF30Ysfpow0kTmL1Y7FmlzpmqbuKYkIRTsM80YyUTp8c/poQ8kfV5HDGzZj90LRg/UMcpY5JLZzvXrpOMjL6TOpvZafp/yzTjox+j9NOFNnoRk8cjpL4xfvi3/AEy/Eo+SGb07jDaNkMiyY78oMJRzR4PtHPqtcz14axzxzbitFsORvJR6Gf0vldEseCMZ20XmbC3Kri54fLaa0av+pTafT6JqajFDv0i9Rj5RfGX0c+uf8dOO9+rQzPSNEZ8v5PKcc2CXvWvkeHrNpf8AJh0l16cp1qwfk2qM351On5H5qg01KaT2NKa+DNGfyM5BV4yVheTj/Bm5bKf7dgPzuxG7sS6k/gPKnYUzjo62Kp2wpgMnSOlKqsVyQJOwKOQrlckmDx/AHJNlQ8oqm7pnY+nsnKdip7/kg087FfaFTr+Tm7Ao2LKSRPnvYrlTAZtrdaDy8sR5CU83hMC3JE5O9klluwSm2BR5hYTcnd9EpSpdgc4qN2EXc+Xk5zinVmX8vkk8/ubCNWTLFLXZny+oUcfezHLM3JxfRGWpd2VGhZHlXdN6/spD03LZH00fdbPUxpKNmpHLqsv/AE0Yroi8VSNWf1EYqkRxTWRlZWwqka4OqIqFUWgRV8bsq4pohF10UU6QHcWhl9nKSoZKwO8DR60dx1o5IIZN+ReVug7oXogpx0Kltg5o7kmBRbElaGUlVHXHjtlEnJiOx7VsVtWApPK6ix2Zc83dEV2FXM9LGvaYPTx2mejBe2wiORuxoS1sXJ+4MEn2BRNsFpBppaZOS2BZN/AHJE05Po6TaAbimhXB+Dk1XwNfxtASdnXXgdtN7BJJgLSl0K5Sjphaa6OUlWwo8k/5CutiNLwGORLTCO4xFSvof2y2jkmmBm2I07KiyZQvgXkMrEkAWyeRaC5InOYGeZlntmjJLszrcjfLPR4Jieqk8eNs2QSjE8/9Vnxwv+DV7/iTj+vP9Jmcsrbfk9TPkU8deUjxfRxk3aTNyUnJ2qRM8a/rNlfHZs9NnXBJmfLhc4sGLG4pKyRa2zavQrnxVnRVpWNlXsNW5GZNJ6TPeWm/Jvy4VOLPCxZPx+of8nr4fVXpmM1u3EMfpYwk9eTRCEYu6Om/cCUXws6fI5bqn/UR/JxNL3BUeBLM4+rps930uaLxxTOd2us8eX+o+mnlnH4sfB6TjBq/B6XqFFpMimb5jn1070+JY92Wg4Slp7IZpuEGzH6D1Dnl2/ItOZr2MiqJ8/8AqcZT9TBRVn0tKcf6MfqMEeadGOZddOrI8z06yQxPR6XpZzr3HKMaoMsixxbOrl9Oo3IpNJQM3pfUflkjXlg3FnPrr/HTjif185+oyr1UT0PRep4YjP6v0U8nqVJ6RaHpahVl5mp1XqQz/kiRfYuDG4LbKwirs35HO7aVxai2eR6nM4+qirPby/tZ8569/wD1iOf611nOPofQ5U8Wy+WEXFniemzuGI9LDmc4l/KXpPgosnONsvTlIaWNKLN3IxNrNiycHKJowTi5J+TzPUS4+oSXk0+lU1RnNa3HpzlGUaZmenoLb5dnS1sbImXpl9Zl/FDT2bv071XLGk+6PO9RK51VnenlLHmvpMizx7vqVGeI8meCpNxNb9RFwVsSOSDfIZMNsrPKc8SjfTNWOb4tSfRk9e+eNtM82Hqpxl3y+bOd5dp14+gx5E73otHJHpvR4uP1kZNuNxvwXh6hNNJ6WzOY3Lr1OSirTs78uzD+enpjrJG3ctpka1r52w3fZj/N56GXqFx73ZRql1aOc6j2Zf8AqFxezoZY8nyeqIrVB9X0NKaT0ZVlv+ALLdgaefYX12ZVkbsLy/AF+2zouuyCzU77Qn5rYGvnctDcmnRkeZX9HfnXLTA0yddk+XhshL1Nyvsn/wBQpOwjU3fTMk1Pndiv1C+dEnn++yLrRCTTe+xudRtsyLL7qTTUtb8E8mRxnxbun4KmtOXMSnkk3HWrJwyOMnTtfYkpPoqNDzxUppL2v/gjze/tUSbCpfIMcw448pCTmavSQclbRZGOrh8ceJpUnxo5YRlCjtJMea9esHqU+Wh/SRdj542ynpY0znXSfGqKKwRySaHUaIrloNnfyK0BSKvZXG30Rg3Q6aA0XXgWTS2CDC/doIaMk4gpSegKKSo7GmpAc8WwOJbkwOiCVHUM66Zz1/ACOIOI9oWTT6ARoyepjtGqUjPm2Fd6fwb4vVHnYtM3426sISf7qG6oEpWxlvQBU9VQtMfiq0T8gHlWgaZ114A/8AG31QYtLyDSQO+0AW7Z1fArfwdGTsAt0qItPkaJV5Fr/AEXaOu0Ue0xVBtACmuuh4Tr9xPcXs5Pk6aAknsLQqSCmqAVslNlpbJTiUT2TyPspJ0iE2Bi9TkcEzH6f1DlnqzV65XBnl+mlxzNmh9PCHLGmZPW+lWRb2vgb03rE6gy2edo1OfWeuvGPDghiSpIn6hqCbNKi2Y/XrjjZu+RjnbUcWZSTTO8mb0662a4oz8jf2pTyOMkboR/LiTPN9XrZo9L6jjBGPrfwsvSJZnJmjHiSlY85qVNC26s6SY526snHl3sfJ+08z8zXqKPXxqOTGv4OfVtb5kjwPUp/wDV6Xg24cs4xj2ac3p4LJaR0YpUb5jPXS0ZueIpih5Zmy5/xQLeky/lQtyJzzt9D1n/AG3/AAeH6PK4ZX/J7+fC5RaR5mH0ChJt92Y52ulyPRw+salVl8s+UUzHD08edmhuEYpNnT45X00IuRn9f7MUq+DbjpxuJi/Ud4ZfwZvXuN88eaw/peapK2fRQyxmqPk/QqaaaT7PVw5ZrI07E50tx6HqEuVkkNNuUYsbHDVs38jn7ah6jL+OD/gl6D1H5JLZ36lrDL+Dzf0zNxkjnfXSTH0uTHyjo8vN6GP5+bVs34vVJ+0GZpuxzyddMqwRUaosnHFGzkmzP61uGOX8HS+MT1pwZozei2Ve1ni/pme5K2e/GUZxrycutrrzkeD6nHKXqU60b8D4499lfU41aaRF6ibnxzvtZ83qq9Rxs9DFWTEvk+f9bPj6qLPS9J6nji76M5rfyNWXClXyZ5x0aPy/kiIocjcnjnb6xzyy6BDJJXvQ3qcTTtEm6iI0tKbnjZ5E58MriezgSni0ebn9Ped68mLffG+ZkPgyJ0aE3GTrolj9G400alhlw32iWa1Lg452Vau3ZkdwZbHlTic3WequS/Eov9yff0LzSXexJOyU5eAYu8i9vu77DLJKHm1dGVKx1EDVDK3ST7OjmblRBKtg+yDTH1bx34HjkueSKktK19mOW+9lIOv/AAUN/wBQ02noDzOP8jv3bZDKqTQBfqZWr8j5c6cYuKrVMydjeKA0wayYZOMqmrbXyhITlBKSd/RFOmN4CrY8y48ZxTVk3tL6ACyDrD2AKQUUc1Z3QUEI0Tk6NElog43IqaGKDnM9r02Koo8300P9RfCPYhJLHo6SOPXXotxgtsy5/WQj09mP9RzZMe1tHkvLkyyLLjNkr21k/I7TNOCNHm+gb0metBcVozRog6LQlfZniyiIq3FMRwaDGVdjKaYCx0Gh+KZ1UECn4Y7k0geDgDGXljxdiNWvgfGqRAJuSApSHf2xFfLfQHXfgWUvAzltUtHTaStLYEuTSA5DX7bYnYUrdmfK/cWyS4xZli+UiDThVpG6EfaZcWkjVG+PwVEZNKRRNMlNe/ZSKoKan/Q1V4Ek2/B0ZNeQgtq+gNRfR3JsHLdAc4V0K7oo9pLwC410BJJXsZ8UFJNglBroBWmcp6qgNuznT7CjZ1tIm010x8c041II5qxePu0Nw8xdoCrlXQGVyF5NDS+uwO6KGTtAdeRW2hXIDskU1aMkzU5aMuV7KjF6xNxaRiwejlbZuyu5DQdI6cxm3EMHp5xy3eje43SsjOfCDZ5+P1speo435LbiSa9njxief+oRlKDo9LG1PGrJeqxpwMe2umyR4cYuCHwZLyUx869xjjLhmF/wn+t+f06nFk4YFFUWx5uSoFts1IzapFJRSbKtVAwZsjg1/Jvwf6uJfJnq1rmT68j1D4+pR6GD1Lio7Bm9InlUmrHjhjrXReYlrROfOKYIQb2K5whFJl8bUoXEt6yMzna879SXHG6D+mZ6atjfqMJTwySVsy+kwZI0+jE9dL496GeORfZDI0pMy+njkjLZpauZ0njnfRjbRh9bnlCcf5PTqonjfquuL+zF61qc57Xsfp2VTx7ZfPgjOLvaPE9F6hwgz08HqnkjTH5/q3pKGCMNJFIpJ2Bu5Mfh7bZ0+OXtJk9UoSUTXhl+THaPn/1Cbh6iB6v6d6lLFs53115meh6/HKeOSSt0eZ6T0c4JN9n0M3CcdGRpJ0XmJ10hixTWRu9GxptISLSMfqfV8M0Y/Jq3GM16kI1ExfqK/wBKX8Gv0k/y4xfVen/JFp9HK22uskkfOehk4y18nsYvUy/JRPD6OGNUkaFiSldHWTxi1ecuUEybjcXYJ5owqLLQanjbROrkTmbXgevxylkioq2mafTenycKerRunhjdtbKRSSHP+r3c8SwY3Be5lsUoN0mJldR0efg9Q4+ocX8l6qc/69XLiu9Hl+qi4Wj2oZIziv4MP6hjUoto5yV0tjP+mTTi1Ji56/6jRkxc8U2l0x7k5Jssn9LXq4UpRRoWNcdmTBJqKLZvUcMTFnun68x5/q2o5KM6k4vXQc2eOWVjJKUNeCWa1zcN+S0DtkmmmVhKzm66eOh0wJBUSK6wDqAeAC0UggcR4IB0tEMysu3SJNWEZqAUyKmKkFBBOrY1aACZwrsNhRs5SFs4B7sKAhrCBJiclGST7BkyKKszYuebMq6s1HPqvVwryjVCQnpsVQVlniro782PN1L9Rz4lki7VnlPFWXjR7VXFow5MNZLHXhzTelw07PRhFohgWkaofZxdRodN+Q8b6A0/IBUrdDJbES1aGi67AtBjN2JFj2uggqmNRNKgpO7sB68i3XR0pSvfQLSIGtyAkdFcuh1Gu9gI19nONv6Gkt9Ab0An47FcKKXoWT1QGX1Mbg6MuC29m3NqDM+BJsitWLReGttkoxorH7AXJuSDHv6Dka0dB2UM9rQtX3oZ6ViXaCA38MKqraFfGwqMv6Ci3fQUmls61HwI5b0A1Kztq/IOT8I5N2ECbVV5E4WtDypnK0FT3HsV+7a0VlP5RPjadBBi3FfQVNN9Cwk1qQHxb06Y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0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4797" y="543922"/>
            <a:ext cx="4413535" cy="58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5391" y="518159"/>
            <a:ext cx="4411981" cy="588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216133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 : La recherche clinique et les essais thérapeutiques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235" y="1963579"/>
            <a:ext cx="5962650" cy="14097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96" y="1565196"/>
            <a:ext cx="3714750" cy="5238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895" y="3373279"/>
            <a:ext cx="484822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03574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1"/>
          <p:cNvSpPr>
            <a:spLocks noGrp="1" noChangeArrowheads="1"/>
          </p:cNvSpPr>
          <p:nvPr>
            <p:ph type="title"/>
          </p:nvPr>
        </p:nvSpPr>
        <p:spPr>
          <a:xfrm>
            <a:off x="4079876" y="333375"/>
            <a:ext cx="3311525" cy="539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fr-FR" sz="3400" b="1">
                <a:solidFill>
                  <a:schemeClr val="accent2"/>
                </a:solidFill>
              </a:rPr>
              <a:t>Conclusions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51088" y="2205039"/>
            <a:ext cx="6697662" cy="3241675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fr-FR" altLang="fr-FR" sz="3500"/>
          </a:p>
          <a:p>
            <a:pPr eaLnBrk="1" hangingPunct="1">
              <a:lnSpc>
                <a:spcPct val="90000"/>
              </a:lnSpc>
            </a:pPr>
            <a:r>
              <a:rPr lang="fr-FR" altLang="fr-FR" sz="2600"/>
              <a:t>Évaluation gériatrique +++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600"/>
              <a:t>Suivi clinique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600"/>
              <a:t>Soins de support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600"/>
              <a:t>Favoriser les nouvelles techniques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r-FR" altLang="fr-FR" sz="2600"/>
              <a:t>    à chaque fois que cela est possible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600"/>
              <a:t>Essais thérapeutiques spécifiques</a:t>
            </a:r>
          </a:p>
        </p:txBody>
      </p:sp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4727576" y="5734050"/>
            <a:ext cx="2835275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sz="2400" b="1">
                <a:latin typeface="Arial" panose="020B0604020202020204" pitchFamily="34" charset="0"/>
              </a:rPr>
              <a:t>Coopération avec </a:t>
            </a:r>
          </a:p>
          <a:p>
            <a:pPr algn="ctr" eaLnBrk="1" hangingPunct="1"/>
            <a:r>
              <a:rPr lang="fr-FR" altLang="fr-FR" sz="2400" b="1">
                <a:latin typeface="Arial" panose="020B0604020202020204" pitchFamily="34" charset="0"/>
              </a:rPr>
              <a:t>l’Oncogériatre</a:t>
            </a:r>
          </a:p>
        </p:txBody>
      </p:sp>
      <p:sp>
        <p:nvSpPr>
          <p:cNvPr id="72708" name="Rectangle 6"/>
          <p:cNvSpPr>
            <a:spLocks noChangeArrowheads="1"/>
          </p:cNvSpPr>
          <p:nvPr/>
        </p:nvSpPr>
        <p:spPr bwMode="auto">
          <a:xfrm>
            <a:off x="6096000" y="1341438"/>
            <a:ext cx="4267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69900" indent="-469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908050" indent="-436563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304925" indent="-395288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93863" indent="-3873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93913" indent="-398463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51113" indent="-3984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08313" indent="-3984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65513" indent="-3984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22713" indent="-398463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fr-FR" sz="2600"/>
          </a:p>
        </p:txBody>
      </p:sp>
      <p:graphicFrame>
        <p:nvGraphicFramePr>
          <p:cNvPr id="72709" name="Object 18"/>
          <p:cNvGraphicFramePr>
            <a:graphicFrameLocks noGrp="1" noChangeAspect="1"/>
          </p:cNvGraphicFramePr>
          <p:nvPr>
            <p:ph sz="half" idx="2"/>
          </p:nvPr>
        </p:nvGraphicFramePr>
        <p:xfrm>
          <a:off x="7896225" y="404813"/>
          <a:ext cx="2520950" cy="1871662"/>
        </p:xfrm>
        <a:graphic>
          <a:graphicData uri="http://schemas.openxmlformats.org/presentationml/2006/ole">
            <p:oleObj spid="_x0000_s4131" name="Photo Editor Photo" r:id="rId4" imgW="1905266" imgH="1333333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7946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1451B5-0B34-4109-A031-CF624EF80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83" y="-24"/>
            <a:ext cx="11754735" cy="648072"/>
          </a:xfrm>
        </p:spPr>
        <p:txBody>
          <a:bodyPr/>
          <a:lstStyle/>
          <a:p>
            <a:r>
              <a:t>Conclusion</a:t>
            </a:r>
            <a:endParaRPr lang="fr-FR" dirty="0"/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half" idx="4294967295"/>
          </p:nvPr>
        </p:nvSpPr>
        <p:spPr>
          <a:xfrm>
            <a:off x="380960" y="857232"/>
            <a:ext cx="11239579" cy="5429288"/>
          </a:xfrm>
          <a:prstGeom prst="rect">
            <a:avLst/>
          </a:prstGeom>
        </p:spPr>
        <p:txBody>
          <a:bodyPr/>
          <a:lstStyle/>
          <a:p>
            <a:pPr algn="just">
              <a:buNone/>
            </a:pPr>
            <a:r>
              <a:rPr lang="fr-FR" dirty="0"/>
              <a:t>   </a:t>
            </a:r>
            <a:r>
              <a:rPr lang="fr-FR" sz="2400" dirty="0" smtClean="0"/>
              <a:t>L’</a:t>
            </a:r>
            <a:r>
              <a:rPr lang="fr-FR" sz="2400" dirty="0" err="1" smtClean="0"/>
              <a:t>oncogériatrie</a:t>
            </a:r>
            <a:r>
              <a:rPr lang="fr-FR" sz="2400" dirty="0" smtClean="0"/>
              <a:t> </a:t>
            </a:r>
            <a:r>
              <a:rPr lang="fr-FR" sz="2400" dirty="0"/>
              <a:t>n’est pas une spécialité mais un </a:t>
            </a:r>
            <a:r>
              <a:rPr lang="fr-FR" sz="2400" b="1" dirty="0"/>
              <a:t>mode d’exercice </a:t>
            </a:r>
            <a:r>
              <a:rPr lang="fr-FR" sz="2400" dirty="0"/>
              <a:t>basé sur la </a:t>
            </a:r>
            <a:r>
              <a:rPr lang="fr-FR" sz="2400" b="1" dirty="0"/>
              <a:t>concertation pluridisciplinaire </a:t>
            </a:r>
            <a:r>
              <a:rPr lang="fr-FR" sz="2400" dirty="0"/>
              <a:t>avec une </a:t>
            </a:r>
            <a:r>
              <a:rPr lang="fr-FR" sz="2400" b="1" dirty="0"/>
              <a:t>dynamique d’apprentissage collectif.</a:t>
            </a:r>
          </a:p>
          <a:p>
            <a:pPr>
              <a:buNone/>
            </a:pPr>
            <a:endParaRPr lang="fr-FR" sz="2400" dirty="0"/>
          </a:p>
          <a:p>
            <a:pPr>
              <a:buNone/>
            </a:pPr>
            <a:endParaRPr lang="fr-FR" sz="2400" dirty="0"/>
          </a:p>
          <a:p>
            <a:pPr algn="just">
              <a:buNone/>
            </a:pPr>
            <a:r>
              <a:rPr lang="fr-FR" sz="2400" dirty="0"/>
              <a:t>     C’est avec cet état d’esprit que la recherche scientifique chez le sujet âgé pourra élargir notre champ de connaissance par rapport à la relation entre la fragilité et le cancer tout en  admettant, par principe d’humilité scientifique, qu’on ne pourra pas répondre à toutes les questions, du moins immédiatement car ce qui est inexplicable peut être dû au hasard et le hasard n’est que le fruit de notre ignorance.</a:t>
            </a:r>
          </a:p>
        </p:txBody>
      </p:sp>
    </p:spTree>
    <p:extLst>
      <p:ext uri="{BB962C8B-B14F-4D97-AF65-F5344CB8AC3E}">
        <p14:creationId xmlns:p14="http://schemas.microsoft.com/office/powerpoint/2010/main" xmlns="" val="33032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9652" y="345122"/>
            <a:ext cx="5192411" cy="651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1433285" y="188686"/>
            <a:ext cx="9487647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537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1480456" y="263385"/>
            <a:ext cx="9100457" cy="6378445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8636000" y="1872343"/>
            <a:ext cx="1944913" cy="1349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3360058" y="3084286"/>
            <a:ext cx="1944913" cy="13498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6887338" y="4380298"/>
            <a:ext cx="1944913" cy="134982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Étoile à 5 branches 5"/>
          <p:cNvSpPr/>
          <p:nvPr/>
        </p:nvSpPr>
        <p:spPr>
          <a:xfrm>
            <a:off x="9544613" y="1551400"/>
            <a:ext cx="318499" cy="2876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Étoile à 5 branches 6"/>
          <p:cNvSpPr/>
          <p:nvPr/>
        </p:nvSpPr>
        <p:spPr>
          <a:xfrm>
            <a:off x="4880225" y="2905858"/>
            <a:ext cx="398973" cy="39214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Éclair 7"/>
          <p:cNvSpPr/>
          <p:nvPr/>
        </p:nvSpPr>
        <p:spPr>
          <a:xfrm>
            <a:off x="6863082" y="4243228"/>
            <a:ext cx="554859" cy="503392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831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1241552" y="265684"/>
            <a:ext cx="9398000" cy="637540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1650130" y="1849846"/>
            <a:ext cx="1944913" cy="1349828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3010328" y="1846798"/>
            <a:ext cx="2072139" cy="134982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4719466" y="1846798"/>
            <a:ext cx="1944913" cy="1349828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6270898" y="1852894"/>
            <a:ext cx="1944913" cy="1349828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394098" y="3300984"/>
            <a:ext cx="1944913" cy="131601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000394" y="3371088"/>
            <a:ext cx="1944913" cy="131601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clair 9"/>
          <p:cNvSpPr/>
          <p:nvPr/>
        </p:nvSpPr>
        <p:spPr>
          <a:xfrm>
            <a:off x="3277456" y="1407560"/>
            <a:ext cx="698643" cy="647271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1091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1705</Words>
  <Application>Microsoft Office PowerPoint</Application>
  <PresentationFormat>Personnalisé</PresentationFormat>
  <Paragraphs>345</Paragraphs>
  <Slides>64</Slides>
  <Notes>10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64</vt:i4>
      </vt:variant>
    </vt:vector>
  </HeadingPairs>
  <TitlesOfParts>
    <vt:vector size="68" baseType="lpstr">
      <vt:lpstr>Thème Office</vt:lpstr>
      <vt:lpstr>Document</vt:lpstr>
      <vt:lpstr>Photo Editor Photo</vt:lpstr>
      <vt:lpstr>Image Photo Editor</vt:lpstr>
      <vt:lpstr>Parcours du sujet âgé en radiothérpie : la recette du radiothérapeute</vt:lpstr>
      <vt:lpstr>Plan</vt:lpstr>
      <vt:lpstr>Plan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Tolérance de la radiothérapie</vt:lpstr>
      <vt:lpstr>Tolérance de la radio-chimiothéraoue</vt:lpstr>
      <vt:lpstr>Discussion</vt:lpstr>
      <vt:lpstr>La dénutrition "le noyau de la fragilité gériatrique"</vt:lpstr>
      <vt:lpstr>Diapositive 22</vt:lpstr>
      <vt:lpstr>Diapositive 23</vt:lpstr>
      <vt:lpstr>LA RADIOTHERAPIE :  AVANT, PENDANT ET APRES……</vt:lpstr>
      <vt:lpstr>Diapositive 25</vt:lpstr>
      <vt:lpstr>Considérations logistiques</vt:lpstr>
      <vt:lpstr>Consultation d’annonce</vt:lpstr>
      <vt:lpstr>Diapositive 28</vt:lpstr>
      <vt:lpstr>Considérations techniques</vt:lpstr>
      <vt:lpstr>Première étape:  le scanner dosimétrique</vt:lpstr>
      <vt:lpstr>Scanner dosimétrique</vt:lpstr>
      <vt:lpstr>Contention avec masque</vt:lpstr>
      <vt:lpstr>Considérations techniques</vt:lpstr>
      <vt:lpstr>Choix de la technique de la radiothérapie chez le sujet âgé</vt:lpstr>
      <vt:lpstr>Considérations techniques</vt:lpstr>
      <vt:lpstr>Diapositive 36</vt:lpstr>
      <vt:lpstr>Exemple du cancer de la prostate</vt:lpstr>
      <vt:lpstr>Exemple le cancer de la prostate</vt:lpstr>
      <vt:lpstr>Exemple du cancer de la prostate</vt:lpstr>
      <vt:lpstr>3ème exemple le cancer du sein</vt:lpstr>
      <vt:lpstr>Deuxième étape :  le choix de la balistique et la dosimétrie</vt:lpstr>
      <vt:lpstr>Diapositive 42</vt:lpstr>
      <vt:lpstr>Diapositive 43</vt:lpstr>
      <vt:lpstr>Diapositive 44</vt:lpstr>
      <vt:lpstr>Types d’effets</vt:lpstr>
      <vt:lpstr>Cancer du poumon : Exemple de l’apport de haute technicité</vt:lpstr>
      <vt:lpstr>RTS dans les CBNPS Stade I</vt:lpstr>
      <vt:lpstr>Diapositive 48</vt:lpstr>
      <vt:lpstr>Diapositive 49</vt:lpstr>
      <vt:lpstr>Diapositive 50</vt:lpstr>
      <vt:lpstr>Effets secondaires en radiothérapie</vt:lpstr>
      <vt:lpstr>Diapositive 52</vt:lpstr>
      <vt:lpstr>Conséquence des effets secondaires des traitements oncologiques spécifiques</vt:lpstr>
      <vt:lpstr>Diapositive 54</vt:lpstr>
      <vt:lpstr>Courtesy of Pr BILLARD</vt:lpstr>
      <vt:lpstr>Diapositive 56</vt:lpstr>
      <vt:lpstr>Diapositive 57</vt:lpstr>
      <vt:lpstr>Diapositive 58</vt:lpstr>
      <vt:lpstr>Diapositive 59</vt:lpstr>
      <vt:lpstr>Diapositive 60</vt:lpstr>
      <vt:lpstr>Perspective : La recherche clinique et les essais thérapeutiques</vt:lpstr>
      <vt:lpstr>Conclusions</vt:lpstr>
      <vt:lpstr>Conclusion</vt:lpstr>
      <vt:lpstr>Diapositive 64</vt:lpstr>
    </vt:vector>
  </TitlesOfParts>
  <Company>APHP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CHERIF Mohamed aziz</dc:creator>
  <cp:lastModifiedBy>LENOVO</cp:lastModifiedBy>
  <cp:revision>61</cp:revision>
  <dcterms:created xsi:type="dcterms:W3CDTF">2021-12-17T07:09:02Z</dcterms:created>
  <dcterms:modified xsi:type="dcterms:W3CDTF">2024-11-22T14:36:11Z</dcterms:modified>
</cp:coreProperties>
</file>