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4" r:id="rId4"/>
    <p:sldId id="273" r:id="rId5"/>
    <p:sldId id="274" r:id="rId6"/>
    <p:sldId id="275" r:id="rId7"/>
    <p:sldId id="276" r:id="rId8"/>
    <p:sldId id="277" r:id="rId9"/>
    <p:sldId id="259" r:id="rId10"/>
    <p:sldId id="260" r:id="rId11"/>
    <p:sldId id="27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68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4636D-0FFD-41D3-BCFF-DC29C10CDA27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F023-01FB-4E19-BC24-8D463D442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1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2050, on estime que 6,9 ​​millions de nouveaux cancers seront diagnostiqués chez les adultes âgés80 ans ou plus dans le monde (20,5% de tous les cas de cancer)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1F023-01FB-4E19-BC24-8D463D4424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22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 people with cancer often suffer</a:t>
            </a:r>
            <a:r>
              <a:rPr lang="en-US" baseline="0" dirty="0" smtClean="0"/>
              <a:t> </a:t>
            </a:r>
            <a:r>
              <a:rPr lang="en-US" dirty="0" smtClean="0"/>
              <a:t>from comorbidities, geriatric syndromes, social</a:t>
            </a:r>
            <a:r>
              <a:rPr lang="en-US" baseline="0" dirty="0" smtClean="0"/>
              <a:t> </a:t>
            </a:r>
            <a:r>
              <a:rPr lang="en-US" dirty="0" smtClean="0"/>
              <a:t>isolation, and functional disability, making treatment</a:t>
            </a:r>
            <a:r>
              <a:rPr lang="en-US" baseline="0" dirty="0" smtClean="0"/>
              <a:t> </a:t>
            </a:r>
            <a:r>
              <a:rPr lang="en-US" dirty="0" smtClean="0"/>
              <a:t>decision making a complex process. There is substantial heterogeneity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physiological and functional characteristics of older people, and life expectancy and tolerance to stress vary greatly among individuals of the same chronological age.</a:t>
            </a:r>
          </a:p>
          <a:p>
            <a:r>
              <a:rPr lang="en-US" dirty="0" smtClean="0"/>
              <a:t>Older people are underrepresented</a:t>
            </a:r>
            <a:r>
              <a:rPr lang="en-US" baseline="0" dirty="0" smtClean="0"/>
              <a:t> </a:t>
            </a:r>
            <a:r>
              <a:rPr lang="en-US" dirty="0" smtClean="0"/>
              <a:t>in clinical research, which means that</a:t>
            </a:r>
            <a:r>
              <a:rPr lang="en-US" baseline="0" dirty="0" smtClean="0"/>
              <a:t> </a:t>
            </a:r>
            <a:r>
              <a:rPr lang="en-US" dirty="0" smtClean="0"/>
              <a:t>clinicians have little evidence to help treat this age. Although age is often a major factor used in</a:t>
            </a:r>
            <a:r>
              <a:rPr lang="en-US" baseline="0" dirty="0" smtClean="0"/>
              <a:t> </a:t>
            </a:r>
            <a:r>
              <a:rPr lang="en-US" dirty="0" smtClean="0"/>
              <a:t>medical decision making, reliance on chronological age</a:t>
            </a:r>
            <a:r>
              <a:rPr lang="en-US" baseline="0" dirty="0" smtClean="0"/>
              <a:t> </a:t>
            </a:r>
            <a:r>
              <a:rPr lang="en-US" dirty="0" smtClean="0"/>
              <a:t>alone to make treatment decisions can lead to both</a:t>
            </a:r>
            <a:r>
              <a:rPr lang="en-US" baseline="0" dirty="0" smtClean="0"/>
              <a:t> </a:t>
            </a:r>
            <a:r>
              <a:rPr lang="en-US" dirty="0" smtClean="0"/>
              <a:t>under and overtreatment, and suboptimal health</a:t>
            </a:r>
            <a:r>
              <a:rPr lang="en-US" baseline="0" dirty="0" smtClean="0"/>
              <a:t> </a:t>
            </a:r>
            <a:r>
              <a:rPr lang="en-US" dirty="0" smtClean="0"/>
              <a:t>outcomes Furthermore, the benefits of providing life prolonging treatments to older people should also be weighed against potentially increased treatment</a:t>
            </a:r>
            <a:r>
              <a:rPr lang="en-US" baseline="0" dirty="0" smtClean="0"/>
              <a:t> </a:t>
            </a:r>
            <a:r>
              <a:rPr lang="en-US" dirty="0" smtClean="0"/>
              <a:t>toxicities and their effect on patient quality of life and</a:t>
            </a:r>
            <a:r>
              <a:rPr lang="en-US" baseline="0" dirty="0" smtClean="0"/>
              <a:t> </a:t>
            </a:r>
            <a:r>
              <a:rPr lang="en-US" dirty="0" smtClean="0"/>
              <a:t>independence.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8072-9E7B-4256-8AB7-081B0884AF9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11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organisations </a:t>
            </a:r>
            <a:r>
              <a:rPr lang="fr-FR" dirty="0"/>
              <a:t>dans le parcours de </a:t>
            </a:r>
            <a:r>
              <a:rPr lang="fr-FR" dirty="0" smtClean="0"/>
              <a:t>soins </a:t>
            </a:r>
            <a:r>
              <a:rPr lang="fr-FR" dirty="0"/>
              <a:t>du patient âgé </a:t>
            </a:r>
            <a:r>
              <a:rPr lang="fr-FR" dirty="0" smtClean="0"/>
              <a:t>ayant </a:t>
            </a:r>
            <a:r>
              <a:rPr lang="fr-FR" dirty="0"/>
              <a:t>un </a:t>
            </a:r>
            <a:r>
              <a:rPr lang="fr-FR" dirty="0" smtClean="0"/>
              <a:t>cancer en France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Pr Laure de </a:t>
            </a:r>
            <a:r>
              <a:rPr lang="fr-FR" dirty="0" err="1" smtClean="0"/>
              <a:t>Decker</a:t>
            </a:r>
            <a:endParaRPr lang="fr-FR" dirty="0" smtClean="0"/>
          </a:p>
          <a:p>
            <a:r>
              <a:rPr lang="fr-FR" dirty="0" smtClean="0"/>
              <a:t>Université/CHU </a:t>
            </a:r>
            <a:r>
              <a:rPr lang="fr-FR" dirty="0" smtClean="0"/>
              <a:t>Nantes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8" y="80515"/>
            <a:ext cx="1437288" cy="135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86027"/>
            <a:ext cx="1649035" cy="92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66" y="5686027"/>
            <a:ext cx="1941436" cy="100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0"/>
            <a:ext cx="2152950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Mettre </a:t>
            </a:r>
            <a:r>
              <a:rPr lang="fr-FR" dirty="0"/>
              <a:t>en place des </a:t>
            </a:r>
            <a:r>
              <a:rPr lang="fr-FR" dirty="0" smtClean="0"/>
              <a:t>plateformes </a:t>
            </a:r>
            <a:r>
              <a:rPr lang="fr-FR" dirty="0"/>
              <a:t>numériques pouvant s’insérer </a:t>
            </a:r>
            <a:r>
              <a:rPr lang="fr-FR" dirty="0" smtClean="0"/>
              <a:t>dans les </a:t>
            </a:r>
            <a:r>
              <a:rPr lang="fr-FR" dirty="0"/>
              <a:t>dispositifs gériatriques ou oncologiques </a:t>
            </a:r>
            <a:r>
              <a:rPr lang="fr-FR" dirty="0" smtClean="0"/>
              <a:t>: Echanges </a:t>
            </a:r>
            <a:r>
              <a:rPr lang="fr-FR" dirty="0"/>
              <a:t>d’information en temps réel, mais aussi de faire </a:t>
            </a:r>
            <a:r>
              <a:rPr lang="fr-FR" dirty="0" smtClean="0"/>
              <a:t>figurer des </a:t>
            </a:r>
            <a:r>
              <a:rPr lang="fr-FR" dirty="0"/>
              <a:t>informations adaptées à chaque acteur : professionnels de santé, patients, aidants.</a:t>
            </a:r>
          </a:p>
          <a:p>
            <a:r>
              <a:rPr lang="fr-FR" dirty="0" smtClean="0"/>
              <a:t>Coupler </a:t>
            </a:r>
            <a:r>
              <a:rPr lang="fr-FR" dirty="0"/>
              <a:t>l’utilisation de ces outils numériques à des outils matériels compilant des </a:t>
            </a:r>
            <a:r>
              <a:rPr lang="fr-FR" dirty="0" smtClean="0"/>
              <a:t>informations pratiques </a:t>
            </a:r>
            <a:r>
              <a:rPr lang="fr-FR" dirty="0"/>
              <a:t>(carnets de coordination, cartes de </a:t>
            </a:r>
            <a:r>
              <a:rPr lang="fr-FR" dirty="0" smtClean="0"/>
              <a:t>coordination) </a:t>
            </a:r>
            <a:r>
              <a:rPr lang="fr-FR" dirty="0"/>
              <a:t>afin de permettre à chaque </a:t>
            </a:r>
            <a:r>
              <a:rPr lang="fr-FR" dirty="0" smtClean="0"/>
              <a:t>patient de </a:t>
            </a:r>
            <a:r>
              <a:rPr lang="fr-FR" dirty="0"/>
              <a:t>bénéficier de la solution de partage d’information la plus adaptée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340678"/>
            <a:ext cx="386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Groupe de réflexion priorité âge cancer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4724"/>
            <a:ext cx="8229600" cy="441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" y="3051"/>
            <a:ext cx="5204048" cy="21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02" y="908720"/>
            <a:ext cx="4120800" cy="57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749040" cy="24993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1634445" cy="16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40"/>
            <a:ext cx="4788024" cy="25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75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179"/>
            <a:ext cx="3600400" cy="69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331"/>
            <a:ext cx="5240058" cy="19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1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40288"/>
          </a:xfrm>
        </p:spPr>
        <p:txBody>
          <a:bodyPr>
            <a:normAutofit/>
          </a:bodyPr>
          <a:lstStyle/>
          <a:p>
            <a:r>
              <a:rPr lang="fr-FR" dirty="0" smtClean="0"/>
              <a:t>L'</a:t>
            </a:r>
            <a:r>
              <a:rPr lang="fr-FR" dirty="0" err="1" smtClean="0"/>
              <a:t>onco</a:t>
            </a:r>
            <a:r>
              <a:rPr lang="fr-FR" dirty="0" smtClean="0"/>
              <a:t>-gériatrie </a:t>
            </a:r>
            <a:r>
              <a:rPr lang="fr-FR" dirty="0"/>
              <a:t>est une </a:t>
            </a:r>
            <a:r>
              <a:rPr lang="fr-FR" b="1" dirty="0"/>
              <a:t>pratique</a:t>
            </a:r>
            <a:r>
              <a:rPr lang="fr-FR" dirty="0"/>
              <a:t> qui vise à assurer une prise en </a:t>
            </a:r>
            <a:r>
              <a:rPr lang="fr-FR" dirty="0" smtClean="0"/>
              <a:t>charge adaptée </a:t>
            </a:r>
            <a:r>
              <a:rPr lang="fr-FR" dirty="0"/>
              <a:t>à tout patient âgé atteint de cancer.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/>
              <a:t>Collaboration </a:t>
            </a:r>
            <a:r>
              <a:rPr lang="fr-FR" b="1" dirty="0"/>
              <a:t>active</a:t>
            </a:r>
            <a:r>
              <a:rPr lang="fr-FR" dirty="0"/>
              <a:t> et </a:t>
            </a:r>
            <a:r>
              <a:rPr lang="fr-FR" b="1" dirty="0"/>
              <a:t>interdisciplinaire</a:t>
            </a:r>
            <a:r>
              <a:rPr lang="fr-FR" dirty="0"/>
              <a:t> entre les professionnels </a:t>
            </a:r>
            <a:r>
              <a:rPr lang="fr-FR" dirty="0" smtClean="0"/>
              <a:t>de santé </a:t>
            </a:r>
            <a:r>
              <a:rPr lang="fr-FR" dirty="0"/>
              <a:t>: </a:t>
            </a:r>
            <a:r>
              <a:rPr lang="fr-FR" b="1" dirty="0"/>
              <a:t>oncologues, gériatres, médecins généralistes </a:t>
            </a:r>
            <a:r>
              <a:rPr lang="fr-FR" dirty="0"/>
              <a:t>et </a:t>
            </a:r>
            <a:r>
              <a:rPr lang="fr-FR" dirty="0" smtClean="0"/>
              <a:t>plus largement</a:t>
            </a:r>
            <a:r>
              <a:rPr lang="fr-FR" dirty="0"/>
              <a:t>, </a:t>
            </a:r>
            <a:r>
              <a:rPr lang="fr-FR" b="1" dirty="0"/>
              <a:t>l'ensemble des acteurs de santé </a:t>
            </a:r>
            <a:r>
              <a:rPr lang="fr-FR" dirty="0"/>
              <a:t>impliqués </a:t>
            </a:r>
            <a:r>
              <a:rPr lang="fr-FR" dirty="0" smtClean="0"/>
              <a:t>dans l'évaluation </a:t>
            </a:r>
            <a:r>
              <a:rPr lang="fr-FR" dirty="0"/>
              <a:t>de l'état du patient et la conduite du </a:t>
            </a:r>
            <a:r>
              <a:rPr lang="fr-FR" dirty="0" smtClean="0"/>
              <a:t>traitement.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43" y="4077072"/>
            <a:ext cx="3450774" cy="25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16923" cy="5328592"/>
          </a:xfrm>
        </p:spPr>
      </p:pic>
      <p:sp>
        <p:nvSpPr>
          <p:cNvPr id="5" name="Rectangle 4"/>
          <p:cNvSpPr/>
          <p:nvPr/>
        </p:nvSpPr>
        <p:spPr>
          <a:xfrm>
            <a:off x="6876256" y="1340768"/>
            <a:ext cx="12241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76470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1691680" y="2420888"/>
            <a:ext cx="21602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38" y="455057"/>
            <a:ext cx="2531478" cy="12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modèles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88315" cy="27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28442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Les intégrateurs ou « case manageurs » </a:t>
            </a:r>
            <a:r>
              <a:rPr lang="fr-FR" dirty="0"/>
              <a:t>(Binôme soignant/médecin </a:t>
            </a:r>
            <a:r>
              <a:rPr lang="fr-FR" dirty="0" smtClean="0"/>
              <a:t>) </a:t>
            </a:r>
            <a:r>
              <a:rPr lang="fr-FR" b="1" dirty="0" smtClean="0"/>
              <a:t>:</a:t>
            </a:r>
            <a:r>
              <a:rPr lang="fr-FR" dirty="0" smtClean="0"/>
              <a:t> Fluidifier </a:t>
            </a:r>
            <a:r>
              <a:rPr lang="fr-FR" dirty="0"/>
              <a:t>et </a:t>
            </a:r>
            <a:r>
              <a:rPr lang="fr-FR" dirty="0" smtClean="0"/>
              <a:t>coordonner </a:t>
            </a:r>
            <a:r>
              <a:rPr lang="fr-FR" dirty="0"/>
              <a:t>le parcours </a:t>
            </a:r>
            <a:endParaRPr lang="fr-FR" dirty="0" smtClean="0"/>
          </a:p>
          <a:p>
            <a:r>
              <a:rPr lang="fr-FR" dirty="0" smtClean="0"/>
              <a:t>Outils : </a:t>
            </a:r>
            <a:r>
              <a:rPr lang="fr-FR" dirty="0"/>
              <a:t>hotline pour les professionnels de santé, les patients et </a:t>
            </a:r>
            <a:r>
              <a:rPr lang="fr-FR" dirty="0" smtClean="0"/>
              <a:t>aidants ;plateforme </a:t>
            </a:r>
            <a:r>
              <a:rPr lang="fr-FR" dirty="0"/>
              <a:t>numérique </a:t>
            </a:r>
            <a:r>
              <a:rPr lang="fr-FR" dirty="0" smtClean="0"/>
              <a:t>pilotant les </a:t>
            </a:r>
            <a:r>
              <a:rPr lang="fr-FR" dirty="0"/>
              <a:t>interventions </a:t>
            </a:r>
            <a:r>
              <a:rPr lang="fr-FR" dirty="0" smtClean="0"/>
              <a:t>et les informations.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530120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gradation des soins est prévu avec 4 chemins cliniques identifiés : 3 en fonction du nombre d’intervention gériatriques à piloter et 1 chemin clinique particulier concernant les soins palliatifs terminaux. </a:t>
            </a:r>
          </a:p>
        </p:txBody>
      </p:sp>
    </p:spTree>
    <p:extLst>
      <p:ext uri="{BB962C8B-B14F-4D97-AF65-F5344CB8AC3E}">
        <p14:creationId xmlns:p14="http://schemas.microsoft.com/office/powerpoint/2010/main" val="26454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modèles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1224"/>
            <a:ext cx="8978498" cy="35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/>
              <a:t>métiers du parcours de soins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Intervention </a:t>
            </a:r>
            <a:r>
              <a:rPr lang="fr-FR" dirty="0"/>
              <a:t>des professionnels de la </a:t>
            </a:r>
            <a:r>
              <a:rPr lang="fr-FR" dirty="0" smtClean="0"/>
              <a:t>coordination médicale </a:t>
            </a:r>
            <a:r>
              <a:rPr lang="fr-FR" dirty="0"/>
              <a:t>formés à la gestion de cas complexes, infirmières de coordination (IDEC) ou infirmières de </a:t>
            </a:r>
            <a:r>
              <a:rPr lang="fr-FR" dirty="0" smtClean="0"/>
              <a:t>pratiques avancées </a:t>
            </a:r>
            <a:r>
              <a:rPr lang="fr-FR" dirty="0"/>
              <a:t>(IPA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Développement d’un </a:t>
            </a:r>
            <a:r>
              <a:rPr lang="fr-FR" dirty="0"/>
              <a:t>consortium de professionnels de santé autour </a:t>
            </a:r>
            <a:r>
              <a:rPr lang="fr-FR" dirty="0" smtClean="0"/>
              <a:t>du parcours </a:t>
            </a:r>
            <a:r>
              <a:rPr lang="fr-FR" dirty="0"/>
              <a:t>de soins du patient </a:t>
            </a:r>
            <a:endParaRPr lang="fr-FR" dirty="0" smtClean="0"/>
          </a:p>
          <a:p>
            <a:pPr lvl="1"/>
            <a:r>
              <a:rPr lang="fr-FR" dirty="0" smtClean="0"/>
              <a:t>Assurer </a:t>
            </a:r>
            <a:r>
              <a:rPr lang="fr-FR" dirty="0"/>
              <a:t>un partage d’information optimal entre professionnels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Améliorer les délais </a:t>
            </a:r>
            <a:r>
              <a:rPr lang="fr-FR" dirty="0"/>
              <a:t>de prise en charge, la qualité des soins, la hiérarchisation des examens ainsi que la prise de décision.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6340678"/>
            <a:ext cx="386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Groupe de réflexion priorité âge cancer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522</Words>
  <Application>Microsoft Office PowerPoint</Application>
  <PresentationFormat>Affichage à l'écran (4:3)</PresentationFormat>
  <Paragraphs>26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Les organisations dans le parcours de soins du patient âgé ayant un cancer en France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Nouveaux modèles</vt:lpstr>
      <vt:lpstr>Nouveaux modèles</vt:lpstr>
      <vt:lpstr> Les métiers du parcours de soins </vt:lpstr>
      <vt:lpstr>Développer le numérique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perspectives d’organisations dans le parcours de soin du patient âgé  ayant un cancer.</dc:title>
  <dc:creator>DE DECKER Laure</dc:creator>
  <cp:lastModifiedBy>DE DECKER Laure</cp:lastModifiedBy>
  <cp:revision>65</cp:revision>
  <dcterms:created xsi:type="dcterms:W3CDTF">2021-08-10T10:02:59Z</dcterms:created>
  <dcterms:modified xsi:type="dcterms:W3CDTF">2024-11-12T15:04:27Z</dcterms:modified>
</cp:coreProperties>
</file>