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303" r:id="rId3"/>
    <p:sldId id="304" r:id="rId4"/>
    <p:sldId id="289" r:id="rId5"/>
    <p:sldId id="290" r:id="rId6"/>
    <p:sldId id="305" r:id="rId7"/>
    <p:sldId id="296" r:id="rId8"/>
    <p:sldId id="297" r:id="rId9"/>
    <p:sldId id="285" r:id="rId10"/>
    <p:sldId id="263" r:id="rId11"/>
    <p:sldId id="291" r:id="rId12"/>
    <p:sldId id="265" r:id="rId13"/>
    <p:sldId id="267" r:id="rId14"/>
    <p:sldId id="300" r:id="rId15"/>
    <p:sldId id="281" r:id="rId16"/>
    <p:sldId id="280" r:id="rId17"/>
    <p:sldId id="273" r:id="rId18"/>
    <p:sldId id="272" r:id="rId19"/>
    <p:sldId id="271" r:id="rId20"/>
    <p:sldId id="306" r:id="rId21"/>
    <p:sldId id="282" r:id="rId22"/>
    <p:sldId id="30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5C0"/>
    <a:srgbClr val="4472C4"/>
    <a:srgbClr val="2ED7A1"/>
    <a:srgbClr val="53EB1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4658"/>
  </p:normalViewPr>
  <p:slideViewPr>
    <p:cSldViewPr snapToGrid="0">
      <p:cViewPr varScale="1">
        <p:scale>
          <a:sx n="97" d="100"/>
          <a:sy n="97" d="100"/>
        </p:scale>
        <p:origin x="96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esktop\ETAT%20DR%20FADIA%20HAMDAN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92038495188102E-2"/>
          <c:y val="7.407407407407407E-2"/>
          <c:w val="0.90286351706036749"/>
          <c:h val="0.89814814814814814"/>
        </c:manualLayout>
      </c:layout>
      <c:barChart>
        <c:barDir val="col"/>
        <c:grouping val="clustered"/>
        <c:varyColors val="0"/>
        <c:ser>
          <c:idx val="1"/>
          <c:order val="1"/>
          <c:spPr>
            <a:solidFill>
              <a:schemeClr val="accent2"/>
            </a:soli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13F4-41FF-B1F9-95978B2AE5A9}"/>
              </c:ext>
            </c:extLst>
          </c:dPt>
          <c:dLbls>
            <c:delete val="1"/>
          </c:dLbls>
          <c:val>
            <c:numRef>
              <c:f>Feuil2!$J$15:$K$15</c:f>
              <c:numCache>
                <c:formatCode>General</c:formatCode>
                <c:ptCount val="2"/>
                <c:pt idx="0">
                  <c:v>29</c:v>
                </c:pt>
                <c:pt idx="1">
                  <c:v>24</c:v>
                </c:pt>
              </c:numCache>
            </c:numRef>
          </c:val>
          <c:extLst>
            <c:ext xmlns:c16="http://schemas.microsoft.com/office/drawing/2014/chart" uri="{C3380CC4-5D6E-409C-BE32-E72D297353CC}">
              <c16:uniqueId val="{00000002-13F4-41FF-B1F9-95978B2AE5A9}"/>
            </c:ext>
          </c:extLst>
        </c:ser>
        <c:dLbls>
          <c:showLegendKey val="0"/>
          <c:showVal val="1"/>
          <c:showCatName val="0"/>
          <c:showSerName val="0"/>
          <c:showPercent val="0"/>
          <c:showBubbleSize val="0"/>
        </c:dLbls>
        <c:gapWidth val="150"/>
        <c:axId val="325955336"/>
        <c:axId val="325946808"/>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TN"/>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Feuil2!$J$14:$K$14</c15:sqref>
                        </c15:formulaRef>
                      </c:ext>
                    </c:extLst>
                    <c:numCache>
                      <c:formatCode>General</c:formatCode>
                      <c:ptCount val="2"/>
                      <c:pt idx="0">
                        <c:v>2023</c:v>
                      </c:pt>
                      <c:pt idx="1">
                        <c:v>2024</c:v>
                      </c:pt>
                    </c:numCache>
                  </c:numRef>
                </c:val>
                <c:extLst>
                  <c:ext xmlns:c16="http://schemas.microsoft.com/office/drawing/2014/chart" uri="{C3380CC4-5D6E-409C-BE32-E72D297353CC}">
                    <c16:uniqueId val="{00000003-13F4-41FF-B1F9-95978B2AE5A9}"/>
                  </c:ext>
                </c:extLst>
              </c15:ser>
            </c15:filteredBarSeries>
          </c:ext>
        </c:extLst>
      </c:barChart>
      <c:catAx>
        <c:axId val="325955336"/>
        <c:scaling>
          <c:orientation val="minMax"/>
        </c:scaling>
        <c:delete val="1"/>
        <c:axPos val="b"/>
        <c:majorTickMark val="none"/>
        <c:minorTickMark val="none"/>
        <c:tickLblPos val="nextTo"/>
        <c:crossAx val="325946808"/>
        <c:crosses val="autoZero"/>
        <c:auto val="1"/>
        <c:lblAlgn val="ctr"/>
        <c:lblOffset val="100"/>
        <c:noMultiLvlLbl val="0"/>
      </c:catAx>
      <c:valAx>
        <c:axId val="325946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25955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a:t>IADL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TN"/>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9A1D-4192-91F3-74FEB9276012}"/>
              </c:ext>
            </c:extLst>
          </c:dPt>
          <c:dPt>
            <c:idx val="1"/>
            <c:invertIfNegative val="0"/>
            <c:bubble3D val="0"/>
            <c:spPr>
              <a:solidFill>
                <a:schemeClr val="accent4">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A1D-4192-91F3-74FEB9276012}"/>
              </c:ext>
            </c:extLst>
          </c:dPt>
          <c:dPt>
            <c:idx val="2"/>
            <c:invertIfNegative val="0"/>
            <c:bubble3D val="0"/>
            <c:spPr>
              <a:solidFill>
                <a:schemeClr val="accent3">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A1D-4192-91F3-74FEB9276012}"/>
              </c:ext>
            </c:extLst>
          </c:dPt>
          <c:val>
            <c:numRef>
              <c:f>Feuil3!$F$5:$F$7</c:f>
              <c:numCache>
                <c:formatCode>General</c:formatCode>
                <c:ptCount val="3"/>
                <c:pt idx="0">
                  <c:v>75</c:v>
                </c:pt>
                <c:pt idx="1">
                  <c:v>150</c:v>
                </c:pt>
                <c:pt idx="2">
                  <c:v>23</c:v>
                </c:pt>
              </c:numCache>
            </c:numRef>
          </c:val>
          <c:extLst>
            <c:ext xmlns:c16="http://schemas.microsoft.com/office/drawing/2014/chart" uri="{C3380CC4-5D6E-409C-BE32-E72D297353CC}">
              <c16:uniqueId val="{00000000-9A1D-4192-91F3-74FEB9276012}"/>
            </c:ext>
          </c:extLst>
        </c:ser>
        <c:dLbls>
          <c:showLegendKey val="0"/>
          <c:showVal val="0"/>
          <c:showCatName val="0"/>
          <c:showSerName val="0"/>
          <c:showPercent val="0"/>
          <c:showBubbleSize val="0"/>
        </c:dLbls>
        <c:gapWidth val="100"/>
        <c:overlap val="-24"/>
        <c:axId val="328025616"/>
        <c:axId val="328026272"/>
      </c:barChart>
      <c:catAx>
        <c:axId val="328025616"/>
        <c:scaling>
          <c:orientation val="minMax"/>
        </c:scaling>
        <c:delete val="1"/>
        <c:axPos val="b"/>
        <c:majorTickMark val="none"/>
        <c:minorTickMark val="none"/>
        <c:tickLblPos val="nextTo"/>
        <c:crossAx val="328026272"/>
        <c:crosses val="autoZero"/>
        <c:auto val="1"/>
        <c:lblAlgn val="ctr"/>
        <c:lblOffset val="100"/>
        <c:noMultiLvlLbl val="0"/>
      </c:catAx>
      <c:valAx>
        <c:axId val="32802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2802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ADL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TN"/>
        </a:p>
      </c:txPr>
    </c:title>
    <c:autoTitleDeleted val="0"/>
    <c:plotArea>
      <c:layout/>
      <c:barChart>
        <c:barDir val="col"/>
        <c:grouping val="clustered"/>
        <c:varyColors val="0"/>
        <c:ser>
          <c:idx val="1"/>
          <c:order val="0"/>
          <c:spPr>
            <a:solidFill>
              <a:schemeClr val="accent2"/>
            </a:soli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BA00-4C38-B546-08CF349281EA}"/>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2-BA00-4C38-B546-08CF349281EA}"/>
              </c:ext>
            </c:extLst>
          </c:dPt>
          <c:val>
            <c:numRef>
              <c:f>Feuil6!$F$5:$F$7</c:f>
              <c:numCache>
                <c:formatCode>General</c:formatCode>
                <c:ptCount val="3"/>
                <c:pt idx="0">
                  <c:v>3</c:v>
                </c:pt>
                <c:pt idx="1">
                  <c:v>64</c:v>
                </c:pt>
                <c:pt idx="2">
                  <c:v>177</c:v>
                </c:pt>
              </c:numCache>
            </c:numRef>
          </c:val>
          <c:extLst>
            <c:ext xmlns:c16="http://schemas.microsoft.com/office/drawing/2014/chart" uri="{C3380CC4-5D6E-409C-BE32-E72D297353CC}">
              <c16:uniqueId val="{00000000-BA00-4C38-B546-08CF349281EA}"/>
            </c:ext>
          </c:extLst>
        </c:ser>
        <c:dLbls>
          <c:showLegendKey val="0"/>
          <c:showVal val="0"/>
          <c:showCatName val="0"/>
          <c:showSerName val="0"/>
          <c:showPercent val="0"/>
          <c:showBubbleSize val="0"/>
        </c:dLbls>
        <c:gapWidth val="219"/>
        <c:overlap val="-27"/>
        <c:axId val="541291696"/>
        <c:axId val="541310064"/>
      </c:barChart>
      <c:catAx>
        <c:axId val="541291696"/>
        <c:scaling>
          <c:orientation val="minMax"/>
        </c:scaling>
        <c:delete val="1"/>
        <c:axPos val="b"/>
        <c:majorTickMark val="none"/>
        <c:minorTickMark val="none"/>
        <c:tickLblPos val="nextTo"/>
        <c:crossAx val="541310064"/>
        <c:crosses val="autoZero"/>
        <c:auto val="1"/>
        <c:lblAlgn val="ctr"/>
        <c:lblOffset val="100"/>
        <c:noMultiLvlLbl val="0"/>
      </c:catAx>
      <c:valAx>
        <c:axId val="54131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54129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a:t>G.A.G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TN"/>
        </a:p>
      </c:txPr>
    </c:title>
    <c:autoTitleDeleted val="0"/>
    <c:plotArea>
      <c:layout/>
      <c:doughnutChart>
        <c:varyColors val="1"/>
        <c:ser>
          <c:idx val="0"/>
          <c:order val="0"/>
          <c:explosion val="22"/>
          <c:dPt>
            <c:idx val="0"/>
            <c:bubble3D val="0"/>
            <c:explosion val="18"/>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CE7-422E-8D95-EBC7DABF2F1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CE7-422E-8D95-EBC7DABF2F1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TN"/>
                </a:p>
              </c:txPr>
              <c:showLegendKey val="0"/>
              <c:showVal val="0"/>
              <c:showCatName val="0"/>
              <c:showSerName val="0"/>
              <c:showPercent val="1"/>
              <c:showBubbleSize val="0"/>
              <c:extLst>
                <c:ext xmlns:c16="http://schemas.microsoft.com/office/drawing/2014/chart" uri="{C3380CC4-5D6E-409C-BE32-E72D297353CC}">
                  <c16:uniqueId val="{00000001-BCE7-422E-8D95-EBC7DABF2F13}"/>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fr-TN"/>
                </a:p>
              </c:txPr>
              <c:showLegendKey val="0"/>
              <c:showVal val="0"/>
              <c:showCatName val="0"/>
              <c:showSerName val="0"/>
              <c:showPercent val="1"/>
              <c:showBubbleSize val="0"/>
              <c:extLst>
                <c:ext xmlns:c16="http://schemas.microsoft.com/office/drawing/2014/chart" uri="{C3380CC4-5D6E-409C-BE32-E72D297353CC}">
                  <c16:uniqueId val="{00000003-BCE7-422E-8D95-EBC7DABF2F1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GAG!$F$7:$F$8</c:f>
              <c:strCache>
                <c:ptCount val="2"/>
                <c:pt idx="0">
                  <c:v>&lt;=1</c:v>
                </c:pt>
                <c:pt idx="1">
                  <c:v>&gt;1</c:v>
                </c:pt>
              </c:strCache>
            </c:strRef>
          </c:cat>
          <c:val>
            <c:numRef>
              <c:f>GAG!$G$7:$G$8</c:f>
              <c:numCache>
                <c:formatCode>General</c:formatCode>
                <c:ptCount val="2"/>
                <c:pt idx="0">
                  <c:v>10</c:v>
                </c:pt>
                <c:pt idx="1">
                  <c:v>138</c:v>
                </c:pt>
              </c:numCache>
            </c:numRef>
          </c:val>
          <c:extLst>
            <c:ext xmlns:c16="http://schemas.microsoft.com/office/drawing/2014/chart" uri="{C3380CC4-5D6E-409C-BE32-E72D297353CC}">
              <c16:uniqueId val="{00000004-BCE7-422E-8D95-EBC7DABF2F13}"/>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T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T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a:t>Score</a:t>
            </a:r>
            <a:r>
              <a:rPr lang="fr-FR" baseline="0"/>
              <a:t> Lee</a:t>
            </a:r>
            <a:endParaRPr lang="fr-F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TN"/>
        </a:p>
      </c:txPr>
    </c:title>
    <c:autoTitleDeleted val="0"/>
    <c:plotArea>
      <c:layout/>
      <c:doughnutChart>
        <c:varyColors val="1"/>
        <c:ser>
          <c:idx val="0"/>
          <c:order val="0"/>
          <c:dPt>
            <c:idx val="0"/>
            <c:bubble3D val="0"/>
            <c:explosion val="16"/>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D0-47CD-B677-FC1E03050846}"/>
              </c:ext>
            </c:extLst>
          </c:dPt>
          <c:dPt>
            <c:idx val="1"/>
            <c:bubble3D val="0"/>
            <c:explosion val="19"/>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D0-47CD-B677-FC1E03050846}"/>
              </c:ext>
            </c:extLst>
          </c:dPt>
          <c:dPt>
            <c:idx val="2"/>
            <c:bubble3D val="0"/>
            <c:explosion val="15"/>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1D0-47CD-B677-FC1E03050846}"/>
              </c:ext>
            </c:extLst>
          </c:dPt>
          <c:dPt>
            <c:idx val="3"/>
            <c:bubble3D val="0"/>
            <c:explosion val="22"/>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1D0-47CD-B677-FC1E030508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lee!$D$4:$D$7</c:f>
              <c:strCache>
                <c:ptCount val="4"/>
                <c:pt idx="0">
                  <c:v>0-5</c:v>
                </c:pt>
                <c:pt idx="1">
                  <c:v>6-9</c:v>
                </c:pt>
                <c:pt idx="2">
                  <c:v>10-13</c:v>
                </c:pt>
                <c:pt idx="3">
                  <c:v>&gt;=14</c:v>
                </c:pt>
              </c:strCache>
            </c:strRef>
          </c:cat>
          <c:val>
            <c:numRef>
              <c:f>lee!$E$4:$E$7</c:f>
              <c:numCache>
                <c:formatCode>General</c:formatCode>
                <c:ptCount val="4"/>
                <c:pt idx="0">
                  <c:v>7</c:v>
                </c:pt>
                <c:pt idx="1">
                  <c:v>71</c:v>
                </c:pt>
                <c:pt idx="2">
                  <c:v>128</c:v>
                </c:pt>
                <c:pt idx="3">
                  <c:v>41</c:v>
                </c:pt>
              </c:numCache>
            </c:numRef>
          </c:val>
          <c:extLst>
            <c:ext xmlns:c16="http://schemas.microsoft.com/office/drawing/2014/chart" uri="{C3380CC4-5D6E-409C-BE32-E72D297353CC}">
              <c16:uniqueId val="{00000008-31D0-47CD-B677-FC1E0305084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T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T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G8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T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7080-441E-BF89-6AC0D7640509}"/>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7080-441E-BF89-6AC0D764050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TN"/>
                </a:p>
              </c:txPr>
              <c:showLegendKey val="0"/>
              <c:showVal val="0"/>
              <c:showCatName val="0"/>
              <c:showSerName val="0"/>
              <c:showPercent val="1"/>
              <c:showBubbleSize val="0"/>
              <c:extLst>
                <c:ext xmlns:c16="http://schemas.microsoft.com/office/drawing/2014/chart" uri="{C3380CC4-5D6E-409C-BE32-E72D297353CC}">
                  <c16:uniqueId val="{00000001-7080-441E-BF89-6AC0D7640509}"/>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TN"/>
                </a:p>
              </c:txPr>
              <c:showLegendKey val="0"/>
              <c:showVal val="0"/>
              <c:showCatName val="0"/>
              <c:showSerName val="0"/>
              <c:showPercent val="1"/>
              <c:showBubbleSize val="0"/>
              <c:extLst>
                <c:ext xmlns:c16="http://schemas.microsoft.com/office/drawing/2014/chart" uri="{C3380CC4-5D6E-409C-BE32-E72D297353CC}">
                  <c16:uniqueId val="{00000003-7080-441E-BF89-6AC0D76405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T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'G8'!$F$11:$F$12</c:f>
              <c:strCache>
                <c:ptCount val="2"/>
                <c:pt idx="0">
                  <c:v>&lt;=14</c:v>
                </c:pt>
                <c:pt idx="1">
                  <c:v>&gt;14</c:v>
                </c:pt>
              </c:strCache>
            </c:strRef>
          </c:cat>
          <c:val>
            <c:numRef>
              <c:f>'G8'!$G$11:$G$12</c:f>
              <c:numCache>
                <c:formatCode>General</c:formatCode>
                <c:ptCount val="2"/>
                <c:pt idx="0">
                  <c:v>247</c:v>
                </c:pt>
                <c:pt idx="1">
                  <c:v>0</c:v>
                </c:pt>
              </c:numCache>
            </c:numRef>
          </c:val>
          <c:extLst>
            <c:ext xmlns:c16="http://schemas.microsoft.com/office/drawing/2014/chart" uri="{C3380CC4-5D6E-409C-BE32-E72D297353CC}">
              <c16:uniqueId val="{00000004-7080-441E-BF89-6AC0D7640509}"/>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TN"/>
        </a:p>
      </c:txPr>
    </c:legend>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a:t>Genre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TN"/>
        </a:p>
      </c:txPr>
    </c:title>
    <c:autoTitleDeleted val="0"/>
    <c:plotArea>
      <c:layout/>
      <c:doughnutChart>
        <c:varyColors val="1"/>
        <c:ser>
          <c:idx val="0"/>
          <c:order val="0"/>
          <c:explosion val="13"/>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8ED-49CE-B492-21BF26613D77}"/>
              </c:ext>
            </c:extLst>
          </c:dPt>
          <c:dPt>
            <c:idx val="1"/>
            <c:bubble3D val="0"/>
            <c:spPr>
              <a:solidFill>
                <a:srgbClr val="FF00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8ED-49CE-B492-21BF26613D77}"/>
              </c:ext>
            </c:extLst>
          </c:dPt>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extLst>
                <c:ext xmlns:c15="http://schemas.microsoft.com/office/drawing/2012/chart" uri="{CE6537A1-D6FC-4f65-9D91-7224C49458BB}">
                  <c15:layout>
                    <c:manualLayout>
                      <c:w val="0.14683893266401959"/>
                      <c:h val="0.15753012179685574"/>
                    </c:manualLayout>
                  </c15:layout>
                </c:ext>
                <c:ext xmlns:c16="http://schemas.microsoft.com/office/drawing/2014/chart" uri="{C3380CC4-5D6E-409C-BE32-E72D297353CC}">
                  <c16:uniqueId val="{00000001-08ED-49CE-B492-21BF26613D77}"/>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412D8E97-3189-9A43-BC46-49C4647511FF}" type="PERCENTAGE">
                      <a:rPr lang="en-US" sz="1800"/>
                      <a:pPr>
                        <a:defRPr/>
                      </a:pPr>
                      <a:t>[POURCENTAGE]</a:t>
                    </a:fld>
                    <a:endParaRPr lang="fr-TN"/>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extLst>
                <c:ext xmlns:c15="http://schemas.microsoft.com/office/drawing/2012/chart" uri="{CE6537A1-D6FC-4f65-9D91-7224C49458BB}">
                  <c15:layout>
                    <c:manualLayout>
                      <c:w val="8.7117963609003993E-2"/>
                      <c:h val="8.4579298923062041E-2"/>
                    </c:manualLayout>
                  </c15:layout>
                  <c15:dlblFieldTable/>
                  <c15:showDataLabelsRange val="0"/>
                </c:ext>
                <c:ext xmlns:c16="http://schemas.microsoft.com/office/drawing/2014/chart" uri="{C3380CC4-5D6E-409C-BE32-E72D297353CC}">
                  <c16:uniqueId val="{00000003-08ED-49CE-B492-21BF26613D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Feuil1!$J$6:$K$6</c:f>
              <c:strCache>
                <c:ptCount val="2"/>
                <c:pt idx="0">
                  <c:v>Hommes</c:v>
                </c:pt>
                <c:pt idx="1">
                  <c:v>Femmes</c:v>
                </c:pt>
              </c:strCache>
            </c:strRef>
          </c:cat>
          <c:val>
            <c:numRef>
              <c:f>Feuil1!$J$7:$K$7</c:f>
              <c:numCache>
                <c:formatCode>General</c:formatCode>
                <c:ptCount val="2"/>
                <c:pt idx="0">
                  <c:v>150</c:v>
                </c:pt>
                <c:pt idx="1">
                  <c:v>94</c:v>
                </c:pt>
              </c:numCache>
            </c:numRef>
          </c:val>
          <c:extLst>
            <c:ext xmlns:c16="http://schemas.microsoft.com/office/drawing/2014/chart" uri="{C3380CC4-5D6E-409C-BE32-E72D297353CC}">
              <c16:uniqueId val="{00000004-08ED-49CE-B492-21BF26613D77}"/>
            </c:ext>
          </c:extLst>
        </c:ser>
        <c:dLbls>
          <c:showLegendKey val="0"/>
          <c:showVal val="0"/>
          <c:showCatName val="0"/>
          <c:showSerName val="0"/>
          <c:showPercent val="1"/>
          <c:showBubbleSize val="0"/>
          <c:showLeaderLines val="1"/>
        </c:dLbls>
        <c:firstSliceAng val="0"/>
        <c:holeSize val="41"/>
      </c:doughnut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T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T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658823146549E-2"/>
          <c:y val="5.1779935275080909E-2"/>
          <c:w val="0.91309891632434137"/>
          <c:h val="0.88932599444486915"/>
        </c:manualLayout>
      </c:layout>
      <c:barChart>
        <c:barDir val="col"/>
        <c:grouping val="clustered"/>
        <c:varyColors val="0"/>
        <c:ser>
          <c:idx val="0"/>
          <c:order val="0"/>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0041-49AA-9E52-98349F0F3B48}"/>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0041-49AA-9E52-98349F0F3B48}"/>
              </c:ext>
            </c:extLst>
          </c:dPt>
          <c:cat>
            <c:strRef>
              <c:f>age!$C$5:$C$7</c:f>
              <c:strCache>
                <c:ptCount val="3"/>
                <c:pt idx="0">
                  <c:v>65-75</c:v>
                </c:pt>
                <c:pt idx="1">
                  <c:v>76-85</c:v>
                </c:pt>
                <c:pt idx="2">
                  <c:v>&gt;85</c:v>
                </c:pt>
              </c:strCache>
            </c:strRef>
          </c:cat>
          <c:val>
            <c:numRef>
              <c:f>age!$D$5:$D$7</c:f>
              <c:numCache>
                <c:formatCode>General</c:formatCode>
                <c:ptCount val="3"/>
                <c:pt idx="0">
                  <c:v>175</c:v>
                </c:pt>
                <c:pt idx="1">
                  <c:v>63</c:v>
                </c:pt>
                <c:pt idx="2">
                  <c:v>9</c:v>
                </c:pt>
              </c:numCache>
            </c:numRef>
          </c:val>
          <c:extLst>
            <c:ext xmlns:c16="http://schemas.microsoft.com/office/drawing/2014/chart" uri="{C3380CC4-5D6E-409C-BE32-E72D297353CC}">
              <c16:uniqueId val="{00000004-0041-49AA-9E52-98349F0F3B48}"/>
            </c:ext>
          </c:extLst>
        </c:ser>
        <c:dLbls>
          <c:showLegendKey val="0"/>
          <c:showVal val="0"/>
          <c:showCatName val="0"/>
          <c:showSerName val="0"/>
          <c:showPercent val="0"/>
          <c:showBubbleSize val="0"/>
        </c:dLbls>
        <c:gapWidth val="355"/>
        <c:overlap val="-70"/>
        <c:axId val="540769544"/>
        <c:axId val="540775448"/>
      </c:barChart>
      <c:catAx>
        <c:axId val="54076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540775448"/>
        <c:crosses val="autoZero"/>
        <c:auto val="1"/>
        <c:lblAlgn val="ctr"/>
        <c:lblOffset val="100"/>
        <c:noMultiLvlLbl val="0"/>
      </c:catAx>
      <c:valAx>
        <c:axId val="54077544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54076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TN"/>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Localisation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TN"/>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EB45C0"/>
              </a:solidFill>
              <a:ln>
                <a:noFill/>
              </a:ln>
              <a:effectLst/>
            </c:spPr>
            <c:extLst>
              <c:ext xmlns:c16="http://schemas.microsoft.com/office/drawing/2014/chart" uri="{C3380CC4-5D6E-409C-BE32-E72D297353CC}">
                <c16:uniqueId val="{00000000-3D8C-467C-8B37-A38614AB0E50}"/>
              </c:ext>
            </c:extLst>
          </c:dPt>
          <c:cat>
            <c:strRef>
              <c:f>localisation!$G$4:$G$17</c:f>
              <c:strCache>
                <c:ptCount val="14"/>
                <c:pt idx="0">
                  <c:v>Bénin</c:v>
                </c:pt>
                <c:pt idx="1">
                  <c:v>Cavum</c:v>
                </c:pt>
                <c:pt idx="2">
                  <c:v>ORL</c:v>
                </c:pt>
                <c:pt idx="3">
                  <c:v>poumon</c:v>
                </c:pt>
                <c:pt idx="4">
                  <c:v>Digestive</c:v>
                </c:pt>
                <c:pt idx="5">
                  <c:v>Sein</c:v>
                </c:pt>
                <c:pt idx="6">
                  <c:v>Endométre</c:v>
                </c:pt>
                <c:pt idx="7">
                  <c:v>Thyroide</c:v>
                </c:pt>
                <c:pt idx="8">
                  <c:v>Urologie</c:v>
                </c:pt>
                <c:pt idx="9">
                  <c:v>Cutané</c:v>
                </c:pt>
                <c:pt idx="10">
                  <c:v>OS</c:v>
                </c:pt>
                <c:pt idx="11">
                  <c:v>Neurologie</c:v>
                </c:pt>
                <c:pt idx="12">
                  <c:v>Lumphome</c:v>
                </c:pt>
                <c:pt idx="13">
                  <c:v>primitive Inconue</c:v>
                </c:pt>
              </c:strCache>
            </c:strRef>
          </c:cat>
          <c:val>
            <c:numRef>
              <c:f>localisation!$H$4:$H$17</c:f>
              <c:numCache>
                <c:formatCode>General</c:formatCode>
                <c:ptCount val="14"/>
                <c:pt idx="0">
                  <c:v>1</c:v>
                </c:pt>
                <c:pt idx="1">
                  <c:v>11</c:v>
                </c:pt>
                <c:pt idx="2">
                  <c:v>9</c:v>
                </c:pt>
                <c:pt idx="3">
                  <c:v>51</c:v>
                </c:pt>
                <c:pt idx="4">
                  <c:v>28</c:v>
                </c:pt>
                <c:pt idx="5">
                  <c:v>52</c:v>
                </c:pt>
                <c:pt idx="6">
                  <c:v>9</c:v>
                </c:pt>
                <c:pt idx="7">
                  <c:v>1</c:v>
                </c:pt>
                <c:pt idx="8">
                  <c:v>64</c:v>
                </c:pt>
                <c:pt idx="9">
                  <c:v>4</c:v>
                </c:pt>
                <c:pt idx="10">
                  <c:v>1</c:v>
                </c:pt>
                <c:pt idx="11">
                  <c:v>9</c:v>
                </c:pt>
                <c:pt idx="12">
                  <c:v>7</c:v>
                </c:pt>
                <c:pt idx="13">
                  <c:v>1</c:v>
                </c:pt>
              </c:numCache>
            </c:numRef>
          </c:val>
          <c:extLst>
            <c:ext xmlns:c16="http://schemas.microsoft.com/office/drawing/2014/chart" uri="{C3380CC4-5D6E-409C-BE32-E72D297353CC}">
              <c16:uniqueId val="{00000000-0588-4FB4-B7AA-95D21753B30B}"/>
            </c:ext>
          </c:extLst>
        </c:ser>
        <c:dLbls>
          <c:showLegendKey val="0"/>
          <c:showVal val="0"/>
          <c:showCatName val="0"/>
          <c:showSerName val="0"/>
          <c:showPercent val="0"/>
          <c:showBubbleSize val="0"/>
        </c:dLbls>
        <c:gapWidth val="219"/>
        <c:overlap val="-27"/>
        <c:axId val="395042280"/>
        <c:axId val="395036376"/>
      </c:barChart>
      <c:catAx>
        <c:axId val="39504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TN"/>
          </a:p>
        </c:txPr>
        <c:crossAx val="395036376"/>
        <c:crosses val="autoZero"/>
        <c:auto val="1"/>
        <c:lblAlgn val="ctr"/>
        <c:lblOffset val="100"/>
        <c:noMultiLvlLbl val="0"/>
      </c:catAx>
      <c:valAx>
        <c:axId val="395036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95042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dirty="0"/>
              <a:t>Métastases</a:t>
            </a:r>
            <a:r>
              <a:rPr lang="fr-FR" baseline="0" dirty="0"/>
              <a:t> </a:t>
            </a:r>
            <a:endParaRPr lang="fr-FR"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TN"/>
        </a:p>
      </c:txPr>
    </c:title>
    <c:autoTitleDeleted val="0"/>
    <c:plotArea>
      <c:layout>
        <c:manualLayout>
          <c:layoutTarget val="inner"/>
          <c:xMode val="edge"/>
          <c:yMode val="edge"/>
          <c:x val="0.25366820839504195"/>
          <c:y val="0.15606582414178741"/>
          <c:w val="0.45603326465689409"/>
          <c:h val="0.81405685295089203"/>
        </c:manualLayout>
      </c:layout>
      <c:pieChart>
        <c:varyColors val="1"/>
        <c:ser>
          <c:idx val="0"/>
          <c:order val="0"/>
          <c:dPt>
            <c:idx val="0"/>
            <c:bubble3D val="0"/>
            <c:explosion val="19"/>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192-4025-96DB-5EE173F6736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192-4025-96DB-5EE173F6736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TN"/>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Feuil1!$N$6:$O$6</c:f>
              <c:strCache>
                <c:ptCount val="2"/>
                <c:pt idx="0">
                  <c:v>Métastatique </c:v>
                </c:pt>
                <c:pt idx="1">
                  <c:v>Non Métastatique </c:v>
                </c:pt>
              </c:strCache>
            </c:strRef>
          </c:cat>
          <c:val>
            <c:numRef>
              <c:f>Feuil1!$N$7:$O$7</c:f>
              <c:numCache>
                <c:formatCode>General</c:formatCode>
                <c:ptCount val="2"/>
                <c:pt idx="0">
                  <c:v>43</c:v>
                </c:pt>
                <c:pt idx="1">
                  <c:v>194</c:v>
                </c:pt>
              </c:numCache>
            </c:numRef>
          </c:val>
          <c:extLst>
            <c:ext xmlns:c16="http://schemas.microsoft.com/office/drawing/2014/chart" uri="{C3380CC4-5D6E-409C-BE32-E72D297353CC}">
              <c16:uniqueId val="{00000004-9192-4025-96DB-5EE173F67363}"/>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
          <c:y val="5.497801372641526E-2"/>
          <c:w val="0.3853062477343151"/>
          <c:h val="9.8742445309364629E-2"/>
        </c:manualLayout>
      </c:layout>
      <c:overlay val="0"/>
      <c:spPr>
        <a:solidFill>
          <a:schemeClr val="lt1">
            <a:alpha val="78000"/>
          </a:schemeClr>
        </a:solid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fr-T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T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a:t>MNA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TN"/>
        </a:p>
      </c:txPr>
    </c:title>
    <c:autoTitleDeleted val="0"/>
    <c:plotArea>
      <c:layout/>
      <c:doughnutChart>
        <c:varyColors val="1"/>
        <c:ser>
          <c:idx val="0"/>
          <c:order val="0"/>
          <c:explosion val="2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8F-41EB-A898-5193BAF009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8F-41EB-A898-5193BAF009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8F-41EB-A898-5193BAF0093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T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MNA!$E$6:$E$8</c:f>
              <c:strCache>
                <c:ptCount val="3"/>
                <c:pt idx="0">
                  <c:v>0-7</c:v>
                </c:pt>
                <c:pt idx="1">
                  <c:v>8-11</c:v>
                </c:pt>
                <c:pt idx="2">
                  <c:v>12-14</c:v>
                </c:pt>
              </c:strCache>
            </c:strRef>
          </c:cat>
          <c:val>
            <c:numRef>
              <c:f>MNA!$F$6:$F$8</c:f>
              <c:numCache>
                <c:formatCode>General</c:formatCode>
                <c:ptCount val="3"/>
                <c:pt idx="0">
                  <c:v>45</c:v>
                </c:pt>
                <c:pt idx="1">
                  <c:v>163</c:v>
                </c:pt>
                <c:pt idx="2">
                  <c:v>31</c:v>
                </c:pt>
              </c:numCache>
            </c:numRef>
          </c:val>
          <c:extLst>
            <c:ext xmlns:c16="http://schemas.microsoft.com/office/drawing/2014/chart" uri="{C3380CC4-5D6E-409C-BE32-E72D297353CC}">
              <c16:uniqueId val="{00000006-7C8F-41EB-A898-5193BAF0093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7052300294247744"/>
          <c:y val="0.41787290068015959"/>
          <c:w val="0.212427587555542"/>
          <c:h val="0.2720467258710958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TN"/>
        </a:p>
      </c:txPr>
    </c:legend>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fr-FR"/>
              <a:t>MINI GDS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TN"/>
        </a:p>
      </c:txPr>
    </c:title>
    <c:autoTitleDeleted val="0"/>
    <c:plotArea>
      <c:layout>
        <c:manualLayout>
          <c:layoutTarget val="inner"/>
          <c:xMode val="edge"/>
          <c:yMode val="edge"/>
          <c:x val="5.4219689720105047E-2"/>
          <c:y val="0.12935573136739884"/>
          <c:w val="0.80579799763467008"/>
          <c:h val="0.79563697251159982"/>
        </c:manualLayout>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EDE0-4CF4-BB9A-8A33561D850A}"/>
              </c:ext>
            </c:extLst>
          </c:dPt>
          <c:cat>
            <c:strRef>
              <c:f>GDS!$D$8:$D$9</c:f>
              <c:strCache>
                <c:ptCount val="2"/>
                <c:pt idx="0">
                  <c:v>&lt;1</c:v>
                </c:pt>
                <c:pt idx="1">
                  <c:v>&gt;=1</c:v>
                </c:pt>
              </c:strCache>
            </c:strRef>
          </c:cat>
          <c:val>
            <c:numRef>
              <c:f>GDS!$E$8:$E$9</c:f>
              <c:numCache>
                <c:formatCode>General</c:formatCode>
                <c:ptCount val="2"/>
                <c:pt idx="0">
                  <c:v>140</c:v>
                </c:pt>
                <c:pt idx="1">
                  <c:v>108</c:v>
                </c:pt>
              </c:numCache>
            </c:numRef>
          </c:val>
          <c:extLst>
            <c:ext xmlns:c16="http://schemas.microsoft.com/office/drawing/2014/chart" uri="{C3380CC4-5D6E-409C-BE32-E72D297353CC}">
              <c16:uniqueId val="{00000000-EDE0-4CF4-BB9A-8A33561D850A}"/>
            </c:ext>
          </c:extLst>
        </c:ser>
        <c:dLbls>
          <c:showLegendKey val="0"/>
          <c:showVal val="0"/>
          <c:showCatName val="0"/>
          <c:showSerName val="0"/>
          <c:showPercent val="0"/>
          <c:showBubbleSize val="0"/>
        </c:dLbls>
        <c:gapWidth val="150"/>
        <c:axId val="395585568"/>
        <c:axId val="395586552"/>
      </c:barChart>
      <c:catAx>
        <c:axId val="39558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fr-TN"/>
          </a:p>
        </c:txPr>
        <c:crossAx val="395586552"/>
        <c:crosses val="autoZero"/>
        <c:auto val="1"/>
        <c:lblAlgn val="ctr"/>
        <c:lblOffset val="100"/>
        <c:noMultiLvlLbl val="0"/>
      </c:catAx>
      <c:valAx>
        <c:axId val="39558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95585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legend>
    <c:plotVisOnly val="1"/>
    <c:dispBlanksAs val="gap"/>
    <c:showDLblsOverMax val="0"/>
  </c:chart>
  <c:spPr>
    <a:noFill/>
    <a:ln>
      <a:noFill/>
    </a:ln>
    <a:effectLst/>
  </c:spPr>
  <c:txPr>
    <a:bodyPr/>
    <a:lstStyle/>
    <a:p>
      <a:pPr>
        <a:defRPr/>
      </a:pPr>
      <a:endParaRPr lang="fr-TN"/>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dirty="0"/>
              <a:t>MMSE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TN"/>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6">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7CA-457D-BBD9-4DE2E8AC1A91}"/>
              </c:ext>
            </c:extLst>
          </c:dPt>
          <c:dPt>
            <c:idx val="2"/>
            <c:invertIfNegative val="0"/>
            <c:bubble3D val="0"/>
            <c:spPr>
              <a:solidFill>
                <a:schemeClr val="accent4">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A7CA-457D-BBD9-4DE2E8AC1A91}"/>
              </c:ext>
            </c:extLst>
          </c:dPt>
          <c:dPt>
            <c:idx val="3"/>
            <c:invertIfNegative val="0"/>
            <c:bubble3D val="0"/>
            <c:spPr>
              <a:solidFill>
                <a:schemeClr val="accent2">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7CA-457D-BBD9-4DE2E8AC1A91}"/>
              </c:ext>
            </c:extLst>
          </c:dPt>
          <c:dLbls>
            <c:dLbl>
              <c:idx val="0"/>
              <c:tx>
                <c:rich>
                  <a:bodyPr/>
                  <a:lstStyle/>
                  <a:p>
                    <a:r>
                      <a:rPr lang="en-US"/>
                      <a:t>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CA-457D-BBD9-4DE2E8AC1A91}"/>
                </c:ext>
              </c:extLst>
            </c:dLbl>
            <c:dLbl>
              <c:idx val="1"/>
              <c:tx>
                <c:rich>
                  <a:bodyPr/>
                  <a:lstStyle/>
                  <a:p>
                    <a:r>
                      <a:rPr lang="en-US"/>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CA-457D-BBD9-4DE2E8AC1A91}"/>
                </c:ext>
              </c:extLst>
            </c:dLbl>
            <c:dLbl>
              <c:idx val="2"/>
              <c:tx>
                <c:rich>
                  <a:bodyPr/>
                  <a:lstStyle/>
                  <a:p>
                    <a:r>
                      <a:rPr lang="en-US"/>
                      <a:t>38%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CA-457D-BBD9-4DE2E8AC1A91}"/>
                </c:ext>
              </c:extLst>
            </c:dLbl>
            <c:dLbl>
              <c:idx val="3"/>
              <c:tx>
                <c:rich>
                  <a:bodyPr/>
                  <a:lstStyle/>
                  <a:p>
                    <a:r>
                      <a:rPr lang="en-US"/>
                      <a:t>61%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CA-457D-BBD9-4DE2E8AC1A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T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mmse!$E$13:$E$16</c:f>
              <c:strCache>
                <c:ptCount val="4"/>
                <c:pt idx="0">
                  <c:v>&lt;=10</c:v>
                </c:pt>
                <c:pt idx="1">
                  <c:v>11-20</c:v>
                </c:pt>
                <c:pt idx="2">
                  <c:v>21-26</c:v>
                </c:pt>
                <c:pt idx="3">
                  <c:v>&gt;=27</c:v>
                </c:pt>
              </c:strCache>
            </c:strRef>
          </c:cat>
          <c:val>
            <c:numRef>
              <c:f>mmse!$F$13:$F$16</c:f>
              <c:numCache>
                <c:formatCode>General</c:formatCode>
                <c:ptCount val="4"/>
                <c:pt idx="0">
                  <c:v>1</c:v>
                </c:pt>
                <c:pt idx="1">
                  <c:v>6</c:v>
                </c:pt>
                <c:pt idx="2">
                  <c:v>92</c:v>
                </c:pt>
                <c:pt idx="3">
                  <c:v>149</c:v>
                </c:pt>
              </c:numCache>
            </c:numRef>
          </c:val>
          <c:extLst>
            <c:ext xmlns:c16="http://schemas.microsoft.com/office/drawing/2014/chart" uri="{C3380CC4-5D6E-409C-BE32-E72D297353CC}">
              <c16:uniqueId val="{00000004-A7CA-457D-BBD9-4DE2E8AC1A91}"/>
            </c:ext>
          </c:extLst>
        </c:ser>
        <c:dLbls>
          <c:showLegendKey val="0"/>
          <c:showVal val="1"/>
          <c:showCatName val="0"/>
          <c:showSerName val="0"/>
          <c:showPercent val="0"/>
          <c:showBubbleSize val="0"/>
        </c:dLbls>
        <c:gapWidth val="75"/>
        <c:overlap val="40"/>
        <c:axId val="397682184"/>
        <c:axId val="397683168"/>
      </c:barChart>
      <c:catAx>
        <c:axId val="39768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97683168"/>
        <c:crosses val="autoZero"/>
        <c:auto val="1"/>
        <c:lblAlgn val="ctr"/>
        <c:lblOffset val="100"/>
        <c:noMultiLvlLbl val="0"/>
      </c:catAx>
      <c:valAx>
        <c:axId val="39768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crossAx val="397682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TN"/>
        </a:p>
      </c:txPr>
    </c:legend>
    <c:plotVisOnly val="1"/>
    <c:dispBlanksAs val="gap"/>
    <c:showDLblsOverMax val="0"/>
  </c:chart>
  <c:spPr>
    <a:noFill/>
    <a:ln>
      <a:noFill/>
    </a:ln>
    <a:effectLst/>
  </c:spPr>
  <c:txPr>
    <a:bodyPr/>
    <a:lstStyle/>
    <a:p>
      <a:pPr>
        <a:defRPr/>
      </a:pPr>
      <a:endParaRPr lang="fr-T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CE35B-047C-4D10-9AF6-1A3D235C572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A821B370-72A6-4CB5-A24A-EE9A9ABA0086}">
      <dgm:prSet phldrT="[Texte]"/>
      <dgm:spPr/>
      <dgm:t>
        <a:bodyPr/>
        <a:lstStyle/>
        <a:p>
          <a:r>
            <a:rPr lang="fr-FR" dirty="0"/>
            <a:t>Introduction</a:t>
          </a:r>
        </a:p>
      </dgm:t>
    </dgm:pt>
    <dgm:pt modelId="{6DBA0082-EE77-4AE1-8115-D8C751E5C8C9}" type="parTrans" cxnId="{906E2066-A5BB-430F-9B54-524B802C277C}">
      <dgm:prSet/>
      <dgm:spPr/>
      <dgm:t>
        <a:bodyPr/>
        <a:lstStyle/>
        <a:p>
          <a:endParaRPr lang="fr-FR"/>
        </a:p>
      </dgm:t>
    </dgm:pt>
    <dgm:pt modelId="{17717274-FB72-4159-BBB1-B3D864096FAB}" type="sibTrans" cxnId="{906E2066-A5BB-430F-9B54-524B802C277C}">
      <dgm:prSet/>
      <dgm:spPr/>
      <dgm:t>
        <a:bodyPr/>
        <a:lstStyle/>
        <a:p>
          <a:endParaRPr lang="fr-FR"/>
        </a:p>
      </dgm:t>
    </dgm:pt>
    <dgm:pt modelId="{EEEE4696-CFDF-496E-9AA8-515DB4E8772C}">
      <dgm:prSet phldrT="[Texte]"/>
      <dgm:spPr/>
      <dgm:t>
        <a:bodyPr/>
        <a:lstStyle/>
        <a:p>
          <a:r>
            <a:rPr lang="fr-FR" dirty="0"/>
            <a:t>Etude</a:t>
          </a:r>
        </a:p>
      </dgm:t>
    </dgm:pt>
    <dgm:pt modelId="{83AA735A-EAC2-49BE-BCF3-5B59D6232B5F}" type="parTrans" cxnId="{24BD399A-9760-4984-852F-C59089B27764}">
      <dgm:prSet/>
      <dgm:spPr/>
      <dgm:t>
        <a:bodyPr/>
        <a:lstStyle/>
        <a:p>
          <a:endParaRPr lang="fr-FR"/>
        </a:p>
      </dgm:t>
    </dgm:pt>
    <dgm:pt modelId="{8B016A28-BD55-4B94-858F-50BBE0FBDF70}" type="sibTrans" cxnId="{24BD399A-9760-4984-852F-C59089B27764}">
      <dgm:prSet/>
      <dgm:spPr/>
      <dgm:t>
        <a:bodyPr/>
        <a:lstStyle/>
        <a:p>
          <a:endParaRPr lang="fr-FR"/>
        </a:p>
      </dgm:t>
    </dgm:pt>
    <dgm:pt modelId="{1B34BEA7-F97A-48FD-A4A9-013FE8D79778}">
      <dgm:prSet phldrT="[Texte]"/>
      <dgm:spPr/>
      <dgm:t>
        <a:bodyPr/>
        <a:lstStyle/>
        <a:p>
          <a:r>
            <a:rPr lang="fr-FR" dirty="0"/>
            <a:t>Remerciements</a:t>
          </a:r>
        </a:p>
      </dgm:t>
    </dgm:pt>
    <dgm:pt modelId="{5CFA397C-1F72-4A48-BCA2-6C4D36A9725B}" type="sibTrans" cxnId="{18222651-EEC4-4D5C-BBE4-70428C589486}">
      <dgm:prSet/>
      <dgm:spPr/>
      <dgm:t>
        <a:bodyPr/>
        <a:lstStyle/>
        <a:p>
          <a:endParaRPr lang="fr-FR"/>
        </a:p>
      </dgm:t>
    </dgm:pt>
    <dgm:pt modelId="{6EC14A1D-0E49-4DEE-B5D1-AA3488308222}" type="parTrans" cxnId="{18222651-EEC4-4D5C-BBE4-70428C589486}">
      <dgm:prSet/>
      <dgm:spPr/>
      <dgm:t>
        <a:bodyPr/>
        <a:lstStyle/>
        <a:p>
          <a:endParaRPr lang="fr-FR"/>
        </a:p>
      </dgm:t>
    </dgm:pt>
    <dgm:pt modelId="{4BAD5DC9-CFB4-4BB6-B3DB-185FB6218580}" type="pres">
      <dgm:prSet presAssocID="{999CE35B-047C-4D10-9AF6-1A3D235C572E}" presName="Name0" presStyleCnt="0">
        <dgm:presLayoutVars>
          <dgm:chMax val="7"/>
          <dgm:chPref val="7"/>
          <dgm:dir/>
        </dgm:presLayoutVars>
      </dgm:prSet>
      <dgm:spPr/>
    </dgm:pt>
    <dgm:pt modelId="{A416F7AA-2BF6-4CF2-A37E-F7CEC0B94604}" type="pres">
      <dgm:prSet presAssocID="{999CE35B-047C-4D10-9AF6-1A3D235C572E}" presName="Name1" presStyleCnt="0"/>
      <dgm:spPr/>
    </dgm:pt>
    <dgm:pt modelId="{76FDF985-5E0E-4660-AADB-F588D8A24368}" type="pres">
      <dgm:prSet presAssocID="{999CE35B-047C-4D10-9AF6-1A3D235C572E}" presName="cycle" presStyleCnt="0"/>
      <dgm:spPr/>
    </dgm:pt>
    <dgm:pt modelId="{2E570D39-A508-420A-B53D-A941B14E9D0A}" type="pres">
      <dgm:prSet presAssocID="{999CE35B-047C-4D10-9AF6-1A3D235C572E}" presName="srcNode" presStyleLbl="node1" presStyleIdx="0" presStyleCnt="3"/>
      <dgm:spPr/>
    </dgm:pt>
    <dgm:pt modelId="{350D53B7-EA3D-477D-AB94-24A5D01B9E23}" type="pres">
      <dgm:prSet presAssocID="{999CE35B-047C-4D10-9AF6-1A3D235C572E}" presName="conn" presStyleLbl="parChTrans1D2" presStyleIdx="0" presStyleCnt="1"/>
      <dgm:spPr/>
    </dgm:pt>
    <dgm:pt modelId="{47E0FB56-9401-4DE0-A5A6-7D4EFC18FAE6}" type="pres">
      <dgm:prSet presAssocID="{999CE35B-047C-4D10-9AF6-1A3D235C572E}" presName="extraNode" presStyleLbl="node1" presStyleIdx="0" presStyleCnt="3"/>
      <dgm:spPr/>
    </dgm:pt>
    <dgm:pt modelId="{069349C2-7377-409E-B854-A56620DF161B}" type="pres">
      <dgm:prSet presAssocID="{999CE35B-047C-4D10-9AF6-1A3D235C572E}" presName="dstNode" presStyleLbl="node1" presStyleIdx="0" presStyleCnt="3"/>
      <dgm:spPr/>
    </dgm:pt>
    <dgm:pt modelId="{C570F69D-5721-45E2-9367-4554A2EBC566}" type="pres">
      <dgm:prSet presAssocID="{A821B370-72A6-4CB5-A24A-EE9A9ABA0086}" presName="text_1" presStyleLbl="node1" presStyleIdx="0" presStyleCnt="3">
        <dgm:presLayoutVars>
          <dgm:bulletEnabled val="1"/>
        </dgm:presLayoutVars>
      </dgm:prSet>
      <dgm:spPr/>
    </dgm:pt>
    <dgm:pt modelId="{D9B2E243-2E08-450A-AAB7-1792C6FCA00A}" type="pres">
      <dgm:prSet presAssocID="{A821B370-72A6-4CB5-A24A-EE9A9ABA0086}" presName="accent_1" presStyleCnt="0"/>
      <dgm:spPr/>
    </dgm:pt>
    <dgm:pt modelId="{D2938DD2-0947-4801-96E0-0B5AE847E74E}" type="pres">
      <dgm:prSet presAssocID="{A821B370-72A6-4CB5-A24A-EE9A9ABA0086}" presName="accentRepeatNode" presStyleLbl="solidFgAcc1" presStyleIdx="0" presStyleCnt="3"/>
      <dgm:spPr/>
    </dgm:pt>
    <dgm:pt modelId="{28060862-B08C-4DF4-8A4E-4CE557499A24}" type="pres">
      <dgm:prSet presAssocID="{EEEE4696-CFDF-496E-9AA8-515DB4E8772C}" presName="text_2" presStyleLbl="node1" presStyleIdx="1" presStyleCnt="3">
        <dgm:presLayoutVars>
          <dgm:bulletEnabled val="1"/>
        </dgm:presLayoutVars>
      </dgm:prSet>
      <dgm:spPr/>
    </dgm:pt>
    <dgm:pt modelId="{1E88F3DA-BC1E-4DA6-95E6-C82A28D99994}" type="pres">
      <dgm:prSet presAssocID="{EEEE4696-CFDF-496E-9AA8-515DB4E8772C}" presName="accent_2" presStyleCnt="0"/>
      <dgm:spPr/>
    </dgm:pt>
    <dgm:pt modelId="{779B81BF-2F23-4EA1-A3DB-2C4E5AA81058}" type="pres">
      <dgm:prSet presAssocID="{EEEE4696-CFDF-496E-9AA8-515DB4E8772C}" presName="accentRepeatNode" presStyleLbl="solidFgAcc1" presStyleIdx="1" presStyleCnt="3"/>
      <dgm:spPr/>
    </dgm:pt>
    <dgm:pt modelId="{0A81A1EE-CBB9-47FD-A6A5-C7A878A22885}" type="pres">
      <dgm:prSet presAssocID="{1B34BEA7-F97A-48FD-A4A9-013FE8D79778}" presName="text_3" presStyleLbl="node1" presStyleIdx="2" presStyleCnt="3">
        <dgm:presLayoutVars>
          <dgm:bulletEnabled val="1"/>
        </dgm:presLayoutVars>
      </dgm:prSet>
      <dgm:spPr/>
    </dgm:pt>
    <dgm:pt modelId="{5BAC1990-53FE-403F-A331-49B4C665F59E}" type="pres">
      <dgm:prSet presAssocID="{1B34BEA7-F97A-48FD-A4A9-013FE8D79778}" presName="accent_3" presStyleCnt="0"/>
      <dgm:spPr/>
    </dgm:pt>
    <dgm:pt modelId="{177AF03E-B85B-43CA-84EB-E06DAE991F60}" type="pres">
      <dgm:prSet presAssocID="{1B34BEA7-F97A-48FD-A4A9-013FE8D79778}" presName="accentRepeatNode" presStyleLbl="solidFgAcc1" presStyleIdx="2" presStyleCnt="3"/>
      <dgm:spPr/>
    </dgm:pt>
  </dgm:ptLst>
  <dgm:cxnLst>
    <dgm:cxn modelId="{F76E3A0B-C63D-4181-80D2-3D381AB2C9B2}" type="presOf" srcId="{17717274-FB72-4159-BBB1-B3D864096FAB}" destId="{350D53B7-EA3D-477D-AB94-24A5D01B9E23}" srcOrd="0" destOrd="0" presId="urn:microsoft.com/office/officeart/2008/layout/VerticalCurvedList"/>
    <dgm:cxn modelId="{DC4E0129-9BCB-4869-9D84-11A6C81F8C11}" type="presOf" srcId="{999CE35B-047C-4D10-9AF6-1A3D235C572E}" destId="{4BAD5DC9-CFB4-4BB6-B3DB-185FB6218580}" srcOrd="0" destOrd="0" presId="urn:microsoft.com/office/officeart/2008/layout/VerticalCurvedList"/>
    <dgm:cxn modelId="{18222651-EEC4-4D5C-BBE4-70428C589486}" srcId="{999CE35B-047C-4D10-9AF6-1A3D235C572E}" destId="{1B34BEA7-F97A-48FD-A4A9-013FE8D79778}" srcOrd="2" destOrd="0" parTransId="{6EC14A1D-0E49-4DEE-B5D1-AA3488308222}" sibTransId="{5CFA397C-1F72-4A48-BCA2-6C4D36A9725B}"/>
    <dgm:cxn modelId="{906E2066-A5BB-430F-9B54-524B802C277C}" srcId="{999CE35B-047C-4D10-9AF6-1A3D235C572E}" destId="{A821B370-72A6-4CB5-A24A-EE9A9ABA0086}" srcOrd="0" destOrd="0" parTransId="{6DBA0082-EE77-4AE1-8115-D8C751E5C8C9}" sibTransId="{17717274-FB72-4159-BBB1-B3D864096FAB}"/>
    <dgm:cxn modelId="{438AF378-13DE-406D-898D-4FC216011716}" type="presOf" srcId="{A821B370-72A6-4CB5-A24A-EE9A9ABA0086}" destId="{C570F69D-5721-45E2-9367-4554A2EBC566}" srcOrd="0" destOrd="0" presId="urn:microsoft.com/office/officeart/2008/layout/VerticalCurvedList"/>
    <dgm:cxn modelId="{BA9D5E80-0D1A-475F-AB8B-7BAD9CD0F1B7}" type="presOf" srcId="{1B34BEA7-F97A-48FD-A4A9-013FE8D79778}" destId="{0A81A1EE-CBB9-47FD-A6A5-C7A878A22885}" srcOrd="0" destOrd="0" presId="urn:microsoft.com/office/officeart/2008/layout/VerticalCurvedList"/>
    <dgm:cxn modelId="{32429099-AEA0-4C0C-B78F-814B734297A8}" type="presOf" srcId="{EEEE4696-CFDF-496E-9AA8-515DB4E8772C}" destId="{28060862-B08C-4DF4-8A4E-4CE557499A24}" srcOrd="0" destOrd="0" presId="urn:microsoft.com/office/officeart/2008/layout/VerticalCurvedList"/>
    <dgm:cxn modelId="{24BD399A-9760-4984-852F-C59089B27764}" srcId="{999CE35B-047C-4D10-9AF6-1A3D235C572E}" destId="{EEEE4696-CFDF-496E-9AA8-515DB4E8772C}" srcOrd="1" destOrd="0" parTransId="{83AA735A-EAC2-49BE-BCF3-5B59D6232B5F}" sibTransId="{8B016A28-BD55-4B94-858F-50BBE0FBDF70}"/>
    <dgm:cxn modelId="{85CF2A67-32E8-4726-8EA3-25B341B6FE22}" type="presParOf" srcId="{4BAD5DC9-CFB4-4BB6-B3DB-185FB6218580}" destId="{A416F7AA-2BF6-4CF2-A37E-F7CEC0B94604}" srcOrd="0" destOrd="0" presId="urn:microsoft.com/office/officeart/2008/layout/VerticalCurvedList"/>
    <dgm:cxn modelId="{4DBBB86D-4307-4683-9118-846189A71CB6}" type="presParOf" srcId="{A416F7AA-2BF6-4CF2-A37E-F7CEC0B94604}" destId="{76FDF985-5E0E-4660-AADB-F588D8A24368}" srcOrd="0" destOrd="0" presId="urn:microsoft.com/office/officeart/2008/layout/VerticalCurvedList"/>
    <dgm:cxn modelId="{484B2CF0-600B-4AAB-B7D3-D58894F183E6}" type="presParOf" srcId="{76FDF985-5E0E-4660-AADB-F588D8A24368}" destId="{2E570D39-A508-420A-B53D-A941B14E9D0A}" srcOrd="0" destOrd="0" presId="urn:microsoft.com/office/officeart/2008/layout/VerticalCurvedList"/>
    <dgm:cxn modelId="{9CEF50B0-4865-4709-B817-00D5DF7D1A2B}" type="presParOf" srcId="{76FDF985-5E0E-4660-AADB-F588D8A24368}" destId="{350D53B7-EA3D-477D-AB94-24A5D01B9E23}" srcOrd="1" destOrd="0" presId="urn:microsoft.com/office/officeart/2008/layout/VerticalCurvedList"/>
    <dgm:cxn modelId="{E209E2B8-D8F5-4122-AA78-6CC00B48F0D1}" type="presParOf" srcId="{76FDF985-5E0E-4660-AADB-F588D8A24368}" destId="{47E0FB56-9401-4DE0-A5A6-7D4EFC18FAE6}" srcOrd="2" destOrd="0" presId="urn:microsoft.com/office/officeart/2008/layout/VerticalCurvedList"/>
    <dgm:cxn modelId="{47524D21-613D-449C-9E3B-AA5FDE1DDEC1}" type="presParOf" srcId="{76FDF985-5E0E-4660-AADB-F588D8A24368}" destId="{069349C2-7377-409E-B854-A56620DF161B}" srcOrd="3" destOrd="0" presId="urn:microsoft.com/office/officeart/2008/layout/VerticalCurvedList"/>
    <dgm:cxn modelId="{6EE27835-EF20-4A5A-8657-97DDB352DECC}" type="presParOf" srcId="{A416F7AA-2BF6-4CF2-A37E-F7CEC0B94604}" destId="{C570F69D-5721-45E2-9367-4554A2EBC566}" srcOrd="1" destOrd="0" presId="urn:microsoft.com/office/officeart/2008/layout/VerticalCurvedList"/>
    <dgm:cxn modelId="{57E9BAE0-5F09-4F90-96FD-36EDCE95B9A9}" type="presParOf" srcId="{A416F7AA-2BF6-4CF2-A37E-F7CEC0B94604}" destId="{D9B2E243-2E08-450A-AAB7-1792C6FCA00A}" srcOrd="2" destOrd="0" presId="urn:microsoft.com/office/officeart/2008/layout/VerticalCurvedList"/>
    <dgm:cxn modelId="{36800512-77D0-423D-B5D6-68F93EF18511}" type="presParOf" srcId="{D9B2E243-2E08-450A-AAB7-1792C6FCA00A}" destId="{D2938DD2-0947-4801-96E0-0B5AE847E74E}" srcOrd="0" destOrd="0" presId="urn:microsoft.com/office/officeart/2008/layout/VerticalCurvedList"/>
    <dgm:cxn modelId="{F32BA419-769C-4633-A9E5-216CB2A453C8}" type="presParOf" srcId="{A416F7AA-2BF6-4CF2-A37E-F7CEC0B94604}" destId="{28060862-B08C-4DF4-8A4E-4CE557499A24}" srcOrd="3" destOrd="0" presId="urn:microsoft.com/office/officeart/2008/layout/VerticalCurvedList"/>
    <dgm:cxn modelId="{F7B73091-AFEC-43F7-8BCD-3C97503355C0}" type="presParOf" srcId="{A416F7AA-2BF6-4CF2-A37E-F7CEC0B94604}" destId="{1E88F3DA-BC1E-4DA6-95E6-C82A28D99994}" srcOrd="4" destOrd="0" presId="urn:microsoft.com/office/officeart/2008/layout/VerticalCurvedList"/>
    <dgm:cxn modelId="{0806B08D-9AA8-49D2-838F-1870E9ED6E7A}" type="presParOf" srcId="{1E88F3DA-BC1E-4DA6-95E6-C82A28D99994}" destId="{779B81BF-2F23-4EA1-A3DB-2C4E5AA81058}" srcOrd="0" destOrd="0" presId="urn:microsoft.com/office/officeart/2008/layout/VerticalCurvedList"/>
    <dgm:cxn modelId="{2C546507-8ABB-411A-86B4-4B646FAA4FA9}" type="presParOf" srcId="{A416F7AA-2BF6-4CF2-A37E-F7CEC0B94604}" destId="{0A81A1EE-CBB9-47FD-A6A5-C7A878A22885}" srcOrd="5" destOrd="0" presId="urn:microsoft.com/office/officeart/2008/layout/VerticalCurvedList"/>
    <dgm:cxn modelId="{FBB8695F-F3E0-4095-AFB6-8CCF7F8E5FF1}" type="presParOf" srcId="{A416F7AA-2BF6-4CF2-A37E-F7CEC0B94604}" destId="{5BAC1990-53FE-403F-A331-49B4C665F59E}" srcOrd="6" destOrd="0" presId="urn:microsoft.com/office/officeart/2008/layout/VerticalCurvedList"/>
    <dgm:cxn modelId="{DB22B5FD-5BB0-476A-B83B-9422458CE696}" type="presParOf" srcId="{5BAC1990-53FE-403F-A331-49B4C665F59E}" destId="{177AF03E-B85B-43CA-84EB-E06DAE991F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42E1B-9132-4C51-9517-FA03754756C8}" type="doc">
      <dgm:prSet loTypeId="urn:microsoft.com/office/officeart/2005/8/layout/hProcess9" loCatId="process" qsTypeId="urn:microsoft.com/office/officeart/2005/8/quickstyle/simple1" qsCatId="simple" csTypeId="urn:microsoft.com/office/officeart/2005/8/colors/colorful4" csCatId="colorful" phldr="1"/>
      <dgm:spPr/>
    </dgm:pt>
    <dgm:pt modelId="{F86A320A-ED3A-41F4-A7C6-503571B0D758}">
      <dgm:prSet phldrT="[Texte]"/>
      <dgm:spPr/>
      <dgm:t>
        <a:bodyPr/>
        <a:lstStyle/>
        <a:p>
          <a:r>
            <a:rPr lang="fr-FR" dirty="0"/>
            <a:t>2021</a:t>
          </a:r>
        </a:p>
      </dgm:t>
    </dgm:pt>
    <dgm:pt modelId="{D570239C-6EDA-4E84-ACB0-501489D2C16D}" type="parTrans" cxnId="{FF89AAB6-4B66-4ECA-A47B-1DAD2343AB42}">
      <dgm:prSet/>
      <dgm:spPr/>
      <dgm:t>
        <a:bodyPr/>
        <a:lstStyle/>
        <a:p>
          <a:endParaRPr lang="fr-FR"/>
        </a:p>
      </dgm:t>
    </dgm:pt>
    <dgm:pt modelId="{F44787CD-E1BA-4389-9869-6B0FE2B93F12}" type="sibTrans" cxnId="{FF89AAB6-4B66-4ECA-A47B-1DAD2343AB42}">
      <dgm:prSet/>
      <dgm:spPr/>
      <dgm:t>
        <a:bodyPr/>
        <a:lstStyle/>
        <a:p>
          <a:endParaRPr lang="fr-FR"/>
        </a:p>
      </dgm:t>
    </dgm:pt>
    <dgm:pt modelId="{59ECB518-1A0E-489A-8BCE-87D121614787}">
      <dgm:prSet phldrT="[Texte]"/>
      <dgm:spPr/>
      <dgm:t>
        <a:bodyPr/>
        <a:lstStyle/>
        <a:p>
          <a:r>
            <a:rPr lang="fr-FR" dirty="0"/>
            <a:t>2022</a:t>
          </a:r>
        </a:p>
      </dgm:t>
    </dgm:pt>
    <dgm:pt modelId="{8F91C5F5-F0C0-41D8-88A7-3070ED158397}" type="parTrans" cxnId="{6A2F04B6-DD6C-4772-9195-4ED31D9930EE}">
      <dgm:prSet/>
      <dgm:spPr/>
      <dgm:t>
        <a:bodyPr/>
        <a:lstStyle/>
        <a:p>
          <a:endParaRPr lang="fr-FR"/>
        </a:p>
      </dgm:t>
    </dgm:pt>
    <dgm:pt modelId="{84E87D3A-2135-488D-B626-2051F67C62A0}" type="sibTrans" cxnId="{6A2F04B6-DD6C-4772-9195-4ED31D9930EE}">
      <dgm:prSet/>
      <dgm:spPr/>
      <dgm:t>
        <a:bodyPr/>
        <a:lstStyle/>
        <a:p>
          <a:endParaRPr lang="fr-FR"/>
        </a:p>
      </dgm:t>
    </dgm:pt>
    <dgm:pt modelId="{BFECBAEF-5FC6-4896-8FE2-7CD31903D85F}">
      <dgm:prSet phldrT="[Texte]"/>
      <dgm:spPr/>
      <dgm:t>
        <a:bodyPr/>
        <a:lstStyle/>
        <a:p>
          <a:r>
            <a:rPr lang="fr-FR" dirty="0"/>
            <a:t>2023</a:t>
          </a:r>
        </a:p>
      </dgm:t>
    </dgm:pt>
    <dgm:pt modelId="{C5BD8E39-5416-4C11-B37D-DBBC813848D4}" type="parTrans" cxnId="{8473B2E1-167D-4281-B647-BCF03343A0E4}">
      <dgm:prSet/>
      <dgm:spPr/>
      <dgm:t>
        <a:bodyPr/>
        <a:lstStyle/>
        <a:p>
          <a:endParaRPr lang="fr-FR"/>
        </a:p>
      </dgm:t>
    </dgm:pt>
    <dgm:pt modelId="{421D2829-7F3D-4CB9-9A97-7F484A131863}" type="sibTrans" cxnId="{8473B2E1-167D-4281-B647-BCF03343A0E4}">
      <dgm:prSet/>
      <dgm:spPr/>
      <dgm:t>
        <a:bodyPr/>
        <a:lstStyle/>
        <a:p>
          <a:endParaRPr lang="fr-FR"/>
        </a:p>
      </dgm:t>
    </dgm:pt>
    <dgm:pt modelId="{143B49D2-368A-4934-B32A-9E0B39ED3198}">
      <dgm:prSet/>
      <dgm:spPr/>
      <dgm:t>
        <a:bodyPr/>
        <a:lstStyle/>
        <a:p>
          <a:r>
            <a:rPr lang="fr-FR" dirty="0"/>
            <a:t>2024</a:t>
          </a:r>
        </a:p>
      </dgm:t>
    </dgm:pt>
    <dgm:pt modelId="{1917ECD7-93AC-441B-A66F-22EBBDC87855}" type="parTrans" cxnId="{FC4F8B32-BB61-45DA-9AB3-3952A4CFBD56}">
      <dgm:prSet/>
      <dgm:spPr/>
      <dgm:t>
        <a:bodyPr/>
        <a:lstStyle/>
        <a:p>
          <a:endParaRPr lang="fr-FR"/>
        </a:p>
      </dgm:t>
    </dgm:pt>
    <dgm:pt modelId="{91BED87C-5BA7-4BF3-A5D8-0A5F1E8DC467}" type="sibTrans" cxnId="{FC4F8B32-BB61-45DA-9AB3-3952A4CFBD56}">
      <dgm:prSet/>
      <dgm:spPr/>
      <dgm:t>
        <a:bodyPr/>
        <a:lstStyle/>
        <a:p>
          <a:endParaRPr lang="fr-FR"/>
        </a:p>
      </dgm:t>
    </dgm:pt>
    <dgm:pt modelId="{103DB178-83FB-4E1A-9A37-9550B50D9222}" type="pres">
      <dgm:prSet presAssocID="{D1742E1B-9132-4C51-9517-FA03754756C8}" presName="CompostProcess" presStyleCnt="0">
        <dgm:presLayoutVars>
          <dgm:dir/>
          <dgm:resizeHandles val="exact"/>
        </dgm:presLayoutVars>
      </dgm:prSet>
      <dgm:spPr/>
    </dgm:pt>
    <dgm:pt modelId="{DEDE1458-6279-4920-9857-0AAE87B9E847}" type="pres">
      <dgm:prSet presAssocID="{D1742E1B-9132-4C51-9517-FA03754756C8}" presName="arrow" presStyleLbl="bgShp" presStyleIdx="0" presStyleCnt="1"/>
      <dgm:spPr/>
    </dgm:pt>
    <dgm:pt modelId="{89BD927A-C408-49F6-B001-6332291A86D1}" type="pres">
      <dgm:prSet presAssocID="{D1742E1B-9132-4C51-9517-FA03754756C8}" presName="linearProcess" presStyleCnt="0"/>
      <dgm:spPr/>
    </dgm:pt>
    <dgm:pt modelId="{3888A5B8-2FB0-443F-9EA4-2DDCEB6BDF79}" type="pres">
      <dgm:prSet presAssocID="{F86A320A-ED3A-41F4-A7C6-503571B0D758}" presName="textNode" presStyleLbl="node1" presStyleIdx="0" presStyleCnt="4">
        <dgm:presLayoutVars>
          <dgm:bulletEnabled val="1"/>
        </dgm:presLayoutVars>
      </dgm:prSet>
      <dgm:spPr/>
    </dgm:pt>
    <dgm:pt modelId="{64033DA3-871D-480C-96A9-00E30367BE3B}" type="pres">
      <dgm:prSet presAssocID="{F44787CD-E1BA-4389-9869-6B0FE2B93F12}" presName="sibTrans" presStyleCnt="0"/>
      <dgm:spPr/>
    </dgm:pt>
    <dgm:pt modelId="{3D170141-EFBA-4C24-8E82-99F5B19DE840}" type="pres">
      <dgm:prSet presAssocID="{59ECB518-1A0E-489A-8BCE-87D121614787}" presName="textNode" presStyleLbl="node1" presStyleIdx="1" presStyleCnt="4">
        <dgm:presLayoutVars>
          <dgm:bulletEnabled val="1"/>
        </dgm:presLayoutVars>
      </dgm:prSet>
      <dgm:spPr/>
    </dgm:pt>
    <dgm:pt modelId="{1A05B305-5A79-4BF4-929A-4D9E762AD24B}" type="pres">
      <dgm:prSet presAssocID="{84E87D3A-2135-488D-B626-2051F67C62A0}" presName="sibTrans" presStyleCnt="0"/>
      <dgm:spPr/>
    </dgm:pt>
    <dgm:pt modelId="{200696D8-E371-4ECC-9C13-C74B2F261825}" type="pres">
      <dgm:prSet presAssocID="{BFECBAEF-5FC6-4896-8FE2-7CD31903D85F}" presName="textNode" presStyleLbl="node1" presStyleIdx="2" presStyleCnt="4">
        <dgm:presLayoutVars>
          <dgm:bulletEnabled val="1"/>
        </dgm:presLayoutVars>
      </dgm:prSet>
      <dgm:spPr/>
    </dgm:pt>
    <dgm:pt modelId="{688C45BF-131A-4F3C-A064-466B509D8315}" type="pres">
      <dgm:prSet presAssocID="{421D2829-7F3D-4CB9-9A97-7F484A131863}" presName="sibTrans" presStyleCnt="0"/>
      <dgm:spPr/>
    </dgm:pt>
    <dgm:pt modelId="{74BAE087-B1E0-4E5D-B70E-24F5EA6952CB}" type="pres">
      <dgm:prSet presAssocID="{143B49D2-368A-4934-B32A-9E0B39ED3198}" presName="textNode" presStyleLbl="node1" presStyleIdx="3" presStyleCnt="4">
        <dgm:presLayoutVars>
          <dgm:bulletEnabled val="1"/>
        </dgm:presLayoutVars>
      </dgm:prSet>
      <dgm:spPr/>
    </dgm:pt>
  </dgm:ptLst>
  <dgm:cxnLst>
    <dgm:cxn modelId="{FC4F8B32-BB61-45DA-9AB3-3952A4CFBD56}" srcId="{D1742E1B-9132-4C51-9517-FA03754756C8}" destId="{143B49D2-368A-4934-B32A-9E0B39ED3198}" srcOrd="3" destOrd="0" parTransId="{1917ECD7-93AC-441B-A66F-22EBBDC87855}" sibTransId="{91BED87C-5BA7-4BF3-A5D8-0A5F1E8DC467}"/>
    <dgm:cxn modelId="{84CB2549-A380-4592-86DC-2DBC0AD16967}" type="presOf" srcId="{59ECB518-1A0E-489A-8BCE-87D121614787}" destId="{3D170141-EFBA-4C24-8E82-99F5B19DE840}" srcOrd="0" destOrd="0" presId="urn:microsoft.com/office/officeart/2005/8/layout/hProcess9"/>
    <dgm:cxn modelId="{5CC92891-C86D-4CC3-B779-F1C65D1409A1}" type="presOf" srcId="{BFECBAEF-5FC6-4896-8FE2-7CD31903D85F}" destId="{200696D8-E371-4ECC-9C13-C74B2F261825}" srcOrd="0" destOrd="0" presId="urn:microsoft.com/office/officeart/2005/8/layout/hProcess9"/>
    <dgm:cxn modelId="{140BF49D-C18C-45A7-BCB0-E8AD7B7E464E}" type="presOf" srcId="{F86A320A-ED3A-41F4-A7C6-503571B0D758}" destId="{3888A5B8-2FB0-443F-9EA4-2DDCEB6BDF79}" srcOrd="0" destOrd="0" presId="urn:microsoft.com/office/officeart/2005/8/layout/hProcess9"/>
    <dgm:cxn modelId="{6A2F04B6-DD6C-4772-9195-4ED31D9930EE}" srcId="{D1742E1B-9132-4C51-9517-FA03754756C8}" destId="{59ECB518-1A0E-489A-8BCE-87D121614787}" srcOrd="1" destOrd="0" parTransId="{8F91C5F5-F0C0-41D8-88A7-3070ED158397}" sibTransId="{84E87D3A-2135-488D-B626-2051F67C62A0}"/>
    <dgm:cxn modelId="{FF89AAB6-4B66-4ECA-A47B-1DAD2343AB42}" srcId="{D1742E1B-9132-4C51-9517-FA03754756C8}" destId="{F86A320A-ED3A-41F4-A7C6-503571B0D758}" srcOrd="0" destOrd="0" parTransId="{D570239C-6EDA-4E84-ACB0-501489D2C16D}" sibTransId="{F44787CD-E1BA-4389-9869-6B0FE2B93F12}"/>
    <dgm:cxn modelId="{A19211D2-7026-49B7-BA2C-571DB81C6A51}" type="presOf" srcId="{143B49D2-368A-4934-B32A-9E0B39ED3198}" destId="{74BAE087-B1E0-4E5D-B70E-24F5EA6952CB}" srcOrd="0" destOrd="0" presId="urn:microsoft.com/office/officeart/2005/8/layout/hProcess9"/>
    <dgm:cxn modelId="{124E59D3-0766-4306-9A34-D4690000A30F}" type="presOf" srcId="{D1742E1B-9132-4C51-9517-FA03754756C8}" destId="{103DB178-83FB-4E1A-9A37-9550B50D9222}" srcOrd="0" destOrd="0" presId="urn:microsoft.com/office/officeart/2005/8/layout/hProcess9"/>
    <dgm:cxn modelId="{8473B2E1-167D-4281-B647-BCF03343A0E4}" srcId="{D1742E1B-9132-4C51-9517-FA03754756C8}" destId="{BFECBAEF-5FC6-4896-8FE2-7CD31903D85F}" srcOrd="2" destOrd="0" parTransId="{C5BD8E39-5416-4C11-B37D-DBBC813848D4}" sibTransId="{421D2829-7F3D-4CB9-9A97-7F484A131863}"/>
    <dgm:cxn modelId="{4164962B-3B1F-4262-B4C8-7BA6A2C87FCA}" type="presParOf" srcId="{103DB178-83FB-4E1A-9A37-9550B50D9222}" destId="{DEDE1458-6279-4920-9857-0AAE87B9E847}" srcOrd="0" destOrd="0" presId="urn:microsoft.com/office/officeart/2005/8/layout/hProcess9"/>
    <dgm:cxn modelId="{3530D02C-E23D-47D0-98C7-CBEB4F4D9CEA}" type="presParOf" srcId="{103DB178-83FB-4E1A-9A37-9550B50D9222}" destId="{89BD927A-C408-49F6-B001-6332291A86D1}" srcOrd="1" destOrd="0" presId="urn:microsoft.com/office/officeart/2005/8/layout/hProcess9"/>
    <dgm:cxn modelId="{BB46D6F6-6819-46FF-BDAE-5444E9C8B537}" type="presParOf" srcId="{89BD927A-C408-49F6-B001-6332291A86D1}" destId="{3888A5B8-2FB0-443F-9EA4-2DDCEB6BDF79}" srcOrd="0" destOrd="0" presId="urn:microsoft.com/office/officeart/2005/8/layout/hProcess9"/>
    <dgm:cxn modelId="{BD034CDC-83BC-457F-AA60-062CADAFA5F8}" type="presParOf" srcId="{89BD927A-C408-49F6-B001-6332291A86D1}" destId="{64033DA3-871D-480C-96A9-00E30367BE3B}" srcOrd="1" destOrd="0" presId="urn:microsoft.com/office/officeart/2005/8/layout/hProcess9"/>
    <dgm:cxn modelId="{567193B6-44E1-4AB0-AF6A-80B454646798}" type="presParOf" srcId="{89BD927A-C408-49F6-B001-6332291A86D1}" destId="{3D170141-EFBA-4C24-8E82-99F5B19DE840}" srcOrd="2" destOrd="0" presId="urn:microsoft.com/office/officeart/2005/8/layout/hProcess9"/>
    <dgm:cxn modelId="{DDA40E92-5BC8-4889-B590-9AAFA28EFE5C}" type="presParOf" srcId="{89BD927A-C408-49F6-B001-6332291A86D1}" destId="{1A05B305-5A79-4BF4-929A-4D9E762AD24B}" srcOrd="3" destOrd="0" presId="urn:microsoft.com/office/officeart/2005/8/layout/hProcess9"/>
    <dgm:cxn modelId="{9FFC5714-3EEB-4C30-A821-BAD7D696F896}" type="presParOf" srcId="{89BD927A-C408-49F6-B001-6332291A86D1}" destId="{200696D8-E371-4ECC-9C13-C74B2F261825}" srcOrd="4" destOrd="0" presId="urn:microsoft.com/office/officeart/2005/8/layout/hProcess9"/>
    <dgm:cxn modelId="{206C7C5C-8A84-4F2F-AC3C-CB9CB98B6746}" type="presParOf" srcId="{89BD927A-C408-49F6-B001-6332291A86D1}" destId="{688C45BF-131A-4F3C-A064-466B509D8315}" srcOrd="5" destOrd="0" presId="urn:microsoft.com/office/officeart/2005/8/layout/hProcess9"/>
    <dgm:cxn modelId="{DBAD11F5-50A2-4338-8278-9F323C3A5CA9}" type="presParOf" srcId="{89BD927A-C408-49F6-B001-6332291A86D1}" destId="{74BAE087-B1E0-4E5D-B70E-24F5EA6952CB}"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D53B7-EA3D-477D-AB94-24A5D01B9E23}">
      <dsp:nvSpPr>
        <dsp:cNvPr id="0" name=""/>
        <dsp:cNvSpPr/>
      </dsp:nvSpPr>
      <dsp:spPr>
        <a:xfrm>
          <a:off x="-5645654" y="-864381"/>
          <a:ext cx="6722844" cy="6722844"/>
        </a:xfrm>
        <a:prstGeom prst="blockArc">
          <a:avLst>
            <a:gd name="adj1" fmla="val 18900000"/>
            <a:gd name="adj2" fmla="val 2700000"/>
            <a:gd name="adj3" fmla="val 32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0F69D-5721-45E2-9367-4554A2EBC566}">
      <dsp:nvSpPr>
        <dsp:cNvPr id="0" name=""/>
        <dsp:cNvSpPr/>
      </dsp:nvSpPr>
      <dsp:spPr>
        <a:xfrm>
          <a:off x="693178" y="499408"/>
          <a:ext cx="6247266" cy="998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810" tIns="132080" rIns="132080" bIns="132080" numCol="1" spcCol="1270" anchor="ctr" anchorCtr="0">
          <a:noAutofit/>
        </a:bodyPr>
        <a:lstStyle/>
        <a:p>
          <a:pPr marL="0" lvl="0" indent="0" algn="l" defTabSz="2311400">
            <a:lnSpc>
              <a:spcPct val="90000"/>
            </a:lnSpc>
            <a:spcBef>
              <a:spcPct val="0"/>
            </a:spcBef>
            <a:spcAft>
              <a:spcPct val="35000"/>
            </a:spcAft>
            <a:buNone/>
          </a:pPr>
          <a:r>
            <a:rPr lang="fr-FR" sz="5200" kern="1200" dirty="0"/>
            <a:t>Introduction</a:t>
          </a:r>
        </a:p>
      </dsp:txBody>
      <dsp:txXfrm>
        <a:off x="693178" y="499408"/>
        <a:ext cx="6247266" cy="998816"/>
      </dsp:txXfrm>
    </dsp:sp>
    <dsp:sp modelId="{D2938DD2-0947-4801-96E0-0B5AE847E74E}">
      <dsp:nvSpPr>
        <dsp:cNvPr id="0" name=""/>
        <dsp:cNvSpPr/>
      </dsp:nvSpPr>
      <dsp:spPr>
        <a:xfrm>
          <a:off x="68918" y="374556"/>
          <a:ext cx="1248520" cy="124852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60862-B08C-4DF4-8A4E-4CE557499A24}">
      <dsp:nvSpPr>
        <dsp:cNvPr id="0" name=""/>
        <dsp:cNvSpPr/>
      </dsp:nvSpPr>
      <dsp:spPr>
        <a:xfrm>
          <a:off x="1056248" y="1997632"/>
          <a:ext cx="5884196" cy="9988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810" tIns="132080" rIns="132080" bIns="132080" numCol="1" spcCol="1270" anchor="ctr" anchorCtr="0">
          <a:noAutofit/>
        </a:bodyPr>
        <a:lstStyle/>
        <a:p>
          <a:pPr marL="0" lvl="0" indent="0" algn="l" defTabSz="2311400">
            <a:lnSpc>
              <a:spcPct val="90000"/>
            </a:lnSpc>
            <a:spcBef>
              <a:spcPct val="0"/>
            </a:spcBef>
            <a:spcAft>
              <a:spcPct val="35000"/>
            </a:spcAft>
            <a:buNone/>
          </a:pPr>
          <a:r>
            <a:rPr lang="fr-FR" sz="5200" kern="1200" dirty="0"/>
            <a:t>Etude</a:t>
          </a:r>
        </a:p>
      </dsp:txBody>
      <dsp:txXfrm>
        <a:off x="1056248" y="1997632"/>
        <a:ext cx="5884196" cy="998816"/>
      </dsp:txXfrm>
    </dsp:sp>
    <dsp:sp modelId="{779B81BF-2F23-4EA1-A3DB-2C4E5AA81058}">
      <dsp:nvSpPr>
        <dsp:cNvPr id="0" name=""/>
        <dsp:cNvSpPr/>
      </dsp:nvSpPr>
      <dsp:spPr>
        <a:xfrm>
          <a:off x="431988" y="1872780"/>
          <a:ext cx="1248520" cy="124852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1A1EE-CBB9-47FD-A6A5-C7A878A22885}">
      <dsp:nvSpPr>
        <dsp:cNvPr id="0" name=""/>
        <dsp:cNvSpPr/>
      </dsp:nvSpPr>
      <dsp:spPr>
        <a:xfrm>
          <a:off x="693178" y="3495856"/>
          <a:ext cx="6247266" cy="9988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2810" tIns="132080" rIns="132080" bIns="132080" numCol="1" spcCol="1270" anchor="ctr" anchorCtr="0">
          <a:noAutofit/>
        </a:bodyPr>
        <a:lstStyle/>
        <a:p>
          <a:pPr marL="0" lvl="0" indent="0" algn="l" defTabSz="2311400">
            <a:lnSpc>
              <a:spcPct val="90000"/>
            </a:lnSpc>
            <a:spcBef>
              <a:spcPct val="0"/>
            </a:spcBef>
            <a:spcAft>
              <a:spcPct val="35000"/>
            </a:spcAft>
            <a:buNone/>
          </a:pPr>
          <a:r>
            <a:rPr lang="fr-FR" sz="5200" kern="1200" dirty="0"/>
            <a:t>Remerciements</a:t>
          </a:r>
        </a:p>
      </dsp:txBody>
      <dsp:txXfrm>
        <a:off x="693178" y="3495856"/>
        <a:ext cx="6247266" cy="998816"/>
      </dsp:txXfrm>
    </dsp:sp>
    <dsp:sp modelId="{177AF03E-B85B-43CA-84EB-E06DAE991F60}">
      <dsp:nvSpPr>
        <dsp:cNvPr id="0" name=""/>
        <dsp:cNvSpPr/>
      </dsp:nvSpPr>
      <dsp:spPr>
        <a:xfrm>
          <a:off x="68918" y="3371004"/>
          <a:ext cx="1248520" cy="124852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E1458-6279-4920-9857-0AAE87B9E847}">
      <dsp:nvSpPr>
        <dsp:cNvPr id="0" name=""/>
        <dsp:cNvSpPr/>
      </dsp:nvSpPr>
      <dsp:spPr>
        <a:xfrm>
          <a:off x="751284" y="0"/>
          <a:ext cx="8514555" cy="27182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8A5B8-2FB0-443F-9EA4-2DDCEB6BDF79}">
      <dsp:nvSpPr>
        <dsp:cNvPr id="0" name=""/>
        <dsp:cNvSpPr/>
      </dsp:nvSpPr>
      <dsp:spPr>
        <a:xfrm>
          <a:off x="3423" y="815478"/>
          <a:ext cx="2224505" cy="10873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2021</a:t>
          </a:r>
        </a:p>
      </dsp:txBody>
      <dsp:txXfrm>
        <a:off x="56501" y="868556"/>
        <a:ext cx="2118349" cy="981149"/>
      </dsp:txXfrm>
    </dsp:sp>
    <dsp:sp modelId="{3D170141-EFBA-4C24-8E82-99F5B19DE840}">
      <dsp:nvSpPr>
        <dsp:cNvPr id="0" name=""/>
        <dsp:cNvSpPr/>
      </dsp:nvSpPr>
      <dsp:spPr>
        <a:xfrm>
          <a:off x="2598680" y="815478"/>
          <a:ext cx="2224505" cy="1087305"/>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2022</a:t>
          </a:r>
        </a:p>
      </dsp:txBody>
      <dsp:txXfrm>
        <a:off x="2651758" y="868556"/>
        <a:ext cx="2118349" cy="981149"/>
      </dsp:txXfrm>
    </dsp:sp>
    <dsp:sp modelId="{200696D8-E371-4ECC-9C13-C74B2F261825}">
      <dsp:nvSpPr>
        <dsp:cNvPr id="0" name=""/>
        <dsp:cNvSpPr/>
      </dsp:nvSpPr>
      <dsp:spPr>
        <a:xfrm>
          <a:off x="5193937" y="815478"/>
          <a:ext cx="2224505" cy="1087305"/>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2023</a:t>
          </a:r>
        </a:p>
      </dsp:txBody>
      <dsp:txXfrm>
        <a:off x="5247015" y="868556"/>
        <a:ext cx="2118349" cy="981149"/>
      </dsp:txXfrm>
    </dsp:sp>
    <dsp:sp modelId="{74BAE087-B1E0-4E5D-B70E-24F5EA6952CB}">
      <dsp:nvSpPr>
        <dsp:cNvPr id="0" name=""/>
        <dsp:cNvSpPr/>
      </dsp:nvSpPr>
      <dsp:spPr>
        <a:xfrm>
          <a:off x="7789194" y="815478"/>
          <a:ext cx="2224505" cy="108730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2024</a:t>
          </a:r>
        </a:p>
      </dsp:txBody>
      <dsp:txXfrm>
        <a:off x="7842272" y="868556"/>
        <a:ext cx="2118349" cy="9811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0.16718</cdr:x>
      <cdr:y>0.0965</cdr:y>
    </cdr:from>
    <cdr:to>
      <cdr:x>0.27701</cdr:x>
      <cdr:y>0.16546</cdr:y>
    </cdr:to>
    <cdr:sp macro="" textlink="">
      <cdr:nvSpPr>
        <cdr:cNvPr id="2" name="ZoneTexte 1"/>
        <cdr:cNvSpPr txBox="1"/>
      </cdr:nvSpPr>
      <cdr:spPr>
        <a:xfrm xmlns:a="http://schemas.openxmlformats.org/drawingml/2006/main">
          <a:off x="965784" y="378709"/>
          <a:ext cx="634482" cy="270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t>71%</a:t>
          </a:r>
        </a:p>
      </cdr:txBody>
    </cdr:sp>
  </cdr:relSizeAnchor>
</c:userShapes>
</file>

<file path=ppt/drawings/drawing2.xml><?xml version="1.0" encoding="utf-8"?>
<c:userShapes xmlns:c="http://schemas.openxmlformats.org/drawingml/2006/chart">
  <cdr:relSizeAnchor xmlns:cdr="http://schemas.openxmlformats.org/drawingml/2006/chartDrawing">
    <cdr:from>
      <cdr:x>0.22937</cdr:x>
      <cdr:y>0.16166</cdr:y>
    </cdr:from>
    <cdr:to>
      <cdr:x>0.32926</cdr:x>
      <cdr:y>0.22332</cdr:y>
    </cdr:to>
    <cdr:sp macro="" textlink="">
      <cdr:nvSpPr>
        <cdr:cNvPr id="2" name="ZoneTexte 1"/>
        <cdr:cNvSpPr txBox="1"/>
      </cdr:nvSpPr>
      <cdr:spPr>
        <a:xfrm xmlns:a="http://schemas.openxmlformats.org/drawingml/2006/main">
          <a:off x="1264143" y="611516"/>
          <a:ext cx="550506" cy="233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dirty="0"/>
            <a:t>57%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B8249-D211-4A19-911D-FF51C017F634}" type="datetimeFigureOut">
              <a:rPr lang="fr-FR" smtClean="0"/>
              <a:t>22/11/2024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B641A-8450-4509-9324-BB94B7BFC87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0_5 &lt;4%   6_9&lt;15%. 10_13&lt;42% &gt;14 =64%</a:t>
            </a:r>
            <a:endParaRPr lang="fr-TN" dirty="0"/>
          </a:p>
        </p:txBody>
      </p:sp>
      <p:sp>
        <p:nvSpPr>
          <p:cNvPr id="4" name="Espace réservé du numéro de diapositive 3"/>
          <p:cNvSpPr>
            <a:spLocks noGrp="1"/>
          </p:cNvSpPr>
          <p:nvPr>
            <p:ph type="sldNum" sz="quarter" idx="5"/>
          </p:nvPr>
        </p:nvSpPr>
        <p:spPr/>
        <p:txBody>
          <a:bodyPr/>
          <a:lstStyle/>
          <a:p>
            <a:fld id="{9C5B641A-8450-4509-9324-BB94B7BFC877}" type="slidenum">
              <a:rPr lang="fr-FR" smtClean="0"/>
              <a:t>20</a:t>
            </a:fld>
            <a:endParaRPr lang="fr-FR"/>
          </a:p>
        </p:txBody>
      </p:sp>
    </p:spTree>
    <p:extLst>
      <p:ext uri="{BB962C8B-B14F-4D97-AF65-F5344CB8AC3E}">
        <p14:creationId xmlns:p14="http://schemas.microsoft.com/office/powerpoint/2010/main" val="385285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r>
              <a:rPr lang="fr-FR"/>
              <a:t>22/11/2024</a:t>
            </a:r>
          </a:p>
        </p:txBody>
      </p:sp>
      <p:sp>
        <p:nvSpPr>
          <p:cNvPr id="5" name="Footer Placeholder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262937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p>
        </p:txBody>
      </p:sp>
      <p:sp>
        <p:nvSpPr>
          <p:cNvPr id="5" name="Footer Placeholder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40805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p>
        </p:txBody>
      </p:sp>
      <p:sp>
        <p:nvSpPr>
          <p:cNvPr id="5" name="Footer Placeholder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567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p>
        </p:txBody>
      </p:sp>
      <p:sp>
        <p:nvSpPr>
          <p:cNvPr id="5" name="Footer Placeholder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421200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r>
              <a:rPr lang="fr-FR"/>
              <a:t>22/11/2024</a:t>
            </a:r>
          </a:p>
        </p:txBody>
      </p:sp>
      <p:sp>
        <p:nvSpPr>
          <p:cNvPr id="5" name="Footer Placeholder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227641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22/11/2024</a:t>
            </a:r>
          </a:p>
        </p:txBody>
      </p:sp>
      <p:sp>
        <p:nvSpPr>
          <p:cNvPr id="6" name="Footer Placeholder 5"/>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7" name="Slide Number Placeholder 6"/>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15773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22/11/2024</a:t>
            </a:r>
          </a:p>
        </p:txBody>
      </p:sp>
      <p:sp>
        <p:nvSpPr>
          <p:cNvPr id="8" name="Footer Placeholder 7"/>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9" name="Slide Number Placeholder 8"/>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323001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22/11/2024</a:t>
            </a:r>
          </a:p>
        </p:txBody>
      </p:sp>
      <p:sp>
        <p:nvSpPr>
          <p:cNvPr id="4" name="Footer Placeholder 3"/>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5" name="Slide Number Placeholder 4"/>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278554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22/11/2024</a:t>
            </a:r>
          </a:p>
        </p:txBody>
      </p:sp>
      <p:sp>
        <p:nvSpPr>
          <p:cNvPr id="3" name="Footer Placeholder 2"/>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4" name="Slide Number Placeholder 3"/>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49655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r>
              <a:rPr lang="fr-FR"/>
              <a:t>22/11/2024</a:t>
            </a:r>
          </a:p>
        </p:txBody>
      </p:sp>
      <p:sp>
        <p:nvSpPr>
          <p:cNvPr id="6" name="Footer Placeholder 5"/>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7" name="Slide Number Placeholder 6"/>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16685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r>
              <a:rPr lang="fr-FR"/>
              <a:t>22/11/2024</a:t>
            </a:r>
          </a:p>
        </p:txBody>
      </p:sp>
      <p:sp>
        <p:nvSpPr>
          <p:cNvPr id="6" name="Footer Placeholder 5"/>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7" name="Slide Number Placeholder 6"/>
          <p:cNvSpPr>
            <a:spLocks noGrp="1"/>
          </p:cNvSpPr>
          <p:nvPr>
            <p:ph type="sldNum" sz="quarter" idx="12"/>
          </p:nvPr>
        </p:nvSpPr>
        <p:spPr/>
        <p:txBody>
          <a:bodyPr/>
          <a:lstStyle/>
          <a:p>
            <a:fld id="{0DCE201A-17C7-4137-83B5-AEF5441E40CC}" type="slidenum">
              <a:rPr lang="fr-FR" smtClean="0"/>
              <a:pPr/>
              <a:t>‹N°›</a:t>
            </a:fld>
            <a:endParaRPr lang="fr-FR"/>
          </a:p>
        </p:txBody>
      </p:sp>
    </p:spTree>
    <p:extLst>
      <p:ext uri="{BB962C8B-B14F-4D97-AF65-F5344CB8AC3E}">
        <p14:creationId xmlns:p14="http://schemas.microsoft.com/office/powerpoint/2010/main" val="6061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22/11/2024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27 ème Congrès National de Cancérologie et de Radiothérapie          2ème Congrès d’oncogériatrie de la méditerranée COME 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01A-17C7-4137-83B5-AEF5441E40CC}" type="slidenum">
              <a:rPr lang="fr-FR" smtClean="0"/>
              <a:pPr/>
              <a:t>‹N°›</a:t>
            </a:fld>
            <a:endParaRPr lang="fr-FR"/>
          </a:p>
        </p:txBody>
      </p:sp>
    </p:spTree>
    <p:extLst>
      <p:ext uri="{BB962C8B-B14F-4D97-AF65-F5344CB8AC3E}">
        <p14:creationId xmlns:p14="http://schemas.microsoft.com/office/powerpoint/2010/main" val="3389065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1.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8138" y="1296801"/>
            <a:ext cx="9554272" cy="2387600"/>
          </a:xfrm>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Évaluation </a:t>
            </a:r>
            <a:r>
              <a:rPr lang="fr-FR"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Onco</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-Gériatrique</a:t>
            </a:r>
            <a:b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à propos de 244 cas</a:t>
            </a:r>
            <a:endParaRPr lang="fr-FR" b="1" strike="sngStrik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Sous-titre 2"/>
          <p:cNvSpPr>
            <a:spLocks noGrp="1"/>
          </p:cNvSpPr>
          <p:nvPr>
            <p:ph type="subTitle" idx="1"/>
          </p:nvPr>
        </p:nvSpPr>
        <p:spPr>
          <a:xfrm>
            <a:off x="6241790" y="4883150"/>
            <a:ext cx="6858000" cy="1655762"/>
          </a:xfrm>
        </p:spPr>
        <p:txBody>
          <a:bodyPr>
            <a:normAutofit/>
          </a:bodyPr>
          <a:lstStyle/>
          <a:p>
            <a:r>
              <a:rPr lang="fr-FR" sz="3200" b="1" dirty="0">
                <a:solidFill>
                  <a:srgbClr val="7030A0"/>
                </a:solidFill>
                <a:latin typeface="+mj-lt"/>
              </a:rPr>
              <a:t>Dr </a:t>
            </a:r>
            <a:r>
              <a:rPr lang="fr-FR" sz="3200" b="1" dirty="0" err="1">
                <a:solidFill>
                  <a:srgbClr val="7030A0"/>
                </a:solidFill>
                <a:latin typeface="+mj-lt"/>
              </a:rPr>
              <a:t>Fedia</a:t>
            </a:r>
            <a:r>
              <a:rPr lang="fr-FR" sz="3200" b="1" dirty="0">
                <a:solidFill>
                  <a:srgbClr val="7030A0"/>
                </a:solidFill>
                <a:latin typeface="+mj-lt"/>
              </a:rPr>
              <a:t> </a:t>
            </a:r>
            <a:r>
              <a:rPr lang="fr-FR" sz="3200" b="1" dirty="0" err="1">
                <a:solidFill>
                  <a:srgbClr val="7030A0"/>
                </a:solidFill>
                <a:latin typeface="+mj-lt"/>
              </a:rPr>
              <a:t>Hamdane</a:t>
            </a:r>
            <a:endParaRPr lang="fr-FR" sz="3200" b="1" dirty="0">
              <a:solidFill>
                <a:srgbClr val="7030A0"/>
              </a:solidFill>
              <a:latin typeface="+mj-lt"/>
            </a:endParaRPr>
          </a:p>
        </p:txBody>
      </p:sp>
      <p:sp>
        <p:nvSpPr>
          <p:cNvPr id="5" name="Espace réservé du numéro de diapositive 4"/>
          <p:cNvSpPr>
            <a:spLocks noGrp="1"/>
          </p:cNvSpPr>
          <p:nvPr>
            <p:ph type="sldNum" sz="quarter" idx="12"/>
          </p:nvPr>
        </p:nvSpPr>
        <p:spPr/>
        <p:txBody>
          <a:bodyPr/>
          <a:lstStyle/>
          <a:p>
            <a:fld id="{0DCE201A-17C7-4137-83B5-AEF5441E40CC}" type="slidenum">
              <a:rPr lang="fr-FR" smtClean="0"/>
              <a:pPr/>
              <a:t>1</a:t>
            </a:fld>
            <a:endParaRPr lang="fr-FR"/>
          </a:p>
        </p:txBody>
      </p:sp>
      <p:pic>
        <p:nvPicPr>
          <p:cNvPr id="7" name="Image 6">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8" name="Image 7">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9" name="Image 8">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sp>
        <p:nvSpPr>
          <p:cNvPr id="11" name="Espace réservé du pied de page 10"/>
          <p:cNvSpPr>
            <a:spLocks noGrp="1"/>
          </p:cNvSpPr>
          <p:nvPr>
            <p:ph type="ftr" sz="quarter" idx="11"/>
          </p:nvPr>
        </p:nvSpPr>
        <p:spPr/>
        <p:txBody>
          <a:bodyPr/>
          <a:lstStyle/>
          <a:p>
            <a:r>
              <a:rPr lang="fr-FR"/>
              <a:t>27 ème Congrès National de Cancérologie et de Radiothérapie          2ème Congrès d’oncogériatrie de la méditerranée COME 2</a:t>
            </a:r>
            <a:endParaRPr lang="fr-FR" dirty="0"/>
          </a:p>
        </p:txBody>
      </p:sp>
      <p:sp>
        <p:nvSpPr>
          <p:cNvPr id="4" name="Espace réservé de la date 3">
            <a:extLst>
              <a:ext uri="{FF2B5EF4-FFF2-40B4-BE49-F238E27FC236}">
                <a16:creationId xmlns:a16="http://schemas.microsoft.com/office/drawing/2014/main" id="{D94EB1F1-5503-8A84-822D-E0342BD7DC6D}"/>
              </a:ext>
            </a:extLst>
          </p:cNvPr>
          <p:cNvSpPr>
            <a:spLocks noGrp="1"/>
          </p:cNvSpPr>
          <p:nvPr>
            <p:ph type="dt" sz="half" idx="10"/>
          </p:nvPr>
        </p:nvSpPr>
        <p:spPr/>
        <p:txBody>
          <a:bodyPr/>
          <a:lstStyle/>
          <a:p>
            <a:r>
              <a:rPr lang="fr-FR"/>
              <a:t>22/11/2024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10</a:t>
            </a:fld>
            <a:endParaRPr lang="fr-FR"/>
          </a:p>
        </p:txBody>
      </p:sp>
      <p:graphicFrame>
        <p:nvGraphicFramePr>
          <p:cNvPr id="8" name="Graphique 7"/>
          <p:cNvGraphicFramePr>
            <a:graphicFrameLocks/>
          </p:cNvGraphicFramePr>
          <p:nvPr>
            <p:extLst>
              <p:ext uri="{D42A27DB-BD31-4B8C-83A1-F6EECF244321}">
                <p14:modId xmlns:p14="http://schemas.microsoft.com/office/powerpoint/2010/main" val="3297160630"/>
              </p:ext>
            </p:extLst>
          </p:nvPr>
        </p:nvGraphicFramePr>
        <p:xfrm>
          <a:off x="2455084" y="1628775"/>
          <a:ext cx="7674754" cy="3938899"/>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sp>
        <p:nvSpPr>
          <p:cNvPr id="17" name="ZoneTexte 16"/>
          <p:cNvSpPr txBox="1"/>
          <p:nvPr/>
        </p:nvSpPr>
        <p:spPr>
          <a:xfrm>
            <a:off x="2455084" y="253085"/>
            <a:ext cx="6407442" cy="998816"/>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dirty="0"/>
              <a:t>Métastases</a:t>
            </a:r>
            <a:endParaRPr lang="fr-FR" sz="5200" kern="1200" dirty="0"/>
          </a:p>
        </p:txBody>
      </p:sp>
      <p:sp>
        <p:nvSpPr>
          <p:cNvPr id="2" name="Espace réservé de la date 1">
            <a:extLst>
              <a:ext uri="{FF2B5EF4-FFF2-40B4-BE49-F238E27FC236}">
                <a16:creationId xmlns:a16="http://schemas.microsoft.com/office/drawing/2014/main" id="{B24E9935-30A1-6D6E-94BF-A758E6499FAD}"/>
              </a:ext>
            </a:extLst>
          </p:cNvPr>
          <p:cNvSpPr>
            <a:spLocks noGrp="1"/>
          </p:cNvSpPr>
          <p:nvPr>
            <p:ph type="dt" sz="half" idx="10"/>
          </p:nvPr>
        </p:nvSpPr>
        <p:spPr/>
        <p:txBody>
          <a:bodyPr/>
          <a:lstStyle/>
          <a:p>
            <a:r>
              <a:rPr lang="fr-FR"/>
              <a:t>22/11/2024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956" y="2893661"/>
            <a:ext cx="4885982" cy="4389120"/>
          </a:xfrm>
        </p:spPr>
        <p:txBody>
          <a:bodyPr>
            <a:normAutofit/>
          </a:bodyPr>
          <a:lstStyle/>
          <a:p>
            <a:r>
              <a:rPr lang="fr-FR" sz="2000" dirty="0">
                <a:latin typeface="+mj-lt"/>
              </a:rPr>
              <a:t>L’évaluation </a:t>
            </a:r>
            <a:r>
              <a:rPr lang="fr-FR" sz="2000" dirty="0" err="1">
                <a:latin typeface="+mj-lt"/>
              </a:rPr>
              <a:t>oncogériatrique</a:t>
            </a:r>
            <a:r>
              <a:rPr lang="fr-FR" sz="2000" dirty="0">
                <a:latin typeface="+mj-lt"/>
              </a:rPr>
              <a:t> est une approche globale, multidimensionnelle de la PA et de son environnement. </a:t>
            </a:r>
          </a:p>
          <a:p>
            <a:r>
              <a:rPr lang="fr-FR" sz="2000" dirty="0">
                <a:latin typeface="+mj-lt"/>
              </a:rPr>
              <a:t>Requiert la compétence d’une équipe multidisciplinaire  et a pour objectif d’évaluer les conditions médicales, psychosociales et fonctionnelles de la PA malade</a:t>
            </a:r>
          </a:p>
        </p:txBody>
      </p:sp>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11</a:t>
            </a:fld>
            <a:endParaRPr lang="fr-FR"/>
          </a:p>
        </p:txBody>
      </p:sp>
      <p:pic>
        <p:nvPicPr>
          <p:cNvPr id="7" name="Image 6">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8" name="Image 7">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9" name="Image 8">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7" name="Groupe 16"/>
          <p:cNvGrpSpPr/>
          <p:nvPr/>
        </p:nvGrpSpPr>
        <p:grpSpPr>
          <a:xfrm>
            <a:off x="2726404" y="306491"/>
            <a:ext cx="5884196" cy="998816"/>
            <a:chOff x="1056248" y="1997632"/>
            <a:chExt cx="5884196" cy="998816"/>
          </a:xfrm>
        </p:grpSpPr>
        <p:sp>
          <p:nvSpPr>
            <p:cNvPr id="18" name="Rectangle 17"/>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ZoneTexte 18"/>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l" defTabSz="2311400">
                <a:lnSpc>
                  <a:spcPct val="90000"/>
                </a:lnSpc>
                <a:spcBef>
                  <a:spcPct val="0"/>
                </a:spcBef>
                <a:spcAft>
                  <a:spcPct val="35000"/>
                </a:spcAft>
              </a:pPr>
              <a:r>
                <a:rPr lang="fr-FR" sz="5200" kern="1200" dirty="0">
                  <a:solidFill>
                    <a:schemeClr val="bg1"/>
                  </a:solidFill>
                </a:rPr>
                <a:t>Domaines Evalués</a:t>
              </a:r>
            </a:p>
          </p:txBody>
        </p:sp>
      </p:grpSp>
      <p:sp>
        <p:nvSpPr>
          <p:cNvPr id="20" name="Espace réservé du contenu 2"/>
          <p:cNvSpPr txBox="1">
            <a:spLocks/>
          </p:cNvSpPr>
          <p:nvPr/>
        </p:nvSpPr>
        <p:spPr>
          <a:xfrm>
            <a:off x="4827628" y="299732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000" dirty="0">
                <a:latin typeface="+mj-lt"/>
              </a:rPr>
              <a:t>État nutritionnel: MNA</a:t>
            </a:r>
          </a:p>
          <a:p>
            <a:pPr>
              <a:lnSpc>
                <a:spcPct val="100000"/>
              </a:lnSpc>
            </a:pPr>
            <a:r>
              <a:rPr lang="fr-FR" sz="2000" dirty="0">
                <a:latin typeface="+mj-lt"/>
              </a:rPr>
              <a:t>État thymique : mini-GDS</a:t>
            </a:r>
          </a:p>
          <a:p>
            <a:pPr>
              <a:lnSpc>
                <a:spcPct val="100000"/>
              </a:lnSpc>
            </a:pPr>
            <a:r>
              <a:rPr lang="fr-FR" sz="2000" dirty="0">
                <a:latin typeface="+mj-lt"/>
              </a:rPr>
              <a:t>État cognitif : MMSE</a:t>
            </a:r>
          </a:p>
          <a:p>
            <a:pPr>
              <a:lnSpc>
                <a:spcPct val="100000"/>
              </a:lnSpc>
            </a:pPr>
            <a:r>
              <a:rPr lang="fr-FR" sz="2000" dirty="0">
                <a:latin typeface="+mj-lt"/>
              </a:rPr>
              <a:t>État fonctionnel: ADL- IADL</a:t>
            </a:r>
          </a:p>
          <a:p>
            <a:pPr>
              <a:lnSpc>
                <a:spcPct val="100000"/>
              </a:lnSpc>
            </a:pPr>
            <a:r>
              <a:rPr lang="fr-FR" sz="2000" dirty="0">
                <a:latin typeface="+mj-lt"/>
              </a:rPr>
              <a:t>Mobilité: </a:t>
            </a:r>
            <a:r>
              <a:rPr lang="fr-FR" sz="2000" dirty="0" err="1">
                <a:latin typeface="+mj-lt"/>
              </a:rPr>
              <a:t>Get</a:t>
            </a:r>
            <a:r>
              <a:rPr lang="fr-FR" sz="2000" dirty="0">
                <a:latin typeface="+mj-lt"/>
              </a:rPr>
              <a:t> up and go</a:t>
            </a:r>
          </a:p>
          <a:p>
            <a:pPr>
              <a:lnSpc>
                <a:spcPct val="100000"/>
              </a:lnSpc>
            </a:pPr>
            <a:r>
              <a:rPr lang="fr-FR" sz="2000" dirty="0">
                <a:latin typeface="+mj-lt"/>
              </a:rPr>
              <a:t>Mortalité : Score de Lee</a:t>
            </a:r>
          </a:p>
          <a:p>
            <a:pPr marL="0" indent="0">
              <a:lnSpc>
                <a:spcPct val="100000"/>
              </a:lnSpc>
              <a:buNone/>
            </a:pPr>
            <a:endParaRPr lang="fr-FR" sz="2000" dirty="0">
              <a:latin typeface="+mj-lt"/>
            </a:endParaRPr>
          </a:p>
        </p:txBody>
      </p:sp>
      <p:pic>
        <p:nvPicPr>
          <p:cNvPr id="21" name="Picture 2" descr="Questionnaire Mini Nutrional Assessment (M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2893661"/>
            <a:ext cx="3805229" cy="253681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36BDD845-1D74-77BF-C68F-31E15C094912}"/>
              </a:ext>
            </a:extLst>
          </p:cNvPr>
          <p:cNvSpPr>
            <a:spLocks noGrp="1"/>
          </p:cNvSpPr>
          <p:nvPr>
            <p:ph type="dt" sz="half" idx="10"/>
          </p:nvPr>
        </p:nvSpPr>
        <p:spPr/>
        <p:txBody>
          <a:bodyPr/>
          <a:lstStyle/>
          <a:p>
            <a:r>
              <a:rPr lang="fr-FR"/>
              <a:t>22/11/2024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7" name="Espace réservé du numéro de diapositive 6"/>
          <p:cNvSpPr>
            <a:spLocks noGrp="1"/>
          </p:cNvSpPr>
          <p:nvPr>
            <p:ph type="sldNum" sz="quarter" idx="12"/>
          </p:nvPr>
        </p:nvSpPr>
        <p:spPr/>
        <p:txBody>
          <a:bodyPr/>
          <a:lstStyle/>
          <a:p>
            <a:fld id="{0DCE201A-17C7-4137-83B5-AEF5441E40CC}" type="slidenum">
              <a:rPr lang="fr-FR" smtClean="0"/>
              <a:pPr/>
              <a:t>12</a:t>
            </a:fld>
            <a:endParaRPr lang="fr-FR"/>
          </a:p>
        </p:txBody>
      </p:sp>
      <p:pic>
        <p:nvPicPr>
          <p:cNvPr id="10" name="Image 9">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11" name="Image 10">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12" name="Image 11">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3" name="Groupe 12"/>
          <p:cNvGrpSpPr/>
          <p:nvPr/>
        </p:nvGrpSpPr>
        <p:grpSpPr>
          <a:xfrm>
            <a:off x="2726404" y="306491"/>
            <a:ext cx="5884196" cy="998816"/>
            <a:chOff x="1056248" y="1997632"/>
            <a:chExt cx="5884196" cy="998816"/>
          </a:xfrm>
        </p:grpSpPr>
        <p:sp>
          <p:nvSpPr>
            <p:cNvPr id="14" name="Rectangle 13"/>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ZoneTexte 14"/>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defTabSz="2311400">
                <a:lnSpc>
                  <a:spcPct val="90000"/>
                </a:lnSpc>
                <a:spcBef>
                  <a:spcPct val="0"/>
                </a:spcBef>
                <a:spcAft>
                  <a:spcPct val="35000"/>
                </a:spcAft>
              </a:pPr>
              <a:r>
                <a:rPr lang="fr-FR" sz="3200" dirty="0"/>
                <a:t>Mini </a:t>
              </a:r>
              <a:r>
                <a:rPr lang="fr-FR" sz="3200" dirty="0" err="1"/>
                <a:t>Nutritional</a:t>
              </a:r>
              <a:r>
                <a:rPr lang="fr-FR" sz="3200" dirty="0"/>
                <a:t> </a:t>
              </a:r>
              <a:r>
                <a:rPr lang="fr-FR" sz="3200" dirty="0" err="1"/>
                <a:t>Assessment</a:t>
              </a:r>
              <a:endParaRPr lang="fr-FR" sz="3200" kern="1200" dirty="0">
                <a:solidFill>
                  <a:schemeClr val="bg1"/>
                </a:solidFill>
              </a:endParaRPr>
            </a:p>
          </p:txBody>
        </p:sp>
      </p:grpSp>
      <p:pic>
        <p:nvPicPr>
          <p:cNvPr id="17" name="Image 16"/>
          <p:cNvPicPr>
            <a:picLocks noChangeAspect="1"/>
          </p:cNvPicPr>
          <p:nvPr/>
        </p:nvPicPr>
        <p:blipFill>
          <a:blip r:embed="rId5"/>
          <a:stretch>
            <a:fillRect/>
          </a:stretch>
        </p:blipFill>
        <p:spPr>
          <a:xfrm>
            <a:off x="884294" y="1697977"/>
            <a:ext cx="4082550" cy="4265703"/>
          </a:xfrm>
          <a:prstGeom prst="rect">
            <a:avLst/>
          </a:prstGeom>
        </p:spPr>
      </p:pic>
      <p:graphicFrame>
        <p:nvGraphicFramePr>
          <p:cNvPr id="18" name="Graphique 17"/>
          <p:cNvGraphicFramePr>
            <a:graphicFrameLocks/>
          </p:cNvGraphicFramePr>
          <p:nvPr>
            <p:extLst>
              <p:ext uri="{D42A27DB-BD31-4B8C-83A1-F6EECF244321}">
                <p14:modId xmlns:p14="http://schemas.microsoft.com/office/powerpoint/2010/main" val="1805823510"/>
              </p:ext>
            </p:extLst>
          </p:nvPr>
        </p:nvGraphicFramePr>
        <p:xfrm>
          <a:off x="6884437" y="1543210"/>
          <a:ext cx="4469363" cy="32158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2974708538"/>
              </p:ext>
            </p:extLst>
          </p:nvPr>
        </p:nvGraphicFramePr>
        <p:xfrm>
          <a:off x="6097549" y="4573076"/>
          <a:ext cx="5508178" cy="1463040"/>
        </p:xfrm>
        <a:graphic>
          <a:graphicData uri="http://schemas.openxmlformats.org/drawingml/2006/table">
            <a:tbl>
              <a:tblPr firstRow="1" bandRow="1">
                <a:tableStyleId>{5C22544A-7EE6-4342-B048-85BDC9FD1C3A}</a:tableStyleId>
              </a:tblPr>
              <a:tblGrid>
                <a:gridCol w="2754089">
                  <a:extLst>
                    <a:ext uri="{9D8B030D-6E8A-4147-A177-3AD203B41FA5}">
                      <a16:colId xmlns:a16="http://schemas.microsoft.com/office/drawing/2014/main" val="3403310204"/>
                    </a:ext>
                  </a:extLst>
                </a:gridCol>
                <a:gridCol w="2754089">
                  <a:extLst>
                    <a:ext uri="{9D8B030D-6E8A-4147-A177-3AD203B41FA5}">
                      <a16:colId xmlns:a16="http://schemas.microsoft.com/office/drawing/2014/main" val="282759387"/>
                    </a:ext>
                  </a:extLst>
                </a:gridCol>
              </a:tblGrid>
              <a:tr h="320074">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dirty="0"/>
                        <a:t>Interprétation MNA</a:t>
                      </a:r>
                    </a:p>
                  </a:txBody>
                  <a:tcPr/>
                </a:tc>
                <a:tc hMerge="1">
                  <a:txBody>
                    <a:bodyPr/>
                    <a:lstStyle/>
                    <a:p>
                      <a:endParaRPr lang="fr-FR" dirty="0"/>
                    </a:p>
                  </a:txBody>
                  <a:tcPr/>
                </a:tc>
                <a:extLst>
                  <a:ext uri="{0D108BD9-81ED-4DB2-BD59-A6C34878D82A}">
                    <a16:rowId xmlns:a16="http://schemas.microsoft.com/office/drawing/2014/main" val="3243274340"/>
                  </a:ext>
                </a:extLst>
              </a:tr>
              <a:tr h="320074">
                <a:tc>
                  <a:txBody>
                    <a:bodyPr/>
                    <a:lstStyle/>
                    <a:p>
                      <a:r>
                        <a:rPr lang="fr-FR" dirty="0"/>
                        <a:t>0-7</a:t>
                      </a:r>
                    </a:p>
                  </a:txBody>
                  <a:tcPr/>
                </a:tc>
                <a:tc>
                  <a:txBody>
                    <a:bodyPr/>
                    <a:lstStyle/>
                    <a:p>
                      <a:r>
                        <a:rPr lang="fr-FR" dirty="0"/>
                        <a:t>Malnutrition</a:t>
                      </a:r>
                      <a:r>
                        <a:rPr lang="fr-FR" baseline="0" dirty="0"/>
                        <a:t> avérée</a:t>
                      </a:r>
                      <a:endParaRPr lang="fr-FR" dirty="0"/>
                    </a:p>
                  </a:txBody>
                  <a:tcPr/>
                </a:tc>
                <a:extLst>
                  <a:ext uri="{0D108BD9-81ED-4DB2-BD59-A6C34878D82A}">
                    <a16:rowId xmlns:a16="http://schemas.microsoft.com/office/drawing/2014/main" val="2819825113"/>
                  </a:ext>
                </a:extLst>
              </a:tr>
              <a:tr h="320074">
                <a:tc>
                  <a:txBody>
                    <a:bodyPr/>
                    <a:lstStyle/>
                    <a:p>
                      <a:r>
                        <a:rPr lang="fr-FR" dirty="0"/>
                        <a:t>8-11</a:t>
                      </a:r>
                    </a:p>
                  </a:txBody>
                  <a:tcPr/>
                </a:tc>
                <a:tc>
                  <a:txBody>
                    <a:bodyPr/>
                    <a:lstStyle/>
                    <a:p>
                      <a:r>
                        <a:rPr lang="fr-FR" dirty="0"/>
                        <a:t>Risque de malnutrition</a:t>
                      </a:r>
                    </a:p>
                  </a:txBody>
                  <a:tcPr/>
                </a:tc>
                <a:extLst>
                  <a:ext uri="{0D108BD9-81ED-4DB2-BD59-A6C34878D82A}">
                    <a16:rowId xmlns:a16="http://schemas.microsoft.com/office/drawing/2014/main" val="869423661"/>
                  </a:ext>
                </a:extLst>
              </a:tr>
              <a:tr h="320074">
                <a:tc>
                  <a:txBody>
                    <a:bodyPr/>
                    <a:lstStyle/>
                    <a:p>
                      <a:r>
                        <a:rPr lang="fr-FR" dirty="0"/>
                        <a:t>12-14</a:t>
                      </a:r>
                    </a:p>
                  </a:txBody>
                  <a:tcPr/>
                </a:tc>
                <a:tc>
                  <a:txBody>
                    <a:bodyPr/>
                    <a:lstStyle/>
                    <a:p>
                      <a:r>
                        <a:rPr lang="fr-FR" dirty="0"/>
                        <a:t>Etat nutritionnel</a:t>
                      </a:r>
                      <a:r>
                        <a:rPr lang="fr-FR" baseline="0" dirty="0"/>
                        <a:t> normal</a:t>
                      </a:r>
                      <a:endParaRPr lang="fr-FR" dirty="0"/>
                    </a:p>
                  </a:txBody>
                  <a:tcPr/>
                </a:tc>
                <a:extLst>
                  <a:ext uri="{0D108BD9-81ED-4DB2-BD59-A6C34878D82A}">
                    <a16:rowId xmlns:a16="http://schemas.microsoft.com/office/drawing/2014/main" val="19064683"/>
                  </a:ext>
                </a:extLst>
              </a:tr>
            </a:tbl>
          </a:graphicData>
        </a:graphic>
      </p:graphicFrame>
      <p:sp>
        <p:nvSpPr>
          <p:cNvPr id="2" name="Espace réservé de la date 1">
            <a:extLst>
              <a:ext uri="{FF2B5EF4-FFF2-40B4-BE49-F238E27FC236}">
                <a16:creationId xmlns:a16="http://schemas.microsoft.com/office/drawing/2014/main" id="{C24C6BCD-642F-7F58-E9F8-6A2062EA81AD}"/>
              </a:ext>
            </a:extLst>
          </p:cNvPr>
          <p:cNvSpPr>
            <a:spLocks noGrp="1"/>
          </p:cNvSpPr>
          <p:nvPr>
            <p:ph type="dt" sz="half" idx="10"/>
          </p:nvPr>
        </p:nvSpPr>
        <p:spPr/>
        <p:txBody>
          <a:bodyPr/>
          <a:lstStyle/>
          <a:p>
            <a:r>
              <a:rPr lang="fr-FR"/>
              <a:t>22/11/2024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13</a:t>
            </a:fld>
            <a:endParaRPr lang="fr-FR"/>
          </a:p>
        </p:txBody>
      </p:sp>
      <p:pic>
        <p:nvPicPr>
          <p:cNvPr id="7" name="Image 6"/>
          <p:cNvPicPr>
            <a:picLocks noChangeAspect="1"/>
          </p:cNvPicPr>
          <p:nvPr/>
        </p:nvPicPr>
        <p:blipFill>
          <a:blip r:embed="rId2"/>
          <a:stretch>
            <a:fillRect/>
          </a:stretch>
        </p:blipFill>
        <p:spPr>
          <a:xfrm>
            <a:off x="573425" y="1565513"/>
            <a:ext cx="4856991" cy="4014513"/>
          </a:xfrm>
          <a:prstGeom prst="rect">
            <a:avLst/>
          </a:prstGeom>
        </p:spPr>
      </p:pic>
      <p:pic>
        <p:nvPicPr>
          <p:cNvPr id="8" name="Image 7">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9" name="Image 8">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0" name="Image 9">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1" name="Groupe 10"/>
          <p:cNvGrpSpPr/>
          <p:nvPr/>
        </p:nvGrpSpPr>
        <p:grpSpPr>
          <a:xfrm>
            <a:off x="2726404" y="306491"/>
            <a:ext cx="5884196" cy="998816"/>
            <a:chOff x="1056248" y="1997632"/>
            <a:chExt cx="5884196" cy="998816"/>
          </a:xfrm>
        </p:grpSpPr>
        <p:sp>
          <p:nvSpPr>
            <p:cNvPr id="12" name="Rectangle 11"/>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ZoneTexte 12"/>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3200" dirty="0"/>
                <a:t>Mini GDS</a:t>
              </a:r>
              <a:endParaRPr lang="fr-FR" sz="3200" kern="1200" dirty="0">
                <a:solidFill>
                  <a:schemeClr val="bg1"/>
                </a:solidFill>
              </a:endParaRPr>
            </a:p>
          </p:txBody>
        </p:sp>
      </p:grpSp>
      <p:graphicFrame>
        <p:nvGraphicFramePr>
          <p:cNvPr id="16" name="Graphique 15"/>
          <p:cNvGraphicFramePr>
            <a:graphicFrameLocks/>
          </p:cNvGraphicFramePr>
          <p:nvPr>
            <p:extLst>
              <p:ext uri="{D42A27DB-BD31-4B8C-83A1-F6EECF244321}">
                <p14:modId xmlns:p14="http://schemas.microsoft.com/office/powerpoint/2010/main" val="2695802169"/>
              </p:ext>
            </p:extLst>
          </p:nvPr>
        </p:nvGraphicFramePr>
        <p:xfrm>
          <a:off x="5668502" y="1674483"/>
          <a:ext cx="5511282" cy="3782832"/>
        </p:xfrm>
        <a:graphic>
          <a:graphicData uri="http://schemas.openxmlformats.org/drawingml/2006/chart">
            <c:chart xmlns:c="http://schemas.openxmlformats.org/drawingml/2006/chart" xmlns:r="http://schemas.openxmlformats.org/officeDocument/2006/relationships" r:id="rId6"/>
          </a:graphicData>
        </a:graphic>
      </p:graphicFrame>
      <p:sp>
        <p:nvSpPr>
          <p:cNvPr id="17" name="ZoneTexte 1"/>
          <p:cNvSpPr txBox="1"/>
          <p:nvPr/>
        </p:nvSpPr>
        <p:spPr>
          <a:xfrm>
            <a:off x="9168314" y="2892489"/>
            <a:ext cx="550506" cy="2332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a:t>43%</a:t>
            </a:r>
          </a:p>
        </p:txBody>
      </p:sp>
      <p:sp>
        <p:nvSpPr>
          <p:cNvPr id="2" name="Espace réservé de la date 1">
            <a:extLst>
              <a:ext uri="{FF2B5EF4-FFF2-40B4-BE49-F238E27FC236}">
                <a16:creationId xmlns:a16="http://schemas.microsoft.com/office/drawing/2014/main" id="{ECACD1B5-5D01-3BA0-5C16-07C8C6FD9F6A}"/>
              </a:ext>
            </a:extLst>
          </p:cNvPr>
          <p:cNvSpPr>
            <a:spLocks noGrp="1"/>
          </p:cNvSpPr>
          <p:nvPr>
            <p:ph type="dt" sz="half" idx="10"/>
          </p:nvPr>
        </p:nvSpPr>
        <p:spPr/>
        <p:txBody>
          <a:bodyPr/>
          <a:lstStyle/>
          <a:p>
            <a:r>
              <a:rPr lang="fr-FR"/>
              <a:t>22/11/2024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14</a:t>
            </a:fld>
            <a:endParaRPr lang="fr-FR"/>
          </a:p>
        </p:txBody>
      </p:sp>
      <p:pic>
        <p:nvPicPr>
          <p:cNvPr id="7" name="Image 6"/>
          <p:cNvPicPr>
            <a:picLocks noChangeAspect="1"/>
          </p:cNvPicPr>
          <p:nvPr/>
        </p:nvPicPr>
        <p:blipFill>
          <a:blip r:embed="rId2"/>
          <a:stretch>
            <a:fillRect/>
          </a:stretch>
        </p:blipFill>
        <p:spPr>
          <a:xfrm>
            <a:off x="704583" y="1775855"/>
            <a:ext cx="4119439" cy="4291825"/>
          </a:xfrm>
          <a:prstGeom prst="rect">
            <a:avLst/>
          </a:prstGeom>
        </p:spPr>
      </p:pic>
      <p:pic>
        <p:nvPicPr>
          <p:cNvPr id="8" name="Image 7">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9" name="Image 8">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0" name="Image 9">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1" name="Groupe 10"/>
          <p:cNvGrpSpPr/>
          <p:nvPr/>
        </p:nvGrpSpPr>
        <p:grpSpPr>
          <a:xfrm>
            <a:off x="2726404" y="306491"/>
            <a:ext cx="5884196" cy="998816"/>
            <a:chOff x="1056248" y="1997632"/>
            <a:chExt cx="5884196" cy="998816"/>
          </a:xfrm>
        </p:grpSpPr>
        <p:sp>
          <p:nvSpPr>
            <p:cNvPr id="12" name="Rectangle 11"/>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ZoneTexte 12"/>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MINI-MENTAL STATE</a:t>
              </a:r>
              <a:r>
                <a:rPr lang="fr-FR" sz="2400" b="1" dirty="0">
                  <a:ln w="9525">
                    <a:solidFill>
                      <a:schemeClr val="bg1"/>
                    </a:solidFill>
                    <a:prstDash val="solid"/>
                  </a:ln>
                  <a:effectLst>
                    <a:outerShdw blurRad="12700" dist="38100" dir="2700000" algn="tl" rotWithShape="0">
                      <a:schemeClr val="bg1">
                        <a:lumMod val="50000"/>
                      </a:schemeClr>
                    </a:outerShdw>
                  </a:effectLst>
                </a:rPr>
                <a:t> EXAMINATION</a:t>
              </a: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 </a:t>
              </a:r>
              <a:b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b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a:t>
              </a:r>
              <a:r>
                <a:rPr lang="fr-FR"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cs typeface="Arial" pitchFamily="34" charset="0"/>
                </a:rPr>
                <a:t>MMSE)</a:t>
              </a:r>
              <a:endParaRPr lang="fr-FR" sz="2400" kern="1200" dirty="0">
                <a:solidFill>
                  <a:schemeClr val="bg1"/>
                </a:solidFill>
              </a:endParaRPr>
            </a:p>
          </p:txBody>
        </p:sp>
      </p:grpSp>
      <p:graphicFrame>
        <p:nvGraphicFramePr>
          <p:cNvPr id="15" name="Graphique 14"/>
          <p:cNvGraphicFramePr>
            <a:graphicFrameLocks/>
          </p:cNvGraphicFramePr>
          <p:nvPr>
            <p:extLst>
              <p:ext uri="{D42A27DB-BD31-4B8C-83A1-F6EECF244321}">
                <p14:modId xmlns:p14="http://schemas.microsoft.com/office/powerpoint/2010/main" val="3365101299"/>
              </p:ext>
            </p:extLst>
          </p:nvPr>
        </p:nvGraphicFramePr>
        <p:xfrm>
          <a:off x="5722930" y="2189020"/>
          <a:ext cx="5630869" cy="3362694"/>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e la date 1">
            <a:extLst>
              <a:ext uri="{FF2B5EF4-FFF2-40B4-BE49-F238E27FC236}">
                <a16:creationId xmlns:a16="http://schemas.microsoft.com/office/drawing/2014/main" id="{FC243700-C346-7FF9-1774-2493E5FDCC3E}"/>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356886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495040"/>
            <a:ext cx="8229600" cy="724648"/>
          </a:xfrm>
        </p:spPr>
        <p:txBody>
          <a:bodyPr>
            <a:noAutofit/>
          </a:bodyPr>
          <a:lstStyle/>
          <a:p>
            <a:r>
              <a:rPr lang="fr-FR" sz="4000" dirty="0" err="1"/>
              <a:t>Activities</a:t>
            </a:r>
            <a:r>
              <a:rPr lang="fr-FR" sz="4000" dirty="0"/>
              <a:t> of Daily Living (ADL) de Katz</a:t>
            </a:r>
          </a:p>
        </p:txBody>
      </p:sp>
      <p:pic>
        <p:nvPicPr>
          <p:cNvPr id="9" name="Picture 2"/>
          <p:cNvPicPr>
            <a:picLocks noGrp="1" noChangeAspect="1" noChangeArrowheads="1"/>
          </p:cNvPicPr>
          <p:nvPr>
            <p:ph idx="1"/>
          </p:nvPr>
        </p:nvPicPr>
        <p:blipFill>
          <a:blip r:embed="rId2"/>
          <a:srcRect l="23909" t="24268" r="43236" b="12260"/>
          <a:stretch>
            <a:fillRect/>
          </a:stretch>
        </p:blipFill>
        <p:spPr bwMode="auto">
          <a:xfrm>
            <a:off x="1409166" y="2511759"/>
            <a:ext cx="3879728" cy="3500462"/>
          </a:xfrm>
          <a:prstGeom prst="rect">
            <a:avLst/>
          </a:prstGeom>
          <a:noFill/>
          <a:ln w="9525">
            <a:noFill/>
            <a:miter lim="800000"/>
            <a:headEnd/>
            <a:tailEnd/>
          </a:ln>
          <a:effectLst/>
        </p:spPr>
      </p:pic>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endParaRPr lang="fr-FR" dirty="0"/>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15</a:t>
            </a:fld>
            <a:endParaRPr lang="fr-FR"/>
          </a:p>
        </p:txBody>
      </p:sp>
      <p:sp>
        <p:nvSpPr>
          <p:cNvPr id="8" name="Rectangle 7"/>
          <p:cNvSpPr/>
          <p:nvPr/>
        </p:nvSpPr>
        <p:spPr>
          <a:xfrm>
            <a:off x="5403198" y="2524848"/>
            <a:ext cx="4572000" cy="3539430"/>
          </a:xfrm>
          <a:prstGeom prst="rect">
            <a:avLst/>
          </a:prstGeom>
        </p:spPr>
        <p:txBody>
          <a:bodyPr wrap="square">
            <a:spAutoFit/>
          </a:bodyPr>
          <a:lstStyle/>
          <a:p>
            <a:r>
              <a:rPr lang="fr-FR" sz="3200" b="1" dirty="0"/>
              <a:t>Interprétation: Cette échelle permet de quantifier l'autonomie d'une PA. </a:t>
            </a:r>
          </a:p>
          <a:p>
            <a:r>
              <a:rPr lang="fr-FR" sz="3200" b="1" dirty="0"/>
              <a:t>Plus le score est bas, plus le sujet âgé  est dépendant.</a:t>
            </a:r>
          </a:p>
        </p:txBody>
      </p:sp>
      <p:pic>
        <p:nvPicPr>
          <p:cNvPr id="10" name="Image 9">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1" name="Image 10">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2" name="Image 11">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3" name="Groupe 12"/>
          <p:cNvGrpSpPr/>
          <p:nvPr/>
        </p:nvGrpSpPr>
        <p:grpSpPr>
          <a:xfrm>
            <a:off x="2726404" y="124568"/>
            <a:ext cx="5884196" cy="998816"/>
            <a:chOff x="1056248" y="1997632"/>
            <a:chExt cx="5884196" cy="998816"/>
          </a:xfrm>
        </p:grpSpPr>
        <p:sp>
          <p:nvSpPr>
            <p:cNvPr id="14" name="Rectangle 13"/>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ZoneTexte 14"/>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ADL</a:t>
              </a:r>
              <a:endParaRPr lang="fr-FR" sz="2400" kern="1200" dirty="0">
                <a:solidFill>
                  <a:schemeClr val="bg1"/>
                </a:solidFill>
              </a:endParaRPr>
            </a:p>
          </p:txBody>
        </p:sp>
      </p:grpSp>
      <p:sp>
        <p:nvSpPr>
          <p:cNvPr id="3" name="Espace réservé de la date 2">
            <a:extLst>
              <a:ext uri="{FF2B5EF4-FFF2-40B4-BE49-F238E27FC236}">
                <a16:creationId xmlns:a16="http://schemas.microsoft.com/office/drawing/2014/main" id="{C60685BE-A776-4AD4-A778-9CF449FF60B0}"/>
              </a:ext>
            </a:extLst>
          </p:cNvPr>
          <p:cNvSpPr>
            <a:spLocks noGrp="1"/>
          </p:cNvSpPr>
          <p:nvPr>
            <p:ph type="dt" sz="half" idx="10"/>
          </p:nvPr>
        </p:nvSpPr>
        <p:spPr/>
        <p:txBody>
          <a:bodyPr/>
          <a:lstStyle/>
          <a:p>
            <a:r>
              <a:rPr lang="fr-FR"/>
              <a:t>22/11/2024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1472" y="1500336"/>
            <a:ext cx="8543956" cy="1071570"/>
          </a:xfrm>
        </p:spPr>
        <p:txBody>
          <a:bodyPr>
            <a:noAutofit/>
          </a:bodyPr>
          <a:lstStyle/>
          <a:p>
            <a:r>
              <a:rPr lang="fr-FR" sz="4000" dirty="0"/>
              <a:t>Instrumental </a:t>
            </a:r>
            <a:r>
              <a:rPr lang="fr-FR" sz="4000" dirty="0" err="1"/>
              <a:t>Activities</a:t>
            </a:r>
            <a:r>
              <a:rPr lang="fr-FR" sz="4000" dirty="0"/>
              <a:t> of Daily Living (IADL) de Lawton</a:t>
            </a:r>
          </a:p>
        </p:txBody>
      </p:sp>
      <p:pic>
        <p:nvPicPr>
          <p:cNvPr id="7" name="Picture 4"/>
          <p:cNvPicPr>
            <a:picLocks noGrp="1" noChangeAspect="1" noChangeArrowheads="1"/>
          </p:cNvPicPr>
          <p:nvPr>
            <p:ph idx="1"/>
          </p:nvPr>
        </p:nvPicPr>
        <p:blipFill>
          <a:blip r:embed="rId2"/>
          <a:srcRect/>
          <a:stretch>
            <a:fillRect/>
          </a:stretch>
        </p:blipFill>
        <p:spPr bwMode="auto">
          <a:xfrm>
            <a:off x="1738282" y="3071810"/>
            <a:ext cx="4286250" cy="2857500"/>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16</a:t>
            </a:fld>
            <a:endParaRPr lang="fr-FR"/>
          </a:p>
        </p:txBody>
      </p:sp>
      <p:sp>
        <p:nvSpPr>
          <p:cNvPr id="9" name="Rectangle 8"/>
          <p:cNvSpPr/>
          <p:nvPr/>
        </p:nvSpPr>
        <p:spPr>
          <a:xfrm>
            <a:off x="6096000" y="2857496"/>
            <a:ext cx="4572000" cy="3046988"/>
          </a:xfrm>
          <a:prstGeom prst="rect">
            <a:avLst/>
          </a:prstGeom>
        </p:spPr>
        <p:txBody>
          <a:bodyPr>
            <a:spAutoFit/>
          </a:bodyPr>
          <a:lstStyle/>
          <a:p>
            <a:r>
              <a:rPr lang="fr-FR" sz="2400" b="1" dirty="0"/>
              <a:t>Interprétation. L'étude des IADL est une évaluation plus fine de la dépendance et de la perte d'autonomie, elle est utile chez les personnes ayant une dépendance modérée et vivant à domicile. Plus le score IADL est bas, plus l'individu est dépendant.</a:t>
            </a:r>
          </a:p>
        </p:txBody>
      </p:sp>
      <p:pic>
        <p:nvPicPr>
          <p:cNvPr id="8" name="Image 7">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2" name="Groupe 11"/>
          <p:cNvGrpSpPr/>
          <p:nvPr/>
        </p:nvGrpSpPr>
        <p:grpSpPr>
          <a:xfrm>
            <a:off x="2726404" y="124568"/>
            <a:ext cx="5884196" cy="998816"/>
            <a:chOff x="1056248" y="1997632"/>
            <a:chExt cx="5884196" cy="998816"/>
          </a:xfrm>
        </p:grpSpPr>
        <p:sp>
          <p:nvSpPr>
            <p:cNvPr id="13" name="Rectangle 12"/>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ZoneTexte 13"/>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IADL</a:t>
              </a:r>
              <a:endParaRPr lang="fr-FR" sz="2400" kern="1200" dirty="0">
                <a:solidFill>
                  <a:schemeClr val="bg1"/>
                </a:solidFill>
              </a:endParaRPr>
            </a:p>
          </p:txBody>
        </p:sp>
      </p:grpSp>
      <p:sp>
        <p:nvSpPr>
          <p:cNvPr id="3" name="Espace réservé de la date 2">
            <a:extLst>
              <a:ext uri="{FF2B5EF4-FFF2-40B4-BE49-F238E27FC236}">
                <a16:creationId xmlns:a16="http://schemas.microsoft.com/office/drawing/2014/main" id="{A0798C79-A203-3159-BF2B-C03886D86A57}"/>
              </a:ext>
            </a:extLst>
          </p:cNvPr>
          <p:cNvSpPr>
            <a:spLocks noGrp="1"/>
          </p:cNvSpPr>
          <p:nvPr>
            <p:ph type="dt" sz="half" idx="10"/>
          </p:nvPr>
        </p:nvSpPr>
        <p:spPr/>
        <p:txBody>
          <a:bodyPr/>
          <a:lstStyle/>
          <a:p>
            <a:r>
              <a:rPr lang="fr-FR"/>
              <a:t>22/11/2024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17</a:t>
            </a:fld>
            <a:endParaRPr lang="fr-FR"/>
          </a:p>
        </p:txBody>
      </p:sp>
      <p:pic>
        <p:nvPicPr>
          <p:cNvPr id="7" name="Image 6"/>
          <p:cNvPicPr>
            <a:picLocks noChangeAspect="1"/>
          </p:cNvPicPr>
          <p:nvPr/>
        </p:nvPicPr>
        <p:blipFill>
          <a:blip r:embed="rId2"/>
          <a:stretch>
            <a:fillRect/>
          </a:stretch>
        </p:blipFill>
        <p:spPr>
          <a:xfrm>
            <a:off x="779365" y="1251901"/>
            <a:ext cx="3983523" cy="4136058"/>
          </a:xfrm>
          <a:prstGeom prst="rect">
            <a:avLst/>
          </a:prstGeom>
        </p:spPr>
      </p:pic>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3" name="Groupe 12"/>
          <p:cNvGrpSpPr/>
          <p:nvPr/>
        </p:nvGrpSpPr>
        <p:grpSpPr>
          <a:xfrm>
            <a:off x="2726404" y="124568"/>
            <a:ext cx="5884196" cy="998816"/>
            <a:chOff x="1056248" y="1997632"/>
            <a:chExt cx="5884196" cy="998816"/>
          </a:xfrm>
        </p:grpSpPr>
        <p:sp>
          <p:nvSpPr>
            <p:cNvPr id="14" name="Rectangle 13"/>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ZoneTexte 14"/>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ADL / IADL</a:t>
              </a:r>
              <a:endParaRPr lang="fr-FR" sz="2400" kern="1200" dirty="0">
                <a:solidFill>
                  <a:schemeClr val="bg1"/>
                </a:solidFill>
              </a:endParaRPr>
            </a:p>
          </p:txBody>
        </p:sp>
      </p:grpSp>
      <p:graphicFrame>
        <p:nvGraphicFramePr>
          <p:cNvPr id="16" name="Graphique 15"/>
          <p:cNvGraphicFramePr>
            <a:graphicFrameLocks/>
          </p:cNvGraphicFramePr>
          <p:nvPr>
            <p:extLst>
              <p:ext uri="{D42A27DB-BD31-4B8C-83A1-F6EECF244321}">
                <p14:modId xmlns:p14="http://schemas.microsoft.com/office/powerpoint/2010/main" val="3257160161"/>
              </p:ext>
            </p:extLst>
          </p:nvPr>
        </p:nvGraphicFramePr>
        <p:xfrm>
          <a:off x="6918770" y="3474099"/>
          <a:ext cx="4163008" cy="2612520"/>
        </p:xfrm>
        <a:graphic>
          <a:graphicData uri="http://schemas.openxmlformats.org/drawingml/2006/chart">
            <c:chart xmlns:c="http://schemas.openxmlformats.org/drawingml/2006/chart" xmlns:r="http://schemas.openxmlformats.org/officeDocument/2006/relationships" r:id="rId6"/>
          </a:graphicData>
        </a:graphic>
      </p:graphicFrame>
      <p:sp>
        <p:nvSpPr>
          <p:cNvPr id="2" name="ZoneTexte 1"/>
          <p:cNvSpPr txBox="1"/>
          <p:nvPr/>
        </p:nvSpPr>
        <p:spPr>
          <a:xfrm>
            <a:off x="7592368" y="6006608"/>
            <a:ext cx="577723" cy="261610"/>
          </a:xfrm>
          <a:prstGeom prst="rect">
            <a:avLst/>
          </a:prstGeom>
          <a:noFill/>
        </p:spPr>
        <p:txBody>
          <a:bodyPr wrap="square" rtlCol="0">
            <a:spAutoFit/>
          </a:bodyPr>
          <a:lstStyle/>
          <a:p>
            <a:pPr algn="ctr"/>
            <a:r>
              <a:rPr lang="fr-FR" sz="1100" dirty="0"/>
              <a:t>0</a:t>
            </a:r>
          </a:p>
        </p:txBody>
      </p:sp>
      <p:sp>
        <p:nvSpPr>
          <p:cNvPr id="17" name="ZoneTexte 16"/>
          <p:cNvSpPr txBox="1"/>
          <p:nvPr/>
        </p:nvSpPr>
        <p:spPr>
          <a:xfrm>
            <a:off x="8843688" y="6006608"/>
            <a:ext cx="577723" cy="261610"/>
          </a:xfrm>
          <a:prstGeom prst="rect">
            <a:avLst/>
          </a:prstGeom>
          <a:noFill/>
        </p:spPr>
        <p:txBody>
          <a:bodyPr wrap="square" rtlCol="0">
            <a:spAutoFit/>
          </a:bodyPr>
          <a:lstStyle/>
          <a:p>
            <a:pPr algn="ctr"/>
            <a:r>
              <a:rPr lang="fr-FR" sz="1100" dirty="0"/>
              <a:t>2-3</a:t>
            </a:r>
          </a:p>
        </p:txBody>
      </p:sp>
      <p:sp>
        <p:nvSpPr>
          <p:cNvPr id="18" name="ZoneTexte 17"/>
          <p:cNvSpPr txBox="1"/>
          <p:nvPr/>
        </p:nvSpPr>
        <p:spPr>
          <a:xfrm>
            <a:off x="10095008" y="6046614"/>
            <a:ext cx="577723" cy="261610"/>
          </a:xfrm>
          <a:prstGeom prst="rect">
            <a:avLst/>
          </a:prstGeom>
          <a:noFill/>
        </p:spPr>
        <p:txBody>
          <a:bodyPr wrap="square" rtlCol="0">
            <a:spAutoFit/>
          </a:bodyPr>
          <a:lstStyle/>
          <a:p>
            <a:pPr algn="ctr"/>
            <a:r>
              <a:rPr lang="fr-FR" sz="1100" dirty="0"/>
              <a:t>4</a:t>
            </a:r>
          </a:p>
        </p:txBody>
      </p:sp>
      <p:sp>
        <p:nvSpPr>
          <p:cNvPr id="19" name="ZoneTexte 18"/>
          <p:cNvSpPr txBox="1"/>
          <p:nvPr/>
        </p:nvSpPr>
        <p:spPr>
          <a:xfrm>
            <a:off x="7628284" y="4811443"/>
            <a:ext cx="577723" cy="261610"/>
          </a:xfrm>
          <a:prstGeom prst="rect">
            <a:avLst/>
          </a:prstGeom>
          <a:noFill/>
        </p:spPr>
        <p:txBody>
          <a:bodyPr wrap="square" rtlCol="0">
            <a:spAutoFit/>
          </a:bodyPr>
          <a:lstStyle/>
          <a:p>
            <a:pPr algn="ctr"/>
            <a:r>
              <a:rPr lang="fr-FR" sz="1100" dirty="0"/>
              <a:t>31%</a:t>
            </a:r>
          </a:p>
        </p:txBody>
      </p:sp>
      <p:sp>
        <p:nvSpPr>
          <p:cNvPr id="20" name="ZoneTexte 19"/>
          <p:cNvSpPr txBox="1"/>
          <p:nvPr/>
        </p:nvSpPr>
        <p:spPr>
          <a:xfrm>
            <a:off x="8888306" y="3876299"/>
            <a:ext cx="577723" cy="261610"/>
          </a:xfrm>
          <a:prstGeom prst="rect">
            <a:avLst/>
          </a:prstGeom>
          <a:noFill/>
        </p:spPr>
        <p:txBody>
          <a:bodyPr wrap="square" rtlCol="0">
            <a:spAutoFit/>
          </a:bodyPr>
          <a:lstStyle/>
          <a:p>
            <a:pPr algn="ctr"/>
            <a:r>
              <a:rPr lang="fr-FR" sz="1100" dirty="0"/>
              <a:t>61%</a:t>
            </a:r>
          </a:p>
        </p:txBody>
      </p:sp>
      <p:sp>
        <p:nvSpPr>
          <p:cNvPr id="21" name="ZoneTexte 20"/>
          <p:cNvSpPr txBox="1"/>
          <p:nvPr/>
        </p:nvSpPr>
        <p:spPr>
          <a:xfrm>
            <a:off x="10060374" y="5409035"/>
            <a:ext cx="577723" cy="261610"/>
          </a:xfrm>
          <a:prstGeom prst="rect">
            <a:avLst/>
          </a:prstGeom>
          <a:noFill/>
        </p:spPr>
        <p:txBody>
          <a:bodyPr wrap="square" rtlCol="0">
            <a:spAutoFit/>
          </a:bodyPr>
          <a:lstStyle/>
          <a:p>
            <a:pPr algn="ctr"/>
            <a:r>
              <a:rPr lang="fr-FR" sz="1100" dirty="0"/>
              <a:t>8%</a:t>
            </a:r>
          </a:p>
        </p:txBody>
      </p:sp>
      <p:sp>
        <p:nvSpPr>
          <p:cNvPr id="23" name="ZoneTexte 22"/>
          <p:cNvSpPr txBox="1"/>
          <p:nvPr/>
        </p:nvSpPr>
        <p:spPr>
          <a:xfrm>
            <a:off x="7432267" y="3318005"/>
            <a:ext cx="577723" cy="261610"/>
          </a:xfrm>
          <a:prstGeom prst="rect">
            <a:avLst/>
          </a:prstGeom>
          <a:noFill/>
        </p:spPr>
        <p:txBody>
          <a:bodyPr wrap="square" rtlCol="0">
            <a:spAutoFit/>
          </a:bodyPr>
          <a:lstStyle/>
          <a:p>
            <a:pPr algn="ctr"/>
            <a:r>
              <a:rPr lang="fr-FR" sz="1100" dirty="0"/>
              <a:t>0</a:t>
            </a:r>
          </a:p>
        </p:txBody>
      </p:sp>
      <p:sp>
        <p:nvSpPr>
          <p:cNvPr id="24" name="ZoneTexte 23"/>
          <p:cNvSpPr txBox="1"/>
          <p:nvPr/>
        </p:nvSpPr>
        <p:spPr>
          <a:xfrm>
            <a:off x="8774983" y="3315501"/>
            <a:ext cx="577723" cy="261610"/>
          </a:xfrm>
          <a:prstGeom prst="rect">
            <a:avLst/>
          </a:prstGeom>
          <a:noFill/>
        </p:spPr>
        <p:txBody>
          <a:bodyPr wrap="square" rtlCol="0">
            <a:spAutoFit/>
          </a:bodyPr>
          <a:lstStyle/>
          <a:p>
            <a:pPr algn="ctr"/>
            <a:r>
              <a:rPr lang="fr-FR" sz="1100" dirty="0"/>
              <a:t>1-5</a:t>
            </a:r>
          </a:p>
        </p:txBody>
      </p:sp>
      <p:sp>
        <p:nvSpPr>
          <p:cNvPr id="25" name="ZoneTexte 24"/>
          <p:cNvSpPr txBox="1"/>
          <p:nvPr/>
        </p:nvSpPr>
        <p:spPr>
          <a:xfrm>
            <a:off x="10165872" y="3324202"/>
            <a:ext cx="577723" cy="261610"/>
          </a:xfrm>
          <a:prstGeom prst="rect">
            <a:avLst/>
          </a:prstGeom>
          <a:noFill/>
        </p:spPr>
        <p:txBody>
          <a:bodyPr wrap="square" rtlCol="0">
            <a:spAutoFit/>
          </a:bodyPr>
          <a:lstStyle/>
          <a:p>
            <a:pPr algn="ctr"/>
            <a:r>
              <a:rPr lang="fr-FR" sz="1100" dirty="0"/>
              <a:t>6</a:t>
            </a:r>
          </a:p>
        </p:txBody>
      </p:sp>
      <p:sp>
        <p:nvSpPr>
          <p:cNvPr id="26" name="ZoneTexte 25"/>
          <p:cNvSpPr txBox="1"/>
          <p:nvPr/>
        </p:nvSpPr>
        <p:spPr>
          <a:xfrm>
            <a:off x="3396652" y="2612739"/>
            <a:ext cx="577723" cy="261610"/>
          </a:xfrm>
          <a:prstGeom prst="rect">
            <a:avLst/>
          </a:prstGeom>
          <a:noFill/>
        </p:spPr>
        <p:txBody>
          <a:bodyPr wrap="square" rtlCol="0">
            <a:spAutoFit/>
          </a:bodyPr>
          <a:lstStyle/>
          <a:p>
            <a:pPr algn="ctr"/>
            <a:r>
              <a:rPr lang="fr-FR" sz="1100" dirty="0"/>
              <a:t>31%</a:t>
            </a:r>
          </a:p>
        </p:txBody>
      </p:sp>
      <p:sp>
        <p:nvSpPr>
          <p:cNvPr id="28" name="ZoneTexte 27"/>
          <p:cNvSpPr txBox="1"/>
          <p:nvPr/>
        </p:nvSpPr>
        <p:spPr>
          <a:xfrm>
            <a:off x="10165872" y="1469010"/>
            <a:ext cx="577723" cy="261610"/>
          </a:xfrm>
          <a:prstGeom prst="rect">
            <a:avLst/>
          </a:prstGeom>
          <a:noFill/>
        </p:spPr>
        <p:txBody>
          <a:bodyPr wrap="square" rtlCol="0">
            <a:spAutoFit/>
          </a:bodyPr>
          <a:lstStyle/>
          <a:p>
            <a:pPr algn="ctr"/>
            <a:r>
              <a:rPr lang="fr-FR" sz="1100" dirty="0"/>
              <a:t>73%</a:t>
            </a:r>
          </a:p>
        </p:txBody>
      </p:sp>
      <p:graphicFrame>
        <p:nvGraphicFramePr>
          <p:cNvPr id="29" name="Graphique 28"/>
          <p:cNvGraphicFramePr>
            <a:graphicFrameLocks/>
          </p:cNvGraphicFramePr>
          <p:nvPr>
            <p:extLst>
              <p:ext uri="{D42A27DB-BD31-4B8C-83A1-F6EECF244321}">
                <p14:modId xmlns:p14="http://schemas.microsoft.com/office/powerpoint/2010/main" val="1977592888"/>
              </p:ext>
            </p:extLst>
          </p:nvPr>
        </p:nvGraphicFramePr>
        <p:xfrm>
          <a:off x="6714274" y="1039617"/>
          <a:ext cx="4572000" cy="2411210"/>
        </p:xfrm>
        <a:graphic>
          <a:graphicData uri="http://schemas.openxmlformats.org/drawingml/2006/chart">
            <c:chart xmlns:c="http://schemas.openxmlformats.org/drawingml/2006/chart" xmlns:r="http://schemas.openxmlformats.org/officeDocument/2006/relationships" r:id="rId7"/>
          </a:graphicData>
        </a:graphic>
      </p:graphicFrame>
      <p:sp>
        <p:nvSpPr>
          <p:cNvPr id="30" name="ZoneTexte 29"/>
          <p:cNvSpPr txBox="1"/>
          <p:nvPr/>
        </p:nvSpPr>
        <p:spPr>
          <a:xfrm>
            <a:off x="8843688" y="2362112"/>
            <a:ext cx="577723" cy="261610"/>
          </a:xfrm>
          <a:prstGeom prst="rect">
            <a:avLst/>
          </a:prstGeom>
          <a:noFill/>
        </p:spPr>
        <p:txBody>
          <a:bodyPr wrap="square" rtlCol="0">
            <a:spAutoFit/>
          </a:bodyPr>
          <a:lstStyle/>
          <a:p>
            <a:pPr algn="ctr"/>
            <a:r>
              <a:rPr lang="fr-FR" sz="1100" dirty="0"/>
              <a:t>26%</a:t>
            </a:r>
          </a:p>
        </p:txBody>
      </p:sp>
      <p:sp>
        <p:nvSpPr>
          <p:cNvPr id="31" name="ZoneTexte 30"/>
          <p:cNvSpPr txBox="1"/>
          <p:nvPr/>
        </p:nvSpPr>
        <p:spPr>
          <a:xfrm>
            <a:off x="7510429" y="3053891"/>
            <a:ext cx="577723" cy="261610"/>
          </a:xfrm>
          <a:prstGeom prst="rect">
            <a:avLst/>
          </a:prstGeom>
          <a:noFill/>
        </p:spPr>
        <p:txBody>
          <a:bodyPr wrap="square" rtlCol="0">
            <a:spAutoFit/>
          </a:bodyPr>
          <a:lstStyle/>
          <a:p>
            <a:pPr algn="ctr"/>
            <a:r>
              <a:rPr lang="fr-FR" sz="1100" dirty="0"/>
              <a:t>1%</a:t>
            </a:r>
          </a:p>
        </p:txBody>
      </p:sp>
      <p:sp>
        <p:nvSpPr>
          <p:cNvPr id="3" name="ZoneTexte 2"/>
          <p:cNvSpPr txBox="1"/>
          <p:nvPr/>
        </p:nvSpPr>
        <p:spPr>
          <a:xfrm>
            <a:off x="2903339" y="1402446"/>
            <a:ext cx="1334277" cy="261610"/>
          </a:xfrm>
          <a:prstGeom prst="rect">
            <a:avLst/>
          </a:prstGeom>
          <a:noFill/>
        </p:spPr>
        <p:txBody>
          <a:bodyPr wrap="square" rtlCol="0">
            <a:spAutoFit/>
          </a:bodyPr>
          <a:lstStyle/>
          <a:p>
            <a:r>
              <a:rPr lang="fr-FR" sz="1050" dirty="0"/>
              <a:t>/  </a:t>
            </a:r>
            <a:r>
              <a:rPr lang="fr-FR" sz="1000" b="1" dirty="0"/>
              <a:t>IADL</a:t>
            </a:r>
          </a:p>
        </p:txBody>
      </p:sp>
      <p:sp>
        <p:nvSpPr>
          <p:cNvPr id="4" name="Espace réservé de la date 3">
            <a:extLst>
              <a:ext uri="{FF2B5EF4-FFF2-40B4-BE49-F238E27FC236}">
                <a16:creationId xmlns:a16="http://schemas.microsoft.com/office/drawing/2014/main" id="{6BC4CA47-D571-42E4-1F03-C31C080F2E56}"/>
              </a:ext>
            </a:extLst>
          </p:cNvPr>
          <p:cNvSpPr>
            <a:spLocks noGrp="1"/>
          </p:cNvSpPr>
          <p:nvPr>
            <p:ph type="dt" sz="half" idx="10"/>
          </p:nvPr>
        </p:nvSpPr>
        <p:spPr/>
        <p:txBody>
          <a:bodyPr/>
          <a:lstStyle/>
          <a:p>
            <a:r>
              <a:rPr lang="fr-FR"/>
              <a:t>22/11/2024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090" y="1847939"/>
            <a:ext cx="10515600" cy="4351338"/>
          </a:xfrm>
        </p:spPr>
        <p:txBody>
          <a:bodyPr/>
          <a:lstStyle/>
          <a:p>
            <a:pPr marL="228600" indent="-228600">
              <a:spcBef>
                <a:spcPts val="1000"/>
              </a:spcBef>
              <a:defRPr/>
            </a:pPr>
            <a:r>
              <a:rPr lang="fr-FR" sz="2400" dirty="0"/>
              <a:t>Evalue marche et équilibre</a:t>
            </a:r>
          </a:p>
          <a:p>
            <a:pPr marL="228600" indent="-228600">
              <a:spcBef>
                <a:spcPts val="1000"/>
              </a:spcBef>
              <a:defRPr/>
            </a:pPr>
            <a:r>
              <a:rPr lang="fr-FR" sz="2400" dirty="0">
                <a:latin typeface="Arial" pitchFamily="34" charset="0"/>
                <a:cs typeface="Arial" pitchFamily="34" charset="0"/>
              </a:rPr>
              <a:t>Séquences chronométrées</a:t>
            </a:r>
            <a:r>
              <a:rPr lang="fr-FR" sz="2800" dirty="0">
                <a:latin typeface="Arial" pitchFamily="34" charset="0"/>
                <a:cs typeface="Arial" pitchFamily="34" charset="0"/>
              </a:rPr>
              <a:t>:</a:t>
            </a:r>
          </a:p>
          <a:p>
            <a:pPr marL="685800" lvl="1" indent="-228600">
              <a:spcBef>
                <a:spcPts val="500"/>
              </a:spcBef>
              <a:defRPr/>
            </a:pPr>
            <a:r>
              <a:rPr lang="fr-FR" sz="2000" dirty="0">
                <a:latin typeface="Arial" pitchFamily="34" charset="0"/>
                <a:cs typeface="Arial" pitchFamily="34" charset="0"/>
              </a:rPr>
              <a:t>Se lever d’une chaise  </a:t>
            </a:r>
          </a:p>
          <a:p>
            <a:pPr marL="685800" lvl="1" indent="-228600">
              <a:spcBef>
                <a:spcPts val="500"/>
              </a:spcBef>
              <a:defRPr/>
            </a:pPr>
            <a:r>
              <a:rPr lang="fr-FR" sz="2000" dirty="0">
                <a:latin typeface="Arial" pitchFamily="34" charset="0"/>
                <a:cs typeface="Arial" pitchFamily="34" charset="0"/>
              </a:rPr>
              <a:t>Marcher sur 3 m </a:t>
            </a:r>
          </a:p>
          <a:p>
            <a:pPr marL="685800" lvl="1" indent="-228600">
              <a:spcBef>
                <a:spcPts val="500"/>
              </a:spcBef>
              <a:defRPr/>
            </a:pPr>
            <a:r>
              <a:rPr lang="fr-FR" sz="2000" dirty="0">
                <a:latin typeface="Arial" pitchFamily="34" charset="0"/>
                <a:cs typeface="Arial" pitchFamily="34" charset="0"/>
              </a:rPr>
              <a:t>Faire demi-tour </a:t>
            </a:r>
          </a:p>
          <a:p>
            <a:pPr marL="685800" lvl="1" indent="-228600">
              <a:spcBef>
                <a:spcPts val="500"/>
              </a:spcBef>
              <a:defRPr/>
            </a:pPr>
            <a:r>
              <a:rPr lang="fr-FR" sz="2000" dirty="0">
                <a:latin typeface="Arial" pitchFamily="34" charset="0"/>
                <a:cs typeface="Arial" pitchFamily="34" charset="0"/>
              </a:rPr>
              <a:t>Retourner s’asseoir</a:t>
            </a:r>
            <a:endParaRPr lang="fr-FR" dirty="0"/>
          </a:p>
        </p:txBody>
      </p:sp>
      <p:sp>
        <p:nvSpPr>
          <p:cNvPr id="8" name="Espace réservé du pied de page 7"/>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7" name="Espace réservé du numéro de diapositive 6"/>
          <p:cNvSpPr>
            <a:spLocks noGrp="1"/>
          </p:cNvSpPr>
          <p:nvPr>
            <p:ph type="sldNum" sz="quarter" idx="12"/>
          </p:nvPr>
        </p:nvSpPr>
        <p:spPr/>
        <p:txBody>
          <a:bodyPr/>
          <a:lstStyle/>
          <a:p>
            <a:fld id="{0DCE201A-17C7-4137-83B5-AEF5441E40CC}" type="slidenum">
              <a:rPr lang="fr-FR" smtClean="0"/>
              <a:pPr/>
              <a:t>18</a:t>
            </a:fld>
            <a:endParaRPr lang="fr-FR"/>
          </a:p>
        </p:txBody>
      </p:sp>
      <p:sp>
        <p:nvSpPr>
          <p:cNvPr id="4" name="Rectangle 3">
            <a:extLst>
              <a:ext uri="{FF2B5EF4-FFF2-40B4-BE49-F238E27FC236}">
                <a16:creationId xmlns:a16="http://schemas.microsoft.com/office/drawing/2014/main" id="{F9044ACD-28B9-B35E-6D45-094F88064D5B}"/>
              </a:ext>
            </a:extLst>
          </p:cNvPr>
          <p:cNvSpPr/>
          <p:nvPr/>
        </p:nvSpPr>
        <p:spPr>
          <a:xfrm>
            <a:off x="2970665" y="4572009"/>
            <a:ext cx="1267947" cy="91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&gt; 20 s</a:t>
            </a:r>
          </a:p>
        </p:txBody>
      </p:sp>
      <p:pic>
        <p:nvPicPr>
          <p:cNvPr id="5" name="Picture 6" descr="get up and go">
            <a:extLst>
              <a:ext uri="{FF2B5EF4-FFF2-40B4-BE49-F238E27FC236}">
                <a16:creationId xmlns:a16="http://schemas.microsoft.com/office/drawing/2014/main" id="{9A1CD3E1-51C3-02D6-FAF3-A00AD334E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653" y="1443121"/>
            <a:ext cx="2857520" cy="150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OSHIBA\Desktop\images.jpg"/>
          <p:cNvPicPr>
            <a:picLocks noChangeAspect="1" noChangeArrowheads="1"/>
          </p:cNvPicPr>
          <p:nvPr/>
        </p:nvPicPr>
        <p:blipFill>
          <a:blip r:embed="rId3"/>
          <a:srcRect/>
          <a:stretch>
            <a:fillRect/>
          </a:stretch>
        </p:blipFill>
        <p:spPr bwMode="auto">
          <a:xfrm>
            <a:off x="6453190" y="3286125"/>
            <a:ext cx="3446502" cy="2235903"/>
          </a:xfrm>
          <a:prstGeom prst="rect">
            <a:avLst/>
          </a:prstGeom>
          <a:noFill/>
        </p:spPr>
      </p:pic>
      <p:pic>
        <p:nvPicPr>
          <p:cNvPr id="11" name="Image 10">
            <a:extLst>
              <a:ext uri="{FF2B5EF4-FFF2-40B4-BE49-F238E27FC236}">
                <a16:creationId xmlns:a16="http://schemas.microsoft.com/office/drawing/2014/main" id="{14950B8F-B4F5-7458-D497-66BCD6B01811}"/>
              </a:ext>
            </a:extLst>
          </p:cNvPr>
          <p:cNvPicPr>
            <a:picLocks noChangeAspect="1"/>
          </p:cNvPicPr>
          <p:nvPr/>
        </p:nvPicPr>
        <p:blipFill>
          <a:blip r:embed="rId4"/>
          <a:stretch>
            <a:fillRect/>
          </a:stretch>
        </p:blipFill>
        <p:spPr>
          <a:xfrm>
            <a:off x="11081778" y="124568"/>
            <a:ext cx="967346" cy="964172"/>
          </a:xfrm>
          <a:prstGeom prst="rect">
            <a:avLst/>
          </a:prstGeom>
        </p:spPr>
      </p:pic>
      <p:pic>
        <p:nvPicPr>
          <p:cNvPr id="12" name="Image 11">
            <a:extLst>
              <a:ext uri="{FF2B5EF4-FFF2-40B4-BE49-F238E27FC236}">
                <a16:creationId xmlns:a16="http://schemas.microsoft.com/office/drawing/2014/main" id="{5E355B9B-E8BA-B339-DD5A-6F41D631AF62}"/>
              </a:ext>
            </a:extLst>
          </p:cNvPr>
          <p:cNvPicPr>
            <a:picLocks noChangeAspect="1"/>
          </p:cNvPicPr>
          <p:nvPr/>
        </p:nvPicPr>
        <p:blipFill>
          <a:blip r:embed="rId5"/>
          <a:stretch>
            <a:fillRect/>
          </a:stretch>
        </p:blipFill>
        <p:spPr>
          <a:xfrm>
            <a:off x="0" y="124568"/>
            <a:ext cx="1409166" cy="1127333"/>
          </a:xfrm>
          <a:prstGeom prst="rect">
            <a:avLst/>
          </a:prstGeom>
        </p:spPr>
      </p:pic>
      <p:pic>
        <p:nvPicPr>
          <p:cNvPr id="13" name="Image 12">
            <a:extLst>
              <a:ext uri="{FF2B5EF4-FFF2-40B4-BE49-F238E27FC236}">
                <a16:creationId xmlns:a16="http://schemas.microsoft.com/office/drawing/2014/main" id="{828F8C1E-0F61-57BD-164D-F785ED8B76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4" name="Groupe 13"/>
          <p:cNvGrpSpPr/>
          <p:nvPr/>
        </p:nvGrpSpPr>
        <p:grpSpPr>
          <a:xfrm>
            <a:off x="2726404" y="124568"/>
            <a:ext cx="5884196" cy="998816"/>
            <a:chOff x="1056248" y="1997632"/>
            <a:chExt cx="5884196" cy="998816"/>
          </a:xfrm>
        </p:grpSpPr>
        <p:sp>
          <p:nvSpPr>
            <p:cNvPr id="15" name="Rectangle 14"/>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ZoneTexte 15"/>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G.A.G</a:t>
              </a:r>
              <a:endParaRPr lang="fr-FR" sz="2400" kern="1200" dirty="0">
                <a:solidFill>
                  <a:schemeClr val="bg1"/>
                </a:solidFill>
              </a:endParaRPr>
            </a:p>
          </p:txBody>
        </p:sp>
      </p:grpSp>
      <p:sp>
        <p:nvSpPr>
          <p:cNvPr id="2" name="Espace réservé de la date 1">
            <a:extLst>
              <a:ext uri="{FF2B5EF4-FFF2-40B4-BE49-F238E27FC236}">
                <a16:creationId xmlns:a16="http://schemas.microsoft.com/office/drawing/2014/main" id="{8E1850FA-B341-C0F9-1785-229FEA3DF3C7}"/>
              </a:ext>
            </a:extLst>
          </p:cNvPr>
          <p:cNvSpPr>
            <a:spLocks noGrp="1"/>
          </p:cNvSpPr>
          <p:nvPr>
            <p:ph type="dt" sz="half" idx="10"/>
          </p:nvPr>
        </p:nvSpPr>
        <p:spPr/>
        <p:txBody>
          <a:bodyPr/>
          <a:lstStyle/>
          <a:p>
            <a:r>
              <a:rPr lang="fr-FR"/>
              <a:t>22/11/2024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19</a:t>
            </a:fld>
            <a:endParaRPr lang="fr-FR"/>
          </a:p>
        </p:txBody>
      </p:sp>
      <p:pic>
        <p:nvPicPr>
          <p:cNvPr id="8" name="Image 7"/>
          <p:cNvPicPr>
            <a:picLocks noChangeAspect="1"/>
          </p:cNvPicPr>
          <p:nvPr/>
        </p:nvPicPr>
        <p:blipFill>
          <a:blip r:embed="rId2"/>
          <a:stretch>
            <a:fillRect/>
          </a:stretch>
        </p:blipFill>
        <p:spPr>
          <a:xfrm>
            <a:off x="719380" y="1123385"/>
            <a:ext cx="4949122" cy="4185734"/>
          </a:xfrm>
          <a:prstGeom prst="rect">
            <a:avLst/>
          </a:prstGeom>
        </p:spPr>
      </p:pic>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aphicFrame>
        <p:nvGraphicFramePr>
          <p:cNvPr id="12" name="Graphique 11"/>
          <p:cNvGraphicFramePr>
            <a:graphicFrameLocks/>
          </p:cNvGraphicFramePr>
          <p:nvPr>
            <p:extLst>
              <p:ext uri="{D42A27DB-BD31-4B8C-83A1-F6EECF244321}">
                <p14:modId xmlns:p14="http://schemas.microsoft.com/office/powerpoint/2010/main" val="3970108367"/>
              </p:ext>
            </p:extLst>
          </p:nvPr>
        </p:nvGraphicFramePr>
        <p:xfrm>
          <a:off x="6171568" y="1123384"/>
          <a:ext cx="5063412" cy="4601555"/>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e 12"/>
          <p:cNvGrpSpPr/>
          <p:nvPr/>
        </p:nvGrpSpPr>
        <p:grpSpPr>
          <a:xfrm>
            <a:off x="2726404" y="124568"/>
            <a:ext cx="5884196" cy="998816"/>
            <a:chOff x="1056248" y="1997632"/>
            <a:chExt cx="5884196" cy="998816"/>
          </a:xfrm>
        </p:grpSpPr>
        <p:sp>
          <p:nvSpPr>
            <p:cNvPr id="14" name="Rectangle 13"/>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ZoneTexte 14"/>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G.A.G</a:t>
              </a:r>
              <a:endParaRPr lang="fr-FR" sz="2400" kern="1200" dirty="0">
                <a:solidFill>
                  <a:schemeClr val="bg1"/>
                </a:solidFill>
              </a:endParaRPr>
            </a:p>
          </p:txBody>
        </p:sp>
      </p:grpSp>
      <p:sp>
        <p:nvSpPr>
          <p:cNvPr id="2" name="Espace réservé de la date 1">
            <a:extLst>
              <a:ext uri="{FF2B5EF4-FFF2-40B4-BE49-F238E27FC236}">
                <a16:creationId xmlns:a16="http://schemas.microsoft.com/office/drawing/2014/main" id="{107DDDD8-445F-508C-E02F-DE1CEC753A7D}"/>
              </a:ext>
            </a:extLst>
          </p:cNvPr>
          <p:cNvSpPr>
            <a:spLocks noGrp="1"/>
          </p:cNvSpPr>
          <p:nvPr>
            <p:ph type="dt" sz="half" idx="10"/>
          </p:nvPr>
        </p:nvSpPr>
        <p:spPr/>
        <p:txBody>
          <a:bodyPr/>
          <a:lstStyle/>
          <a:p>
            <a:r>
              <a:rPr lang="fr-FR"/>
              <a:t>22/11/2024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2</a:t>
            </a:fld>
            <a:endParaRPr lang="fr-FR"/>
          </a:p>
        </p:txBody>
      </p:sp>
      <p:graphicFrame>
        <p:nvGraphicFramePr>
          <p:cNvPr id="7" name="Diagramme 6"/>
          <p:cNvGraphicFramePr/>
          <p:nvPr>
            <p:extLst>
              <p:ext uri="{D42A27DB-BD31-4B8C-83A1-F6EECF244321}">
                <p14:modId xmlns:p14="http://schemas.microsoft.com/office/powerpoint/2010/main" val="318787151"/>
              </p:ext>
            </p:extLst>
          </p:nvPr>
        </p:nvGraphicFramePr>
        <p:xfrm>
          <a:off x="2834433" y="1362269"/>
          <a:ext cx="7009363" cy="4994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7"/>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8"/>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sp>
        <p:nvSpPr>
          <p:cNvPr id="2" name="Espace réservé de la date 1">
            <a:extLst>
              <a:ext uri="{FF2B5EF4-FFF2-40B4-BE49-F238E27FC236}">
                <a16:creationId xmlns:a16="http://schemas.microsoft.com/office/drawing/2014/main" id="{FF1BF6D9-0D72-70D0-3D34-8B3D1DFE94E3}"/>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282183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5" name="Espace réservé du numéro de diapositive 4"/>
          <p:cNvSpPr>
            <a:spLocks noGrp="1"/>
          </p:cNvSpPr>
          <p:nvPr>
            <p:ph type="sldNum" sz="quarter" idx="12"/>
          </p:nvPr>
        </p:nvSpPr>
        <p:spPr/>
        <p:txBody>
          <a:bodyPr/>
          <a:lstStyle/>
          <a:p>
            <a:fld id="{0DCE201A-17C7-4137-83B5-AEF5441E40CC}" type="slidenum">
              <a:rPr lang="fr-FR" smtClean="0"/>
              <a:pPr/>
              <a:t>20</a:t>
            </a:fld>
            <a:endParaRPr lang="fr-FR"/>
          </a:p>
        </p:txBody>
      </p:sp>
      <p:pic>
        <p:nvPicPr>
          <p:cNvPr id="6" name="Image 5">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7" name="Image 6">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8" name="Image 7">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9" name="Groupe 8"/>
          <p:cNvGrpSpPr/>
          <p:nvPr/>
        </p:nvGrpSpPr>
        <p:grpSpPr>
          <a:xfrm>
            <a:off x="2726404" y="124568"/>
            <a:ext cx="5884196" cy="998816"/>
            <a:chOff x="1056248" y="1997632"/>
            <a:chExt cx="5884196" cy="998816"/>
          </a:xfrm>
        </p:grpSpPr>
        <p:sp>
          <p:nvSpPr>
            <p:cNvPr id="10" name="Rectangle 9"/>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ZoneTexte 10"/>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altLang="zh-CN" sz="2400" b="1" dirty="0">
                  <a:ln w="9525">
                    <a:solidFill>
                      <a:schemeClr val="bg1"/>
                    </a:solidFill>
                    <a:prstDash val="solid"/>
                  </a:ln>
                  <a:effectLst>
                    <a:outerShdw blurRad="12700" dist="38100" dir="2700000" algn="tl" rotWithShape="0">
                      <a:schemeClr val="bg1">
                        <a:lumMod val="50000"/>
                      </a:schemeClr>
                    </a:outerShdw>
                  </a:effectLst>
                  <a:latin typeface="Arial" pitchFamily="34" charset="0"/>
                  <a:ea typeface="SimSun" pitchFamily="2" charset="-122"/>
                  <a:cs typeface="Arial" pitchFamily="34" charset="0"/>
                </a:rPr>
                <a:t>Score de Lee</a:t>
              </a:r>
              <a:endParaRPr lang="fr-FR" sz="2400" kern="1200" dirty="0">
                <a:solidFill>
                  <a:schemeClr val="bg1"/>
                </a:solidFill>
              </a:endParaRPr>
            </a:p>
          </p:txBody>
        </p:sp>
      </p:grpSp>
      <p:graphicFrame>
        <p:nvGraphicFramePr>
          <p:cNvPr id="12" name="Graphique 11"/>
          <p:cNvGraphicFramePr>
            <a:graphicFrameLocks/>
          </p:cNvGraphicFramePr>
          <p:nvPr>
            <p:extLst>
              <p:ext uri="{D42A27DB-BD31-4B8C-83A1-F6EECF244321}">
                <p14:modId xmlns:p14="http://schemas.microsoft.com/office/powerpoint/2010/main" val="3057892104"/>
              </p:ext>
            </p:extLst>
          </p:nvPr>
        </p:nvGraphicFramePr>
        <p:xfrm>
          <a:off x="5188329" y="1539550"/>
          <a:ext cx="5893449" cy="4259366"/>
        </p:xfrm>
        <a:graphic>
          <a:graphicData uri="http://schemas.openxmlformats.org/drawingml/2006/chart">
            <c:chart xmlns:c="http://schemas.openxmlformats.org/drawingml/2006/chart" xmlns:r="http://schemas.openxmlformats.org/officeDocument/2006/relationships" r:id="rId6"/>
          </a:graphicData>
        </a:graphic>
      </p:graphicFrame>
      <p:pic>
        <p:nvPicPr>
          <p:cNvPr id="13" name="Image 12"/>
          <p:cNvPicPr>
            <a:picLocks noChangeAspect="1"/>
          </p:cNvPicPr>
          <p:nvPr/>
        </p:nvPicPr>
        <p:blipFill>
          <a:blip r:embed="rId7"/>
          <a:stretch>
            <a:fillRect/>
          </a:stretch>
        </p:blipFill>
        <p:spPr>
          <a:xfrm>
            <a:off x="472909" y="1539551"/>
            <a:ext cx="4304364" cy="4465391"/>
          </a:xfrm>
          <a:prstGeom prst="rect">
            <a:avLst/>
          </a:prstGeom>
        </p:spPr>
      </p:pic>
      <p:sp>
        <p:nvSpPr>
          <p:cNvPr id="2" name="Espace réservé de la date 1">
            <a:extLst>
              <a:ext uri="{FF2B5EF4-FFF2-40B4-BE49-F238E27FC236}">
                <a16:creationId xmlns:a16="http://schemas.microsoft.com/office/drawing/2014/main" id="{1D145D44-AFE8-4D7D-D9D0-47A12B7B9D05}"/>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78313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5472" y="2357430"/>
            <a:ext cx="3929090" cy="1785950"/>
          </a:xfrm>
        </p:spPr>
        <p:txBody>
          <a:bodyPr/>
          <a:lstStyle/>
          <a:p>
            <a:r>
              <a:rPr lang="fr-FR" dirty="0"/>
              <a:t>Merci pour </a:t>
            </a:r>
            <a:br>
              <a:rPr lang="fr-FR" dirty="0"/>
            </a:br>
            <a:r>
              <a:rPr lang="fr-FR" dirty="0"/>
              <a:t>votre attention</a:t>
            </a:r>
          </a:p>
        </p:txBody>
      </p:sp>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21</a:t>
            </a:fld>
            <a:endParaRPr lang="fr-FR"/>
          </a:p>
        </p:txBody>
      </p:sp>
      <p:pic>
        <p:nvPicPr>
          <p:cNvPr id="1026" name="Picture 2" descr="C:\Users\TOSHIBA\Desktop\images (1).jpg"/>
          <p:cNvPicPr>
            <a:picLocks noChangeAspect="1" noChangeArrowheads="1"/>
          </p:cNvPicPr>
          <p:nvPr/>
        </p:nvPicPr>
        <p:blipFill>
          <a:blip r:embed="rId2"/>
          <a:srcRect/>
          <a:stretch>
            <a:fillRect/>
          </a:stretch>
        </p:blipFill>
        <p:spPr bwMode="auto">
          <a:xfrm>
            <a:off x="5953124" y="1428736"/>
            <a:ext cx="4714876" cy="3714776"/>
          </a:xfrm>
          <a:prstGeom prst="rect">
            <a:avLst/>
          </a:prstGeom>
          <a:noFill/>
        </p:spPr>
      </p:pic>
      <p:pic>
        <p:nvPicPr>
          <p:cNvPr id="7" name="Image 6">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8" name="Image 7">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9" name="Image 8">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sp>
        <p:nvSpPr>
          <p:cNvPr id="3" name="Espace réservé de la date 2">
            <a:extLst>
              <a:ext uri="{FF2B5EF4-FFF2-40B4-BE49-F238E27FC236}">
                <a16:creationId xmlns:a16="http://schemas.microsoft.com/office/drawing/2014/main" id="{C687F9E1-070A-1556-CC90-8F3EF8B4C450}"/>
              </a:ext>
            </a:extLst>
          </p:cNvPr>
          <p:cNvSpPr>
            <a:spLocks noGrp="1"/>
          </p:cNvSpPr>
          <p:nvPr>
            <p:ph type="dt" sz="half" idx="10"/>
          </p:nvPr>
        </p:nvSpPr>
        <p:spPr/>
        <p:txBody>
          <a:bodyPr/>
          <a:lstStyle/>
          <a:p>
            <a:r>
              <a:rPr lang="fr-FR"/>
              <a:t>22/11/2024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612074" cy="7039155"/>
          </a:xfrm>
          <a:prstGeom prst="rect">
            <a:avLst/>
          </a:prstGeom>
          <a:solidFill>
            <a:srgbClr val="F9F5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https://i.pinimg.com/564x/08/1a/e3/081ae35541b61b7839bba6b994d68c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93" y="1483314"/>
            <a:ext cx="5206509" cy="52084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692784" y="618547"/>
            <a:ext cx="5884862" cy="1015663"/>
          </a:xfrm>
          <a:prstGeom prst="rect">
            <a:avLst/>
          </a:prstGeom>
          <a:noFill/>
        </p:spPr>
        <p:txBody>
          <a:bodyPr wrap="square" rtlCol="0">
            <a:spAutoFit/>
          </a:bodyPr>
          <a:lstStyle/>
          <a:p>
            <a:pPr algn="ctr"/>
            <a:r>
              <a:rPr lang="fr-FR" sz="6000" dirty="0">
                <a:solidFill>
                  <a:schemeClr val="accent5">
                    <a:lumMod val="75000"/>
                  </a:schemeClr>
                </a:solidFill>
                <a:latin typeface="Adobe Devanagari" panose="02040503050201020203" pitchFamily="18" charset="0"/>
                <a:cs typeface="Adobe Devanagari" panose="02040503050201020203" pitchFamily="18" charset="0"/>
              </a:rPr>
              <a:t> </a:t>
            </a: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356" y="236722"/>
            <a:ext cx="1722096" cy="124659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2839" y="525730"/>
            <a:ext cx="657713" cy="657713"/>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485979" y="-400647"/>
            <a:ext cx="2159137" cy="2080093"/>
          </a:xfrm>
          <a:prstGeom prst="rect">
            <a:avLst/>
          </a:prstGeom>
        </p:spPr>
      </p:pic>
      <p:sp>
        <p:nvSpPr>
          <p:cNvPr id="6" name="ZoneTexte 5"/>
          <p:cNvSpPr txBox="1"/>
          <p:nvPr/>
        </p:nvSpPr>
        <p:spPr>
          <a:xfrm>
            <a:off x="3625640" y="2511647"/>
            <a:ext cx="4333980" cy="2954655"/>
          </a:xfrm>
          <a:prstGeom prst="rect">
            <a:avLst/>
          </a:prstGeom>
          <a:noFill/>
        </p:spPr>
        <p:txBody>
          <a:bodyPr wrap="square" rtlCol="0">
            <a:spAutoFit/>
          </a:bodyPr>
          <a:lstStyle/>
          <a:p>
            <a:pPr algn="ctr"/>
            <a:r>
              <a:rPr lang="fr-FR" sz="5400" b="1" dirty="0" err="1">
                <a:solidFill>
                  <a:srgbClr val="53664A"/>
                </a:solidFill>
                <a:latin typeface="Arabic Typesetting" panose="03020402040406030203" pitchFamily="66" charset="-78"/>
                <a:cs typeface="Arabic Typesetting" panose="03020402040406030203" pitchFamily="66" charset="-78"/>
              </a:rPr>
              <a:t>Wiem</a:t>
            </a:r>
            <a:r>
              <a:rPr lang="fr-FR" sz="5400" b="1" dirty="0">
                <a:solidFill>
                  <a:srgbClr val="53664A"/>
                </a:solidFill>
                <a:latin typeface="Arabic Typesetting" panose="03020402040406030203" pitchFamily="66" charset="-78"/>
                <a:cs typeface="Arabic Typesetting" panose="03020402040406030203" pitchFamily="66" charset="-78"/>
              </a:rPr>
              <a:t> Ben Saad</a:t>
            </a:r>
          </a:p>
          <a:p>
            <a:pPr algn="ctr"/>
            <a:endParaRPr lang="fr-FR" sz="5400" b="1" dirty="0">
              <a:solidFill>
                <a:srgbClr val="53664A"/>
              </a:solidFill>
              <a:latin typeface="Arabic Typesetting" panose="03020402040406030203" pitchFamily="66" charset="-78"/>
              <a:cs typeface="Arabic Typesetting" panose="03020402040406030203" pitchFamily="66" charset="-78"/>
            </a:endParaRPr>
          </a:p>
          <a:p>
            <a:pPr algn="ctr"/>
            <a:r>
              <a:rPr lang="fr-FR" sz="5400" b="1" dirty="0">
                <a:solidFill>
                  <a:srgbClr val="53664A"/>
                </a:solidFill>
                <a:latin typeface="Arabic Typesetting" panose="03020402040406030203" pitchFamily="66" charset="-78"/>
                <a:cs typeface="Arabic Typesetting" panose="03020402040406030203" pitchFamily="66" charset="-78"/>
              </a:rPr>
              <a:t>Omar </a:t>
            </a:r>
            <a:r>
              <a:rPr lang="fr-FR" sz="5400" b="1" dirty="0" err="1">
                <a:solidFill>
                  <a:srgbClr val="53664A"/>
                </a:solidFill>
                <a:latin typeface="Arabic Typesetting" panose="03020402040406030203" pitchFamily="66" charset="-78"/>
                <a:cs typeface="Arabic Typesetting" panose="03020402040406030203" pitchFamily="66" charset="-78"/>
              </a:rPr>
              <a:t>Gahbiche</a:t>
            </a:r>
            <a:endParaRPr lang="fr-FR" sz="5400" b="1" dirty="0">
              <a:solidFill>
                <a:srgbClr val="53664A"/>
              </a:solidFill>
              <a:latin typeface="Arabic Typesetting" panose="03020402040406030203" pitchFamily="66" charset="-78"/>
              <a:cs typeface="Arabic Typesetting" panose="03020402040406030203" pitchFamily="66" charset="-78"/>
            </a:endParaRPr>
          </a:p>
          <a:p>
            <a:pPr algn="ctr"/>
            <a:endParaRPr lang="fr-FR" sz="2400" b="1" dirty="0">
              <a:solidFill>
                <a:srgbClr val="53664A"/>
              </a:solidFill>
              <a:latin typeface="Arabic Typesetting" panose="03020402040406030203" pitchFamily="66" charset="-78"/>
              <a:cs typeface="Arabic Typesetting" panose="03020402040406030203" pitchFamily="66" charset="-78"/>
            </a:endParaRPr>
          </a:p>
        </p:txBody>
      </p:sp>
      <p:grpSp>
        <p:nvGrpSpPr>
          <p:cNvPr id="15" name="Groupe 14"/>
          <p:cNvGrpSpPr/>
          <p:nvPr/>
        </p:nvGrpSpPr>
        <p:grpSpPr>
          <a:xfrm>
            <a:off x="1835247" y="356937"/>
            <a:ext cx="8014575" cy="769441"/>
            <a:chOff x="1854297" y="272983"/>
            <a:chExt cx="8014575" cy="769441"/>
          </a:xfrm>
        </p:grpSpPr>
        <p:grpSp>
          <p:nvGrpSpPr>
            <p:cNvPr id="16" name="Groupe 15"/>
            <p:cNvGrpSpPr/>
            <p:nvPr/>
          </p:nvGrpSpPr>
          <p:grpSpPr>
            <a:xfrm>
              <a:off x="1854297" y="417446"/>
              <a:ext cx="7478254" cy="600437"/>
              <a:chOff x="1323116" y="287854"/>
              <a:chExt cx="8234507" cy="600437"/>
            </a:xfrm>
          </p:grpSpPr>
          <p:sp>
            <p:nvSpPr>
              <p:cNvPr id="18" name="Rectangle à coins arrondis 17"/>
              <p:cNvSpPr/>
              <p:nvPr/>
            </p:nvSpPr>
            <p:spPr>
              <a:xfrm>
                <a:off x="1476170" y="287854"/>
                <a:ext cx="8081453" cy="600437"/>
              </a:xfrm>
              <a:prstGeom prst="roundRect">
                <a:avLst>
                  <a:gd name="adj" fmla="val 50000"/>
                </a:avLst>
              </a:prstGeom>
              <a:solidFill>
                <a:schemeClr val="bg1"/>
              </a:solidFill>
              <a:ln w="76200">
                <a:solidFill>
                  <a:srgbClr val="162675"/>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1323116" y="307640"/>
                <a:ext cx="551935" cy="564460"/>
              </a:xfrm>
              <a:prstGeom prst="ellipse">
                <a:avLst/>
              </a:prstGeom>
              <a:solidFill>
                <a:schemeClr val="accent2"/>
              </a:solidFill>
              <a:ln>
                <a:no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sp>
          <p:nvSpPr>
            <p:cNvPr id="17" name="ZoneTexte 16"/>
            <p:cNvSpPr txBox="1"/>
            <p:nvPr/>
          </p:nvSpPr>
          <p:spPr>
            <a:xfrm>
              <a:off x="3289343" y="272983"/>
              <a:ext cx="6579529" cy="769441"/>
            </a:xfrm>
            <a:prstGeom prst="rect">
              <a:avLst/>
            </a:prstGeom>
            <a:noFill/>
          </p:spPr>
          <p:txBody>
            <a:bodyPr wrap="square" rtlCol="0">
              <a:spAutoFit/>
            </a:bodyPr>
            <a:lstStyle/>
            <a:p>
              <a:r>
                <a:rPr lang="fr-FR" sz="4400" b="1" dirty="0">
                  <a:solidFill>
                    <a:srgbClr val="162675"/>
                  </a:solidFill>
                  <a:latin typeface="Arial Rounded MT Bold" panose="020F0704030504030204" pitchFamily="34" charset="0"/>
                </a:rPr>
                <a:t>Remerciements</a:t>
              </a:r>
            </a:p>
          </p:txBody>
        </p:sp>
      </p:grpSp>
      <p:sp>
        <p:nvSpPr>
          <p:cNvPr id="4" name="Espace réservé de la date 3">
            <a:extLst>
              <a:ext uri="{FF2B5EF4-FFF2-40B4-BE49-F238E27FC236}">
                <a16:creationId xmlns:a16="http://schemas.microsoft.com/office/drawing/2014/main" id="{66F7D13A-9F5D-29A0-F85A-C098A7B28C51}"/>
              </a:ext>
            </a:extLst>
          </p:cNvPr>
          <p:cNvSpPr>
            <a:spLocks noGrp="1"/>
          </p:cNvSpPr>
          <p:nvPr>
            <p:ph type="dt" sz="half" idx="10"/>
          </p:nvPr>
        </p:nvSpPr>
        <p:spPr/>
        <p:txBody>
          <a:bodyPr/>
          <a:lstStyle/>
          <a:p>
            <a:r>
              <a:rPr lang="fr-FR"/>
              <a:t>22/11/2024</a:t>
            </a:r>
          </a:p>
        </p:txBody>
      </p:sp>
      <p:sp>
        <p:nvSpPr>
          <p:cNvPr id="5" name="Espace réservé du pied de page 4">
            <a:extLst>
              <a:ext uri="{FF2B5EF4-FFF2-40B4-BE49-F238E27FC236}">
                <a16:creationId xmlns:a16="http://schemas.microsoft.com/office/drawing/2014/main" id="{34A41328-C513-8964-BC59-1D9F864B8F59}"/>
              </a:ext>
            </a:extLst>
          </p:cNvPr>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10" name="Espace réservé du numéro de diapositive 9">
            <a:extLst>
              <a:ext uri="{FF2B5EF4-FFF2-40B4-BE49-F238E27FC236}">
                <a16:creationId xmlns:a16="http://schemas.microsoft.com/office/drawing/2014/main" id="{03B4F2A1-5C1E-3F5C-A8C1-D49B643E13E9}"/>
              </a:ext>
            </a:extLst>
          </p:cNvPr>
          <p:cNvSpPr>
            <a:spLocks noGrp="1"/>
          </p:cNvSpPr>
          <p:nvPr>
            <p:ph type="sldNum" sz="quarter" idx="12"/>
          </p:nvPr>
        </p:nvSpPr>
        <p:spPr/>
        <p:txBody>
          <a:bodyPr/>
          <a:lstStyle/>
          <a:p>
            <a:fld id="{0DCE201A-17C7-4137-83B5-AEF5441E40CC}" type="slidenum">
              <a:rPr lang="fr-FR" smtClean="0"/>
              <a:pPr/>
              <a:t>22</a:t>
            </a:fld>
            <a:endParaRPr lang="fr-FR"/>
          </a:p>
        </p:txBody>
      </p:sp>
    </p:spTree>
    <p:extLst>
      <p:ext uri="{BB962C8B-B14F-4D97-AF65-F5344CB8AC3E}">
        <p14:creationId xmlns:p14="http://schemas.microsoft.com/office/powerpoint/2010/main" val="27036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013662" y="6356349"/>
            <a:ext cx="4114800" cy="365125"/>
          </a:xfrm>
        </p:spPr>
        <p:txBody>
          <a:bodyPr/>
          <a:lstStyle/>
          <a:p>
            <a:r>
              <a:rPr lang="fr-FR"/>
              <a:t>27 ème Congrès National de Cancérologie et de Radiothérapie          2ème Congrès d’oncogériatrie de la méditerranée COME 2</a:t>
            </a:r>
            <a:endParaRPr lang="fr-FR" dirty="0"/>
          </a:p>
        </p:txBody>
      </p:sp>
      <p:sp>
        <p:nvSpPr>
          <p:cNvPr id="3" name="Espace réservé du numéro de diapositive 2"/>
          <p:cNvSpPr>
            <a:spLocks noGrp="1"/>
          </p:cNvSpPr>
          <p:nvPr>
            <p:ph type="sldNum" sz="quarter" idx="12"/>
          </p:nvPr>
        </p:nvSpPr>
        <p:spPr/>
        <p:txBody>
          <a:bodyPr/>
          <a:lstStyle/>
          <a:p>
            <a:fld id="{0DCE201A-17C7-4137-83B5-AEF5441E40CC}" type="slidenum">
              <a:rPr lang="fr-FR" smtClean="0"/>
              <a:pPr/>
              <a:t>3</a:t>
            </a:fld>
            <a:endParaRPr lang="fr-FR"/>
          </a:p>
        </p:txBody>
      </p:sp>
      <p:pic>
        <p:nvPicPr>
          <p:cNvPr id="5" name="Image 4">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6" name="Image 5">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7" name="Image 6">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8" name="Groupe 7"/>
          <p:cNvGrpSpPr/>
          <p:nvPr/>
        </p:nvGrpSpPr>
        <p:grpSpPr>
          <a:xfrm>
            <a:off x="1797585" y="202962"/>
            <a:ext cx="6812532" cy="1040503"/>
            <a:chOff x="127912" y="499408"/>
            <a:chExt cx="6812532" cy="1040503"/>
          </a:xfrm>
        </p:grpSpPr>
        <p:sp>
          <p:nvSpPr>
            <p:cNvPr id="9" name="Rectangle 8"/>
            <p:cNvSpPr/>
            <p:nvPr/>
          </p:nvSpPr>
          <p:spPr>
            <a:xfrm>
              <a:off x="693178" y="499408"/>
              <a:ext cx="6247266" cy="99881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ZoneTexte 9"/>
            <p:cNvSpPr txBox="1"/>
            <p:nvPr/>
          </p:nvSpPr>
          <p:spPr>
            <a:xfrm>
              <a:off x="127912" y="541095"/>
              <a:ext cx="624726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INTRODUCTION</a:t>
              </a:r>
            </a:p>
          </p:txBody>
        </p:sp>
      </p:grpSp>
      <p:graphicFrame>
        <p:nvGraphicFramePr>
          <p:cNvPr id="11" name="Diagramme 10"/>
          <p:cNvGraphicFramePr/>
          <p:nvPr>
            <p:extLst>
              <p:ext uri="{D42A27DB-BD31-4B8C-83A1-F6EECF244321}">
                <p14:modId xmlns:p14="http://schemas.microsoft.com/office/powerpoint/2010/main" val="2283032366"/>
              </p:ext>
            </p:extLst>
          </p:nvPr>
        </p:nvGraphicFramePr>
        <p:xfrm>
          <a:off x="1203673" y="1293588"/>
          <a:ext cx="10017124" cy="2718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à coins arrondis 11"/>
          <p:cNvSpPr/>
          <p:nvPr/>
        </p:nvSpPr>
        <p:spPr>
          <a:xfrm>
            <a:off x="1112233" y="3547685"/>
            <a:ext cx="2173838" cy="1773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Création de l’unité d’</a:t>
            </a:r>
            <a:r>
              <a:rPr lang="fr-FR" dirty="0" err="1"/>
              <a:t>onco</a:t>
            </a:r>
            <a:r>
              <a:rPr lang="fr-FR" dirty="0"/>
              <a:t>-gériatrie  </a:t>
            </a:r>
          </a:p>
        </p:txBody>
      </p:sp>
      <p:sp>
        <p:nvSpPr>
          <p:cNvPr id="14" name="Rectangle à coins arrondis 13"/>
          <p:cNvSpPr/>
          <p:nvPr/>
        </p:nvSpPr>
        <p:spPr>
          <a:xfrm>
            <a:off x="3816640" y="3547685"/>
            <a:ext cx="2173838" cy="1773498"/>
          </a:xfrm>
          <a:prstGeom prst="roundRect">
            <a:avLst/>
          </a:prstGeom>
          <a:solidFill>
            <a:srgbClr val="53EB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Etude de 25 cas </a:t>
            </a:r>
          </a:p>
        </p:txBody>
      </p:sp>
      <p:sp>
        <p:nvSpPr>
          <p:cNvPr id="15" name="Rectangle à coins arrondis 14"/>
          <p:cNvSpPr/>
          <p:nvPr/>
        </p:nvSpPr>
        <p:spPr>
          <a:xfrm>
            <a:off x="6431799" y="3557176"/>
            <a:ext cx="2173838" cy="1773498"/>
          </a:xfrm>
          <a:prstGeom prst="roundRect">
            <a:avLst/>
          </a:prstGeom>
          <a:solidFill>
            <a:srgbClr val="2ED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Insertion des Scores au niveau du </a:t>
            </a:r>
            <a:r>
              <a:rPr lang="fr-FR" dirty="0" err="1"/>
              <a:t>cliniSys</a:t>
            </a:r>
            <a:r>
              <a:rPr lang="fr-FR" dirty="0"/>
              <a:t> </a:t>
            </a:r>
          </a:p>
          <a:p>
            <a:r>
              <a:rPr lang="fr-FR" dirty="0"/>
              <a:t>- Création de la rubrique EVOG au niveau du DMI</a:t>
            </a:r>
          </a:p>
        </p:txBody>
      </p:sp>
      <p:sp>
        <p:nvSpPr>
          <p:cNvPr id="16" name="Rectangle à coins arrondis 15"/>
          <p:cNvSpPr/>
          <p:nvPr/>
        </p:nvSpPr>
        <p:spPr>
          <a:xfrm>
            <a:off x="9046958" y="3543602"/>
            <a:ext cx="2306842" cy="1773498"/>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fr-FR" dirty="0"/>
          </a:p>
          <a:p>
            <a:pPr algn="ctr"/>
            <a:r>
              <a:rPr lang="fr-FR" dirty="0"/>
              <a:t>- Certification ISO 9001-2015 de l’unité d’</a:t>
            </a:r>
            <a:r>
              <a:rPr lang="fr-FR" dirty="0" err="1"/>
              <a:t>onco</a:t>
            </a:r>
            <a:r>
              <a:rPr lang="fr-FR" dirty="0"/>
              <a:t>-gériatrie</a:t>
            </a:r>
          </a:p>
          <a:p>
            <a:pPr algn="ctr"/>
            <a:r>
              <a:rPr lang="fr-FR" dirty="0"/>
              <a:t>- Etude de 244 cas </a:t>
            </a:r>
          </a:p>
          <a:p>
            <a:pPr algn="ctr"/>
            <a:endParaRPr lang="fr-FR" dirty="0"/>
          </a:p>
        </p:txBody>
      </p:sp>
      <p:sp>
        <p:nvSpPr>
          <p:cNvPr id="4" name="Espace réservé de la date 3">
            <a:extLst>
              <a:ext uri="{FF2B5EF4-FFF2-40B4-BE49-F238E27FC236}">
                <a16:creationId xmlns:a16="http://schemas.microsoft.com/office/drawing/2014/main" id="{2F675D84-5D7B-1D02-642C-BCAAE8D789B6}"/>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37508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3947" y="1617997"/>
            <a:ext cx="10895178" cy="1489922"/>
          </a:xfrm>
        </p:spPr>
        <p:txBody>
          <a:bodyPr>
            <a:normAutofit/>
          </a:bodyPr>
          <a:lstStyle/>
          <a:p>
            <a:pPr>
              <a:lnSpc>
                <a:spcPct val="150000"/>
              </a:lnSpc>
            </a:pPr>
            <a:r>
              <a:rPr lang="fr-FR" sz="2400" dirty="0"/>
              <a:t>Le nombre de cancers de la PA est en augmentation du fait de l’allongement de l’EV</a:t>
            </a:r>
            <a:br>
              <a:rPr lang="fr-FR" sz="2400" dirty="0"/>
            </a:br>
            <a:r>
              <a:rPr lang="fr-FR" sz="2400" dirty="0"/>
              <a:t> L’incidence du cancer est 10 fois plus élevée chez les patients de plus de 65 ans.</a:t>
            </a:r>
            <a:endParaRPr lang="fr-FR" sz="2400" b="1"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527492993"/>
              </p:ext>
            </p:extLst>
          </p:nvPr>
        </p:nvGraphicFramePr>
        <p:xfrm>
          <a:off x="1153946" y="3415003"/>
          <a:ext cx="9884108" cy="2843585"/>
        </p:xfrm>
        <a:graphic>
          <a:graphicData uri="http://schemas.openxmlformats.org/drawingml/2006/table">
            <a:tbl>
              <a:tblPr firstRow="1" bandRow="1">
                <a:tableStyleId>{5C22544A-7EE6-4342-B048-85BDC9FD1C3A}</a:tableStyleId>
              </a:tblPr>
              <a:tblGrid>
                <a:gridCol w="2471027">
                  <a:extLst>
                    <a:ext uri="{9D8B030D-6E8A-4147-A177-3AD203B41FA5}">
                      <a16:colId xmlns:a16="http://schemas.microsoft.com/office/drawing/2014/main" val="20000"/>
                    </a:ext>
                  </a:extLst>
                </a:gridCol>
                <a:gridCol w="2471027">
                  <a:extLst>
                    <a:ext uri="{9D8B030D-6E8A-4147-A177-3AD203B41FA5}">
                      <a16:colId xmlns:a16="http://schemas.microsoft.com/office/drawing/2014/main" val="20001"/>
                    </a:ext>
                  </a:extLst>
                </a:gridCol>
                <a:gridCol w="2471027">
                  <a:extLst>
                    <a:ext uri="{9D8B030D-6E8A-4147-A177-3AD203B41FA5}">
                      <a16:colId xmlns:a16="http://schemas.microsoft.com/office/drawing/2014/main" val="20002"/>
                    </a:ext>
                  </a:extLst>
                </a:gridCol>
                <a:gridCol w="2471027">
                  <a:extLst>
                    <a:ext uri="{9D8B030D-6E8A-4147-A177-3AD203B41FA5}">
                      <a16:colId xmlns:a16="http://schemas.microsoft.com/office/drawing/2014/main" val="20003"/>
                    </a:ext>
                  </a:extLst>
                </a:gridCol>
              </a:tblGrid>
              <a:tr h="538705">
                <a:tc>
                  <a:txBody>
                    <a:bodyPr/>
                    <a:lstStyle/>
                    <a:p>
                      <a:pPr algn="ctr"/>
                      <a:r>
                        <a:rPr lang="fr-FR" sz="2800" b="1" dirty="0"/>
                        <a:t>Année</a:t>
                      </a:r>
                    </a:p>
                  </a:txBody>
                  <a:tcPr/>
                </a:tc>
                <a:tc>
                  <a:txBody>
                    <a:bodyPr/>
                    <a:lstStyle/>
                    <a:p>
                      <a:pPr algn="ctr"/>
                      <a:r>
                        <a:rPr lang="fr-FR" sz="2800" b="1" dirty="0"/>
                        <a:t>Homme</a:t>
                      </a:r>
                    </a:p>
                  </a:txBody>
                  <a:tcPr/>
                </a:tc>
                <a:tc>
                  <a:txBody>
                    <a:bodyPr/>
                    <a:lstStyle/>
                    <a:p>
                      <a:pPr algn="ctr"/>
                      <a:r>
                        <a:rPr lang="fr-FR" sz="2800" b="1" dirty="0"/>
                        <a:t>Femme</a:t>
                      </a:r>
                    </a:p>
                  </a:txBody>
                  <a:tcPr/>
                </a:tc>
                <a:tc>
                  <a:txBody>
                    <a:bodyPr/>
                    <a:lstStyle/>
                    <a:p>
                      <a:pPr algn="ctr"/>
                      <a:r>
                        <a:rPr lang="fr-FR" sz="2800" b="1" dirty="0"/>
                        <a:t>Total</a:t>
                      </a:r>
                    </a:p>
                  </a:txBody>
                  <a:tcPr/>
                </a:tc>
                <a:extLst>
                  <a:ext uri="{0D108BD9-81ED-4DB2-BD59-A6C34878D82A}">
                    <a16:rowId xmlns:a16="http://schemas.microsoft.com/office/drawing/2014/main" val="10000"/>
                  </a:ext>
                </a:extLst>
              </a:tr>
              <a:tr h="527403">
                <a:tc>
                  <a:txBody>
                    <a:bodyPr/>
                    <a:lstStyle/>
                    <a:p>
                      <a:pPr algn="ctr"/>
                      <a:r>
                        <a:rPr lang="fr-FR" sz="1800" b="1" dirty="0"/>
                        <a:t>1966</a:t>
                      </a:r>
                    </a:p>
                  </a:txBody>
                  <a:tcPr/>
                </a:tc>
                <a:tc>
                  <a:txBody>
                    <a:bodyPr/>
                    <a:lstStyle/>
                    <a:p>
                      <a:pPr algn="ctr"/>
                      <a:r>
                        <a:rPr lang="fr-FR" sz="1800" b="1" dirty="0"/>
                        <a:t>50,6 ans</a:t>
                      </a:r>
                    </a:p>
                  </a:txBody>
                  <a:tcPr/>
                </a:tc>
                <a:tc>
                  <a:txBody>
                    <a:bodyPr/>
                    <a:lstStyle/>
                    <a:p>
                      <a:pPr algn="ctr"/>
                      <a:r>
                        <a:rPr lang="fr-FR" sz="1800" b="1" dirty="0"/>
                        <a:t>51,6 ans</a:t>
                      </a:r>
                    </a:p>
                  </a:txBody>
                  <a:tcPr/>
                </a:tc>
                <a:tc>
                  <a:txBody>
                    <a:bodyPr/>
                    <a:lstStyle/>
                    <a:p>
                      <a:pPr algn="ctr"/>
                      <a:r>
                        <a:rPr lang="fr-FR" sz="1800" b="1" dirty="0"/>
                        <a:t>51,1 ans</a:t>
                      </a:r>
                    </a:p>
                  </a:txBody>
                  <a:tcPr/>
                </a:tc>
                <a:extLst>
                  <a:ext uri="{0D108BD9-81ED-4DB2-BD59-A6C34878D82A}">
                    <a16:rowId xmlns:a16="http://schemas.microsoft.com/office/drawing/2014/main" val="10001"/>
                  </a:ext>
                </a:extLst>
              </a:tr>
              <a:tr h="520431">
                <a:tc>
                  <a:txBody>
                    <a:bodyPr/>
                    <a:lstStyle/>
                    <a:p>
                      <a:pPr algn="ctr"/>
                      <a:r>
                        <a:rPr lang="fr-FR" sz="1800" b="1" dirty="0"/>
                        <a:t>1998</a:t>
                      </a:r>
                    </a:p>
                  </a:txBody>
                  <a:tcPr/>
                </a:tc>
                <a:tc>
                  <a:txBody>
                    <a:bodyPr/>
                    <a:lstStyle/>
                    <a:p>
                      <a:pPr algn="ctr"/>
                      <a:r>
                        <a:rPr lang="fr-FR" sz="1800" b="1" dirty="0"/>
                        <a:t>70,1 ans</a:t>
                      </a:r>
                    </a:p>
                  </a:txBody>
                  <a:tcPr/>
                </a:tc>
                <a:tc>
                  <a:txBody>
                    <a:bodyPr/>
                    <a:lstStyle/>
                    <a:p>
                      <a:pPr algn="ctr"/>
                      <a:r>
                        <a:rPr lang="fr-FR" sz="1800" b="1" dirty="0"/>
                        <a:t>74,1 ans</a:t>
                      </a:r>
                    </a:p>
                  </a:txBody>
                  <a:tcPr/>
                </a:tc>
                <a:tc>
                  <a:txBody>
                    <a:bodyPr/>
                    <a:lstStyle/>
                    <a:p>
                      <a:pPr algn="ctr"/>
                      <a:r>
                        <a:rPr lang="fr-FR" sz="1800" b="1" dirty="0"/>
                        <a:t>72,1 ans</a:t>
                      </a:r>
                    </a:p>
                  </a:txBody>
                  <a:tcPr/>
                </a:tc>
                <a:extLst>
                  <a:ext uri="{0D108BD9-81ED-4DB2-BD59-A6C34878D82A}">
                    <a16:rowId xmlns:a16="http://schemas.microsoft.com/office/drawing/2014/main" val="10002"/>
                  </a:ext>
                </a:extLst>
              </a:tr>
              <a:tr h="472391">
                <a:tc>
                  <a:txBody>
                    <a:bodyPr/>
                    <a:lstStyle/>
                    <a:p>
                      <a:pPr algn="ctr"/>
                      <a:r>
                        <a:rPr lang="fr-FR" sz="1800" b="1" dirty="0">
                          <a:solidFill>
                            <a:srgbClr val="FF0000"/>
                          </a:solidFill>
                        </a:rPr>
                        <a:t>2014</a:t>
                      </a:r>
                    </a:p>
                  </a:txBody>
                  <a:tcPr/>
                </a:tc>
                <a:tc>
                  <a:txBody>
                    <a:bodyPr/>
                    <a:lstStyle/>
                    <a:p>
                      <a:pPr algn="ctr"/>
                      <a:r>
                        <a:rPr lang="fr-FR" sz="1800" b="1" dirty="0"/>
                        <a:t>73,5 ans</a:t>
                      </a:r>
                    </a:p>
                  </a:txBody>
                  <a:tcPr/>
                </a:tc>
                <a:tc>
                  <a:txBody>
                    <a:bodyPr/>
                    <a:lstStyle/>
                    <a:p>
                      <a:pPr algn="ctr"/>
                      <a:r>
                        <a:rPr lang="fr-FR" sz="1800" b="1" dirty="0"/>
                        <a:t>77 ans</a:t>
                      </a:r>
                    </a:p>
                  </a:txBody>
                  <a:tcPr/>
                </a:tc>
                <a:tc>
                  <a:txBody>
                    <a:bodyPr/>
                    <a:lstStyle/>
                    <a:p>
                      <a:pPr algn="ctr"/>
                      <a:r>
                        <a:rPr lang="fr-FR" sz="1800" b="1" dirty="0">
                          <a:solidFill>
                            <a:srgbClr val="FF0000"/>
                          </a:solidFill>
                        </a:rPr>
                        <a:t>75,5 ans</a:t>
                      </a:r>
                    </a:p>
                  </a:txBody>
                  <a:tcPr/>
                </a:tc>
                <a:extLst>
                  <a:ext uri="{0D108BD9-81ED-4DB2-BD59-A6C34878D82A}">
                    <a16:rowId xmlns:a16="http://schemas.microsoft.com/office/drawing/2014/main" val="10003"/>
                  </a:ext>
                </a:extLst>
              </a:tr>
              <a:tr h="784655">
                <a:tc>
                  <a:txBody>
                    <a:bodyPr/>
                    <a:lstStyle/>
                    <a:p>
                      <a:pPr algn="ctr"/>
                      <a:r>
                        <a:rPr lang="fr-FR" sz="1800" b="1" dirty="0">
                          <a:solidFill>
                            <a:srgbClr val="FF0000"/>
                          </a:solidFill>
                        </a:rPr>
                        <a:t>2035</a:t>
                      </a:r>
                    </a:p>
                    <a:p>
                      <a:pPr algn="ctr"/>
                      <a:r>
                        <a:rPr lang="fr-FR" sz="1800" b="1" dirty="0">
                          <a:solidFill>
                            <a:srgbClr val="FF0000"/>
                          </a:solidFill>
                        </a:rPr>
                        <a:t>prévisions</a:t>
                      </a:r>
                    </a:p>
                  </a:txBody>
                  <a:tcPr/>
                </a:tc>
                <a:tc>
                  <a:txBody>
                    <a:bodyPr/>
                    <a:lstStyle/>
                    <a:p>
                      <a:pPr algn="ctr"/>
                      <a:r>
                        <a:rPr lang="fr-FR" sz="1800" b="1" dirty="0"/>
                        <a:t>77,5 ans</a:t>
                      </a:r>
                    </a:p>
                  </a:txBody>
                  <a:tcPr/>
                </a:tc>
                <a:tc>
                  <a:txBody>
                    <a:bodyPr/>
                    <a:lstStyle/>
                    <a:p>
                      <a:pPr algn="ctr"/>
                      <a:r>
                        <a:rPr lang="fr-FR" sz="1800" b="1" dirty="0"/>
                        <a:t>82,5 ans</a:t>
                      </a:r>
                    </a:p>
                  </a:txBody>
                  <a:tcPr/>
                </a:tc>
                <a:tc>
                  <a:txBody>
                    <a:bodyPr/>
                    <a:lstStyle/>
                    <a:p>
                      <a:pPr algn="ctr"/>
                      <a:r>
                        <a:rPr lang="fr-FR" sz="1800" b="1" dirty="0">
                          <a:solidFill>
                            <a:srgbClr val="FF0000"/>
                          </a:solidFill>
                        </a:rPr>
                        <a:t>80 ans</a:t>
                      </a:r>
                    </a:p>
                  </a:txBody>
                  <a:tcPr/>
                </a:tc>
                <a:extLst>
                  <a:ext uri="{0D108BD9-81ED-4DB2-BD59-A6C34878D82A}">
                    <a16:rowId xmlns:a16="http://schemas.microsoft.com/office/drawing/2014/main" val="10004"/>
                  </a:ext>
                </a:extLst>
              </a:tr>
            </a:tbl>
          </a:graphicData>
        </a:graphic>
      </p:graphicFrame>
      <p:sp>
        <p:nvSpPr>
          <p:cNvPr id="3" name="Espace réservé du pied de page 2"/>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4</a:t>
            </a:fld>
            <a:endParaRPr lang="fr-FR"/>
          </a:p>
        </p:txBody>
      </p:sp>
      <p:pic>
        <p:nvPicPr>
          <p:cNvPr id="7" name="Image 6">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8" name="Image 7">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9" name="Image 8">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0" name="Groupe 9"/>
          <p:cNvGrpSpPr/>
          <p:nvPr/>
        </p:nvGrpSpPr>
        <p:grpSpPr>
          <a:xfrm>
            <a:off x="1797585" y="202962"/>
            <a:ext cx="6812532" cy="1040503"/>
            <a:chOff x="127912" y="499408"/>
            <a:chExt cx="6812532" cy="1040503"/>
          </a:xfrm>
        </p:grpSpPr>
        <p:sp>
          <p:nvSpPr>
            <p:cNvPr id="11" name="Rectangle 10"/>
            <p:cNvSpPr/>
            <p:nvPr/>
          </p:nvSpPr>
          <p:spPr>
            <a:xfrm>
              <a:off x="693178" y="499408"/>
              <a:ext cx="6247266" cy="99881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ZoneTexte 11"/>
            <p:cNvSpPr txBox="1"/>
            <p:nvPr/>
          </p:nvSpPr>
          <p:spPr>
            <a:xfrm>
              <a:off x="127912" y="541095"/>
              <a:ext cx="624726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INTRODUCTION</a:t>
              </a:r>
            </a:p>
          </p:txBody>
        </p:sp>
      </p:grpSp>
      <p:sp>
        <p:nvSpPr>
          <p:cNvPr id="5" name="Espace réservé de la date 4">
            <a:extLst>
              <a:ext uri="{FF2B5EF4-FFF2-40B4-BE49-F238E27FC236}">
                <a16:creationId xmlns:a16="http://schemas.microsoft.com/office/drawing/2014/main" id="{33BF304A-C5A1-1B78-FF2A-7782215CE046}"/>
              </a:ext>
            </a:extLst>
          </p:cNvPr>
          <p:cNvSpPr>
            <a:spLocks noGrp="1"/>
          </p:cNvSpPr>
          <p:nvPr>
            <p:ph type="dt" sz="half" idx="10"/>
          </p:nvPr>
        </p:nvSpPr>
        <p:spPr/>
        <p:txBody>
          <a:bodyPr/>
          <a:lstStyle/>
          <a:p>
            <a:r>
              <a:rPr lang="fr-FR"/>
              <a:t>22/11/2024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201" y="1408974"/>
            <a:ext cx="10616891" cy="5449026"/>
          </a:xfrm>
        </p:spPr>
        <p:txBody>
          <a:bodyPr>
            <a:normAutofit fontScale="92500"/>
          </a:bodyPr>
          <a:lstStyle/>
          <a:p>
            <a:pPr>
              <a:lnSpc>
                <a:spcPct val="150000"/>
              </a:lnSpc>
            </a:pPr>
            <a:r>
              <a:rPr lang="fr-FR" dirty="0">
                <a:latin typeface="+mj-lt"/>
              </a:rPr>
              <a:t>Spécificités de la PA sur le plan physique ,thymique psychologique ou social.</a:t>
            </a:r>
          </a:p>
          <a:p>
            <a:pPr>
              <a:lnSpc>
                <a:spcPct val="150000"/>
              </a:lnSpc>
            </a:pPr>
            <a:r>
              <a:rPr lang="fr-FR" dirty="0">
                <a:latin typeface="+mj-lt"/>
              </a:rPr>
              <a:t>Population âgée hétérogène, vieillissement interindividuel, poly-pathologie</a:t>
            </a:r>
          </a:p>
          <a:p>
            <a:pPr>
              <a:lnSpc>
                <a:spcPct val="150000"/>
              </a:lnSpc>
            </a:pPr>
            <a:r>
              <a:rPr lang="fr-FR" dirty="0">
                <a:latin typeface="+mj-lt"/>
              </a:rPr>
              <a:t>En oncologie, le concept de fragilité s’introduit dans un tel contexte et le nombre de patients fragiles est donc en augmentation.</a:t>
            </a:r>
          </a:p>
          <a:p>
            <a:pPr>
              <a:lnSpc>
                <a:spcPct val="150000"/>
              </a:lnSpc>
            </a:pPr>
            <a:r>
              <a:rPr lang="fr-FR" dirty="0">
                <a:latin typeface="+mj-lt"/>
              </a:rPr>
              <a:t>Chez ces patients fragiles, le but du TTT est surtout de pallier aux différents symptômes tout en maintenant une qualité de vie, plutôt qu’en prolongeant la vie au risque d’un déclin fonctionnel.</a:t>
            </a:r>
          </a:p>
        </p:txBody>
      </p:sp>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5</a:t>
            </a:fld>
            <a:endParaRPr lang="fr-FR"/>
          </a:p>
        </p:txBody>
      </p:sp>
      <p:pic>
        <p:nvPicPr>
          <p:cNvPr id="7" name="Image 6">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8" name="Image 7">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9" name="Image 8">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3" name="Groupe 12"/>
          <p:cNvGrpSpPr/>
          <p:nvPr/>
        </p:nvGrpSpPr>
        <p:grpSpPr>
          <a:xfrm>
            <a:off x="1797585" y="202962"/>
            <a:ext cx="6812532" cy="1040503"/>
            <a:chOff x="127912" y="499408"/>
            <a:chExt cx="6812532" cy="1040503"/>
          </a:xfrm>
        </p:grpSpPr>
        <p:sp>
          <p:nvSpPr>
            <p:cNvPr id="14" name="Rectangle 13"/>
            <p:cNvSpPr/>
            <p:nvPr/>
          </p:nvSpPr>
          <p:spPr>
            <a:xfrm>
              <a:off x="693178" y="499408"/>
              <a:ext cx="6247266" cy="99881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ZoneTexte 14"/>
            <p:cNvSpPr txBox="1"/>
            <p:nvPr/>
          </p:nvSpPr>
          <p:spPr>
            <a:xfrm>
              <a:off x="127912" y="541095"/>
              <a:ext cx="624726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INTRODUCTION</a:t>
              </a:r>
            </a:p>
          </p:txBody>
        </p:sp>
      </p:grpSp>
      <p:sp>
        <p:nvSpPr>
          <p:cNvPr id="2" name="Espace réservé de la date 1">
            <a:extLst>
              <a:ext uri="{FF2B5EF4-FFF2-40B4-BE49-F238E27FC236}">
                <a16:creationId xmlns:a16="http://schemas.microsoft.com/office/drawing/2014/main" id="{62BC1F3D-5575-9644-9E57-38E60FF2126A}"/>
              </a:ext>
            </a:extLst>
          </p:cNvPr>
          <p:cNvSpPr>
            <a:spLocks noGrp="1"/>
          </p:cNvSpPr>
          <p:nvPr>
            <p:ph type="dt" sz="half" idx="10"/>
          </p:nvPr>
        </p:nvSpPr>
        <p:spPr/>
        <p:txBody>
          <a:bodyPr/>
          <a:lstStyle/>
          <a:p>
            <a:r>
              <a:rPr lang="fr-FR"/>
              <a:t>22/11/2024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5" name="Espace réservé du numéro de diapositive 4"/>
          <p:cNvSpPr>
            <a:spLocks noGrp="1"/>
          </p:cNvSpPr>
          <p:nvPr>
            <p:ph type="sldNum" sz="quarter" idx="12"/>
          </p:nvPr>
        </p:nvSpPr>
        <p:spPr/>
        <p:txBody>
          <a:bodyPr/>
          <a:lstStyle/>
          <a:p>
            <a:fld id="{0DCE201A-17C7-4137-83B5-AEF5441E40CC}" type="slidenum">
              <a:rPr lang="fr-FR" smtClean="0"/>
              <a:pPr/>
              <a:t>6</a:t>
            </a:fld>
            <a:endParaRPr lang="fr-FR"/>
          </a:p>
        </p:txBody>
      </p:sp>
      <p:pic>
        <p:nvPicPr>
          <p:cNvPr id="6" name="Image 5">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7" name="Image 6">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8" name="Image 7">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aphicFrame>
        <p:nvGraphicFramePr>
          <p:cNvPr id="12" name="Graphique 11"/>
          <p:cNvGraphicFramePr>
            <a:graphicFrameLocks/>
          </p:cNvGraphicFramePr>
          <p:nvPr>
            <p:extLst>
              <p:ext uri="{D42A27DB-BD31-4B8C-83A1-F6EECF244321}">
                <p14:modId xmlns:p14="http://schemas.microsoft.com/office/powerpoint/2010/main" val="37924808"/>
              </p:ext>
            </p:extLst>
          </p:nvPr>
        </p:nvGraphicFramePr>
        <p:xfrm>
          <a:off x="448029" y="1413716"/>
          <a:ext cx="4198616" cy="2580792"/>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p:cNvSpPr txBox="1"/>
          <p:nvPr/>
        </p:nvSpPr>
        <p:spPr>
          <a:xfrm>
            <a:off x="1193191" y="4005441"/>
            <a:ext cx="814018" cy="369332"/>
          </a:xfrm>
          <a:prstGeom prst="rect">
            <a:avLst/>
          </a:prstGeom>
          <a:noFill/>
        </p:spPr>
        <p:txBody>
          <a:bodyPr wrap="square" rtlCol="0">
            <a:spAutoFit/>
          </a:bodyPr>
          <a:lstStyle/>
          <a:p>
            <a:r>
              <a:rPr lang="fr-FR" dirty="0"/>
              <a:t>2023</a:t>
            </a:r>
          </a:p>
        </p:txBody>
      </p:sp>
      <p:sp>
        <p:nvSpPr>
          <p:cNvPr id="14" name="ZoneTexte 13"/>
          <p:cNvSpPr txBox="1"/>
          <p:nvPr/>
        </p:nvSpPr>
        <p:spPr>
          <a:xfrm>
            <a:off x="3258367" y="4005441"/>
            <a:ext cx="814018" cy="369332"/>
          </a:xfrm>
          <a:prstGeom prst="rect">
            <a:avLst/>
          </a:prstGeom>
          <a:noFill/>
        </p:spPr>
        <p:txBody>
          <a:bodyPr wrap="square" rtlCol="0">
            <a:spAutoFit/>
          </a:bodyPr>
          <a:lstStyle/>
          <a:p>
            <a:r>
              <a:rPr lang="fr-FR" dirty="0"/>
              <a:t>2024</a:t>
            </a:r>
          </a:p>
        </p:txBody>
      </p:sp>
      <p:sp>
        <p:nvSpPr>
          <p:cNvPr id="15" name="ZoneTexte 14"/>
          <p:cNvSpPr txBox="1"/>
          <p:nvPr/>
        </p:nvSpPr>
        <p:spPr>
          <a:xfrm>
            <a:off x="1290758" y="1994694"/>
            <a:ext cx="610398" cy="369332"/>
          </a:xfrm>
          <a:prstGeom prst="rect">
            <a:avLst/>
          </a:prstGeom>
          <a:noFill/>
        </p:spPr>
        <p:txBody>
          <a:bodyPr wrap="square" rtlCol="0">
            <a:spAutoFit/>
          </a:bodyPr>
          <a:lstStyle/>
          <a:p>
            <a:r>
              <a:rPr lang="fr-FR" dirty="0"/>
              <a:t>29%</a:t>
            </a:r>
          </a:p>
        </p:txBody>
      </p:sp>
      <p:sp>
        <p:nvSpPr>
          <p:cNvPr id="16" name="ZoneTexte 15"/>
          <p:cNvSpPr txBox="1"/>
          <p:nvPr/>
        </p:nvSpPr>
        <p:spPr>
          <a:xfrm>
            <a:off x="3249313" y="2364026"/>
            <a:ext cx="610398" cy="369332"/>
          </a:xfrm>
          <a:prstGeom prst="rect">
            <a:avLst/>
          </a:prstGeom>
          <a:noFill/>
        </p:spPr>
        <p:txBody>
          <a:bodyPr wrap="square" rtlCol="0">
            <a:spAutoFit/>
          </a:bodyPr>
          <a:lstStyle/>
          <a:p>
            <a:r>
              <a:rPr lang="fr-FR" dirty="0"/>
              <a:t>24%</a:t>
            </a:r>
          </a:p>
        </p:txBody>
      </p:sp>
      <p:graphicFrame>
        <p:nvGraphicFramePr>
          <p:cNvPr id="17" name="Graphique 16"/>
          <p:cNvGraphicFramePr>
            <a:graphicFrameLocks/>
          </p:cNvGraphicFramePr>
          <p:nvPr>
            <p:extLst>
              <p:ext uri="{D42A27DB-BD31-4B8C-83A1-F6EECF244321}">
                <p14:modId xmlns:p14="http://schemas.microsoft.com/office/powerpoint/2010/main" val="2594255743"/>
              </p:ext>
            </p:extLst>
          </p:nvPr>
        </p:nvGraphicFramePr>
        <p:xfrm>
          <a:off x="58084" y="4457619"/>
          <a:ext cx="4572000" cy="2580793"/>
        </p:xfrm>
        <a:graphic>
          <a:graphicData uri="http://schemas.openxmlformats.org/drawingml/2006/chart">
            <c:chart xmlns:c="http://schemas.openxmlformats.org/drawingml/2006/chart" xmlns:r="http://schemas.openxmlformats.org/officeDocument/2006/relationships" r:id="rId6"/>
          </a:graphicData>
        </a:graphic>
      </p:graphicFrame>
      <p:pic>
        <p:nvPicPr>
          <p:cNvPr id="18" name="Image 17"/>
          <p:cNvPicPr>
            <a:picLocks noChangeAspect="1"/>
          </p:cNvPicPr>
          <p:nvPr/>
        </p:nvPicPr>
        <p:blipFill>
          <a:blip r:embed="rId7"/>
          <a:stretch>
            <a:fillRect/>
          </a:stretch>
        </p:blipFill>
        <p:spPr>
          <a:xfrm>
            <a:off x="6765455" y="1419726"/>
            <a:ext cx="4805717" cy="4790303"/>
          </a:xfrm>
          <a:prstGeom prst="rect">
            <a:avLst/>
          </a:prstGeom>
        </p:spPr>
      </p:pic>
      <p:sp>
        <p:nvSpPr>
          <p:cNvPr id="19" name="ZoneTexte 18"/>
          <p:cNvSpPr txBox="1"/>
          <p:nvPr/>
        </p:nvSpPr>
        <p:spPr>
          <a:xfrm>
            <a:off x="8197487" y="1235060"/>
            <a:ext cx="2152996" cy="369332"/>
          </a:xfrm>
          <a:prstGeom prst="rect">
            <a:avLst/>
          </a:prstGeom>
          <a:noFill/>
        </p:spPr>
        <p:txBody>
          <a:bodyPr wrap="square" rtlCol="0">
            <a:spAutoFit/>
          </a:bodyPr>
          <a:lstStyle/>
          <a:p>
            <a:r>
              <a:rPr lang="fr-FR" dirty="0"/>
              <a:t>G8 –CliniSys CMIK</a:t>
            </a:r>
          </a:p>
        </p:txBody>
      </p:sp>
      <p:grpSp>
        <p:nvGrpSpPr>
          <p:cNvPr id="20" name="Groupe 19"/>
          <p:cNvGrpSpPr/>
          <p:nvPr/>
        </p:nvGrpSpPr>
        <p:grpSpPr>
          <a:xfrm>
            <a:off x="2344084" y="138909"/>
            <a:ext cx="5884196" cy="998816"/>
            <a:chOff x="1056248" y="1997632"/>
            <a:chExt cx="5884196" cy="998816"/>
          </a:xfrm>
        </p:grpSpPr>
        <p:sp>
          <p:nvSpPr>
            <p:cNvPr id="21" name="Rectangle 20"/>
            <p:cNvSpPr/>
            <p:nvPr/>
          </p:nvSpPr>
          <p:spPr>
            <a:xfrm>
              <a:off x="1056248" y="1997632"/>
              <a:ext cx="5884196" cy="99881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ZoneTexte 21"/>
            <p:cNvSpPr txBox="1"/>
            <p:nvPr/>
          </p:nvSpPr>
          <p:spPr>
            <a:xfrm>
              <a:off x="1056248"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ETUDE</a:t>
              </a:r>
            </a:p>
          </p:txBody>
        </p:sp>
      </p:grpSp>
      <p:sp>
        <p:nvSpPr>
          <p:cNvPr id="2" name="Espace réservé de la date 1">
            <a:extLst>
              <a:ext uri="{FF2B5EF4-FFF2-40B4-BE49-F238E27FC236}">
                <a16:creationId xmlns:a16="http://schemas.microsoft.com/office/drawing/2014/main" id="{952A1C19-BB90-37EB-63A0-5B665F787A34}"/>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113170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7</a:t>
            </a:fld>
            <a:endParaRPr lang="fr-FR"/>
          </a:p>
        </p:txBody>
      </p:sp>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33899"/>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33899"/>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01566"/>
            <a:ext cx="1727678" cy="1664430"/>
          </a:xfrm>
          <a:prstGeom prst="rect">
            <a:avLst/>
          </a:prstGeom>
        </p:spPr>
      </p:pic>
      <p:pic>
        <p:nvPicPr>
          <p:cNvPr id="1026" name="Picture 2" descr="Trucs &amp; astuces pour retenir le genre des noms - Orthographe et Projet  Voltai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4507" y="4084472"/>
            <a:ext cx="2118048" cy="2118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Graphique 14"/>
          <p:cNvGraphicFramePr>
            <a:graphicFrameLocks/>
          </p:cNvGraphicFramePr>
          <p:nvPr>
            <p:extLst>
              <p:ext uri="{D42A27DB-BD31-4B8C-83A1-F6EECF244321}">
                <p14:modId xmlns:p14="http://schemas.microsoft.com/office/powerpoint/2010/main" val="233176695"/>
              </p:ext>
            </p:extLst>
          </p:nvPr>
        </p:nvGraphicFramePr>
        <p:xfrm>
          <a:off x="2363334" y="1418305"/>
          <a:ext cx="6804980" cy="4352247"/>
        </p:xfrm>
        <a:graphic>
          <a:graphicData uri="http://schemas.openxmlformats.org/drawingml/2006/chart">
            <c:chart xmlns:c="http://schemas.openxmlformats.org/drawingml/2006/chart" xmlns:r="http://schemas.openxmlformats.org/officeDocument/2006/relationships" r:id="rId6"/>
          </a:graphicData>
        </a:graphic>
      </p:graphicFrame>
      <p:sp>
        <p:nvSpPr>
          <p:cNvPr id="16" name="ZoneTexte 15"/>
          <p:cNvSpPr txBox="1"/>
          <p:nvPr/>
        </p:nvSpPr>
        <p:spPr>
          <a:xfrm>
            <a:off x="2603396" y="271747"/>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ETUDE</a:t>
            </a:r>
          </a:p>
        </p:txBody>
      </p:sp>
      <p:grpSp>
        <p:nvGrpSpPr>
          <p:cNvPr id="17" name="Groupe 16"/>
          <p:cNvGrpSpPr/>
          <p:nvPr/>
        </p:nvGrpSpPr>
        <p:grpSpPr>
          <a:xfrm>
            <a:off x="2363334" y="424147"/>
            <a:ext cx="6276658" cy="998816"/>
            <a:chOff x="663786" y="1997632"/>
            <a:chExt cx="6276658" cy="998816"/>
          </a:xfrm>
        </p:grpSpPr>
        <p:sp>
          <p:nvSpPr>
            <p:cNvPr id="18" name="Rectangle 17"/>
            <p:cNvSpPr/>
            <p:nvPr/>
          </p:nvSpPr>
          <p:spPr>
            <a:xfrm>
              <a:off x="1056248" y="1997632"/>
              <a:ext cx="5884196" cy="998816"/>
            </a:xfrm>
            <a:prstGeom prst="rect">
              <a:avLst/>
            </a:prstGeom>
            <a:solidFill>
              <a:schemeClr val="accent4">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ZoneTexte 18"/>
            <p:cNvSpPr txBox="1"/>
            <p:nvPr/>
          </p:nvSpPr>
          <p:spPr>
            <a:xfrm>
              <a:off x="663786" y="1997632"/>
              <a:ext cx="5884196" cy="99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algn="ctr" defTabSz="2311400">
                <a:lnSpc>
                  <a:spcPct val="90000"/>
                </a:lnSpc>
                <a:spcBef>
                  <a:spcPct val="0"/>
                </a:spcBef>
                <a:spcAft>
                  <a:spcPct val="35000"/>
                </a:spcAft>
              </a:pPr>
              <a:r>
                <a:rPr lang="fr-FR" sz="5200" kern="1200" dirty="0"/>
                <a:t>GENRE</a:t>
              </a:r>
            </a:p>
          </p:txBody>
        </p:sp>
      </p:grpSp>
      <p:sp>
        <p:nvSpPr>
          <p:cNvPr id="2" name="Espace réservé de la date 1">
            <a:extLst>
              <a:ext uri="{FF2B5EF4-FFF2-40B4-BE49-F238E27FC236}">
                <a16:creationId xmlns:a16="http://schemas.microsoft.com/office/drawing/2014/main" id="{4703A673-A1FD-706A-9BB7-085A6C66E91E}"/>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356811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a:xfrm>
            <a:off x="8610600" y="6365681"/>
            <a:ext cx="2743200" cy="365125"/>
          </a:xfrm>
        </p:spPr>
        <p:txBody>
          <a:bodyPr/>
          <a:lstStyle/>
          <a:p>
            <a:fld id="{0DCE201A-17C7-4137-83B5-AEF5441E40CC}" type="slidenum">
              <a:rPr lang="fr-FR" smtClean="0"/>
              <a:pPr/>
              <a:t>8</a:t>
            </a:fld>
            <a:endParaRPr lang="fr-FR"/>
          </a:p>
        </p:txBody>
      </p:sp>
      <p:pic>
        <p:nvPicPr>
          <p:cNvPr id="8" name="Image 7">
            <a:extLst>
              <a:ext uri="{FF2B5EF4-FFF2-40B4-BE49-F238E27FC236}">
                <a16:creationId xmlns:a16="http://schemas.microsoft.com/office/drawing/2014/main" id="{14950B8F-B4F5-7458-D497-66BCD6B01811}"/>
              </a:ext>
            </a:extLst>
          </p:cNvPr>
          <p:cNvPicPr>
            <a:picLocks noChangeAspect="1"/>
          </p:cNvPicPr>
          <p:nvPr/>
        </p:nvPicPr>
        <p:blipFill>
          <a:blip r:embed="rId2"/>
          <a:stretch>
            <a:fillRect/>
          </a:stretch>
        </p:blipFill>
        <p:spPr>
          <a:xfrm>
            <a:off x="11081778" y="124568"/>
            <a:ext cx="967346" cy="964172"/>
          </a:xfrm>
          <a:prstGeom prst="rect">
            <a:avLst/>
          </a:prstGeom>
        </p:spPr>
      </p:pic>
      <p:pic>
        <p:nvPicPr>
          <p:cNvPr id="9" name="Image 8">
            <a:extLst>
              <a:ext uri="{FF2B5EF4-FFF2-40B4-BE49-F238E27FC236}">
                <a16:creationId xmlns:a16="http://schemas.microsoft.com/office/drawing/2014/main" id="{5E355B9B-E8BA-B339-DD5A-6F41D631AF62}"/>
              </a:ext>
            </a:extLst>
          </p:cNvPr>
          <p:cNvPicPr>
            <a:picLocks noChangeAspect="1"/>
          </p:cNvPicPr>
          <p:nvPr/>
        </p:nvPicPr>
        <p:blipFill>
          <a:blip r:embed="rId3"/>
          <a:stretch>
            <a:fillRect/>
          </a:stretch>
        </p:blipFill>
        <p:spPr>
          <a:xfrm>
            <a:off x="0" y="124568"/>
            <a:ext cx="1409166" cy="1127333"/>
          </a:xfrm>
          <a:prstGeom prst="rect">
            <a:avLst/>
          </a:prstGeom>
        </p:spPr>
      </p:pic>
      <p:pic>
        <p:nvPicPr>
          <p:cNvPr id="10" name="Image 9">
            <a:extLst>
              <a:ext uri="{FF2B5EF4-FFF2-40B4-BE49-F238E27FC236}">
                <a16:creationId xmlns:a16="http://schemas.microsoft.com/office/drawing/2014/main" id="{828F8C1E-0F61-57BD-164D-F785ED8B76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grpSp>
        <p:nvGrpSpPr>
          <p:cNvPr id="11" name="Groupe 10"/>
          <p:cNvGrpSpPr/>
          <p:nvPr/>
        </p:nvGrpSpPr>
        <p:grpSpPr>
          <a:xfrm>
            <a:off x="2363334" y="253085"/>
            <a:ext cx="6407442" cy="998816"/>
            <a:chOff x="693178" y="499408"/>
            <a:chExt cx="6247266" cy="998816"/>
          </a:xfrm>
          <a:solidFill>
            <a:schemeClr val="accent4">
              <a:lumMod val="40000"/>
              <a:lumOff val="60000"/>
            </a:schemeClr>
          </a:solidFill>
        </p:grpSpPr>
        <p:sp>
          <p:nvSpPr>
            <p:cNvPr id="12" name="Rectangle 11"/>
            <p:cNvSpPr/>
            <p:nvPr/>
          </p:nvSpPr>
          <p:spPr>
            <a:xfrm>
              <a:off x="693178" y="499408"/>
              <a:ext cx="6247266" cy="99881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ZoneTexte 12"/>
            <p:cNvSpPr txBox="1"/>
            <p:nvPr/>
          </p:nvSpPr>
          <p:spPr>
            <a:xfrm>
              <a:off x="693178" y="499408"/>
              <a:ext cx="6247266" cy="99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defTabSz="2311400">
                <a:lnSpc>
                  <a:spcPct val="90000"/>
                </a:lnSpc>
                <a:spcBef>
                  <a:spcPct val="0"/>
                </a:spcBef>
                <a:spcAft>
                  <a:spcPct val="35000"/>
                </a:spcAft>
              </a:pPr>
              <a:r>
                <a:rPr lang="fr-FR" sz="5200" dirty="0"/>
                <a:t>Tranche d'âge </a:t>
              </a:r>
              <a:endParaRPr lang="fr-FR" sz="5200" kern="1200" dirty="0"/>
            </a:p>
          </p:txBody>
        </p:sp>
      </p:grpSp>
      <p:pic>
        <p:nvPicPr>
          <p:cNvPr id="2050" name="Picture 2" descr="Tranche d'âge - Icônes gens gratui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474303" y="3666049"/>
            <a:ext cx="1924102" cy="19241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Graphique 13"/>
          <p:cNvGraphicFramePr>
            <a:graphicFrameLocks/>
          </p:cNvGraphicFramePr>
          <p:nvPr>
            <p:extLst>
              <p:ext uri="{D42A27DB-BD31-4B8C-83A1-F6EECF244321}">
                <p14:modId xmlns:p14="http://schemas.microsoft.com/office/powerpoint/2010/main" val="4109037683"/>
              </p:ext>
            </p:extLst>
          </p:nvPr>
        </p:nvGraphicFramePr>
        <p:xfrm>
          <a:off x="2598510" y="1620456"/>
          <a:ext cx="6569804" cy="4145819"/>
        </p:xfrm>
        <a:graphic>
          <a:graphicData uri="http://schemas.openxmlformats.org/drawingml/2006/chart">
            <c:chart xmlns:c="http://schemas.openxmlformats.org/drawingml/2006/chart" xmlns:r="http://schemas.openxmlformats.org/officeDocument/2006/relationships" r:id="rId6"/>
          </a:graphicData>
        </a:graphic>
      </p:graphicFrame>
      <p:sp>
        <p:nvSpPr>
          <p:cNvPr id="15" name="ZoneTexte 1"/>
          <p:cNvSpPr txBox="1"/>
          <p:nvPr/>
        </p:nvSpPr>
        <p:spPr>
          <a:xfrm>
            <a:off x="5778759" y="4103578"/>
            <a:ext cx="634482" cy="2705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a:t>25%</a:t>
            </a:r>
          </a:p>
        </p:txBody>
      </p:sp>
      <p:sp>
        <p:nvSpPr>
          <p:cNvPr id="16" name="ZoneTexte 1"/>
          <p:cNvSpPr txBox="1"/>
          <p:nvPr/>
        </p:nvSpPr>
        <p:spPr>
          <a:xfrm>
            <a:off x="7738581" y="5030616"/>
            <a:ext cx="634482" cy="2705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a:t>4%</a:t>
            </a:r>
          </a:p>
        </p:txBody>
      </p:sp>
      <p:sp>
        <p:nvSpPr>
          <p:cNvPr id="2" name="Espace réservé de la date 1">
            <a:extLst>
              <a:ext uri="{FF2B5EF4-FFF2-40B4-BE49-F238E27FC236}">
                <a16:creationId xmlns:a16="http://schemas.microsoft.com/office/drawing/2014/main" id="{971F8DC9-D20C-8A43-CC34-E0099319DADA}"/>
              </a:ext>
            </a:extLst>
          </p:cNvPr>
          <p:cNvSpPr>
            <a:spLocks noGrp="1"/>
          </p:cNvSpPr>
          <p:nvPr>
            <p:ph type="dt" sz="half" idx="10"/>
          </p:nvPr>
        </p:nvSpPr>
        <p:spPr/>
        <p:txBody>
          <a:bodyPr/>
          <a:lstStyle/>
          <a:p>
            <a:r>
              <a:rPr lang="fr-FR"/>
              <a:t>22/11/2024</a:t>
            </a:r>
          </a:p>
        </p:txBody>
      </p:sp>
    </p:spTree>
    <p:extLst>
      <p:ext uri="{BB962C8B-B14F-4D97-AF65-F5344CB8AC3E}">
        <p14:creationId xmlns:p14="http://schemas.microsoft.com/office/powerpoint/2010/main" val="311273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27 ème Congrès National de Cancérologie et de Radiothérapie          2ème Congrès d’oncogériatrie de la méditerranée COME 2</a:t>
            </a:r>
          </a:p>
        </p:txBody>
      </p:sp>
      <p:sp>
        <p:nvSpPr>
          <p:cNvPr id="6" name="Espace réservé du numéro de diapositive 5"/>
          <p:cNvSpPr>
            <a:spLocks noGrp="1"/>
          </p:cNvSpPr>
          <p:nvPr>
            <p:ph type="sldNum" sz="quarter" idx="12"/>
          </p:nvPr>
        </p:nvSpPr>
        <p:spPr/>
        <p:txBody>
          <a:bodyPr/>
          <a:lstStyle/>
          <a:p>
            <a:fld id="{0DCE201A-17C7-4137-83B5-AEF5441E40CC}" type="slidenum">
              <a:rPr lang="fr-FR" smtClean="0"/>
              <a:pPr/>
              <a:t>9</a:t>
            </a:fld>
            <a:endParaRPr lang="fr-FR"/>
          </a:p>
        </p:txBody>
      </p:sp>
      <p:graphicFrame>
        <p:nvGraphicFramePr>
          <p:cNvPr id="8" name="Graphique 7"/>
          <p:cNvGraphicFramePr>
            <a:graphicFrameLocks/>
          </p:cNvGraphicFramePr>
          <p:nvPr>
            <p:extLst>
              <p:ext uri="{D42A27DB-BD31-4B8C-83A1-F6EECF244321}">
                <p14:modId xmlns:p14="http://schemas.microsoft.com/office/powerpoint/2010/main" val="2719465228"/>
              </p:ext>
            </p:extLst>
          </p:nvPr>
        </p:nvGraphicFramePr>
        <p:xfrm>
          <a:off x="553616" y="1833033"/>
          <a:ext cx="5912498" cy="3942184"/>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 8">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1081778" y="124568"/>
            <a:ext cx="967346" cy="964172"/>
          </a:xfrm>
          <a:prstGeom prst="rect">
            <a:avLst/>
          </a:prstGeom>
        </p:spPr>
      </p:pic>
      <p:pic>
        <p:nvPicPr>
          <p:cNvPr id="10" name="Image 9">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0" y="124568"/>
            <a:ext cx="1409166" cy="1127333"/>
          </a:xfrm>
          <a:prstGeom prst="rect">
            <a:avLst/>
          </a:prstGeom>
        </p:spPr>
      </p:pic>
      <p:pic>
        <p:nvPicPr>
          <p:cNvPr id="11" name="Image 10">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21589" y="-310897"/>
            <a:ext cx="1727678" cy="1664430"/>
          </a:xfrm>
          <a:prstGeom prst="rect">
            <a:avLst/>
          </a:prstGeom>
        </p:spPr>
      </p:pic>
      <p:pic>
        <p:nvPicPr>
          <p:cNvPr id="15" name="Image 14"/>
          <p:cNvPicPr>
            <a:picLocks noChangeAspect="1"/>
          </p:cNvPicPr>
          <p:nvPr/>
        </p:nvPicPr>
        <p:blipFill>
          <a:blip r:embed="rId6"/>
          <a:stretch>
            <a:fillRect/>
          </a:stretch>
        </p:blipFill>
        <p:spPr>
          <a:xfrm>
            <a:off x="6530208" y="2151017"/>
            <a:ext cx="5276212" cy="3143056"/>
          </a:xfrm>
          <a:prstGeom prst="rect">
            <a:avLst/>
          </a:prstGeom>
        </p:spPr>
      </p:pic>
      <p:grpSp>
        <p:nvGrpSpPr>
          <p:cNvPr id="19" name="Groupe 18"/>
          <p:cNvGrpSpPr/>
          <p:nvPr/>
        </p:nvGrpSpPr>
        <p:grpSpPr>
          <a:xfrm>
            <a:off x="2363334" y="253085"/>
            <a:ext cx="6407442" cy="998816"/>
            <a:chOff x="693178" y="499408"/>
            <a:chExt cx="6247266" cy="998816"/>
          </a:xfrm>
          <a:solidFill>
            <a:schemeClr val="accent4">
              <a:lumMod val="40000"/>
              <a:lumOff val="60000"/>
            </a:schemeClr>
          </a:solidFill>
        </p:grpSpPr>
        <p:sp>
          <p:nvSpPr>
            <p:cNvPr id="20" name="Rectangle 19"/>
            <p:cNvSpPr/>
            <p:nvPr/>
          </p:nvSpPr>
          <p:spPr>
            <a:xfrm>
              <a:off x="693178" y="499408"/>
              <a:ext cx="6247266" cy="99881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ZoneTexte 20"/>
            <p:cNvSpPr txBox="1"/>
            <p:nvPr/>
          </p:nvSpPr>
          <p:spPr>
            <a:xfrm>
              <a:off x="693178" y="499408"/>
              <a:ext cx="6247266" cy="99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92810" tIns="132080" rIns="132080" bIns="132080" numCol="1" spcCol="1270" anchor="ctr" anchorCtr="0">
              <a:noAutofit/>
            </a:bodyPr>
            <a:lstStyle/>
            <a:p>
              <a:pPr lvl="0" defTabSz="2311400">
                <a:lnSpc>
                  <a:spcPct val="90000"/>
                </a:lnSpc>
                <a:spcBef>
                  <a:spcPct val="0"/>
                </a:spcBef>
                <a:spcAft>
                  <a:spcPct val="35000"/>
                </a:spcAft>
              </a:pPr>
              <a:r>
                <a:rPr lang="fr-FR" sz="5200" dirty="0"/>
                <a:t>LOCALISATION</a:t>
              </a:r>
              <a:endParaRPr lang="fr-FR" sz="5200" kern="1200" dirty="0"/>
            </a:p>
          </p:txBody>
        </p:sp>
      </p:grpSp>
      <p:sp>
        <p:nvSpPr>
          <p:cNvPr id="2" name="Espace réservé de la date 1">
            <a:extLst>
              <a:ext uri="{FF2B5EF4-FFF2-40B4-BE49-F238E27FC236}">
                <a16:creationId xmlns:a16="http://schemas.microsoft.com/office/drawing/2014/main" id="{8A77BED2-BD59-378A-01AA-527A3A8A12CA}"/>
              </a:ext>
            </a:extLst>
          </p:cNvPr>
          <p:cNvSpPr>
            <a:spLocks noGrp="1"/>
          </p:cNvSpPr>
          <p:nvPr>
            <p:ph type="dt" sz="half" idx="10"/>
          </p:nvPr>
        </p:nvSpPr>
        <p:spPr/>
        <p:txBody>
          <a:bodyPr/>
          <a:lstStyle/>
          <a:p>
            <a:r>
              <a:rPr lang="fr-FR"/>
              <a:t>22/11/2024</a:t>
            </a:r>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953</Words>
  <Application>Microsoft Macintosh PowerPoint</Application>
  <PresentationFormat>Grand écran</PresentationFormat>
  <Paragraphs>207</Paragraphs>
  <Slides>22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Adobe Devanagari</vt:lpstr>
      <vt:lpstr>Arabic Typesetting</vt:lpstr>
      <vt:lpstr>Arial</vt:lpstr>
      <vt:lpstr>Arial Rounded MT Bold</vt:lpstr>
      <vt:lpstr>Calibri</vt:lpstr>
      <vt:lpstr>Calibri Light</vt:lpstr>
      <vt:lpstr>Thème Office</vt:lpstr>
      <vt:lpstr>Évaluation Onco-Gériatrique à propos de 244 cas</vt:lpstr>
      <vt:lpstr>Présentation PowerPoint</vt:lpstr>
      <vt:lpstr>Présentation PowerPoint</vt:lpstr>
      <vt:lpstr>Le nombre de cancers de la PA est en augmentation du fait de l’allongement de l’EV  L’incidence du cancer est 10 fois plus élevée chez les patients de plus de 65 ans.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Activities of Daily Living (ADL) de Katz</vt:lpstr>
      <vt:lpstr>Instrumental Activities of Daily Living (IADL) de Lawton</vt:lpstr>
      <vt:lpstr>Présentation PowerPoint</vt:lpstr>
      <vt:lpstr>Présentation PowerPoint</vt:lpstr>
      <vt:lpstr>Présentation PowerPoint</vt:lpstr>
      <vt:lpstr>Présentation PowerPoint</vt:lpstr>
      <vt:lpstr>Merci pour  votre attention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Évaluation onco-gériatrique à propos de 25 cas </dc:title>
  <dc:creator>DELL</dc:creator>
  <cp:lastModifiedBy>fedia hamdane</cp:lastModifiedBy>
  <cp:revision>76</cp:revision>
  <dcterms:modified xsi:type="dcterms:W3CDTF">2024-11-22T11:13:15Z</dcterms:modified>
</cp:coreProperties>
</file>