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1"/>
  </p:notesMasterIdLst>
  <p:sldIdLst>
    <p:sldId id="256" r:id="rId2"/>
    <p:sldId id="340" r:id="rId3"/>
    <p:sldId id="326" r:id="rId4"/>
    <p:sldId id="300" r:id="rId5"/>
    <p:sldId id="304" r:id="rId6"/>
    <p:sldId id="305" r:id="rId7"/>
    <p:sldId id="307" r:id="rId8"/>
    <p:sldId id="309" r:id="rId9"/>
    <p:sldId id="333" r:id="rId10"/>
    <p:sldId id="301" r:id="rId11"/>
    <p:sldId id="302" r:id="rId12"/>
    <p:sldId id="303" r:id="rId13"/>
    <p:sldId id="261" r:id="rId14"/>
    <p:sldId id="327" r:id="rId15"/>
    <p:sldId id="299" r:id="rId16"/>
    <p:sldId id="319" r:id="rId17"/>
    <p:sldId id="330" r:id="rId18"/>
    <p:sldId id="331" r:id="rId19"/>
    <p:sldId id="332" r:id="rId20"/>
    <p:sldId id="283" r:id="rId21"/>
    <p:sldId id="284" r:id="rId22"/>
    <p:sldId id="320" r:id="rId23"/>
    <p:sldId id="334" r:id="rId24"/>
    <p:sldId id="335" r:id="rId25"/>
    <p:sldId id="321" r:id="rId26"/>
    <p:sldId id="314" r:id="rId27"/>
    <p:sldId id="322" r:id="rId28"/>
    <p:sldId id="275" r:id="rId29"/>
    <p:sldId id="346" r:id="rId30"/>
    <p:sldId id="280" r:id="rId31"/>
    <p:sldId id="347" r:id="rId32"/>
    <p:sldId id="281" r:id="rId33"/>
    <p:sldId id="317" r:id="rId34"/>
    <p:sldId id="338" r:id="rId35"/>
    <p:sldId id="266" r:id="rId36"/>
    <p:sldId id="345" r:id="rId37"/>
    <p:sldId id="343" r:id="rId38"/>
    <p:sldId id="342" r:id="rId39"/>
    <p:sldId id="348"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95A575-2038-F574-38D9-81E5876E8416}" v="58" dt="2024-11-14T15:25:17.126"/>
    <p1510:client id="{29BF2A4B-7B70-1FF0-CD33-DF00897BCE72}" v="117" dt="2024-11-14T09:01:58.18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99" autoAdjust="0"/>
    <p:restoredTop sz="81387" autoAdjust="0"/>
  </p:normalViewPr>
  <p:slideViewPr>
    <p:cSldViewPr snapToGrid="0">
      <p:cViewPr varScale="1">
        <p:scale>
          <a:sx n="59" d="100"/>
          <a:sy n="59" d="100"/>
        </p:scale>
        <p:origin x="474" y="78"/>
      </p:cViewPr>
      <p:guideLst/>
    </p:cSldViewPr>
  </p:slideViewPr>
  <p:outlineViewPr>
    <p:cViewPr>
      <p:scale>
        <a:sx n="33" d="100"/>
        <a:sy n="33" d="100"/>
      </p:scale>
      <p:origin x="0" y="-7104"/>
    </p:cViewPr>
  </p:outlineViewPr>
  <p:notesTextViewPr>
    <p:cViewPr>
      <p:scale>
        <a:sx n="1" d="1"/>
        <a:sy n="1" d="1"/>
      </p:scale>
      <p:origin x="0" y="0"/>
    </p:cViewPr>
  </p:notesTextViewPr>
  <p:sorterViewPr>
    <p:cViewPr>
      <p:scale>
        <a:sx n="100" d="100"/>
        <a:sy n="100" d="100"/>
      </p:scale>
      <p:origin x="0" y="-66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64"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Graphique%20dans%20Microsoft%20PowerPoint"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0.12053608060169256"/>
          <c:y val="5.3898814487588875E-2"/>
          <c:w val="0.85725615191765203"/>
          <c:h val="0.87048759834867928"/>
        </c:manualLayout>
      </c:layout>
      <c:barChart>
        <c:barDir val="bar"/>
        <c:grouping val="clustered"/>
        <c:varyColors val="0"/>
        <c:ser>
          <c:idx val="0"/>
          <c:order val="0"/>
          <c:tx>
            <c:strRef>
              <c:f>'[Graphique dans Microsoft PowerPoint]Feuil1'!$B$1</c:f>
              <c:strCache>
                <c:ptCount val="1"/>
                <c:pt idx="0">
                  <c:v>fréquences (%)</c:v>
                </c:pt>
              </c:strCache>
            </c:strRef>
          </c:tx>
          <c:spPr>
            <a:gradFill rotWithShape="1">
              <a:gsLst>
                <a:gs pos="0">
                  <a:schemeClr val="accent1">
                    <a:tint val="65000"/>
                    <a:shade val="92000"/>
                    <a:satMod val="130000"/>
                  </a:schemeClr>
                </a:gs>
                <a:gs pos="45000">
                  <a:schemeClr val="accent1">
                    <a:tint val="60000"/>
                    <a:shade val="99000"/>
                    <a:satMod val="120000"/>
                  </a:schemeClr>
                </a:gs>
                <a:gs pos="100000">
                  <a:schemeClr val="accent1">
                    <a:tint val="55000"/>
                    <a:satMod val="140000"/>
                  </a:schemeClr>
                </a:gs>
              </a:gsLst>
              <a:path path="circle">
                <a:fillToRect l="100000" t="100000" r="100000" b="100000"/>
              </a:path>
            </a:gradFill>
            <a:ln w="9525" cap="flat" cmpd="sng" algn="ctr">
              <a:solidFill>
                <a:schemeClr val="accent1">
                  <a:shade val="95000"/>
                </a:schemeClr>
              </a:solidFill>
              <a:round/>
            </a:ln>
            <a:effectLst/>
          </c:spPr>
          <c:invertIfNegative val="0"/>
          <c:cat>
            <c:strRef>
              <c:f>'[Graphique dans Microsoft PowerPoint]Feuil1'!$A$2:$A$14</c:f>
              <c:strCache>
                <c:ptCount val="13"/>
                <c:pt idx="0">
                  <c:v>virale C</c:v>
                </c:pt>
                <c:pt idx="1">
                  <c:v>viral B</c:v>
                </c:pt>
                <c:pt idx="2">
                  <c:v>Auto-immune</c:v>
                </c:pt>
                <c:pt idx="3">
                  <c:v>Ethylique</c:v>
                </c:pt>
                <c:pt idx="4">
                  <c:v>NASH</c:v>
                </c:pt>
                <c:pt idx="5">
                  <c:v>Cryptogénique</c:v>
                </c:pt>
                <c:pt idx="6">
                  <c:v>CBP</c:v>
                </c:pt>
                <c:pt idx="7">
                  <c:v>CB secondaire</c:v>
                </c:pt>
                <c:pt idx="8">
                  <c:v>cholongite sclérosante</c:v>
                </c:pt>
                <c:pt idx="9">
                  <c:v>wilson</c:v>
                </c:pt>
                <c:pt idx="10">
                  <c:v>hémochromatose</c:v>
                </c:pt>
                <c:pt idx="11">
                  <c:v>fibrose congénitale</c:v>
                </c:pt>
                <c:pt idx="12">
                  <c:v>autres </c:v>
                </c:pt>
              </c:strCache>
            </c:strRef>
          </c:cat>
          <c:val>
            <c:numRef>
              <c:f>'[Graphique dans Microsoft PowerPoint]Feuil1'!$B$2:$B$14</c:f>
              <c:numCache>
                <c:formatCode>General</c:formatCode>
                <c:ptCount val="13"/>
                <c:pt idx="0">
                  <c:v>37.1</c:v>
                </c:pt>
                <c:pt idx="1">
                  <c:v>19.600000000000001</c:v>
                </c:pt>
                <c:pt idx="2">
                  <c:v>11.2</c:v>
                </c:pt>
                <c:pt idx="3">
                  <c:v>6.3</c:v>
                </c:pt>
                <c:pt idx="4">
                  <c:v>3.5</c:v>
                </c:pt>
                <c:pt idx="5">
                  <c:v>11.8</c:v>
                </c:pt>
                <c:pt idx="6">
                  <c:v>3.5</c:v>
                </c:pt>
                <c:pt idx="7">
                  <c:v>2.1</c:v>
                </c:pt>
                <c:pt idx="8">
                  <c:v>1.4</c:v>
                </c:pt>
                <c:pt idx="9">
                  <c:v>2.1</c:v>
                </c:pt>
                <c:pt idx="10">
                  <c:v>0.7</c:v>
                </c:pt>
                <c:pt idx="11">
                  <c:v>0.7</c:v>
                </c:pt>
                <c:pt idx="12">
                  <c:v>11.8</c:v>
                </c:pt>
              </c:numCache>
            </c:numRef>
          </c:val>
          <c:extLst>
            <c:ext xmlns:c16="http://schemas.microsoft.com/office/drawing/2014/chart" uri="{C3380CC4-5D6E-409C-BE32-E72D297353CC}">
              <c16:uniqueId val="{00000000-47CD-43DC-80DA-2A71FA2DE39A}"/>
            </c:ext>
          </c:extLst>
        </c:ser>
        <c:dLbls>
          <c:showLegendKey val="0"/>
          <c:showVal val="0"/>
          <c:showCatName val="0"/>
          <c:showSerName val="0"/>
          <c:showPercent val="0"/>
          <c:showBubbleSize val="0"/>
        </c:dLbls>
        <c:gapWidth val="100"/>
        <c:axId val="482155112"/>
        <c:axId val="482157080"/>
      </c:barChart>
      <c:catAx>
        <c:axId val="4821551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fr-FR"/>
          </a:p>
        </c:txPr>
        <c:crossAx val="482157080"/>
        <c:crosses val="autoZero"/>
        <c:auto val="1"/>
        <c:lblAlgn val="ctr"/>
        <c:lblOffset val="100"/>
        <c:noMultiLvlLbl val="0"/>
      </c:catAx>
      <c:valAx>
        <c:axId val="4821570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fr-FR"/>
          </a:p>
        </c:txPr>
        <c:crossAx val="482155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887C3D-636F-4942-BEF2-DBBC47483E2E}" type="doc">
      <dgm:prSet loTypeId="urn:microsoft.com/office/officeart/2008/layout/AscendingPictureAccentProcess" loCatId="process" qsTypeId="urn:microsoft.com/office/officeart/2005/8/quickstyle/3d5" qsCatId="3D" csTypeId="urn:microsoft.com/office/officeart/2005/8/colors/colorful1" csCatId="colorful" phldr="1"/>
      <dgm:spPr/>
      <dgm:t>
        <a:bodyPr/>
        <a:lstStyle/>
        <a:p>
          <a:endParaRPr lang="fr-FR"/>
        </a:p>
      </dgm:t>
    </dgm:pt>
    <dgm:pt modelId="{47705C24-1FBC-4A40-BC2F-22606085CEC7}">
      <dgm:prSet phldrT="[Texte]"/>
      <dgm:spPr/>
      <dgm:t>
        <a:bodyPr/>
        <a:lstStyle/>
        <a:p>
          <a:r>
            <a:rPr lang="fr-FR" dirty="0" smtClean="0"/>
            <a:t>Virale</a:t>
          </a:r>
          <a:endParaRPr lang="fr-FR" dirty="0"/>
        </a:p>
      </dgm:t>
    </dgm:pt>
    <dgm:pt modelId="{A44994CC-32C6-4A1B-A1CD-D4782A6F05E3}" type="parTrans" cxnId="{ADFBD67F-9875-44D0-BF99-3D6AA694D77A}">
      <dgm:prSet/>
      <dgm:spPr/>
      <dgm:t>
        <a:bodyPr/>
        <a:lstStyle/>
        <a:p>
          <a:endParaRPr lang="fr-FR"/>
        </a:p>
      </dgm:t>
    </dgm:pt>
    <dgm:pt modelId="{1495E594-3C93-4152-AEFC-EA3B10D239D5}" type="sibTrans" cxnId="{ADFBD67F-9875-44D0-BF99-3D6AA694D77A}">
      <dgm:prSet/>
      <dgm:spPr/>
      <dgm:t>
        <a:bodyPr/>
        <a:lstStyle/>
        <a:p>
          <a:endParaRPr lang="fr-FR"/>
        </a:p>
      </dgm:t>
    </dgm:pt>
    <dgm:pt modelId="{81A09357-F162-4279-89DB-5AC489542E04}">
      <dgm:prSet phldrT="[Texte]" custT="1"/>
      <dgm:spPr/>
      <dgm:t>
        <a:bodyPr/>
        <a:lstStyle/>
        <a:p>
          <a:r>
            <a:rPr lang="fr-FR" sz="2000" dirty="0" smtClean="0"/>
            <a:t>Virus de l’hépatite B</a:t>
          </a:r>
          <a:endParaRPr lang="fr-FR" sz="2000" dirty="0"/>
        </a:p>
      </dgm:t>
    </dgm:pt>
    <dgm:pt modelId="{14FB3C81-2B51-47F5-8E32-6B088266C3A7}" type="parTrans" cxnId="{237CA6CC-051B-4AEC-99FB-F0C835559F18}">
      <dgm:prSet/>
      <dgm:spPr/>
      <dgm:t>
        <a:bodyPr/>
        <a:lstStyle/>
        <a:p>
          <a:endParaRPr lang="fr-FR"/>
        </a:p>
      </dgm:t>
    </dgm:pt>
    <dgm:pt modelId="{32071DF0-C57D-4402-B2F5-334F148647A8}" type="sibTrans" cxnId="{237CA6CC-051B-4AEC-99FB-F0C835559F18}">
      <dgm:prSet/>
      <dgm:spPr/>
      <dgm:t>
        <a:bodyPr/>
        <a:lstStyle/>
        <a:p>
          <a:endParaRPr lang="fr-FR"/>
        </a:p>
      </dgm:t>
    </dgm:pt>
    <dgm:pt modelId="{E85D1211-E89B-48FB-B2A2-F21DD0877A69}">
      <dgm:prSet phldrT="[Texte]" custT="1"/>
      <dgm:spPr/>
      <dgm:t>
        <a:bodyPr/>
        <a:lstStyle/>
        <a:p>
          <a:r>
            <a:rPr lang="fr-FR" sz="2000" dirty="0" smtClean="0"/>
            <a:t>Virus de l’hépatite C</a:t>
          </a:r>
          <a:endParaRPr lang="fr-FR" sz="2000" dirty="0"/>
        </a:p>
      </dgm:t>
    </dgm:pt>
    <dgm:pt modelId="{288E19EC-713B-4104-9E90-0C5216D02E97}" type="parTrans" cxnId="{415A9CA0-E0EF-4C69-9BDE-D807086E4342}">
      <dgm:prSet/>
      <dgm:spPr/>
      <dgm:t>
        <a:bodyPr/>
        <a:lstStyle/>
        <a:p>
          <a:endParaRPr lang="fr-FR"/>
        </a:p>
      </dgm:t>
    </dgm:pt>
    <dgm:pt modelId="{7128954B-7A0E-4F40-8A0D-5B39CBB022BE}" type="sibTrans" cxnId="{415A9CA0-E0EF-4C69-9BDE-D807086E4342}">
      <dgm:prSet/>
      <dgm:spPr/>
      <dgm:t>
        <a:bodyPr/>
        <a:lstStyle/>
        <a:p>
          <a:endParaRPr lang="fr-FR"/>
        </a:p>
      </dgm:t>
    </dgm:pt>
    <dgm:pt modelId="{ADC61BB8-44AA-4124-8EB2-8D7DD385CCC1}">
      <dgm:prSet phldrT="[Texte]"/>
      <dgm:spPr/>
      <dgm:t>
        <a:bodyPr/>
        <a:lstStyle/>
        <a:p>
          <a:r>
            <a:rPr lang="fr-FR" dirty="0" smtClean="0"/>
            <a:t>Non virale</a:t>
          </a:r>
          <a:endParaRPr lang="fr-FR" dirty="0"/>
        </a:p>
      </dgm:t>
    </dgm:pt>
    <dgm:pt modelId="{61426436-681A-4B4E-B145-B28B490DF35B}" type="parTrans" cxnId="{14AE9899-6574-48D8-9457-20E830032B86}">
      <dgm:prSet/>
      <dgm:spPr/>
      <dgm:t>
        <a:bodyPr/>
        <a:lstStyle/>
        <a:p>
          <a:endParaRPr lang="fr-FR"/>
        </a:p>
      </dgm:t>
    </dgm:pt>
    <dgm:pt modelId="{30B93337-DCF4-494A-B1D1-ADEDE65176D4}" type="sibTrans" cxnId="{14AE9899-6574-48D8-9457-20E830032B86}">
      <dgm:prSet/>
      <dgm:spPr/>
      <dgm:t>
        <a:bodyPr/>
        <a:lstStyle/>
        <a:p>
          <a:endParaRPr lang="fr-FR"/>
        </a:p>
      </dgm:t>
    </dgm:pt>
    <dgm:pt modelId="{99E7FE1A-F591-4650-97A6-F1C87AABD0DD}">
      <dgm:prSet phldrT="[Texte]" custT="1"/>
      <dgm:spPr/>
      <dgm:t>
        <a:bodyPr/>
        <a:lstStyle/>
        <a:p>
          <a:r>
            <a:rPr lang="fr-FR" sz="1800" dirty="0" err="1" smtClean="0"/>
            <a:t>Hépatopathie</a:t>
          </a:r>
          <a:r>
            <a:rPr lang="fr-FR" sz="1800" dirty="0" smtClean="0"/>
            <a:t> alcoolique</a:t>
          </a:r>
          <a:endParaRPr lang="fr-FR" sz="1800" dirty="0"/>
        </a:p>
      </dgm:t>
    </dgm:pt>
    <dgm:pt modelId="{F44451EE-F804-40DB-A802-32AD237A06CC}" type="parTrans" cxnId="{8EC0EC2F-87C0-4F28-B27C-8EA460A53544}">
      <dgm:prSet/>
      <dgm:spPr/>
      <dgm:t>
        <a:bodyPr/>
        <a:lstStyle/>
        <a:p>
          <a:endParaRPr lang="fr-FR"/>
        </a:p>
      </dgm:t>
    </dgm:pt>
    <dgm:pt modelId="{F8B89B43-B97F-49F3-A11B-B3A7D3CD4EC2}" type="sibTrans" cxnId="{8EC0EC2F-87C0-4F28-B27C-8EA460A53544}">
      <dgm:prSet/>
      <dgm:spPr/>
      <dgm:t>
        <a:bodyPr/>
        <a:lstStyle/>
        <a:p>
          <a:endParaRPr lang="fr-FR"/>
        </a:p>
      </dgm:t>
    </dgm:pt>
    <dgm:pt modelId="{099F8EA8-2969-4D6C-8F38-C41A03930A2C}">
      <dgm:prSet phldrT="[Texte]" custT="1"/>
      <dgm:spPr/>
      <dgm:t>
        <a:bodyPr/>
        <a:lstStyle/>
        <a:p>
          <a:r>
            <a:rPr lang="fr-FR" sz="1800" dirty="0" smtClean="0"/>
            <a:t>NAFLD</a:t>
          </a:r>
          <a:endParaRPr lang="fr-FR" sz="1800" dirty="0"/>
        </a:p>
      </dgm:t>
    </dgm:pt>
    <dgm:pt modelId="{A40E53CB-0B96-4D22-B3E6-B392C4FF1FF2}" type="parTrans" cxnId="{244747D6-B4C1-4278-A556-54116416CF4E}">
      <dgm:prSet/>
      <dgm:spPr/>
      <dgm:t>
        <a:bodyPr/>
        <a:lstStyle/>
        <a:p>
          <a:endParaRPr lang="fr-FR"/>
        </a:p>
      </dgm:t>
    </dgm:pt>
    <dgm:pt modelId="{48AD62C5-1EDD-4DF4-A552-3BA57C5847B4}" type="sibTrans" cxnId="{244747D6-B4C1-4278-A556-54116416CF4E}">
      <dgm:prSet/>
      <dgm:spPr/>
      <dgm:t>
        <a:bodyPr/>
        <a:lstStyle/>
        <a:p>
          <a:endParaRPr lang="fr-FR"/>
        </a:p>
      </dgm:t>
    </dgm:pt>
    <dgm:pt modelId="{D550B684-5B90-42D3-BC8F-D4D1EA2A2C9D}">
      <dgm:prSet phldrT="[Texte]" custT="1"/>
      <dgm:spPr/>
      <dgm:t>
        <a:bodyPr/>
        <a:lstStyle/>
        <a:p>
          <a:r>
            <a:rPr lang="fr-FR" sz="1800" dirty="0" smtClean="0"/>
            <a:t>Toxines, </a:t>
          </a:r>
          <a:endParaRPr lang="fr-FR" sz="1800" dirty="0"/>
        </a:p>
      </dgm:t>
    </dgm:pt>
    <dgm:pt modelId="{7CF8858E-7FEA-4923-A650-110295B5A795}" type="parTrans" cxnId="{172EE8BB-4D25-4920-8E54-EA6F678234C0}">
      <dgm:prSet/>
      <dgm:spPr/>
      <dgm:t>
        <a:bodyPr/>
        <a:lstStyle/>
        <a:p>
          <a:endParaRPr lang="fr-FR"/>
        </a:p>
      </dgm:t>
    </dgm:pt>
    <dgm:pt modelId="{DEE023BD-98AB-4983-8EC4-9A33913B6BFF}" type="sibTrans" cxnId="{172EE8BB-4D25-4920-8E54-EA6F678234C0}">
      <dgm:prSet/>
      <dgm:spPr/>
      <dgm:t>
        <a:bodyPr/>
        <a:lstStyle/>
        <a:p>
          <a:endParaRPr lang="fr-FR"/>
        </a:p>
      </dgm:t>
    </dgm:pt>
    <dgm:pt modelId="{A11B57DC-52B6-42F0-9EFD-3679BA114B0D}">
      <dgm:prSet phldrT="[Texte]" custT="1"/>
      <dgm:spPr/>
      <dgm:t>
        <a:bodyPr/>
        <a:lstStyle/>
        <a:p>
          <a:r>
            <a:rPr lang="fr-FR" sz="1800" dirty="0" smtClean="0"/>
            <a:t>AI,…</a:t>
          </a:r>
          <a:endParaRPr lang="fr-FR" sz="1800" dirty="0"/>
        </a:p>
      </dgm:t>
    </dgm:pt>
    <dgm:pt modelId="{D25B57B7-A545-4ECE-9270-6B077590751E}" type="parTrans" cxnId="{CB1A3D17-61C5-44EC-815F-48F23F17B49A}">
      <dgm:prSet/>
      <dgm:spPr/>
      <dgm:t>
        <a:bodyPr/>
        <a:lstStyle/>
        <a:p>
          <a:endParaRPr lang="fr-FR"/>
        </a:p>
      </dgm:t>
    </dgm:pt>
    <dgm:pt modelId="{8DCC35A2-CB69-4382-824E-2BD086F1DA51}" type="sibTrans" cxnId="{CB1A3D17-61C5-44EC-815F-48F23F17B49A}">
      <dgm:prSet/>
      <dgm:spPr/>
      <dgm:t>
        <a:bodyPr/>
        <a:lstStyle/>
        <a:p>
          <a:endParaRPr lang="fr-FR"/>
        </a:p>
      </dgm:t>
    </dgm:pt>
    <dgm:pt modelId="{FFE7419A-94D6-43A1-8EE3-37B3FAC2E33C}" type="pres">
      <dgm:prSet presAssocID="{77887C3D-636F-4942-BEF2-DBBC47483E2E}" presName="Name0" presStyleCnt="0">
        <dgm:presLayoutVars>
          <dgm:chMax val="7"/>
          <dgm:chPref val="7"/>
          <dgm:dir/>
        </dgm:presLayoutVars>
      </dgm:prSet>
      <dgm:spPr/>
      <dgm:t>
        <a:bodyPr/>
        <a:lstStyle/>
        <a:p>
          <a:endParaRPr lang="fr-FR"/>
        </a:p>
      </dgm:t>
    </dgm:pt>
    <dgm:pt modelId="{0D30CA3F-B268-4B55-8834-60E737345795}" type="pres">
      <dgm:prSet presAssocID="{77887C3D-636F-4942-BEF2-DBBC47483E2E}" presName="dot1" presStyleLbl="alignNode1" presStyleIdx="0" presStyleCnt="10"/>
      <dgm:spPr/>
      <dgm:t>
        <a:bodyPr/>
        <a:lstStyle/>
        <a:p>
          <a:endParaRPr lang="fr-FR"/>
        </a:p>
      </dgm:t>
    </dgm:pt>
    <dgm:pt modelId="{DD305AED-2BCC-4AB3-89B3-40A9902FCE98}" type="pres">
      <dgm:prSet presAssocID="{77887C3D-636F-4942-BEF2-DBBC47483E2E}" presName="dot2" presStyleLbl="alignNode1" presStyleIdx="1" presStyleCnt="10" custLinFactNeighborX="9241" custLinFactNeighborY="-32748"/>
      <dgm:spPr>
        <a:solidFill>
          <a:schemeClr val="bg1"/>
        </a:solidFill>
        <a:ln>
          <a:noFill/>
        </a:ln>
      </dgm:spPr>
      <dgm:t>
        <a:bodyPr/>
        <a:lstStyle/>
        <a:p>
          <a:endParaRPr lang="fr-FR"/>
        </a:p>
      </dgm:t>
    </dgm:pt>
    <dgm:pt modelId="{B734173C-F54F-4C1E-A510-936C7AEC5400}" type="pres">
      <dgm:prSet presAssocID="{77887C3D-636F-4942-BEF2-DBBC47483E2E}" presName="dot3" presStyleLbl="alignNode1" presStyleIdx="2" presStyleCnt="10"/>
      <dgm:spPr>
        <a:solidFill>
          <a:schemeClr val="bg1"/>
        </a:solidFill>
        <a:ln>
          <a:noFill/>
        </a:ln>
      </dgm:spPr>
      <dgm:t>
        <a:bodyPr/>
        <a:lstStyle/>
        <a:p>
          <a:endParaRPr lang="fr-FR"/>
        </a:p>
      </dgm:t>
    </dgm:pt>
    <dgm:pt modelId="{49C42450-365F-439C-8F0D-D6E72CCC8502}" type="pres">
      <dgm:prSet presAssocID="{77887C3D-636F-4942-BEF2-DBBC47483E2E}" presName="dotArrow1" presStyleLbl="alignNode1" presStyleIdx="3" presStyleCnt="10" custLinFactNeighborX="15337" custLinFactNeighborY="55469"/>
      <dgm:spPr>
        <a:solidFill>
          <a:schemeClr val="bg1"/>
        </a:solidFill>
        <a:ln>
          <a:noFill/>
        </a:ln>
      </dgm:spPr>
      <dgm:t>
        <a:bodyPr/>
        <a:lstStyle/>
        <a:p>
          <a:endParaRPr lang="fr-FR"/>
        </a:p>
      </dgm:t>
    </dgm:pt>
    <dgm:pt modelId="{8376ECCC-6379-4167-821C-C1C701DE7B14}" type="pres">
      <dgm:prSet presAssocID="{77887C3D-636F-4942-BEF2-DBBC47483E2E}" presName="dotArrow2" presStyleLbl="alignNode1" presStyleIdx="4" presStyleCnt="10"/>
      <dgm:spPr>
        <a:solidFill>
          <a:schemeClr val="bg1"/>
        </a:solidFill>
        <a:ln>
          <a:noFill/>
        </a:ln>
      </dgm:spPr>
      <dgm:t>
        <a:bodyPr/>
        <a:lstStyle/>
        <a:p>
          <a:endParaRPr lang="fr-FR"/>
        </a:p>
      </dgm:t>
    </dgm:pt>
    <dgm:pt modelId="{2481F66E-444E-4593-BB66-84E2A104C3F0}" type="pres">
      <dgm:prSet presAssocID="{77887C3D-636F-4942-BEF2-DBBC47483E2E}" presName="dotArrow3" presStyleLbl="alignNode1" presStyleIdx="5" presStyleCnt="10"/>
      <dgm:spPr>
        <a:solidFill>
          <a:schemeClr val="bg1"/>
        </a:solidFill>
        <a:ln>
          <a:noFill/>
        </a:ln>
      </dgm:spPr>
      <dgm:t>
        <a:bodyPr/>
        <a:lstStyle/>
        <a:p>
          <a:endParaRPr lang="fr-FR"/>
        </a:p>
      </dgm:t>
    </dgm:pt>
    <dgm:pt modelId="{D3E75089-AE9D-44D6-A9C7-98E447A84791}" type="pres">
      <dgm:prSet presAssocID="{77887C3D-636F-4942-BEF2-DBBC47483E2E}" presName="dotArrow4" presStyleLbl="alignNode1" presStyleIdx="6" presStyleCnt="10" custLinFactNeighborX="54410" custLinFactNeighborY="39942"/>
      <dgm:spPr/>
      <dgm:t>
        <a:bodyPr/>
        <a:lstStyle/>
        <a:p>
          <a:endParaRPr lang="fr-FR"/>
        </a:p>
      </dgm:t>
    </dgm:pt>
    <dgm:pt modelId="{4678F2E6-4035-47A0-AEE2-2BCDA141EB46}" type="pres">
      <dgm:prSet presAssocID="{77887C3D-636F-4942-BEF2-DBBC47483E2E}" presName="dotArrow5" presStyleLbl="alignNode1" presStyleIdx="7" presStyleCnt="10"/>
      <dgm:spPr>
        <a:solidFill>
          <a:schemeClr val="bg1"/>
        </a:solidFill>
        <a:ln>
          <a:noFill/>
        </a:ln>
      </dgm:spPr>
      <dgm:t>
        <a:bodyPr/>
        <a:lstStyle/>
        <a:p>
          <a:endParaRPr lang="fr-FR"/>
        </a:p>
      </dgm:t>
    </dgm:pt>
    <dgm:pt modelId="{D4597E41-55C3-4D39-BAE6-511CF4A82245}" type="pres">
      <dgm:prSet presAssocID="{77887C3D-636F-4942-BEF2-DBBC47483E2E}" presName="dotArrow6" presStyleLbl="alignNode1" presStyleIdx="8" presStyleCnt="10" custLinFactNeighborX="74658" custLinFactNeighborY="76283"/>
      <dgm:spPr>
        <a:solidFill>
          <a:schemeClr val="bg1"/>
        </a:solidFill>
        <a:ln>
          <a:noFill/>
        </a:ln>
      </dgm:spPr>
      <dgm:t>
        <a:bodyPr/>
        <a:lstStyle/>
        <a:p>
          <a:endParaRPr lang="fr-FR"/>
        </a:p>
      </dgm:t>
    </dgm:pt>
    <dgm:pt modelId="{13D18DC2-0F0C-45BF-9087-61B3B8A2CC37}" type="pres">
      <dgm:prSet presAssocID="{77887C3D-636F-4942-BEF2-DBBC47483E2E}" presName="dotArrow7" presStyleLbl="alignNode1" presStyleIdx="9" presStyleCnt="10"/>
      <dgm:spPr>
        <a:solidFill>
          <a:schemeClr val="bg1"/>
        </a:solidFill>
        <a:ln>
          <a:noFill/>
        </a:ln>
      </dgm:spPr>
      <dgm:t>
        <a:bodyPr/>
        <a:lstStyle/>
        <a:p>
          <a:endParaRPr lang="fr-FR"/>
        </a:p>
      </dgm:t>
    </dgm:pt>
    <dgm:pt modelId="{8CA1243B-6164-4BA2-898C-9B7883834B88}" type="pres">
      <dgm:prSet presAssocID="{47705C24-1FBC-4A40-BC2F-22606085CEC7}" presName="parTx1" presStyleLbl="node1" presStyleIdx="0" presStyleCnt="2" custLinFactNeighborX="5191" custLinFactNeighborY="-3372"/>
      <dgm:spPr/>
      <dgm:t>
        <a:bodyPr/>
        <a:lstStyle/>
        <a:p>
          <a:endParaRPr lang="fr-FR"/>
        </a:p>
      </dgm:t>
    </dgm:pt>
    <dgm:pt modelId="{65ECE47F-09B7-41A8-B33C-837135B0426C}" type="pres">
      <dgm:prSet presAssocID="{47705C24-1FBC-4A40-BC2F-22606085CEC7}" presName="desTx1" presStyleLbl="revTx" presStyleIdx="0" presStyleCnt="2" custLinFactNeighborX="4824" custLinFactNeighborY="27098">
        <dgm:presLayoutVars>
          <dgm:bulletEnabled val="1"/>
        </dgm:presLayoutVars>
      </dgm:prSet>
      <dgm:spPr/>
      <dgm:t>
        <a:bodyPr/>
        <a:lstStyle/>
        <a:p>
          <a:endParaRPr lang="fr-FR"/>
        </a:p>
      </dgm:t>
    </dgm:pt>
    <dgm:pt modelId="{9D106C0D-8FBB-4E48-8558-E7C6C51BE875}" type="pres">
      <dgm:prSet presAssocID="{1495E594-3C93-4152-AEFC-EA3B10D239D5}" presName="picture1" presStyleCnt="0"/>
      <dgm:spPr/>
      <dgm:t>
        <a:bodyPr/>
        <a:lstStyle/>
        <a:p>
          <a:endParaRPr lang="fr-FR"/>
        </a:p>
      </dgm:t>
    </dgm:pt>
    <dgm:pt modelId="{9A990AB6-833C-4CEC-AADD-749655E081C8}" type="pres">
      <dgm:prSet presAssocID="{1495E594-3C93-4152-AEFC-EA3B10D239D5}" presName="imageRepeatNode" presStyleLbl="fgImgPlace1" presStyleIdx="0" presStyleCnt="2"/>
      <dgm:spPr/>
      <dgm:t>
        <a:bodyPr/>
        <a:lstStyle/>
        <a:p>
          <a:endParaRPr lang="fr-FR"/>
        </a:p>
      </dgm:t>
    </dgm:pt>
    <dgm:pt modelId="{8327E0EE-943D-49EF-AE3F-DF48BC73C2D9}" type="pres">
      <dgm:prSet presAssocID="{ADC61BB8-44AA-4124-8EB2-8D7DD385CCC1}" presName="parTx2" presStyleLbl="node1" presStyleIdx="1" presStyleCnt="2" custLinFactNeighborX="785" custLinFactNeighborY="-7217"/>
      <dgm:spPr/>
      <dgm:t>
        <a:bodyPr/>
        <a:lstStyle/>
        <a:p>
          <a:endParaRPr lang="fr-FR"/>
        </a:p>
      </dgm:t>
    </dgm:pt>
    <dgm:pt modelId="{59738A33-B15E-432B-A484-3A405ECFD775}" type="pres">
      <dgm:prSet presAssocID="{ADC61BB8-44AA-4124-8EB2-8D7DD385CCC1}" presName="desTx2" presStyleLbl="revTx" presStyleIdx="1" presStyleCnt="2" custScaleX="144665" custLinFactNeighborX="19817" custLinFactNeighborY="-14420">
        <dgm:presLayoutVars>
          <dgm:bulletEnabled val="1"/>
        </dgm:presLayoutVars>
      </dgm:prSet>
      <dgm:spPr/>
      <dgm:t>
        <a:bodyPr/>
        <a:lstStyle/>
        <a:p>
          <a:endParaRPr lang="fr-FR"/>
        </a:p>
      </dgm:t>
    </dgm:pt>
    <dgm:pt modelId="{E99D4648-3E84-483B-9943-C72A3190211A}" type="pres">
      <dgm:prSet presAssocID="{30B93337-DCF4-494A-B1D1-ADEDE65176D4}" presName="picture2" presStyleCnt="0"/>
      <dgm:spPr/>
      <dgm:t>
        <a:bodyPr/>
        <a:lstStyle/>
        <a:p>
          <a:endParaRPr lang="fr-FR"/>
        </a:p>
      </dgm:t>
    </dgm:pt>
    <dgm:pt modelId="{08F3C22A-9804-4E38-85A8-9FB25596E4A6}" type="pres">
      <dgm:prSet presAssocID="{30B93337-DCF4-494A-B1D1-ADEDE65176D4}" presName="imageRepeatNode" presStyleLbl="fgImgPlace1" presStyleIdx="1" presStyleCnt="2"/>
      <dgm:spPr/>
      <dgm:t>
        <a:bodyPr/>
        <a:lstStyle/>
        <a:p>
          <a:endParaRPr lang="fr-FR"/>
        </a:p>
      </dgm:t>
    </dgm:pt>
  </dgm:ptLst>
  <dgm:cxnLst>
    <dgm:cxn modelId="{D96B04D0-5D46-4FC9-BAAD-C1D122007E09}" type="presOf" srcId="{A11B57DC-52B6-42F0-9EFD-3679BA114B0D}" destId="{59738A33-B15E-432B-A484-3A405ECFD775}" srcOrd="0" destOrd="3" presId="urn:microsoft.com/office/officeart/2008/layout/AscendingPictureAccentProcess"/>
    <dgm:cxn modelId="{415A9CA0-E0EF-4C69-9BDE-D807086E4342}" srcId="{47705C24-1FBC-4A40-BC2F-22606085CEC7}" destId="{E85D1211-E89B-48FB-B2A2-F21DD0877A69}" srcOrd="1" destOrd="0" parTransId="{288E19EC-713B-4104-9E90-0C5216D02E97}" sibTransId="{7128954B-7A0E-4F40-8A0D-5B39CBB022BE}"/>
    <dgm:cxn modelId="{5CF2111D-95DB-42B2-9422-C14DBEA4B32D}" type="presOf" srcId="{099F8EA8-2969-4D6C-8F38-C41A03930A2C}" destId="{59738A33-B15E-432B-A484-3A405ECFD775}" srcOrd="0" destOrd="1" presId="urn:microsoft.com/office/officeart/2008/layout/AscendingPictureAccentProcess"/>
    <dgm:cxn modelId="{172EE8BB-4D25-4920-8E54-EA6F678234C0}" srcId="{ADC61BB8-44AA-4124-8EB2-8D7DD385CCC1}" destId="{D550B684-5B90-42D3-BC8F-D4D1EA2A2C9D}" srcOrd="2" destOrd="0" parTransId="{7CF8858E-7FEA-4923-A650-110295B5A795}" sibTransId="{DEE023BD-98AB-4983-8EC4-9A33913B6BFF}"/>
    <dgm:cxn modelId="{8EC0EC2F-87C0-4F28-B27C-8EA460A53544}" srcId="{ADC61BB8-44AA-4124-8EB2-8D7DD385CCC1}" destId="{99E7FE1A-F591-4650-97A6-F1C87AABD0DD}" srcOrd="0" destOrd="0" parTransId="{F44451EE-F804-40DB-A802-32AD237A06CC}" sibTransId="{F8B89B43-B97F-49F3-A11B-B3A7D3CD4EC2}"/>
    <dgm:cxn modelId="{ADFBD67F-9875-44D0-BF99-3D6AA694D77A}" srcId="{77887C3D-636F-4942-BEF2-DBBC47483E2E}" destId="{47705C24-1FBC-4A40-BC2F-22606085CEC7}" srcOrd="0" destOrd="0" parTransId="{A44994CC-32C6-4A1B-A1CD-D4782A6F05E3}" sibTransId="{1495E594-3C93-4152-AEFC-EA3B10D239D5}"/>
    <dgm:cxn modelId="{A15C15F9-6C8F-495B-9E45-131068DCCE81}" type="presOf" srcId="{D550B684-5B90-42D3-BC8F-D4D1EA2A2C9D}" destId="{59738A33-B15E-432B-A484-3A405ECFD775}" srcOrd="0" destOrd="2" presId="urn:microsoft.com/office/officeart/2008/layout/AscendingPictureAccentProcess"/>
    <dgm:cxn modelId="{92578CAC-1CD3-405D-BB46-080EFACAF5BB}" type="presOf" srcId="{E85D1211-E89B-48FB-B2A2-F21DD0877A69}" destId="{65ECE47F-09B7-41A8-B33C-837135B0426C}" srcOrd="0" destOrd="1" presId="urn:microsoft.com/office/officeart/2008/layout/AscendingPictureAccentProcess"/>
    <dgm:cxn modelId="{B7C71AC4-BE8D-4EAF-A5AE-7C2C387E87CC}" type="presOf" srcId="{ADC61BB8-44AA-4124-8EB2-8D7DD385CCC1}" destId="{8327E0EE-943D-49EF-AE3F-DF48BC73C2D9}" srcOrd="0" destOrd="0" presId="urn:microsoft.com/office/officeart/2008/layout/AscendingPictureAccentProcess"/>
    <dgm:cxn modelId="{244747D6-B4C1-4278-A556-54116416CF4E}" srcId="{ADC61BB8-44AA-4124-8EB2-8D7DD385CCC1}" destId="{099F8EA8-2969-4D6C-8F38-C41A03930A2C}" srcOrd="1" destOrd="0" parTransId="{A40E53CB-0B96-4D22-B3E6-B392C4FF1FF2}" sibTransId="{48AD62C5-1EDD-4DF4-A552-3BA57C5847B4}"/>
    <dgm:cxn modelId="{CB1A3D17-61C5-44EC-815F-48F23F17B49A}" srcId="{ADC61BB8-44AA-4124-8EB2-8D7DD385CCC1}" destId="{A11B57DC-52B6-42F0-9EFD-3679BA114B0D}" srcOrd="3" destOrd="0" parTransId="{D25B57B7-A545-4ECE-9270-6B077590751E}" sibTransId="{8DCC35A2-CB69-4382-824E-2BD086F1DA51}"/>
    <dgm:cxn modelId="{8CD65487-B232-40FE-9FAD-B1A8FBE43B62}" type="presOf" srcId="{30B93337-DCF4-494A-B1D1-ADEDE65176D4}" destId="{08F3C22A-9804-4E38-85A8-9FB25596E4A6}" srcOrd="0" destOrd="0" presId="urn:microsoft.com/office/officeart/2008/layout/AscendingPictureAccentProcess"/>
    <dgm:cxn modelId="{20F0841A-B996-44A3-90AB-F96F2D1C7007}" type="presOf" srcId="{77887C3D-636F-4942-BEF2-DBBC47483E2E}" destId="{FFE7419A-94D6-43A1-8EE3-37B3FAC2E33C}" srcOrd="0" destOrd="0" presId="urn:microsoft.com/office/officeart/2008/layout/AscendingPictureAccentProcess"/>
    <dgm:cxn modelId="{237CA6CC-051B-4AEC-99FB-F0C835559F18}" srcId="{47705C24-1FBC-4A40-BC2F-22606085CEC7}" destId="{81A09357-F162-4279-89DB-5AC489542E04}" srcOrd="0" destOrd="0" parTransId="{14FB3C81-2B51-47F5-8E32-6B088266C3A7}" sibTransId="{32071DF0-C57D-4402-B2F5-334F148647A8}"/>
    <dgm:cxn modelId="{483C8A9E-DFB5-497C-85A4-BEAFD12656AA}" type="presOf" srcId="{99E7FE1A-F591-4650-97A6-F1C87AABD0DD}" destId="{59738A33-B15E-432B-A484-3A405ECFD775}" srcOrd="0" destOrd="0" presId="urn:microsoft.com/office/officeart/2008/layout/AscendingPictureAccentProcess"/>
    <dgm:cxn modelId="{14AE9899-6574-48D8-9457-20E830032B86}" srcId="{77887C3D-636F-4942-BEF2-DBBC47483E2E}" destId="{ADC61BB8-44AA-4124-8EB2-8D7DD385CCC1}" srcOrd="1" destOrd="0" parTransId="{61426436-681A-4B4E-B145-B28B490DF35B}" sibTransId="{30B93337-DCF4-494A-B1D1-ADEDE65176D4}"/>
    <dgm:cxn modelId="{4923DBFB-9CE1-4161-855A-FDB774B2866B}" type="presOf" srcId="{1495E594-3C93-4152-AEFC-EA3B10D239D5}" destId="{9A990AB6-833C-4CEC-AADD-749655E081C8}" srcOrd="0" destOrd="0" presId="urn:microsoft.com/office/officeart/2008/layout/AscendingPictureAccentProcess"/>
    <dgm:cxn modelId="{56825F11-E4CB-41A0-9FB0-89A248B25765}" type="presOf" srcId="{81A09357-F162-4279-89DB-5AC489542E04}" destId="{65ECE47F-09B7-41A8-B33C-837135B0426C}" srcOrd="0" destOrd="0" presId="urn:microsoft.com/office/officeart/2008/layout/AscendingPictureAccentProcess"/>
    <dgm:cxn modelId="{B8916D92-FE2F-4362-8F46-10DB0A75C37D}" type="presOf" srcId="{47705C24-1FBC-4A40-BC2F-22606085CEC7}" destId="{8CA1243B-6164-4BA2-898C-9B7883834B88}" srcOrd="0" destOrd="0" presId="urn:microsoft.com/office/officeart/2008/layout/AscendingPictureAccentProcess"/>
    <dgm:cxn modelId="{67ADB6B4-828A-4630-87B2-85558B286555}" type="presParOf" srcId="{FFE7419A-94D6-43A1-8EE3-37B3FAC2E33C}" destId="{0D30CA3F-B268-4B55-8834-60E737345795}" srcOrd="0" destOrd="0" presId="urn:microsoft.com/office/officeart/2008/layout/AscendingPictureAccentProcess"/>
    <dgm:cxn modelId="{AF787AE7-CC9B-4DB7-9147-0357B80048CA}" type="presParOf" srcId="{FFE7419A-94D6-43A1-8EE3-37B3FAC2E33C}" destId="{DD305AED-2BCC-4AB3-89B3-40A9902FCE98}" srcOrd="1" destOrd="0" presId="urn:microsoft.com/office/officeart/2008/layout/AscendingPictureAccentProcess"/>
    <dgm:cxn modelId="{94B51536-3210-4802-BA29-44940091D724}" type="presParOf" srcId="{FFE7419A-94D6-43A1-8EE3-37B3FAC2E33C}" destId="{B734173C-F54F-4C1E-A510-936C7AEC5400}" srcOrd="2" destOrd="0" presId="urn:microsoft.com/office/officeart/2008/layout/AscendingPictureAccentProcess"/>
    <dgm:cxn modelId="{A8F18B0D-EB34-4A8C-91A7-A0ED0D693BDA}" type="presParOf" srcId="{FFE7419A-94D6-43A1-8EE3-37B3FAC2E33C}" destId="{49C42450-365F-439C-8F0D-D6E72CCC8502}" srcOrd="3" destOrd="0" presId="urn:microsoft.com/office/officeart/2008/layout/AscendingPictureAccentProcess"/>
    <dgm:cxn modelId="{8F86CF24-350C-4C55-B41D-8E8CE1A62B2C}" type="presParOf" srcId="{FFE7419A-94D6-43A1-8EE3-37B3FAC2E33C}" destId="{8376ECCC-6379-4167-821C-C1C701DE7B14}" srcOrd="4" destOrd="0" presId="urn:microsoft.com/office/officeart/2008/layout/AscendingPictureAccentProcess"/>
    <dgm:cxn modelId="{9A9D5D3F-A90C-49ED-8F01-2695A9171694}" type="presParOf" srcId="{FFE7419A-94D6-43A1-8EE3-37B3FAC2E33C}" destId="{2481F66E-444E-4593-BB66-84E2A104C3F0}" srcOrd="5" destOrd="0" presId="urn:microsoft.com/office/officeart/2008/layout/AscendingPictureAccentProcess"/>
    <dgm:cxn modelId="{E517EA3B-55E8-4805-8050-89F69716A9E2}" type="presParOf" srcId="{FFE7419A-94D6-43A1-8EE3-37B3FAC2E33C}" destId="{D3E75089-AE9D-44D6-A9C7-98E447A84791}" srcOrd="6" destOrd="0" presId="urn:microsoft.com/office/officeart/2008/layout/AscendingPictureAccentProcess"/>
    <dgm:cxn modelId="{23A06279-B637-4380-917D-24023CFD948D}" type="presParOf" srcId="{FFE7419A-94D6-43A1-8EE3-37B3FAC2E33C}" destId="{4678F2E6-4035-47A0-AEE2-2BCDA141EB46}" srcOrd="7" destOrd="0" presId="urn:microsoft.com/office/officeart/2008/layout/AscendingPictureAccentProcess"/>
    <dgm:cxn modelId="{0D134A0E-CBFD-4963-9972-00F58B8C3CB2}" type="presParOf" srcId="{FFE7419A-94D6-43A1-8EE3-37B3FAC2E33C}" destId="{D4597E41-55C3-4D39-BAE6-511CF4A82245}" srcOrd="8" destOrd="0" presId="urn:microsoft.com/office/officeart/2008/layout/AscendingPictureAccentProcess"/>
    <dgm:cxn modelId="{B11F47F8-F682-4446-B22C-FF0F038F5E6A}" type="presParOf" srcId="{FFE7419A-94D6-43A1-8EE3-37B3FAC2E33C}" destId="{13D18DC2-0F0C-45BF-9087-61B3B8A2CC37}" srcOrd="9" destOrd="0" presId="urn:microsoft.com/office/officeart/2008/layout/AscendingPictureAccentProcess"/>
    <dgm:cxn modelId="{BDEF3E4A-C3B9-4104-8C05-467BFF4C9E5C}" type="presParOf" srcId="{FFE7419A-94D6-43A1-8EE3-37B3FAC2E33C}" destId="{8CA1243B-6164-4BA2-898C-9B7883834B88}" srcOrd="10" destOrd="0" presId="urn:microsoft.com/office/officeart/2008/layout/AscendingPictureAccentProcess"/>
    <dgm:cxn modelId="{B7C269B3-4299-4D63-A386-0452DA4F762C}" type="presParOf" srcId="{FFE7419A-94D6-43A1-8EE3-37B3FAC2E33C}" destId="{65ECE47F-09B7-41A8-B33C-837135B0426C}" srcOrd="11" destOrd="0" presId="urn:microsoft.com/office/officeart/2008/layout/AscendingPictureAccentProcess"/>
    <dgm:cxn modelId="{CB3B24E5-C927-4B3F-B0D4-ED715404D6ED}" type="presParOf" srcId="{FFE7419A-94D6-43A1-8EE3-37B3FAC2E33C}" destId="{9D106C0D-8FBB-4E48-8558-E7C6C51BE875}" srcOrd="12" destOrd="0" presId="urn:microsoft.com/office/officeart/2008/layout/AscendingPictureAccentProcess"/>
    <dgm:cxn modelId="{E58B3F67-2A86-4439-9933-92ED3518FD48}" type="presParOf" srcId="{9D106C0D-8FBB-4E48-8558-E7C6C51BE875}" destId="{9A990AB6-833C-4CEC-AADD-749655E081C8}" srcOrd="0" destOrd="0" presId="urn:microsoft.com/office/officeart/2008/layout/AscendingPictureAccentProcess"/>
    <dgm:cxn modelId="{2D71B368-24B7-42A3-87FF-657534BF9840}" type="presParOf" srcId="{FFE7419A-94D6-43A1-8EE3-37B3FAC2E33C}" destId="{8327E0EE-943D-49EF-AE3F-DF48BC73C2D9}" srcOrd="13" destOrd="0" presId="urn:microsoft.com/office/officeart/2008/layout/AscendingPictureAccentProcess"/>
    <dgm:cxn modelId="{AA12EBA5-DE86-41D9-A7EF-8856CFA9FC5B}" type="presParOf" srcId="{FFE7419A-94D6-43A1-8EE3-37B3FAC2E33C}" destId="{59738A33-B15E-432B-A484-3A405ECFD775}" srcOrd="14" destOrd="0" presId="urn:microsoft.com/office/officeart/2008/layout/AscendingPictureAccentProcess"/>
    <dgm:cxn modelId="{FEF5191C-E77C-4615-97FD-3109C907275E}" type="presParOf" srcId="{FFE7419A-94D6-43A1-8EE3-37B3FAC2E33C}" destId="{E99D4648-3E84-483B-9943-C72A3190211A}" srcOrd="15" destOrd="0" presId="urn:microsoft.com/office/officeart/2008/layout/AscendingPictureAccentProcess"/>
    <dgm:cxn modelId="{4EAA813B-A19C-42F0-A043-799B9903D95D}" type="presParOf" srcId="{E99D4648-3E84-483B-9943-C72A3190211A}" destId="{08F3C22A-9804-4E38-85A8-9FB25596E4A6}" srcOrd="0" destOrd="0" presId="urn:microsoft.com/office/officeart/2008/layout/AscendingPictureAccen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1B2BED-6CEC-4F9C-85A0-65F9B33F922D}" type="doc">
      <dgm:prSet loTypeId="urn:microsoft.com/office/officeart/2005/8/layout/matrix1" loCatId="matrix" qsTypeId="urn:microsoft.com/office/officeart/2005/8/quickstyle/simple3" qsCatId="simple" csTypeId="urn:microsoft.com/office/officeart/2005/8/colors/colorful5" csCatId="colorful" phldr="1"/>
      <dgm:spPr/>
      <dgm:t>
        <a:bodyPr/>
        <a:lstStyle/>
        <a:p>
          <a:endParaRPr lang="fr-FR"/>
        </a:p>
      </dgm:t>
    </dgm:pt>
    <dgm:pt modelId="{43772639-36D7-4DFF-AC90-2EAC1ACBA3F8}">
      <dgm:prSet phldrT="[Texte]" custT="1"/>
      <dgm:spPr/>
      <dgm:t>
        <a:bodyPr/>
        <a:lstStyle/>
        <a:p>
          <a:r>
            <a:rPr lang="fr-FR" sz="4800" b="1" dirty="0" smtClean="0"/>
            <a:t>HCC</a:t>
          </a:r>
          <a:endParaRPr lang="fr-FR" sz="4800" b="1" dirty="0"/>
        </a:p>
      </dgm:t>
    </dgm:pt>
    <dgm:pt modelId="{8429B076-67C7-416B-8708-685288E17797}" type="parTrans" cxnId="{FB35013A-CBDE-4673-BB8A-A8C54D96F423}">
      <dgm:prSet/>
      <dgm:spPr/>
      <dgm:t>
        <a:bodyPr/>
        <a:lstStyle/>
        <a:p>
          <a:endParaRPr lang="fr-FR"/>
        </a:p>
      </dgm:t>
    </dgm:pt>
    <dgm:pt modelId="{F39A86C6-1A66-465B-8CDE-B4B1D79F5164}" type="sibTrans" cxnId="{FB35013A-CBDE-4673-BB8A-A8C54D96F423}">
      <dgm:prSet/>
      <dgm:spPr/>
      <dgm:t>
        <a:bodyPr/>
        <a:lstStyle/>
        <a:p>
          <a:endParaRPr lang="fr-FR"/>
        </a:p>
      </dgm:t>
    </dgm:pt>
    <dgm:pt modelId="{81A7BCBF-94FD-408D-8409-67365F909CE1}">
      <dgm:prSet phldrT="[Texte]" custT="1"/>
      <dgm:spPr/>
      <dgm:t>
        <a:bodyPr/>
        <a:lstStyle/>
        <a:p>
          <a:r>
            <a:rPr lang="fr-FR" sz="2000" b="1" dirty="0" smtClean="0"/>
            <a:t>stress oxydatif élevé: </a:t>
          </a:r>
        </a:p>
        <a:p>
          <a:r>
            <a:rPr lang="fr-FR" sz="2000" dirty="0" smtClean="0"/>
            <a:t>mutations génétiques favorisant la transformation maligne des hépatocytes</a:t>
          </a:r>
          <a:r>
            <a:rPr lang="fr-FR" sz="1700" dirty="0" smtClean="0"/>
            <a:t>.</a:t>
          </a:r>
          <a:endParaRPr lang="fr-FR" sz="1700" dirty="0"/>
        </a:p>
      </dgm:t>
    </dgm:pt>
    <dgm:pt modelId="{3DCD03DA-6E7B-41FE-B2C6-C83D12F7C8CE}" type="parTrans" cxnId="{F317357E-FBC8-45E7-8415-131FCAA42390}">
      <dgm:prSet/>
      <dgm:spPr/>
      <dgm:t>
        <a:bodyPr/>
        <a:lstStyle/>
        <a:p>
          <a:endParaRPr lang="fr-FR"/>
        </a:p>
      </dgm:t>
    </dgm:pt>
    <dgm:pt modelId="{0EA949AB-AA4F-469A-8A89-042F8BBC98C1}" type="sibTrans" cxnId="{F317357E-FBC8-45E7-8415-131FCAA42390}">
      <dgm:prSet/>
      <dgm:spPr/>
      <dgm:t>
        <a:bodyPr/>
        <a:lstStyle/>
        <a:p>
          <a:endParaRPr lang="fr-FR"/>
        </a:p>
      </dgm:t>
    </dgm:pt>
    <dgm:pt modelId="{18C6ECE4-E865-436D-8985-EC0648EF5CC3}">
      <dgm:prSet phldrT="[Texte]" custT="1"/>
      <dgm:spPr/>
      <dgm:t>
        <a:bodyPr/>
        <a:lstStyle/>
        <a:p>
          <a:r>
            <a:rPr lang="fr-FR" sz="1800" b="1" dirty="0" smtClean="0"/>
            <a:t>activation des voies: NF-</a:t>
          </a:r>
          <a:r>
            <a:rPr lang="fr-FR" sz="1800" b="1" dirty="0" err="1" smtClean="0"/>
            <a:t>κB</a:t>
          </a:r>
          <a:r>
            <a:rPr lang="fr-FR" sz="1800" b="1" dirty="0" smtClean="0"/>
            <a:t> et MAPK: </a:t>
          </a:r>
        </a:p>
        <a:p>
          <a:r>
            <a:rPr lang="fr-FR" sz="1800" dirty="0" smtClean="0"/>
            <a:t> Prolifération des cellules hépatiques, </a:t>
          </a:r>
          <a:r>
            <a:rPr lang="fr-FR" sz="1800" dirty="0" err="1" smtClean="0"/>
            <a:t>augmenant</a:t>
          </a:r>
          <a:r>
            <a:rPr lang="fr-FR" sz="1800" dirty="0" smtClean="0"/>
            <a:t> le risque de mutations oncogéniques et de développement tumoral</a:t>
          </a:r>
          <a:r>
            <a:rPr lang="fr-FR" sz="1700" dirty="0" smtClean="0"/>
            <a:t>.</a:t>
          </a:r>
          <a:endParaRPr lang="fr-FR" sz="1700" dirty="0"/>
        </a:p>
      </dgm:t>
    </dgm:pt>
    <dgm:pt modelId="{87B4BB9B-D04A-477A-8A9B-6D7CE1FC2A9F}" type="parTrans" cxnId="{62B77E24-D46E-4134-9215-1E474581AF2C}">
      <dgm:prSet/>
      <dgm:spPr/>
      <dgm:t>
        <a:bodyPr/>
        <a:lstStyle/>
        <a:p>
          <a:endParaRPr lang="fr-FR"/>
        </a:p>
      </dgm:t>
    </dgm:pt>
    <dgm:pt modelId="{60683214-38DF-4596-A9B4-E67506FDD026}" type="sibTrans" cxnId="{62B77E24-D46E-4134-9215-1E474581AF2C}">
      <dgm:prSet/>
      <dgm:spPr/>
      <dgm:t>
        <a:bodyPr/>
        <a:lstStyle/>
        <a:p>
          <a:endParaRPr lang="fr-FR"/>
        </a:p>
      </dgm:t>
    </dgm:pt>
    <dgm:pt modelId="{7F6DA10C-9976-4EC2-B52A-7A75188A9BAE}">
      <dgm:prSet phldrT="[Texte]"/>
      <dgm:spPr/>
      <dgm:t>
        <a:bodyPr/>
        <a:lstStyle/>
        <a:p>
          <a:r>
            <a:rPr lang="fr-FR" dirty="0" smtClean="0"/>
            <a:t>Les facteurs pro-</a:t>
          </a:r>
          <a:r>
            <a:rPr lang="fr-FR" dirty="0" err="1" smtClean="0"/>
            <a:t>angiogéniques</a:t>
          </a:r>
          <a:r>
            <a:rPr lang="fr-FR" dirty="0" smtClean="0"/>
            <a:t> comme le facteur de croissance de l'endothélium vasculaire (VEGF) peut favoriser la </a:t>
          </a:r>
          <a:r>
            <a:rPr lang="fr-FR" b="1" dirty="0" err="1" smtClean="0"/>
            <a:t>néovascularisation</a:t>
          </a:r>
          <a:r>
            <a:rPr lang="fr-FR" b="1" dirty="0" smtClean="0"/>
            <a:t> tumorale, permettant la croissance et la dissémination des cellules cancéreuses. </a:t>
          </a:r>
          <a:endParaRPr lang="fr-FR" b="1" dirty="0"/>
        </a:p>
      </dgm:t>
    </dgm:pt>
    <dgm:pt modelId="{B5781445-0B86-43AA-87A6-B527724E4913}" type="parTrans" cxnId="{73755684-AF2B-43FA-A907-B07C3E32EF09}">
      <dgm:prSet/>
      <dgm:spPr/>
      <dgm:t>
        <a:bodyPr/>
        <a:lstStyle/>
        <a:p>
          <a:endParaRPr lang="fr-FR"/>
        </a:p>
      </dgm:t>
    </dgm:pt>
    <dgm:pt modelId="{AD2FBE57-BD45-4C05-B734-010A36E2E72F}" type="sibTrans" cxnId="{73755684-AF2B-43FA-A907-B07C3E32EF09}">
      <dgm:prSet/>
      <dgm:spPr/>
      <dgm:t>
        <a:bodyPr/>
        <a:lstStyle/>
        <a:p>
          <a:endParaRPr lang="fr-FR"/>
        </a:p>
      </dgm:t>
    </dgm:pt>
    <dgm:pt modelId="{71C5A049-87AC-48D1-B014-CF6C84706155}">
      <dgm:prSet phldrT="[Texte]"/>
      <dgm:spPr/>
      <dgm:t>
        <a:bodyPr/>
        <a:lstStyle/>
        <a:p>
          <a:r>
            <a:rPr lang="fr-FR" b="1" dirty="0" smtClean="0"/>
            <a:t>Tolérance immunitaire et progression tumorale (ex. activation de TLR9 par </a:t>
          </a:r>
          <a:r>
            <a:rPr lang="fr-FR" b="1" dirty="0" err="1" smtClean="0"/>
            <a:t>CpG</a:t>
          </a:r>
          <a:r>
            <a:rPr lang="fr-FR" b="1" dirty="0" smtClean="0"/>
            <a:t>)</a:t>
          </a:r>
          <a:endParaRPr lang="fr-FR" b="1" dirty="0"/>
        </a:p>
      </dgm:t>
    </dgm:pt>
    <dgm:pt modelId="{C7E2A22B-546B-42CD-9874-8371A91DC58C}" type="parTrans" cxnId="{A7C4BF19-7A45-4FE1-8A39-2B6BCC9ACC77}">
      <dgm:prSet/>
      <dgm:spPr/>
      <dgm:t>
        <a:bodyPr/>
        <a:lstStyle/>
        <a:p>
          <a:endParaRPr lang="fr-FR"/>
        </a:p>
      </dgm:t>
    </dgm:pt>
    <dgm:pt modelId="{5311F2D5-2431-4127-9108-7220DF681139}" type="sibTrans" cxnId="{A7C4BF19-7A45-4FE1-8A39-2B6BCC9ACC77}">
      <dgm:prSet/>
      <dgm:spPr/>
      <dgm:t>
        <a:bodyPr/>
        <a:lstStyle/>
        <a:p>
          <a:endParaRPr lang="fr-FR"/>
        </a:p>
      </dgm:t>
    </dgm:pt>
    <dgm:pt modelId="{35CFABA0-0E20-4B2B-B1A9-C14CED6D38E9}" type="pres">
      <dgm:prSet presAssocID="{4F1B2BED-6CEC-4F9C-85A0-65F9B33F922D}" presName="diagram" presStyleCnt="0">
        <dgm:presLayoutVars>
          <dgm:chMax val="1"/>
          <dgm:dir/>
          <dgm:animLvl val="ctr"/>
          <dgm:resizeHandles val="exact"/>
        </dgm:presLayoutVars>
      </dgm:prSet>
      <dgm:spPr/>
    </dgm:pt>
    <dgm:pt modelId="{A2708CF7-578B-4789-9C84-EB9D9CC76D55}" type="pres">
      <dgm:prSet presAssocID="{4F1B2BED-6CEC-4F9C-85A0-65F9B33F922D}" presName="matrix" presStyleCnt="0"/>
      <dgm:spPr/>
    </dgm:pt>
    <dgm:pt modelId="{EFE91647-E91F-4294-A0E1-558EAB7BEB15}" type="pres">
      <dgm:prSet presAssocID="{4F1B2BED-6CEC-4F9C-85A0-65F9B33F922D}" presName="tile1" presStyleLbl="node1" presStyleIdx="0" presStyleCnt="4"/>
      <dgm:spPr/>
      <dgm:t>
        <a:bodyPr/>
        <a:lstStyle/>
        <a:p>
          <a:endParaRPr lang="fr-FR"/>
        </a:p>
      </dgm:t>
    </dgm:pt>
    <dgm:pt modelId="{24E3CF71-4934-4C72-B568-B88DB790040F}" type="pres">
      <dgm:prSet presAssocID="{4F1B2BED-6CEC-4F9C-85A0-65F9B33F922D}" presName="tile1text" presStyleLbl="node1" presStyleIdx="0" presStyleCnt="4">
        <dgm:presLayoutVars>
          <dgm:chMax val="0"/>
          <dgm:chPref val="0"/>
          <dgm:bulletEnabled val="1"/>
        </dgm:presLayoutVars>
      </dgm:prSet>
      <dgm:spPr/>
      <dgm:t>
        <a:bodyPr/>
        <a:lstStyle/>
        <a:p>
          <a:endParaRPr lang="fr-FR"/>
        </a:p>
      </dgm:t>
    </dgm:pt>
    <dgm:pt modelId="{3F27F1AC-4F9D-4AAD-A7A6-795CFD62644D}" type="pres">
      <dgm:prSet presAssocID="{4F1B2BED-6CEC-4F9C-85A0-65F9B33F922D}" presName="tile2" presStyleLbl="node1" presStyleIdx="1" presStyleCnt="4" custLinFactNeighborX="-986" custLinFactNeighborY="-5655"/>
      <dgm:spPr/>
      <dgm:t>
        <a:bodyPr/>
        <a:lstStyle/>
        <a:p>
          <a:endParaRPr lang="fr-FR"/>
        </a:p>
      </dgm:t>
    </dgm:pt>
    <dgm:pt modelId="{E04D36C2-4285-49B2-9AB4-D21734DD48A9}" type="pres">
      <dgm:prSet presAssocID="{4F1B2BED-6CEC-4F9C-85A0-65F9B33F922D}" presName="tile2text" presStyleLbl="node1" presStyleIdx="1" presStyleCnt="4">
        <dgm:presLayoutVars>
          <dgm:chMax val="0"/>
          <dgm:chPref val="0"/>
          <dgm:bulletEnabled val="1"/>
        </dgm:presLayoutVars>
      </dgm:prSet>
      <dgm:spPr/>
      <dgm:t>
        <a:bodyPr/>
        <a:lstStyle/>
        <a:p>
          <a:endParaRPr lang="fr-FR"/>
        </a:p>
      </dgm:t>
    </dgm:pt>
    <dgm:pt modelId="{90A7672C-BEA8-459D-BBD7-1D6D28C354C1}" type="pres">
      <dgm:prSet presAssocID="{4F1B2BED-6CEC-4F9C-85A0-65F9B33F922D}" presName="tile3" presStyleLbl="node1" presStyleIdx="2" presStyleCnt="4"/>
      <dgm:spPr/>
      <dgm:t>
        <a:bodyPr/>
        <a:lstStyle/>
        <a:p>
          <a:endParaRPr lang="fr-FR"/>
        </a:p>
      </dgm:t>
    </dgm:pt>
    <dgm:pt modelId="{45ACA426-0490-4A10-952B-60E48660ABDB}" type="pres">
      <dgm:prSet presAssocID="{4F1B2BED-6CEC-4F9C-85A0-65F9B33F922D}" presName="tile3text" presStyleLbl="node1" presStyleIdx="2" presStyleCnt="4">
        <dgm:presLayoutVars>
          <dgm:chMax val="0"/>
          <dgm:chPref val="0"/>
          <dgm:bulletEnabled val="1"/>
        </dgm:presLayoutVars>
      </dgm:prSet>
      <dgm:spPr/>
      <dgm:t>
        <a:bodyPr/>
        <a:lstStyle/>
        <a:p>
          <a:endParaRPr lang="fr-FR"/>
        </a:p>
      </dgm:t>
    </dgm:pt>
    <dgm:pt modelId="{8C7C7712-8EB1-4E15-82E6-DCD60DEAA41E}" type="pres">
      <dgm:prSet presAssocID="{4F1B2BED-6CEC-4F9C-85A0-65F9B33F922D}" presName="tile4" presStyleLbl="node1" presStyleIdx="3" presStyleCnt="4"/>
      <dgm:spPr/>
      <dgm:t>
        <a:bodyPr/>
        <a:lstStyle/>
        <a:p>
          <a:endParaRPr lang="fr-FR"/>
        </a:p>
      </dgm:t>
    </dgm:pt>
    <dgm:pt modelId="{0540F7D0-95B7-4AD3-9070-9C7FE0183F7A}" type="pres">
      <dgm:prSet presAssocID="{4F1B2BED-6CEC-4F9C-85A0-65F9B33F922D}" presName="tile4text" presStyleLbl="node1" presStyleIdx="3" presStyleCnt="4">
        <dgm:presLayoutVars>
          <dgm:chMax val="0"/>
          <dgm:chPref val="0"/>
          <dgm:bulletEnabled val="1"/>
        </dgm:presLayoutVars>
      </dgm:prSet>
      <dgm:spPr/>
      <dgm:t>
        <a:bodyPr/>
        <a:lstStyle/>
        <a:p>
          <a:endParaRPr lang="fr-FR"/>
        </a:p>
      </dgm:t>
    </dgm:pt>
    <dgm:pt modelId="{39CFC914-CAA9-430E-A549-6FF2EA2D1356}" type="pres">
      <dgm:prSet presAssocID="{4F1B2BED-6CEC-4F9C-85A0-65F9B33F922D}" presName="centerTile" presStyleLbl="fgShp" presStyleIdx="0" presStyleCnt="1">
        <dgm:presLayoutVars>
          <dgm:chMax val="0"/>
          <dgm:chPref val="0"/>
        </dgm:presLayoutVars>
      </dgm:prSet>
      <dgm:spPr/>
      <dgm:t>
        <a:bodyPr/>
        <a:lstStyle/>
        <a:p>
          <a:endParaRPr lang="fr-FR"/>
        </a:p>
      </dgm:t>
    </dgm:pt>
  </dgm:ptLst>
  <dgm:cxnLst>
    <dgm:cxn modelId="{270D1A61-42C0-4331-AC0A-734B80E17E94}" type="presOf" srcId="{71C5A049-87AC-48D1-B014-CF6C84706155}" destId="{8C7C7712-8EB1-4E15-82E6-DCD60DEAA41E}" srcOrd="0" destOrd="0" presId="urn:microsoft.com/office/officeart/2005/8/layout/matrix1"/>
    <dgm:cxn modelId="{03BAFAA9-F1B8-484C-99FE-128B922E1EDC}" type="presOf" srcId="{18C6ECE4-E865-436D-8985-EC0648EF5CC3}" destId="{3F27F1AC-4F9D-4AAD-A7A6-795CFD62644D}" srcOrd="0" destOrd="0" presId="urn:microsoft.com/office/officeart/2005/8/layout/matrix1"/>
    <dgm:cxn modelId="{2A14B2BD-EFAD-4A47-A0AD-1FA957229527}" type="presOf" srcId="{81A7BCBF-94FD-408D-8409-67365F909CE1}" destId="{EFE91647-E91F-4294-A0E1-558EAB7BEB15}" srcOrd="0" destOrd="0" presId="urn:microsoft.com/office/officeart/2005/8/layout/matrix1"/>
    <dgm:cxn modelId="{29E50096-8C99-4296-99A8-FE1CF9E1A13F}" type="presOf" srcId="{81A7BCBF-94FD-408D-8409-67365F909CE1}" destId="{24E3CF71-4934-4C72-B568-B88DB790040F}" srcOrd="1" destOrd="0" presId="urn:microsoft.com/office/officeart/2005/8/layout/matrix1"/>
    <dgm:cxn modelId="{F317357E-FBC8-45E7-8415-131FCAA42390}" srcId="{43772639-36D7-4DFF-AC90-2EAC1ACBA3F8}" destId="{81A7BCBF-94FD-408D-8409-67365F909CE1}" srcOrd="0" destOrd="0" parTransId="{3DCD03DA-6E7B-41FE-B2C6-C83D12F7C8CE}" sibTransId="{0EA949AB-AA4F-469A-8A89-042F8BBC98C1}"/>
    <dgm:cxn modelId="{97223ADB-67A0-491B-8B86-BC1A501BF006}" type="presOf" srcId="{4F1B2BED-6CEC-4F9C-85A0-65F9B33F922D}" destId="{35CFABA0-0E20-4B2B-B1A9-C14CED6D38E9}" srcOrd="0" destOrd="0" presId="urn:microsoft.com/office/officeart/2005/8/layout/matrix1"/>
    <dgm:cxn modelId="{30FB2F0B-4C9B-436A-9F86-C1C50FF6B125}" type="presOf" srcId="{7F6DA10C-9976-4EC2-B52A-7A75188A9BAE}" destId="{45ACA426-0490-4A10-952B-60E48660ABDB}" srcOrd="1" destOrd="0" presId="urn:microsoft.com/office/officeart/2005/8/layout/matrix1"/>
    <dgm:cxn modelId="{FB35013A-CBDE-4673-BB8A-A8C54D96F423}" srcId="{4F1B2BED-6CEC-4F9C-85A0-65F9B33F922D}" destId="{43772639-36D7-4DFF-AC90-2EAC1ACBA3F8}" srcOrd="0" destOrd="0" parTransId="{8429B076-67C7-416B-8708-685288E17797}" sibTransId="{F39A86C6-1A66-465B-8CDE-B4B1D79F5164}"/>
    <dgm:cxn modelId="{251C67F2-899C-46E4-B6E6-067F84D37121}" type="presOf" srcId="{18C6ECE4-E865-436D-8985-EC0648EF5CC3}" destId="{E04D36C2-4285-49B2-9AB4-D21734DD48A9}" srcOrd="1" destOrd="0" presId="urn:microsoft.com/office/officeart/2005/8/layout/matrix1"/>
    <dgm:cxn modelId="{73755684-AF2B-43FA-A907-B07C3E32EF09}" srcId="{43772639-36D7-4DFF-AC90-2EAC1ACBA3F8}" destId="{7F6DA10C-9976-4EC2-B52A-7A75188A9BAE}" srcOrd="2" destOrd="0" parTransId="{B5781445-0B86-43AA-87A6-B527724E4913}" sibTransId="{AD2FBE57-BD45-4C05-B734-010A36E2E72F}"/>
    <dgm:cxn modelId="{E43E6E91-6AD8-42B3-90D8-E55DA5FB62D3}" type="presOf" srcId="{71C5A049-87AC-48D1-B014-CF6C84706155}" destId="{0540F7D0-95B7-4AD3-9070-9C7FE0183F7A}" srcOrd="1" destOrd="0" presId="urn:microsoft.com/office/officeart/2005/8/layout/matrix1"/>
    <dgm:cxn modelId="{05C8BCF9-B562-45BE-B5F9-1EB888C84B0C}" type="presOf" srcId="{43772639-36D7-4DFF-AC90-2EAC1ACBA3F8}" destId="{39CFC914-CAA9-430E-A549-6FF2EA2D1356}" srcOrd="0" destOrd="0" presId="urn:microsoft.com/office/officeart/2005/8/layout/matrix1"/>
    <dgm:cxn modelId="{62B77E24-D46E-4134-9215-1E474581AF2C}" srcId="{43772639-36D7-4DFF-AC90-2EAC1ACBA3F8}" destId="{18C6ECE4-E865-436D-8985-EC0648EF5CC3}" srcOrd="1" destOrd="0" parTransId="{87B4BB9B-D04A-477A-8A9B-6D7CE1FC2A9F}" sibTransId="{60683214-38DF-4596-A9B4-E67506FDD026}"/>
    <dgm:cxn modelId="{8B70A3F9-687D-4FB3-B208-83F739920CB9}" type="presOf" srcId="{7F6DA10C-9976-4EC2-B52A-7A75188A9BAE}" destId="{90A7672C-BEA8-459D-BBD7-1D6D28C354C1}" srcOrd="0" destOrd="0" presId="urn:microsoft.com/office/officeart/2005/8/layout/matrix1"/>
    <dgm:cxn modelId="{A7C4BF19-7A45-4FE1-8A39-2B6BCC9ACC77}" srcId="{43772639-36D7-4DFF-AC90-2EAC1ACBA3F8}" destId="{71C5A049-87AC-48D1-B014-CF6C84706155}" srcOrd="3" destOrd="0" parTransId="{C7E2A22B-546B-42CD-9874-8371A91DC58C}" sibTransId="{5311F2D5-2431-4127-9108-7220DF681139}"/>
    <dgm:cxn modelId="{03D3D666-F065-489D-B8C5-F46288E3AB03}" type="presParOf" srcId="{35CFABA0-0E20-4B2B-B1A9-C14CED6D38E9}" destId="{A2708CF7-578B-4789-9C84-EB9D9CC76D55}" srcOrd="0" destOrd="0" presId="urn:microsoft.com/office/officeart/2005/8/layout/matrix1"/>
    <dgm:cxn modelId="{FB3E2628-9219-4505-8883-25F671554392}" type="presParOf" srcId="{A2708CF7-578B-4789-9C84-EB9D9CC76D55}" destId="{EFE91647-E91F-4294-A0E1-558EAB7BEB15}" srcOrd="0" destOrd="0" presId="urn:microsoft.com/office/officeart/2005/8/layout/matrix1"/>
    <dgm:cxn modelId="{991D0B62-A337-4869-A4BC-987752C9023C}" type="presParOf" srcId="{A2708CF7-578B-4789-9C84-EB9D9CC76D55}" destId="{24E3CF71-4934-4C72-B568-B88DB790040F}" srcOrd="1" destOrd="0" presId="urn:microsoft.com/office/officeart/2005/8/layout/matrix1"/>
    <dgm:cxn modelId="{4762164D-DA5C-43E4-BEA6-E4F53D7DB67B}" type="presParOf" srcId="{A2708CF7-578B-4789-9C84-EB9D9CC76D55}" destId="{3F27F1AC-4F9D-4AAD-A7A6-795CFD62644D}" srcOrd="2" destOrd="0" presId="urn:microsoft.com/office/officeart/2005/8/layout/matrix1"/>
    <dgm:cxn modelId="{690CAE94-CC16-4FBD-AB24-E8EEB1CCFCF2}" type="presParOf" srcId="{A2708CF7-578B-4789-9C84-EB9D9CC76D55}" destId="{E04D36C2-4285-49B2-9AB4-D21734DD48A9}" srcOrd="3" destOrd="0" presId="urn:microsoft.com/office/officeart/2005/8/layout/matrix1"/>
    <dgm:cxn modelId="{0F51BC49-585D-4FFF-9B88-EADCA55BC965}" type="presParOf" srcId="{A2708CF7-578B-4789-9C84-EB9D9CC76D55}" destId="{90A7672C-BEA8-459D-BBD7-1D6D28C354C1}" srcOrd="4" destOrd="0" presId="urn:microsoft.com/office/officeart/2005/8/layout/matrix1"/>
    <dgm:cxn modelId="{9AB6CED2-C5BF-4C5D-ADA0-6359490B88F7}" type="presParOf" srcId="{A2708CF7-578B-4789-9C84-EB9D9CC76D55}" destId="{45ACA426-0490-4A10-952B-60E48660ABDB}" srcOrd="5" destOrd="0" presId="urn:microsoft.com/office/officeart/2005/8/layout/matrix1"/>
    <dgm:cxn modelId="{E8A57DF8-C31A-4DA4-8132-581D29EF1D62}" type="presParOf" srcId="{A2708CF7-578B-4789-9C84-EB9D9CC76D55}" destId="{8C7C7712-8EB1-4E15-82E6-DCD60DEAA41E}" srcOrd="6" destOrd="0" presId="urn:microsoft.com/office/officeart/2005/8/layout/matrix1"/>
    <dgm:cxn modelId="{A9A978DD-144B-4979-AEDC-F1D4403E14F2}" type="presParOf" srcId="{A2708CF7-578B-4789-9C84-EB9D9CC76D55}" destId="{0540F7D0-95B7-4AD3-9070-9C7FE0183F7A}" srcOrd="7" destOrd="0" presId="urn:microsoft.com/office/officeart/2005/8/layout/matrix1"/>
    <dgm:cxn modelId="{71F3C7C6-5DC3-48D7-B437-0C72C0952C8C}" type="presParOf" srcId="{35CFABA0-0E20-4B2B-B1A9-C14CED6D38E9}" destId="{39CFC914-CAA9-430E-A549-6FF2EA2D1356}"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F8DA5D-2A76-4A4F-B430-559490F25EE8}" type="doc">
      <dgm:prSet loTypeId="urn:microsoft.com/office/officeart/2005/8/layout/process4" loCatId="list" qsTypeId="urn:microsoft.com/office/officeart/2005/8/quickstyle/simple1" qsCatId="simple" csTypeId="urn:microsoft.com/office/officeart/2005/8/colors/accent1_1" csCatId="accent1" phldr="1"/>
      <dgm:spPr/>
      <dgm:t>
        <a:bodyPr/>
        <a:lstStyle/>
        <a:p>
          <a:endParaRPr lang="fr-FR"/>
        </a:p>
      </dgm:t>
    </dgm:pt>
    <dgm:pt modelId="{943F6F9E-31EE-4D39-BAF2-5944787605BA}">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2400" dirty="0" smtClean="0"/>
            <a:t>Confirmation d’une corrélation positive entre l’expression de TLR4 et HMGB1, suggérant un lien fonctionnel contribuant processus inflammatoires et </a:t>
          </a:r>
          <a:r>
            <a:rPr lang="fr-FR" sz="2400" dirty="0" err="1" smtClean="0"/>
            <a:t>profibrogéniques</a:t>
          </a:r>
          <a:r>
            <a:rPr lang="fr-FR" sz="2400" dirty="0" smtClean="0"/>
            <a:t>. </a:t>
          </a:r>
        </a:p>
        <a:p>
          <a:pPr defTabSz="2489200">
            <a:lnSpc>
              <a:spcPct val="90000"/>
            </a:lnSpc>
            <a:spcBef>
              <a:spcPct val="0"/>
            </a:spcBef>
            <a:spcAft>
              <a:spcPct val="35000"/>
            </a:spcAft>
          </a:pPr>
          <a:endParaRPr lang="fr-FR" sz="1800" dirty="0"/>
        </a:p>
      </dgm:t>
    </dgm:pt>
    <dgm:pt modelId="{72839C08-A5FF-45EF-931C-214FC41CDC8D}" type="parTrans" cxnId="{94840623-751B-44EA-9839-277E4053BEBD}">
      <dgm:prSet/>
      <dgm:spPr/>
      <dgm:t>
        <a:bodyPr/>
        <a:lstStyle/>
        <a:p>
          <a:endParaRPr lang="fr-FR" sz="1800"/>
        </a:p>
      </dgm:t>
    </dgm:pt>
    <dgm:pt modelId="{C2DEFF6C-8C18-4FA9-BD57-18FB15F6A583}" type="sibTrans" cxnId="{94840623-751B-44EA-9839-277E4053BEBD}">
      <dgm:prSet/>
      <dgm:spPr/>
      <dgm:t>
        <a:bodyPr/>
        <a:lstStyle/>
        <a:p>
          <a:endParaRPr lang="fr-FR" sz="1800"/>
        </a:p>
      </dgm:t>
    </dgm:pt>
    <dgm:pt modelId="{3EC5D671-3919-4996-A29F-A8909F0254B9}">
      <dgm:prSet phldrT="[Texte]" custT="1"/>
      <dgm:spPr/>
      <dgm:t>
        <a:bodyPr/>
        <a:lstStyle/>
        <a:p>
          <a:r>
            <a:rPr lang="fr-FR" sz="2400" dirty="0" smtClean="0"/>
            <a:t>Indépendamment de l'étiologie, mise en évidence d’ une expression protéique accrue de TLR4 et HMGB1 dans les tissus hépatiques des patients, en corrélation avec le score de la fibrose.</a:t>
          </a:r>
          <a:endParaRPr lang="fr-FR" sz="2400" dirty="0"/>
        </a:p>
      </dgm:t>
    </dgm:pt>
    <dgm:pt modelId="{5D056E87-4146-4C58-B831-75C34A518ECE}" type="parTrans" cxnId="{A4D13D3C-7DD8-4855-825D-BF166E5964F8}">
      <dgm:prSet/>
      <dgm:spPr/>
      <dgm:t>
        <a:bodyPr/>
        <a:lstStyle/>
        <a:p>
          <a:endParaRPr lang="fr-FR" sz="1800"/>
        </a:p>
      </dgm:t>
    </dgm:pt>
    <dgm:pt modelId="{872D3A8E-BDBC-43E3-BF27-322140C2020B}" type="sibTrans" cxnId="{A4D13D3C-7DD8-4855-825D-BF166E5964F8}">
      <dgm:prSet/>
      <dgm:spPr/>
      <dgm:t>
        <a:bodyPr/>
        <a:lstStyle/>
        <a:p>
          <a:endParaRPr lang="fr-FR" sz="1800"/>
        </a:p>
      </dgm:t>
    </dgm:pt>
    <dgm:pt modelId="{A425ACAB-88AE-4992-822D-A5F944786AF0}">
      <dgm:prSet phldrT="[Texte]" custT="1"/>
      <dgm:spPr/>
      <dgm:t>
        <a:bodyPr/>
        <a:lstStyle/>
        <a:p>
          <a:r>
            <a:rPr lang="fr-FR" sz="2400" dirty="0" smtClean="0"/>
            <a:t>le niveau d'expression combiné TLR4/HMGB1 pourrait constituer un marqueur pronostic de la sévérité de la fibrose </a:t>
          </a:r>
          <a:r>
            <a:rPr lang="fr-FR" sz="2400" dirty="0" smtClean="0"/>
            <a:t>hépatique.</a:t>
          </a:r>
          <a:endParaRPr lang="fr-FR" sz="2400" dirty="0" smtClean="0"/>
        </a:p>
      </dgm:t>
    </dgm:pt>
    <dgm:pt modelId="{B212AA22-32BA-46A4-A626-5F7850BD87C2}" type="sibTrans" cxnId="{9EB73C2C-6671-41B9-8AE6-DF9BB4E5848C}">
      <dgm:prSet/>
      <dgm:spPr/>
      <dgm:t>
        <a:bodyPr/>
        <a:lstStyle/>
        <a:p>
          <a:endParaRPr lang="fr-FR" sz="1800"/>
        </a:p>
      </dgm:t>
    </dgm:pt>
    <dgm:pt modelId="{D5092D19-544E-4FAD-98BC-BE69F31DF9F3}" type="parTrans" cxnId="{9EB73C2C-6671-41B9-8AE6-DF9BB4E5848C}">
      <dgm:prSet/>
      <dgm:spPr/>
      <dgm:t>
        <a:bodyPr/>
        <a:lstStyle/>
        <a:p>
          <a:endParaRPr lang="fr-FR" sz="1800"/>
        </a:p>
      </dgm:t>
    </dgm:pt>
    <dgm:pt modelId="{D79DB3A3-8581-440C-8F74-97AD38CCCEB5}" type="pres">
      <dgm:prSet presAssocID="{73F8DA5D-2A76-4A4F-B430-559490F25EE8}" presName="Name0" presStyleCnt="0">
        <dgm:presLayoutVars>
          <dgm:dir/>
          <dgm:animLvl val="lvl"/>
          <dgm:resizeHandles val="exact"/>
        </dgm:presLayoutVars>
      </dgm:prSet>
      <dgm:spPr/>
    </dgm:pt>
    <dgm:pt modelId="{3B77EB21-4DC6-4C2E-87A0-004A7988D475}" type="pres">
      <dgm:prSet presAssocID="{A425ACAB-88AE-4992-822D-A5F944786AF0}" presName="boxAndChildren" presStyleCnt="0"/>
      <dgm:spPr/>
    </dgm:pt>
    <dgm:pt modelId="{39FC3953-9293-4F4D-9028-EC346CF4C50E}" type="pres">
      <dgm:prSet presAssocID="{A425ACAB-88AE-4992-822D-A5F944786AF0}" presName="parentTextBox" presStyleLbl="node1" presStyleIdx="0" presStyleCnt="3"/>
      <dgm:spPr/>
      <dgm:t>
        <a:bodyPr/>
        <a:lstStyle/>
        <a:p>
          <a:endParaRPr lang="fr-FR"/>
        </a:p>
      </dgm:t>
    </dgm:pt>
    <dgm:pt modelId="{6E26B887-76DE-4790-8855-3F0F996534E1}" type="pres">
      <dgm:prSet presAssocID="{872D3A8E-BDBC-43E3-BF27-322140C2020B}" presName="sp" presStyleCnt="0"/>
      <dgm:spPr/>
    </dgm:pt>
    <dgm:pt modelId="{460242D0-6D1E-443C-BABF-626698C1DCDA}" type="pres">
      <dgm:prSet presAssocID="{3EC5D671-3919-4996-A29F-A8909F0254B9}" presName="arrowAndChildren" presStyleCnt="0"/>
      <dgm:spPr/>
    </dgm:pt>
    <dgm:pt modelId="{7F09515C-9D5F-4473-B508-E13B028D2457}" type="pres">
      <dgm:prSet presAssocID="{3EC5D671-3919-4996-A29F-A8909F0254B9}" presName="parentTextArrow" presStyleLbl="node1" presStyleIdx="1" presStyleCnt="3"/>
      <dgm:spPr/>
      <dgm:t>
        <a:bodyPr/>
        <a:lstStyle/>
        <a:p>
          <a:endParaRPr lang="fr-FR"/>
        </a:p>
      </dgm:t>
    </dgm:pt>
    <dgm:pt modelId="{942A4228-85FF-48EB-B951-2D1294735BDA}" type="pres">
      <dgm:prSet presAssocID="{C2DEFF6C-8C18-4FA9-BD57-18FB15F6A583}" presName="sp" presStyleCnt="0"/>
      <dgm:spPr/>
    </dgm:pt>
    <dgm:pt modelId="{D908027E-941E-43D6-8B12-F8C86D409F9D}" type="pres">
      <dgm:prSet presAssocID="{943F6F9E-31EE-4D39-BAF2-5944787605BA}" presName="arrowAndChildren" presStyleCnt="0"/>
      <dgm:spPr/>
    </dgm:pt>
    <dgm:pt modelId="{B3180BEB-28AE-4AF7-8A16-10AE8395C765}" type="pres">
      <dgm:prSet presAssocID="{943F6F9E-31EE-4D39-BAF2-5944787605BA}" presName="parentTextArrow" presStyleLbl="node1" presStyleIdx="2" presStyleCnt="3" custLinFactNeighborX="-142" custLinFactNeighborY="-47"/>
      <dgm:spPr/>
      <dgm:t>
        <a:bodyPr/>
        <a:lstStyle/>
        <a:p>
          <a:endParaRPr lang="fr-FR"/>
        </a:p>
      </dgm:t>
    </dgm:pt>
  </dgm:ptLst>
  <dgm:cxnLst>
    <dgm:cxn modelId="{94840623-751B-44EA-9839-277E4053BEBD}" srcId="{73F8DA5D-2A76-4A4F-B430-559490F25EE8}" destId="{943F6F9E-31EE-4D39-BAF2-5944787605BA}" srcOrd="0" destOrd="0" parTransId="{72839C08-A5FF-45EF-931C-214FC41CDC8D}" sibTransId="{C2DEFF6C-8C18-4FA9-BD57-18FB15F6A583}"/>
    <dgm:cxn modelId="{77E62DEE-A276-4EB2-9825-A7FD0B5F529D}" type="presOf" srcId="{73F8DA5D-2A76-4A4F-B430-559490F25EE8}" destId="{D79DB3A3-8581-440C-8F74-97AD38CCCEB5}" srcOrd="0" destOrd="0" presId="urn:microsoft.com/office/officeart/2005/8/layout/process4"/>
    <dgm:cxn modelId="{1E36D13C-5B3F-403A-96B5-F9333473AC37}" type="presOf" srcId="{3EC5D671-3919-4996-A29F-A8909F0254B9}" destId="{7F09515C-9D5F-4473-B508-E13B028D2457}" srcOrd="0" destOrd="0" presId="urn:microsoft.com/office/officeart/2005/8/layout/process4"/>
    <dgm:cxn modelId="{5A710294-07C9-469E-B92E-7D5EEC402AE7}" type="presOf" srcId="{A425ACAB-88AE-4992-822D-A5F944786AF0}" destId="{39FC3953-9293-4F4D-9028-EC346CF4C50E}" srcOrd="0" destOrd="0" presId="urn:microsoft.com/office/officeart/2005/8/layout/process4"/>
    <dgm:cxn modelId="{819DDC88-26D9-4AEF-A52C-F4C5B351DDEC}" type="presOf" srcId="{943F6F9E-31EE-4D39-BAF2-5944787605BA}" destId="{B3180BEB-28AE-4AF7-8A16-10AE8395C765}" srcOrd="0" destOrd="0" presId="urn:microsoft.com/office/officeart/2005/8/layout/process4"/>
    <dgm:cxn modelId="{A4D13D3C-7DD8-4855-825D-BF166E5964F8}" srcId="{73F8DA5D-2A76-4A4F-B430-559490F25EE8}" destId="{3EC5D671-3919-4996-A29F-A8909F0254B9}" srcOrd="1" destOrd="0" parTransId="{5D056E87-4146-4C58-B831-75C34A518ECE}" sibTransId="{872D3A8E-BDBC-43E3-BF27-322140C2020B}"/>
    <dgm:cxn modelId="{9EB73C2C-6671-41B9-8AE6-DF9BB4E5848C}" srcId="{73F8DA5D-2A76-4A4F-B430-559490F25EE8}" destId="{A425ACAB-88AE-4992-822D-A5F944786AF0}" srcOrd="2" destOrd="0" parTransId="{D5092D19-544E-4FAD-98BC-BE69F31DF9F3}" sibTransId="{B212AA22-32BA-46A4-A626-5F7850BD87C2}"/>
    <dgm:cxn modelId="{F1543D59-7540-4729-8603-F56C386A41F0}" type="presParOf" srcId="{D79DB3A3-8581-440C-8F74-97AD38CCCEB5}" destId="{3B77EB21-4DC6-4C2E-87A0-004A7988D475}" srcOrd="0" destOrd="0" presId="urn:microsoft.com/office/officeart/2005/8/layout/process4"/>
    <dgm:cxn modelId="{99428983-3547-4C3D-91BC-2004C739F43C}" type="presParOf" srcId="{3B77EB21-4DC6-4C2E-87A0-004A7988D475}" destId="{39FC3953-9293-4F4D-9028-EC346CF4C50E}" srcOrd="0" destOrd="0" presId="urn:microsoft.com/office/officeart/2005/8/layout/process4"/>
    <dgm:cxn modelId="{DEDC166B-C2B5-4AB9-9E7D-B7DA43328BBB}" type="presParOf" srcId="{D79DB3A3-8581-440C-8F74-97AD38CCCEB5}" destId="{6E26B887-76DE-4790-8855-3F0F996534E1}" srcOrd="1" destOrd="0" presId="urn:microsoft.com/office/officeart/2005/8/layout/process4"/>
    <dgm:cxn modelId="{D6C02749-EED2-49E1-AB50-B158F2D06512}" type="presParOf" srcId="{D79DB3A3-8581-440C-8F74-97AD38CCCEB5}" destId="{460242D0-6D1E-443C-BABF-626698C1DCDA}" srcOrd="2" destOrd="0" presId="urn:microsoft.com/office/officeart/2005/8/layout/process4"/>
    <dgm:cxn modelId="{474701ED-129B-4E52-8C76-79D2D0CE805E}" type="presParOf" srcId="{460242D0-6D1E-443C-BABF-626698C1DCDA}" destId="{7F09515C-9D5F-4473-B508-E13B028D2457}" srcOrd="0" destOrd="0" presId="urn:microsoft.com/office/officeart/2005/8/layout/process4"/>
    <dgm:cxn modelId="{ECCF053D-0E8D-4481-8F67-CCC113F956BD}" type="presParOf" srcId="{D79DB3A3-8581-440C-8F74-97AD38CCCEB5}" destId="{942A4228-85FF-48EB-B951-2D1294735BDA}" srcOrd="3" destOrd="0" presId="urn:microsoft.com/office/officeart/2005/8/layout/process4"/>
    <dgm:cxn modelId="{91FA2890-4D95-4E15-8BBF-1321815362BA}" type="presParOf" srcId="{D79DB3A3-8581-440C-8F74-97AD38CCCEB5}" destId="{D908027E-941E-43D6-8B12-F8C86D409F9D}" srcOrd="4" destOrd="0" presId="urn:microsoft.com/office/officeart/2005/8/layout/process4"/>
    <dgm:cxn modelId="{7B4CBE8D-4593-4CB9-B255-5879E515201C}" type="presParOf" srcId="{D908027E-941E-43D6-8B12-F8C86D409F9D}" destId="{B3180BEB-28AE-4AF7-8A16-10AE8395C765}" srcOrd="0" destOrd="0" presId="urn:microsoft.com/office/officeart/2005/8/layout/process4"/>
  </dgm:cxnLst>
  <dgm:bg>
    <a:solidFill>
      <a:schemeClr val="accent5">
        <a:lumMod val="60000"/>
        <a:lumOff val="4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98B0F0-12EE-4CE1-893E-C28FDDE43974}" type="doc">
      <dgm:prSet loTypeId="urn:microsoft.com/office/officeart/2009/3/layout/StepUpProcess" loCatId="process" qsTypeId="urn:microsoft.com/office/officeart/2005/8/quickstyle/simple3" qsCatId="simple" csTypeId="urn:microsoft.com/office/officeart/2005/8/colors/accent1_2" csCatId="accent1" phldr="1"/>
      <dgm:spPr/>
      <dgm:t>
        <a:bodyPr/>
        <a:lstStyle/>
        <a:p>
          <a:endParaRPr lang="fr-FR"/>
        </a:p>
      </dgm:t>
    </dgm:pt>
    <dgm:pt modelId="{CFC964EF-A1CF-4B9C-8362-7FC5662FCB45}">
      <dgm:prSet phldrT="[Texte]" custT="1"/>
      <dgm:spPr/>
      <dgm:t>
        <a:bodyPr/>
        <a:lstStyle/>
        <a:p>
          <a:r>
            <a:rPr lang="fr-FR" sz="2000" b="0" dirty="0" smtClean="0">
              <a:ea typeface="+mn-lt"/>
              <a:cs typeface="+mn-lt"/>
            </a:rPr>
            <a:t>Confirmation du rôle des TLR4 et HMGB1 dans l’évolution des hépatites chronique et la carcinogenèse hépatique en Tunisie</a:t>
          </a:r>
          <a:endParaRPr lang="fr-FR" sz="2000" b="0" dirty="0"/>
        </a:p>
      </dgm:t>
    </dgm:pt>
    <dgm:pt modelId="{10963A3F-FEAD-4FA8-837E-4F5F3E75EEA4}" type="parTrans" cxnId="{203979E4-E89A-4EBD-9872-D22DBE8A3C8C}">
      <dgm:prSet/>
      <dgm:spPr/>
      <dgm:t>
        <a:bodyPr/>
        <a:lstStyle/>
        <a:p>
          <a:endParaRPr lang="fr-FR"/>
        </a:p>
      </dgm:t>
    </dgm:pt>
    <dgm:pt modelId="{254A0DB7-13F2-4CC6-9F6D-5315736DB570}" type="sibTrans" cxnId="{203979E4-E89A-4EBD-9872-D22DBE8A3C8C}">
      <dgm:prSet/>
      <dgm:spPr/>
      <dgm:t>
        <a:bodyPr/>
        <a:lstStyle/>
        <a:p>
          <a:endParaRPr lang="fr-FR"/>
        </a:p>
      </dgm:t>
    </dgm:pt>
    <dgm:pt modelId="{D3356529-5FDB-41B5-934C-D4A3013D2688}">
      <dgm:prSet phldrT="[Texte]"/>
      <dgm:spPr/>
      <dgm:t>
        <a:bodyPr/>
        <a:lstStyle/>
        <a:p>
          <a:endParaRPr lang="fr-FR" dirty="0"/>
        </a:p>
      </dgm:t>
    </dgm:pt>
    <dgm:pt modelId="{D2CBA557-03F2-4C1D-9659-8661F151A1AA}" type="parTrans" cxnId="{B9D7F918-2ECF-44E0-B8C1-621EE81DD5CC}">
      <dgm:prSet/>
      <dgm:spPr/>
      <dgm:t>
        <a:bodyPr/>
        <a:lstStyle/>
        <a:p>
          <a:endParaRPr lang="fr-FR"/>
        </a:p>
      </dgm:t>
    </dgm:pt>
    <dgm:pt modelId="{1844DC52-5D8B-4BC4-8A23-127C90F73C35}" type="sibTrans" cxnId="{B9D7F918-2ECF-44E0-B8C1-621EE81DD5CC}">
      <dgm:prSet/>
      <dgm:spPr/>
      <dgm:t>
        <a:bodyPr/>
        <a:lstStyle/>
        <a:p>
          <a:endParaRPr lang="fr-FR"/>
        </a:p>
      </dgm:t>
    </dgm:pt>
    <dgm:pt modelId="{BA02F837-669D-4B3A-AFA6-966E3591491A}">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2000" dirty="0" smtClean="0"/>
            <a:t>TLR4, HMGB1: cibles thérapeutiques potentiels pour le traitement de la fibrose?</a:t>
          </a:r>
          <a:endParaRPr lang="fr-FR" sz="2000" dirty="0"/>
        </a:p>
      </dgm:t>
    </dgm:pt>
    <dgm:pt modelId="{B3525889-804D-493F-8F19-47E28C4FC2A3}" type="parTrans" cxnId="{DDD46D08-C224-4664-AFE5-8D41E875DC65}">
      <dgm:prSet/>
      <dgm:spPr/>
      <dgm:t>
        <a:bodyPr/>
        <a:lstStyle/>
        <a:p>
          <a:endParaRPr lang="fr-FR"/>
        </a:p>
      </dgm:t>
    </dgm:pt>
    <dgm:pt modelId="{98C4547C-BF88-4D49-8EBE-2888665AC858}" type="sibTrans" cxnId="{DDD46D08-C224-4664-AFE5-8D41E875DC65}">
      <dgm:prSet/>
      <dgm:spPr/>
      <dgm:t>
        <a:bodyPr/>
        <a:lstStyle/>
        <a:p>
          <a:endParaRPr lang="fr-FR"/>
        </a:p>
      </dgm:t>
    </dgm:pt>
    <dgm:pt modelId="{97004024-1368-4FEF-B785-447443EE9B7F}" type="pres">
      <dgm:prSet presAssocID="{6698B0F0-12EE-4CE1-893E-C28FDDE43974}" presName="rootnode" presStyleCnt="0">
        <dgm:presLayoutVars>
          <dgm:chMax/>
          <dgm:chPref/>
          <dgm:dir/>
          <dgm:animLvl val="lvl"/>
        </dgm:presLayoutVars>
      </dgm:prSet>
      <dgm:spPr/>
    </dgm:pt>
    <dgm:pt modelId="{A87EA821-FC28-4B11-A942-86AB3FB6180B}" type="pres">
      <dgm:prSet presAssocID="{CFC964EF-A1CF-4B9C-8362-7FC5662FCB45}" presName="composite" presStyleCnt="0"/>
      <dgm:spPr/>
    </dgm:pt>
    <dgm:pt modelId="{36449661-41E7-457F-9CFD-306EDA335C41}" type="pres">
      <dgm:prSet presAssocID="{CFC964EF-A1CF-4B9C-8362-7FC5662FCB45}" presName="LShape" presStyleLbl="alignNode1" presStyleIdx="0" presStyleCnt="5" custLinFactNeighborX="-1938" custLinFactNeighborY="5374"/>
      <dgm:spPr/>
    </dgm:pt>
    <dgm:pt modelId="{C0B97D16-0105-46CC-9208-347C9B03853D}" type="pres">
      <dgm:prSet presAssocID="{CFC964EF-A1CF-4B9C-8362-7FC5662FCB45}" presName="ParentText" presStyleLbl="revTx" presStyleIdx="0" presStyleCnt="3" custLinFactNeighborX="-570" custLinFactNeighborY="19316">
        <dgm:presLayoutVars>
          <dgm:chMax val="0"/>
          <dgm:chPref val="0"/>
          <dgm:bulletEnabled val="1"/>
        </dgm:presLayoutVars>
      </dgm:prSet>
      <dgm:spPr/>
      <dgm:t>
        <a:bodyPr/>
        <a:lstStyle/>
        <a:p>
          <a:endParaRPr lang="fr-FR"/>
        </a:p>
      </dgm:t>
    </dgm:pt>
    <dgm:pt modelId="{F2D5957A-9ECB-41DE-A078-14546848EA2B}" type="pres">
      <dgm:prSet presAssocID="{CFC964EF-A1CF-4B9C-8362-7FC5662FCB45}" presName="Triangle" presStyleLbl="alignNode1" presStyleIdx="1" presStyleCnt="5"/>
      <dgm:spPr/>
    </dgm:pt>
    <dgm:pt modelId="{2A044741-002F-40E4-A364-1E772DD6B4A2}" type="pres">
      <dgm:prSet presAssocID="{254A0DB7-13F2-4CC6-9F6D-5315736DB570}" presName="sibTrans" presStyleCnt="0"/>
      <dgm:spPr/>
    </dgm:pt>
    <dgm:pt modelId="{7D295B04-3458-4756-9921-0A2326984A77}" type="pres">
      <dgm:prSet presAssocID="{254A0DB7-13F2-4CC6-9F6D-5315736DB570}" presName="space" presStyleCnt="0"/>
      <dgm:spPr/>
    </dgm:pt>
    <dgm:pt modelId="{A28EE7DF-986F-4156-B089-F30A3C50F1DA}" type="pres">
      <dgm:prSet presAssocID="{D3356529-5FDB-41B5-934C-D4A3013D2688}" presName="composite" presStyleCnt="0"/>
      <dgm:spPr/>
    </dgm:pt>
    <dgm:pt modelId="{6635F70A-53E7-4CDE-B22D-03A8258F7A2B}" type="pres">
      <dgm:prSet presAssocID="{D3356529-5FDB-41B5-934C-D4A3013D2688}" presName="LShape" presStyleLbl="alignNode1" presStyleIdx="2" presStyleCnt="5"/>
      <dgm:spPr/>
    </dgm:pt>
    <dgm:pt modelId="{880BAA7A-76A7-494E-8C9A-474ABF8A1831}" type="pres">
      <dgm:prSet presAssocID="{D3356529-5FDB-41B5-934C-D4A3013D2688}" presName="ParentText" presStyleLbl="revTx" presStyleIdx="1" presStyleCnt="3">
        <dgm:presLayoutVars>
          <dgm:chMax val="0"/>
          <dgm:chPref val="0"/>
          <dgm:bulletEnabled val="1"/>
        </dgm:presLayoutVars>
      </dgm:prSet>
      <dgm:spPr/>
      <dgm:t>
        <a:bodyPr/>
        <a:lstStyle/>
        <a:p>
          <a:endParaRPr lang="fr-FR"/>
        </a:p>
      </dgm:t>
    </dgm:pt>
    <dgm:pt modelId="{BDB8BFA6-603F-4C08-8042-7DE9A2404B1D}" type="pres">
      <dgm:prSet presAssocID="{D3356529-5FDB-41B5-934C-D4A3013D2688}" presName="Triangle" presStyleLbl="alignNode1" presStyleIdx="3" presStyleCnt="5"/>
      <dgm:spPr/>
    </dgm:pt>
    <dgm:pt modelId="{2C20A289-A83F-4CA7-830C-806B77E59255}" type="pres">
      <dgm:prSet presAssocID="{1844DC52-5D8B-4BC4-8A23-127C90F73C35}" presName="sibTrans" presStyleCnt="0"/>
      <dgm:spPr/>
    </dgm:pt>
    <dgm:pt modelId="{585A0BA0-4B95-4C5E-96F5-7E1970BA7609}" type="pres">
      <dgm:prSet presAssocID="{1844DC52-5D8B-4BC4-8A23-127C90F73C35}" presName="space" presStyleCnt="0"/>
      <dgm:spPr/>
    </dgm:pt>
    <dgm:pt modelId="{9CF55C97-1146-4BF5-802A-8C9E0E456E42}" type="pres">
      <dgm:prSet presAssocID="{BA02F837-669D-4B3A-AFA6-966E3591491A}" presName="composite" presStyleCnt="0"/>
      <dgm:spPr/>
    </dgm:pt>
    <dgm:pt modelId="{65DF1B9E-A713-4C8A-ACA0-8C8832DB3AC9}" type="pres">
      <dgm:prSet presAssocID="{BA02F837-669D-4B3A-AFA6-966E3591491A}" presName="LShape" presStyleLbl="alignNode1" presStyleIdx="4" presStyleCnt="5"/>
      <dgm:spPr/>
    </dgm:pt>
    <dgm:pt modelId="{0843FE79-4B59-4D5E-AAFE-88815E59F87E}" type="pres">
      <dgm:prSet presAssocID="{BA02F837-669D-4B3A-AFA6-966E3591491A}" presName="ParentText" presStyleLbl="revTx" presStyleIdx="2" presStyleCnt="3">
        <dgm:presLayoutVars>
          <dgm:chMax val="0"/>
          <dgm:chPref val="0"/>
          <dgm:bulletEnabled val="1"/>
        </dgm:presLayoutVars>
      </dgm:prSet>
      <dgm:spPr/>
      <dgm:t>
        <a:bodyPr/>
        <a:lstStyle/>
        <a:p>
          <a:endParaRPr lang="fr-FR"/>
        </a:p>
      </dgm:t>
    </dgm:pt>
  </dgm:ptLst>
  <dgm:cxnLst>
    <dgm:cxn modelId="{E2FCA795-B68C-484B-919A-30C538FF60EB}" type="presOf" srcId="{D3356529-5FDB-41B5-934C-D4A3013D2688}" destId="{880BAA7A-76A7-494E-8C9A-474ABF8A1831}" srcOrd="0" destOrd="0" presId="urn:microsoft.com/office/officeart/2009/3/layout/StepUpProcess"/>
    <dgm:cxn modelId="{B9D7F918-2ECF-44E0-B8C1-621EE81DD5CC}" srcId="{6698B0F0-12EE-4CE1-893E-C28FDDE43974}" destId="{D3356529-5FDB-41B5-934C-D4A3013D2688}" srcOrd="1" destOrd="0" parTransId="{D2CBA557-03F2-4C1D-9659-8661F151A1AA}" sibTransId="{1844DC52-5D8B-4BC4-8A23-127C90F73C35}"/>
    <dgm:cxn modelId="{D9D662D7-B87B-4F54-8D98-C7D6DD2A1946}" type="presOf" srcId="{CFC964EF-A1CF-4B9C-8362-7FC5662FCB45}" destId="{C0B97D16-0105-46CC-9208-347C9B03853D}" srcOrd="0" destOrd="0" presId="urn:microsoft.com/office/officeart/2009/3/layout/StepUpProcess"/>
    <dgm:cxn modelId="{203979E4-E89A-4EBD-9872-D22DBE8A3C8C}" srcId="{6698B0F0-12EE-4CE1-893E-C28FDDE43974}" destId="{CFC964EF-A1CF-4B9C-8362-7FC5662FCB45}" srcOrd="0" destOrd="0" parTransId="{10963A3F-FEAD-4FA8-837E-4F5F3E75EEA4}" sibTransId="{254A0DB7-13F2-4CC6-9F6D-5315736DB570}"/>
    <dgm:cxn modelId="{37539D04-13BB-43A3-B00C-305DF7B5D976}" type="presOf" srcId="{6698B0F0-12EE-4CE1-893E-C28FDDE43974}" destId="{97004024-1368-4FEF-B785-447443EE9B7F}" srcOrd="0" destOrd="0" presId="urn:microsoft.com/office/officeart/2009/3/layout/StepUpProcess"/>
    <dgm:cxn modelId="{DDD46D08-C224-4664-AFE5-8D41E875DC65}" srcId="{6698B0F0-12EE-4CE1-893E-C28FDDE43974}" destId="{BA02F837-669D-4B3A-AFA6-966E3591491A}" srcOrd="2" destOrd="0" parTransId="{B3525889-804D-493F-8F19-47E28C4FC2A3}" sibTransId="{98C4547C-BF88-4D49-8EBE-2888665AC858}"/>
    <dgm:cxn modelId="{BBB208B6-1495-442F-B47D-F8B8C35C6019}" type="presOf" srcId="{BA02F837-669D-4B3A-AFA6-966E3591491A}" destId="{0843FE79-4B59-4D5E-AAFE-88815E59F87E}" srcOrd="0" destOrd="0" presId="urn:microsoft.com/office/officeart/2009/3/layout/StepUpProcess"/>
    <dgm:cxn modelId="{7A34F258-4C70-4A36-AC3E-1F4813361567}" type="presParOf" srcId="{97004024-1368-4FEF-B785-447443EE9B7F}" destId="{A87EA821-FC28-4B11-A942-86AB3FB6180B}" srcOrd="0" destOrd="0" presId="urn:microsoft.com/office/officeart/2009/3/layout/StepUpProcess"/>
    <dgm:cxn modelId="{0B683665-755E-46F1-BF1E-C95E637021FF}" type="presParOf" srcId="{A87EA821-FC28-4B11-A942-86AB3FB6180B}" destId="{36449661-41E7-457F-9CFD-306EDA335C41}" srcOrd="0" destOrd="0" presId="urn:microsoft.com/office/officeart/2009/3/layout/StepUpProcess"/>
    <dgm:cxn modelId="{5646CA15-8374-4F22-B2D8-CCACC04D07A9}" type="presParOf" srcId="{A87EA821-FC28-4B11-A942-86AB3FB6180B}" destId="{C0B97D16-0105-46CC-9208-347C9B03853D}" srcOrd="1" destOrd="0" presId="urn:microsoft.com/office/officeart/2009/3/layout/StepUpProcess"/>
    <dgm:cxn modelId="{4B4829D9-C63C-4811-ABDB-C25E124425F5}" type="presParOf" srcId="{A87EA821-FC28-4B11-A942-86AB3FB6180B}" destId="{F2D5957A-9ECB-41DE-A078-14546848EA2B}" srcOrd="2" destOrd="0" presId="urn:microsoft.com/office/officeart/2009/3/layout/StepUpProcess"/>
    <dgm:cxn modelId="{558D2395-BE28-4F73-A4BB-CA6A58AAE522}" type="presParOf" srcId="{97004024-1368-4FEF-B785-447443EE9B7F}" destId="{2A044741-002F-40E4-A364-1E772DD6B4A2}" srcOrd="1" destOrd="0" presId="urn:microsoft.com/office/officeart/2009/3/layout/StepUpProcess"/>
    <dgm:cxn modelId="{8D0484B3-4144-407B-AA53-AC5362F06076}" type="presParOf" srcId="{2A044741-002F-40E4-A364-1E772DD6B4A2}" destId="{7D295B04-3458-4756-9921-0A2326984A77}" srcOrd="0" destOrd="0" presId="urn:microsoft.com/office/officeart/2009/3/layout/StepUpProcess"/>
    <dgm:cxn modelId="{D02D423E-579E-4C92-8386-D5092FCDCA83}" type="presParOf" srcId="{97004024-1368-4FEF-B785-447443EE9B7F}" destId="{A28EE7DF-986F-4156-B089-F30A3C50F1DA}" srcOrd="2" destOrd="0" presId="urn:microsoft.com/office/officeart/2009/3/layout/StepUpProcess"/>
    <dgm:cxn modelId="{CD48A54E-1DBE-49B3-96B2-3500BECD338C}" type="presParOf" srcId="{A28EE7DF-986F-4156-B089-F30A3C50F1DA}" destId="{6635F70A-53E7-4CDE-B22D-03A8258F7A2B}" srcOrd="0" destOrd="0" presId="urn:microsoft.com/office/officeart/2009/3/layout/StepUpProcess"/>
    <dgm:cxn modelId="{FC74F071-2808-473C-90A0-8D80D411FE85}" type="presParOf" srcId="{A28EE7DF-986F-4156-B089-F30A3C50F1DA}" destId="{880BAA7A-76A7-494E-8C9A-474ABF8A1831}" srcOrd="1" destOrd="0" presId="urn:microsoft.com/office/officeart/2009/3/layout/StepUpProcess"/>
    <dgm:cxn modelId="{4003F783-1E59-40A4-95D0-83092210839E}" type="presParOf" srcId="{A28EE7DF-986F-4156-B089-F30A3C50F1DA}" destId="{BDB8BFA6-603F-4C08-8042-7DE9A2404B1D}" srcOrd="2" destOrd="0" presId="urn:microsoft.com/office/officeart/2009/3/layout/StepUpProcess"/>
    <dgm:cxn modelId="{46E6477D-ED70-4580-80DF-D7B8BDFFA905}" type="presParOf" srcId="{97004024-1368-4FEF-B785-447443EE9B7F}" destId="{2C20A289-A83F-4CA7-830C-806B77E59255}" srcOrd="3" destOrd="0" presId="urn:microsoft.com/office/officeart/2009/3/layout/StepUpProcess"/>
    <dgm:cxn modelId="{EE1A1D58-CD2D-49EE-BC1A-0EFF042C0424}" type="presParOf" srcId="{2C20A289-A83F-4CA7-830C-806B77E59255}" destId="{585A0BA0-4B95-4C5E-96F5-7E1970BA7609}" srcOrd="0" destOrd="0" presId="urn:microsoft.com/office/officeart/2009/3/layout/StepUpProcess"/>
    <dgm:cxn modelId="{8E6CB67B-5024-4773-9BEE-D008680F79C3}" type="presParOf" srcId="{97004024-1368-4FEF-B785-447443EE9B7F}" destId="{9CF55C97-1146-4BF5-802A-8C9E0E456E42}" srcOrd="4" destOrd="0" presId="urn:microsoft.com/office/officeart/2009/3/layout/StepUpProcess"/>
    <dgm:cxn modelId="{0B7D2A9B-CABA-4CA3-92C8-1193B7C7ACBE}" type="presParOf" srcId="{9CF55C97-1146-4BF5-802A-8C9E0E456E42}" destId="{65DF1B9E-A713-4C8A-ACA0-8C8832DB3AC9}" srcOrd="0" destOrd="0" presId="urn:microsoft.com/office/officeart/2009/3/layout/StepUpProcess"/>
    <dgm:cxn modelId="{7DA9309A-D654-49FD-AD99-A36E28723AE6}" type="presParOf" srcId="{9CF55C97-1146-4BF5-802A-8C9E0E456E42}" destId="{0843FE79-4B59-4D5E-AAFE-88815E59F87E}"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0CA3F-B268-4B55-8834-60E737345795}">
      <dsp:nvSpPr>
        <dsp:cNvPr id="0" name=""/>
        <dsp:cNvSpPr/>
      </dsp:nvSpPr>
      <dsp:spPr>
        <a:xfrm>
          <a:off x="1766033" y="2120158"/>
          <a:ext cx="121640" cy="121640"/>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DD305AED-2BCC-4AB3-89B3-40A9902FCE98}">
      <dsp:nvSpPr>
        <dsp:cNvPr id="0" name=""/>
        <dsp:cNvSpPr/>
      </dsp:nvSpPr>
      <dsp:spPr>
        <a:xfrm>
          <a:off x="1670515" y="2251461"/>
          <a:ext cx="121640" cy="121640"/>
        </a:xfrm>
        <a:prstGeom prst="ellipse">
          <a:avLst/>
        </a:prstGeom>
        <a:solidFill>
          <a:schemeClr val="bg1"/>
        </a:solidFill>
        <a:ln w="12700" cap="flat" cmpd="sng" algn="ctr">
          <a:no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B734173C-F54F-4C1E-A510-936C7AEC5400}">
      <dsp:nvSpPr>
        <dsp:cNvPr id="0" name=""/>
        <dsp:cNvSpPr/>
      </dsp:nvSpPr>
      <dsp:spPr>
        <a:xfrm>
          <a:off x="1531811" y="2439463"/>
          <a:ext cx="121640" cy="121640"/>
        </a:xfrm>
        <a:prstGeom prst="ellipse">
          <a:avLst/>
        </a:prstGeom>
        <a:solidFill>
          <a:schemeClr val="bg1"/>
        </a:solidFill>
        <a:ln w="12700" cap="flat" cmpd="sng" algn="ctr">
          <a:no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49C42450-365F-439C-8F0D-D6E72CCC8502}">
      <dsp:nvSpPr>
        <dsp:cNvPr id="0" name=""/>
        <dsp:cNvSpPr/>
      </dsp:nvSpPr>
      <dsp:spPr>
        <a:xfrm>
          <a:off x="1703164" y="465260"/>
          <a:ext cx="121640" cy="121640"/>
        </a:xfrm>
        <a:prstGeom prst="ellipse">
          <a:avLst/>
        </a:prstGeom>
        <a:solidFill>
          <a:schemeClr val="bg1"/>
        </a:solidFill>
        <a:ln w="12700" cap="flat" cmpd="sng" algn="ctr">
          <a:no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8376ECCC-6379-4167-821C-C1C701DE7B14}">
      <dsp:nvSpPr>
        <dsp:cNvPr id="0" name=""/>
        <dsp:cNvSpPr/>
      </dsp:nvSpPr>
      <dsp:spPr>
        <a:xfrm>
          <a:off x="1846911" y="300734"/>
          <a:ext cx="121640" cy="121640"/>
        </a:xfrm>
        <a:prstGeom prst="ellipse">
          <a:avLst/>
        </a:prstGeom>
        <a:solidFill>
          <a:schemeClr val="bg1"/>
        </a:solidFill>
        <a:ln w="12700" cap="flat" cmpd="sng" algn="ctr">
          <a:no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2481F66E-444E-4593-BB66-84E2A104C3F0}">
      <dsp:nvSpPr>
        <dsp:cNvPr id="0" name=""/>
        <dsp:cNvSpPr/>
      </dsp:nvSpPr>
      <dsp:spPr>
        <a:xfrm>
          <a:off x="2009313" y="203681"/>
          <a:ext cx="121640" cy="121640"/>
        </a:xfrm>
        <a:prstGeom prst="ellipse">
          <a:avLst/>
        </a:prstGeom>
        <a:solidFill>
          <a:schemeClr val="bg1"/>
        </a:solidFill>
        <a:ln w="12700" cap="flat" cmpd="sng" algn="ctr">
          <a:no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D3E75089-AE9D-44D6-A9C7-98E447A84791}">
      <dsp:nvSpPr>
        <dsp:cNvPr id="0" name=""/>
        <dsp:cNvSpPr/>
      </dsp:nvSpPr>
      <dsp:spPr>
        <a:xfrm>
          <a:off x="2237900" y="349320"/>
          <a:ext cx="121640" cy="121640"/>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4678F2E6-4035-47A0-AEE2-2BCDA141EB46}">
      <dsp:nvSpPr>
        <dsp:cNvPr id="0" name=""/>
        <dsp:cNvSpPr/>
      </dsp:nvSpPr>
      <dsp:spPr>
        <a:xfrm>
          <a:off x="2334765" y="397788"/>
          <a:ext cx="121640" cy="121640"/>
        </a:xfrm>
        <a:prstGeom prst="ellipse">
          <a:avLst/>
        </a:prstGeom>
        <a:solidFill>
          <a:schemeClr val="bg1"/>
        </a:solidFill>
        <a:ln w="12700" cap="flat" cmpd="sng" algn="ctr">
          <a:no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D4597E41-55C3-4D39-BAE6-511CF4A82245}">
      <dsp:nvSpPr>
        <dsp:cNvPr id="0" name=""/>
        <dsp:cNvSpPr/>
      </dsp:nvSpPr>
      <dsp:spPr>
        <a:xfrm>
          <a:off x="2100127" y="501254"/>
          <a:ext cx="121640" cy="121640"/>
        </a:xfrm>
        <a:prstGeom prst="ellipse">
          <a:avLst/>
        </a:prstGeom>
        <a:solidFill>
          <a:schemeClr val="bg1"/>
        </a:solidFill>
        <a:ln w="12700" cap="flat" cmpd="sng" algn="ctr">
          <a:no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13D18DC2-0F0C-45BF-9087-61B3B8A2CC37}">
      <dsp:nvSpPr>
        <dsp:cNvPr id="0" name=""/>
        <dsp:cNvSpPr/>
      </dsp:nvSpPr>
      <dsp:spPr>
        <a:xfrm>
          <a:off x="2009313" y="613246"/>
          <a:ext cx="121640" cy="121640"/>
        </a:xfrm>
        <a:prstGeom prst="ellipse">
          <a:avLst/>
        </a:prstGeom>
        <a:solidFill>
          <a:schemeClr val="bg1"/>
        </a:solidFill>
        <a:ln w="12700" cap="flat" cmpd="sng" algn="ctr">
          <a:no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8CA1243B-6164-4BA2-898C-9B7883834B88}">
      <dsp:nvSpPr>
        <dsp:cNvPr id="0" name=""/>
        <dsp:cNvSpPr/>
      </dsp:nvSpPr>
      <dsp:spPr>
        <a:xfrm>
          <a:off x="1153926" y="2887684"/>
          <a:ext cx="2629494" cy="705253"/>
        </a:xfrm>
        <a:prstGeom prst="round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56576" tIns="110490" rIns="110490" bIns="110490" numCol="1" spcCol="1270" anchor="ctr" anchorCtr="0">
          <a:noAutofit/>
        </a:bodyPr>
        <a:lstStyle/>
        <a:p>
          <a:pPr lvl="0" algn="l" defTabSz="1289050">
            <a:lnSpc>
              <a:spcPct val="90000"/>
            </a:lnSpc>
            <a:spcBef>
              <a:spcPct val="0"/>
            </a:spcBef>
            <a:spcAft>
              <a:spcPct val="35000"/>
            </a:spcAft>
          </a:pPr>
          <a:r>
            <a:rPr lang="fr-FR" sz="2900" kern="1200" dirty="0" smtClean="0"/>
            <a:t>Virale</a:t>
          </a:r>
          <a:endParaRPr lang="fr-FR" sz="2900" kern="1200" dirty="0"/>
        </a:p>
      </dsp:txBody>
      <dsp:txXfrm>
        <a:off x="1188354" y="2922112"/>
        <a:ext cx="2560638" cy="636397"/>
      </dsp:txXfrm>
    </dsp:sp>
    <dsp:sp modelId="{65ECE47F-09B7-41A8-B33C-837135B0426C}">
      <dsp:nvSpPr>
        <dsp:cNvPr id="0" name=""/>
        <dsp:cNvSpPr/>
      </dsp:nvSpPr>
      <dsp:spPr>
        <a:xfrm>
          <a:off x="3770712" y="3102575"/>
          <a:ext cx="2566086" cy="705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50800" bIns="50800" numCol="1" spcCol="1270" anchor="t" anchorCtr="0">
          <a:noAutofit/>
        </a:bodyPr>
        <a:lstStyle/>
        <a:p>
          <a:pPr marL="228600" lvl="1" indent="-228600" algn="l" defTabSz="889000">
            <a:lnSpc>
              <a:spcPct val="90000"/>
            </a:lnSpc>
            <a:spcBef>
              <a:spcPct val="0"/>
            </a:spcBef>
            <a:spcAft>
              <a:spcPct val="15000"/>
            </a:spcAft>
            <a:buChar char="••"/>
          </a:pPr>
          <a:r>
            <a:rPr lang="fr-FR" sz="2000" kern="1200" dirty="0" smtClean="0"/>
            <a:t>Virus de l’hépatite B</a:t>
          </a:r>
          <a:endParaRPr lang="fr-FR" sz="2000" kern="1200" dirty="0"/>
        </a:p>
        <a:p>
          <a:pPr marL="228600" lvl="1" indent="-228600" algn="l" defTabSz="889000">
            <a:lnSpc>
              <a:spcPct val="90000"/>
            </a:lnSpc>
            <a:spcBef>
              <a:spcPct val="0"/>
            </a:spcBef>
            <a:spcAft>
              <a:spcPct val="15000"/>
            </a:spcAft>
            <a:buChar char="••"/>
          </a:pPr>
          <a:r>
            <a:rPr lang="fr-FR" sz="2000" kern="1200" dirty="0" smtClean="0"/>
            <a:t>Virus de l’hépatite C</a:t>
          </a:r>
          <a:endParaRPr lang="fr-FR" sz="2000" kern="1200" dirty="0"/>
        </a:p>
      </dsp:txBody>
      <dsp:txXfrm>
        <a:off x="3770712" y="3102575"/>
        <a:ext cx="2566086" cy="705253"/>
      </dsp:txXfrm>
    </dsp:sp>
    <dsp:sp modelId="{9A990AB6-833C-4CEC-AADD-749655E081C8}">
      <dsp:nvSpPr>
        <dsp:cNvPr id="0" name=""/>
        <dsp:cNvSpPr/>
      </dsp:nvSpPr>
      <dsp:spPr>
        <a:xfrm>
          <a:off x="288236" y="2193595"/>
          <a:ext cx="1218988" cy="1218988"/>
        </a:xfrm>
        <a:prstGeom prst="ellipse">
          <a:avLst/>
        </a:prstGeom>
        <a:solidFill>
          <a:schemeClr val="accent2">
            <a:tint val="50000"/>
            <a:hueOff val="0"/>
            <a:satOff val="0"/>
            <a:lumOff val="0"/>
            <a:alphaOff val="0"/>
          </a:schemeClr>
        </a:solid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8327E0EE-943D-49EF-AE3F-DF48BC73C2D9}">
      <dsp:nvSpPr>
        <dsp:cNvPr id="0" name=""/>
        <dsp:cNvSpPr/>
      </dsp:nvSpPr>
      <dsp:spPr>
        <a:xfrm>
          <a:off x="2149654" y="1481118"/>
          <a:ext cx="2629494" cy="705253"/>
        </a:xfrm>
        <a:prstGeom prst="round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56576" tIns="110490" rIns="110490" bIns="110490" numCol="1" spcCol="1270" anchor="ctr" anchorCtr="0">
          <a:noAutofit/>
        </a:bodyPr>
        <a:lstStyle/>
        <a:p>
          <a:pPr lvl="0" algn="l" defTabSz="1289050">
            <a:lnSpc>
              <a:spcPct val="90000"/>
            </a:lnSpc>
            <a:spcBef>
              <a:spcPct val="0"/>
            </a:spcBef>
            <a:spcAft>
              <a:spcPct val="35000"/>
            </a:spcAft>
          </a:pPr>
          <a:r>
            <a:rPr lang="fr-FR" sz="2900" kern="1200" dirty="0" smtClean="0"/>
            <a:t>Non virale</a:t>
          </a:r>
          <a:endParaRPr lang="fr-FR" sz="2900" kern="1200" dirty="0"/>
        </a:p>
      </dsp:txBody>
      <dsp:txXfrm>
        <a:off x="2184082" y="1515546"/>
        <a:ext cx="2560638" cy="636397"/>
      </dsp:txXfrm>
    </dsp:sp>
    <dsp:sp modelId="{59738A33-B15E-432B-A484-3A405ECFD775}">
      <dsp:nvSpPr>
        <dsp:cNvPr id="0" name=""/>
        <dsp:cNvSpPr/>
      </dsp:nvSpPr>
      <dsp:spPr>
        <a:xfrm>
          <a:off x="4721916" y="1430319"/>
          <a:ext cx="2104158" cy="705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45720" bIns="45720" numCol="1" spcCol="1270" anchor="t" anchorCtr="0">
          <a:noAutofit/>
        </a:bodyPr>
        <a:lstStyle/>
        <a:p>
          <a:pPr marL="171450" lvl="1" indent="-171450" algn="l" defTabSz="800100">
            <a:lnSpc>
              <a:spcPct val="90000"/>
            </a:lnSpc>
            <a:spcBef>
              <a:spcPct val="0"/>
            </a:spcBef>
            <a:spcAft>
              <a:spcPct val="15000"/>
            </a:spcAft>
            <a:buChar char="••"/>
          </a:pPr>
          <a:r>
            <a:rPr lang="fr-FR" sz="1800" kern="1200" dirty="0" err="1" smtClean="0"/>
            <a:t>Hépatopathie</a:t>
          </a:r>
          <a:r>
            <a:rPr lang="fr-FR" sz="1800" kern="1200" dirty="0" smtClean="0"/>
            <a:t> alcoolique</a:t>
          </a:r>
          <a:endParaRPr lang="fr-FR" sz="1800" kern="1200" dirty="0"/>
        </a:p>
        <a:p>
          <a:pPr marL="171450" lvl="1" indent="-171450" algn="l" defTabSz="800100">
            <a:lnSpc>
              <a:spcPct val="90000"/>
            </a:lnSpc>
            <a:spcBef>
              <a:spcPct val="0"/>
            </a:spcBef>
            <a:spcAft>
              <a:spcPct val="15000"/>
            </a:spcAft>
            <a:buChar char="••"/>
          </a:pPr>
          <a:r>
            <a:rPr lang="fr-FR" sz="1800" kern="1200" dirty="0" smtClean="0"/>
            <a:t>NAFLD</a:t>
          </a:r>
          <a:endParaRPr lang="fr-FR" sz="1800" kern="1200" dirty="0"/>
        </a:p>
        <a:p>
          <a:pPr marL="171450" lvl="1" indent="-171450" algn="l" defTabSz="800100">
            <a:lnSpc>
              <a:spcPct val="90000"/>
            </a:lnSpc>
            <a:spcBef>
              <a:spcPct val="0"/>
            </a:spcBef>
            <a:spcAft>
              <a:spcPct val="15000"/>
            </a:spcAft>
            <a:buChar char="••"/>
          </a:pPr>
          <a:r>
            <a:rPr lang="fr-FR" sz="1800" kern="1200" dirty="0" smtClean="0"/>
            <a:t>Toxines, </a:t>
          </a:r>
          <a:endParaRPr lang="fr-FR" sz="1800" kern="1200" dirty="0"/>
        </a:p>
        <a:p>
          <a:pPr marL="171450" lvl="1" indent="-171450" algn="l" defTabSz="800100">
            <a:lnSpc>
              <a:spcPct val="90000"/>
            </a:lnSpc>
            <a:spcBef>
              <a:spcPct val="0"/>
            </a:spcBef>
            <a:spcAft>
              <a:spcPct val="15000"/>
            </a:spcAft>
            <a:buChar char="••"/>
          </a:pPr>
          <a:r>
            <a:rPr lang="fr-FR" sz="1800" kern="1200" dirty="0" smtClean="0"/>
            <a:t>AI,…</a:t>
          </a:r>
          <a:endParaRPr lang="fr-FR" sz="1800" kern="1200" dirty="0"/>
        </a:p>
      </dsp:txBody>
      <dsp:txXfrm>
        <a:off x="4721916" y="1430319"/>
        <a:ext cx="2104158" cy="705253"/>
      </dsp:txXfrm>
    </dsp:sp>
    <dsp:sp modelId="{08F3C22A-9804-4E38-85A8-9FB25596E4A6}">
      <dsp:nvSpPr>
        <dsp:cNvPr id="0" name=""/>
        <dsp:cNvSpPr/>
      </dsp:nvSpPr>
      <dsp:spPr>
        <a:xfrm>
          <a:off x="1399819" y="814146"/>
          <a:ext cx="1218988" cy="1218988"/>
        </a:xfrm>
        <a:prstGeom prst="ellipse">
          <a:avLst/>
        </a:prstGeom>
        <a:solidFill>
          <a:schemeClr val="accent3">
            <a:tint val="50000"/>
            <a:hueOff val="0"/>
            <a:satOff val="0"/>
            <a:lumOff val="0"/>
            <a:alphaOff val="0"/>
          </a:schemeClr>
        </a:solid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91647-E91F-4294-A0E1-558EAB7BEB15}">
      <dsp:nvSpPr>
        <dsp:cNvPr id="0" name=""/>
        <dsp:cNvSpPr/>
      </dsp:nvSpPr>
      <dsp:spPr>
        <a:xfrm rot="16200000">
          <a:off x="842130" y="-842130"/>
          <a:ext cx="2309888" cy="3994150"/>
        </a:xfrm>
        <a:prstGeom prst="round1Rect">
          <a:avLst/>
        </a:prstGeom>
        <a:gradFill rotWithShape="0">
          <a:gsLst>
            <a:gs pos="0">
              <a:schemeClr val="accent5">
                <a:hueOff val="0"/>
                <a:satOff val="0"/>
                <a:lumOff val="0"/>
                <a:alphaOff val="0"/>
                <a:tint val="65000"/>
                <a:shade val="92000"/>
                <a:satMod val="130000"/>
              </a:schemeClr>
            </a:gs>
            <a:gs pos="45000">
              <a:schemeClr val="accent5">
                <a:hueOff val="0"/>
                <a:satOff val="0"/>
                <a:lumOff val="0"/>
                <a:alphaOff val="0"/>
                <a:tint val="60000"/>
                <a:shade val="99000"/>
                <a:satMod val="120000"/>
              </a:schemeClr>
            </a:gs>
            <a:gs pos="100000">
              <a:schemeClr val="accent5">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FR" sz="2000" b="1" kern="1200" dirty="0" smtClean="0"/>
            <a:t>stress oxydatif élevé: </a:t>
          </a:r>
        </a:p>
        <a:p>
          <a:pPr lvl="0" algn="ctr" defTabSz="889000">
            <a:lnSpc>
              <a:spcPct val="90000"/>
            </a:lnSpc>
            <a:spcBef>
              <a:spcPct val="0"/>
            </a:spcBef>
            <a:spcAft>
              <a:spcPct val="35000"/>
            </a:spcAft>
          </a:pPr>
          <a:r>
            <a:rPr lang="fr-FR" sz="2000" kern="1200" dirty="0" smtClean="0"/>
            <a:t>mutations génétiques favorisant la transformation maligne des hépatocytes</a:t>
          </a:r>
          <a:r>
            <a:rPr lang="fr-FR" sz="1700" kern="1200" dirty="0" smtClean="0"/>
            <a:t>.</a:t>
          </a:r>
          <a:endParaRPr lang="fr-FR" sz="1700" kern="1200" dirty="0"/>
        </a:p>
      </dsp:txBody>
      <dsp:txXfrm rot="5400000">
        <a:off x="-1" y="1"/>
        <a:ext cx="3994150" cy="1732416"/>
      </dsp:txXfrm>
    </dsp:sp>
    <dsp:sp modelId="{3F27F1AC-4F9D-4AAD-A7A6-795CFD62644D}">
      <dsp:nvSpPr>
        <dsp:cNvPr id="0" name=""/>
        <dsp:cNvSpPr/>
      </dsp:nvSpPr>
      <dsp:spPr>
        <a:xfrm>
          <a:off x="3954767" y="0"/>
          <a:ext cx="3994150" cy="2309888"/>
        </a:xfrm>
        <a:prstGeom prst="round1Rect">
          <a:avLst/>
        </a:prstGeom>
        <a:gradFill rotWithShape="0">
          <a:gsLst>
            <a:gs pos="0">
              <a:schemeClr val="accent5">
                <a:hueOff val="-3311292"/>
                <a:satOff val="13270"/>
                <a:lumOff val="2876"/>
                <a:alphaOff val="0"/>
                <a:tint val="65000"/>
                <a:shade val="92000"/>
                <a:satMod val="130000"/>
              </a:schemeClr>
            </a:gs>
            <a:gs pos="45000">
              <a:schemeClr val="accent5">
                <a:hueOff val="-3311292"/>
                <a:satOff val="13270"/>
                <a:lumOff val="2876"/>
                <a:alphaOff val="0"/>
                <a:tint val="60000"/>
                <a:shade val="99000"/>
                <a:satMod val="120000"/>
              </a:schemeClr>
            </a:gs>
            <a:gs pos="100000">
              <a:schemeClr val="accent5">
                <a:hueOff val="-3311292"/>
                <a:satOff val="13270"/>
                <a:lumOff val="2876"/>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FR" sz="1800" b="1" kern="1200" dirty="0" smtClean="0"/>
            <a:t>activation des voies: NF-</a:t>
          </a:r>
          <a:r>
            <a:rPr lang="fr-FR" sz="1800" b="1" kern="1200" dirty="0" err="1" smtClean="0"/>
            <a:t>κB</a:t>
          </a:r>
          <a:r>
            <a:rPr lang="fr-FR" sz="1800" b="1" kern="1200" dirty="0" smtClean="0"/>
            <a:t> et MAPK: </a:t>
          </a:r>
        </a:p>
        <a:p>
          <a:pPr lvl="0" algn="ctr" defTabSz="800100">
            <a:lnSpc>
              <a:spcPct val="90000"/>
            </a:lnSpc>
            <a:spcBef>
              <a:spcPct val="0"/>
            </a:spcBef>
            <a:spcAft>
              <a:spcPct val="35000"/>
            </a:spcAft>
          </a:pPr>
          <a:r>
            <a:rPr lang="fr-FR" sz="1800" kern="1200" dirty="0" smtClean="0"/>
            <a:t> Prolifération des cellules hépatiques, </a:t>
          </a:r>
          <a:r>
            <a:rPr lang="fr-FR" sz="1800" kern="1200" dirty="0" err="1" smtClean="0"/>
            <a:t>augmenant</a:t>
          </a:r>
          <a:r>
            <a:rPr lang="fr-FR" sz="1800" kern="1200" dirty="0" smtClean="0"/>
            <a:t> le risque de mutations oncogéniques et de développement tumoral</a:t>
          </a:r>
          <a:r>
            <a:rPr lang="fr-FR" sz="1700" kern="1200" dirty="0" smtClean="0"/>
            <a:t>.</a:t>
          </a:r>
          <a:endParaRPr lang="fr-FR" sz="1700" kern="1200" dirty="0"/>
        </a:p>
      </dsp:txBody>
      <dsp:txXfrm>
        <a:off x="3954767" y="0"/>
        <a:ext cx="3994150" cy="1732416"/>
      </dsp:txXfrm>
    </dsp:sp>
    <dsp:sp modelId="{90A7672C-BEA8-459D-BBD7-1D6D28C354C1}">
      <dsp:nvSpPr>
        <dsp:cNvPr id="0" name=""/>
        <dsp:cNvSpPr/>
      </dsp:nvSpPr>
      <dsp:spPr>
        <a:xfrm rot="10800000">
          <a:off x="0" y="2309888"/>
          <a:ext cx="3994150" cy="2309888"/>
        </a:xfrm>
        <a:prstGeom prst="round1Rect">
          <a:avLst/>
        </a:prstGeom>
        <a:gradFill rotWithShape="0">
          <a:gsLst>
            <a:gs pos="0">
              <a:schemeClr val="accent5">
                <a:hueOff val="-6622584"/>
                <a:satOff val="26541"/>
                <a:lumOff val="5752"/>
                <a:alphaOff val="0"/>
                <a:tint val="65000"/>
                <a:shade val="92000"/>
                <a:satMod val="130000"/>
              </a:schemeClr>
            </a:gs>
            <a:gs pos="45000">
              <a:schemeClr val="accent5">
                <a:hueOff val="-6622584"/>
                <a:satOff val="26541"/>
                <a:lumOff val="5752"/>
                <a:alphaOff val="0"/>
                <a:tint val="60000"/>
                <a:shade val="99000"/>
                <a:satMod val="120000"/>
              </a:schemeClr>
            </a:gs>
            <a:gs pos="100000">
              <a:schemeClr val="accent5">
                <a:hueOff val="-6622584"/>
                <a:satOff val="26541"/>
                <a:lumOff val="5752"/>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fr-FR" sz="1700" kern="1200" dirty="0" smtClean="0"/>
            <a:t>Les facteurs pro-</a:t>
          </a:r>
          <a:r>
            <a:rPr lang="fr-FR" sz="1700" kern="1200" dirty="0" err="1" smtClean="0"/>
            <a:t>angiogéniques</a:t>
          </a:r>
          <a:r>
            <a:rPr lang="fr-FR" sz="1700" kern="1200" dirty="0" smtClean="0"/>
            <a:t> comme le facteur de croissance de l'endothélium vasculaire (VEGF) peut favoriser la </a:t>
          </a:r>
          <a:r>
            <a:rPr lang="fr-FR" sz="1700" b="1" kern="1200" dirty="0" err="1" smtClean="0"/>
            <a:t>néovascularisation</a:t>
          </a:r>
          <a:r>
            <a:rPr lang="fr-FR" sz="1700" b="1" kern="1200" dirty="0" smtClean="0"/>
            <a:t> tumorale, permettant la croissance et la dissémination des cellules cancéreuses. </a:t>
          </a:r>
          <a:endParaRPr lang="fr-FR" sz="1700" b="1" kern="1200" dirty="0"/>
        </a:p>
      </dsp:txBody>
      <dsp:txXfrm rot="10800000">
        <a:off x="0" y="2887360"/>
        <a:ext cx="3994150" cy="1732416"/>
      </dsp:txXfrm>
    </dsp:sp>
    <dsp:sp modelId="{8C7C7712-8EB1-4E15-82E6-DCD60DEAA41E}">
      <dsp:nvSpPr>
        <dsp:cNvPr id="0" name=""/>
        <dsp:cNvSpPr/>
      </dsp:nvSpPr>
      <dsp:spPr>
        <a:xfrm rot="5400000">
          <a:off x="4836280" y="1467757"/>
          <a:ext cx="2309888" cy="3994150"/>
        </a:xfrm>
        <a:prstGeom prst="round1Rect">
          <a:avLst/>
        </a:prstGeom>
        <a:gradFill rotWithShape="0">
          <a:gsLst>
            <a:gs pos="0">
              <a:schemeClr val="accent5">
                <a:hueOff val="-9933876"/>
                <a:satOff val="39811"/>
                <a:lumOff val="8628"/>
                <a:alphaOff val="0"/>
                <a:tint val="65000"/>
                <a:shade val="92000"/>
                <a:satMod val="130000"/>
              </a:schemeClr>
            </a:gs>
            <a:gs pos="45000">
              <a:schemeClr val="accent5">
                <a:hueOff val="-9933876"/>
                <a:satOff val="39811"/>
                <a:lumOff val="8628"/>
                <a:alphaOff val="0"/>
                <a:tint val="60000"/>
                <a:shade val="99000"/>
                <a:satMod val="120000"/>
              </a:schemeClr>
            </a:gs>
            <a:gs pos="100000">
              <a:schemeClr val="accent5">
                <a:hueOff val="-9933876"/>
                <a:satOff val="39811"/>
                <a:lumOff val="8628"/>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fr-FR" sz="1700" b="1" kern="1200" dirty="0" smtClean="0"/>
            <a:t>Tolérance immunitaire et progression tumorale (ex. activation de TLR9 par </a:t>
          </a:r>
          <a:r>
            <a:rPr lang="fr-FR" sz="1700" b="1" kern="1200" dirty="0" err="1" smtClean="0"/>
            <a:t>CpG</a:t>
          </a:r>
          <a:r>
            <a:rPr lang="fr-FR" sz="1700" b="1" kern="1200" dirty="0" smtClean="0"/>
            <a:t>)</a:t>
          </a:r>
          <a:endParaRPr lang="fr-FR" sz="1700" b="1" kern="1200" dirty="0"/>
        </a:p>
      </dsp:txBody>
      <dsp:txXfrm rot="-5400000">
        <a:off x="3994150" y="2887360"/>
        <a:ext cx="3994150" cy="1732416"/>
      </dsp:txXfrm>
    </dsp:sp>
    <dsp:sp modelId="{39CFC914-CAA9-430E-A549-6FF2EA2D1356}">
      <dsp:nvSpPr>
        <dsp:cNvPr id="0" name=""/>
        <dsp:cNvSpPr/>
      </dsp:nvSpPr>
      <dsp:spPr>
        <a:xfrm>
          <a:off x="2795904" y="1732416"/>
          <a:ext cx="2396490" cy="1154944"/>
        </a:xfrm>
        <a:prstGeom prst="roundRect">
          <a:avLst/>
        </a:prstGeom>
        <a:gradFill rotWithShape="0">
          <a:gsLst>
            <a:gs pos="0">
              <a:schemeClr val="accent5">
                <a:tint val="40000"/>
                <a:hueOff val="0"/>
                <a:satOff val="0"/>
                <a:lumOff val="0"/>
                <a:alphaOff val="0"/>
                <a:tint val="65000"/>
                <a:shade val="92000"/>
                <a:satMod val="130000"/>
              </a:schemeClr>
            </a:gs>
            <a:gs pos="45000">
              <a:schemeClr val="accent5">
                <a:tint val="40000"/>
                <a:hueOff val="0"/>
                <a:satOff val="0"/>
                <a:lumOff val="0"/>
                <a:alphaOff val="0"/>
                <a:tint val="60000"/>
                <a:shade val="99000"/>
                <a:satMod val="120000"/>
              </a:schemeClr>
            </a:gs>
            <a:gs pos="100000">
              <a:schemeClr val="accent5">
                <a:tint val="40000"/>
                <a:hueOff val="0"/>
                <a:satOff val="0"/>
                <a:lumOff val="0"/>
                <a:alphaOff val="0"/>
                <a:tint val="55000"/>
                <a:satMod val="140000"/>
              </a:schemeClr>
            </a:gs>
          </a:gsLst>
          <a:path path="circle">
            <a:fillToRect l="100000" t="100000" r="100000" b="100000"/>
          </a:path>
        </a:gradFill>
        <a:ln w="12700"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fr-FR" sz="4800" b="1" kern="1200" dirty="0" smtClean="0"/>
            <a:t>HCC</a:t>
          </a:r>
          <a:endParaRPr lang="fr-FR" sz="4800" b="1" kern="1200" dirty="0"/>
        </a:p>
      </dsp:txBody>
      <dsp:txXfrm>
        <a:off x="2852284" y="1788796"/>
        <a:ext cx="2283730" cy="10421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C3953-9293-4F4D-9028-EC346CF4C50E}">
      <dsp:nvSpPr>
        <dsp:cNvPr id="0" name=""/>
        <dsp:cNvSpPr/>
      </dsp:nvSpPr>
      <dsp:spPr>
        <a:xfrm>
          <a:off x="0" y="3685031"/>
          <a:ext cx="11506200" cy="1209509"/>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t>le niveau d'expression combiné TLR4/HMGB1 pourrait constituer un marqueur pronostic de la sévérité de la fibrose </a:t>
          </a:r>
          <a:r>
            <a:rPr lang="fr-FR" sz="2400" kern="1200" dirty="0" smtClean="0"/>
            <a:t>hépatique.</a:t>
          </a:r>
          <a:endParaRPr lang="fr-FR" sz="2400" kern="1200" dirty="0" smtClean="0"/>
        </a:p>
      </dsp:txBody>
      <dsp:txXfrm>
        <a:off x="0" y="3685031"/>
        <a:ext cx="11506200" cy="1209509"/>
      </dsp:txXfrm>
    </dsp:sp>
    <dsp:sp modelId="{7F09515C-9D5F-4473-B508-E13B028D2457}">
      <dsp:nvSpPr>
        <dsp:cNvPr id="0" name=""/>
        <dsp:cNvSpPr/>
      </dsp:nvSpPr>
      <dsp:spPr>
        <a:xfrm rot="10800000">
          <a:off x="0" y="1842948"/>
          <a:ext cx="11506200" cy="1860225"/>
        </a:xfrm>
        <a:prstGeom prst="upArrowCallou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t>Indépendamment de l'étiologie, mise en évidence d’ une expression protéique accrue de TLR4 et HMGB1 dans les tissus hépatiques des patients, en corrélation avec le score de la fibrose.</a:t>
          </a:r>
          <a:endParaRPr lang="fr-FR" sz="2400" kern="1200" dirty="0"/>
        </a:p>
      </dsp:txBody>
      <dsp:txXfrm rot="10800000">
        <a:off x="0" y="1842948"/>
        <a:ext cx="11506200" cy="1208718"/>
      </dsp:txXfrm>
    </dsp:sp>
    <dsp:sp modelId="{B3180BEB-28AE-4AF7-8A16-10AE8395C765}">
      <dsp:nvSpPr>
        <dsp:cNvPr id="0" name=""/>
        <dsp:cNvSpPr/>
      </dsp:nvSpPr>
      <dsp:spPr>
        <a:xfrm rot="10800000">
          <a:off x="0" y="0"/>
          <a:ext cx="11506200" cy="1860225"/>
        </a:xfrm>
        <a:prstGeom prst="upArrowCallou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400" kern="1200" dirty="0" smtClean="0"/>
            <a:t>Confirmation d’une corrélation positive entre l’expression de TLR4 et HMGB1, suggérant un lien fonctionnel contribuant processus inflammatoires et </a:t>
          </a:r>
          <a:r>
            <a:rPr lang="fr-FR" sz="2400" kern="1200" dirty="0" err="1" smtClean="0"/>
            <a:t>profibrogéniques</a:t>
          </a:r>
          <a:r>
            <a:rPr lang="fr-FR" sz="2400" kern="1200" dirty="0" smtClean="0"/>
            <a:t>. </a:t>
          </a:r>
        </a:p>
        <a:p>
          <a:pPr lvl="0" algn="ctr" defTabSz="2489200">
            <a:lnSpc>
              <a:spcPct val="90000"/>
            </a:lnSpc>
            <a:spcBef>
              <a:spcPct val="0"/>
            </a:spcBef>
            <a:spcAft>
              <a:spcPct val="35000"/>
            </a:spcAft>
          </a:pPr>
          <a:endParaRPr lang="fr-FR" sz="1800" kern="1200" dirty="0"/>
        </a:p>
      </dsp:txBody>
      <dsp:txXfrm rot="10800000">
        <a:off x="0" y="0"/>
        <a:ext cx="11506200" cy="12087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49661-41E7-457F-9CFD-306EDA335C41}">
      <dsp:nvSpPr>
        <dsp:cNvPr id="0" name=""/>
        <dsp:cNvSpPr/>
      </dsp:nvSpPr>
      <dsp:spPr>
        <a:xfrm rot="5400000">
          <a:off x="577736" y="1699836"/>
          <a:ext cx="1906188" cy="3171854"/>
        </a:xfrm>
        <a:prstGeom prst="corner">
          <a:avLst>
            <a:gd name="adj1" fmla="val 16120"/>
            <a:gd name="adj2" fmla="val 1611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C0B97D16-0105-46CC-9208-347C9B03853D}">
      <dsp:nvSpPr>
        <dsp:cNvPr id="0" name=""/>
        <dsp:cNvSpPr/>
      </dsp:nvSpPr>
      <dsp:spPr>
        <a:xfrm>
          <a:off x="304694" y="3029947"/>
          <a:ext cx="2863568" cy="251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fr-FR" sz="2000" b="0" kern="1200" dirty="0" smtClean="0">
              <a:ea typeface="+mn-lt"/>
              <a:cs typeface="+mn-lt"/>
            </a:rPr>
            <a:t>Confirmation du rôle des TLR4 et HMGB1 dans l’évolution des hépatites chronique et la carcinogenèse hépatique en Tunisie</a:t>
          </a:r>
          <a:endParaRPr lang="fr-FR" sz="2000" b="0" kern="1200" dirty="0"/>
        </a:p>
      </dsp:txBody>
      <dsp:txXfrm>
        <a:off x="304694" y="3029947"/>
        <a:ext cx="2863568" cy="2510085"/>
      </dsp:txXfrm>
    </dsp:sp>
    <dsp:sp modelId="{F2D5957A-9ECB-41DE-A078-14546848EA2B}">
      <dsp:nvSpPr>
        <dsp:cNvPr id="0" name=""/>
        <dsp:cNvSpPr/>
      </dsp:nvSpPr>
      <dsp:spPr>
        <a:xfrm>
          <a:off x="2644288" y="1363882"/>
          <a:ext cx="540295" cy="540295"/>
        </a:xfrm>
        <a:prstGeom prst="triangle">
          <a:avLst>
            <a:gd name="adj" fmla="val 10000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6635F70A-53E7-4CDE-B22D-03A8258F7A2B}">
      <dsp:nvSpPr>
        <dsp:cNvPr id="0" name=""/>
        <dsp:cNvSpPr/>
      </dsp:nvSpPr>
      <dsp:spPr>
        <a:xfrm rot="5400000">
          <a:off x="4144773" y="729942"/>
          <a:ext cx="1906188" cy="3171854"/>
        </a:xfrm>
        <a:prstGeom prst="corner">
          <a:avLst>
            <a:gd name="adj1" fmla="val 16120"/>
            <a:gd name="adj2" fmla="val 1611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880BAA7A-76A7-494E-8C9A-474ABF8A1831}">
      <dsp:nvSpPr>
        <dsp:cNvPr id="0" name=""/>
        <dsp:cNvSpPr/>
      </dsp:nvSpPr>
      <dsp:spPr>
        <a:xfrm>
          <a:off x="3826583" y="1677643"/>
          <a:ext cx="2863568" cy="251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fr-FR" sz="6500" kern="1200" dirty="0"/>
        </a:p>
      </dsp:txBody>
      <dsp:txXfrm>
        <a:off x="3826583" y="1677643"/>
        <a:ext cx="2863568" cy="2510085"/>
      </dsp:txXfrm>
    </dsp:sp>
    <dsp:sp modelId="{BDB8BFA6-603F-4C08-8042-7DE9A2404B1D}">
      <dsp:nvSpPr>
        <dsp:cNvPr id="0" name=""/>
        <dsp:cNvSpPr/>
      </dsp:nvSpPr>
      <dsp:spPr>
        <a:xfrm>
          <a:off x="6149855" y="496426"/>
          <a:ext cx="540295" cy="540295"/>
        </a:xfrm>
        <a:prstGeom prst="triangle">
          <a:avLst>
            <a:gd name="adj" fmla="val 10000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65DF1B9E-A713-4C8A-ACA0-8C8832DB3AC9}">
      <dsp:nvSpPr>
        <dsp:cNvPr id="0" name=""/>
        <dsp:cNvSpPr/>
      </dsp:nvSpPr>
      <dsp:spPr>
        <a:xfrm rot="5400000">
          <a:off x="7650340" y="-137513"/>
          <a:ext cx="1906188" cy="3171854"/>
        </a:xfrm>
        <a:prstGeom prst="corner">
          <a:avLst>
            <a:gd name="adj1" fmla="val 16120"/>
            <a:gd name="adj2" fmla="val 1611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0843FE79-4B59-4D5E-AAFE-88815E59F87E}">
      <dsp:nvSpPr>
        <dsp:cNvPr id="0" name=""/>
        <dsp:cNvSpPr/>
      </dsp:nvSpPr>
      <dsp:spPr>
        <a:xfrm>
          <a:off x="7332150" y="810187"/>
          <a:ext cx="2863568" cy="251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2000" kern="1200" dirty="0" smtClean="0"/>
            <a:t>TLR4, HMGB1: cibles thérapeutiques potentiels pour le traitement de la fibrose?</a:t>
          </a:r>
          <a:endParaRPr lang="fr-FR" sz="2000" kern="1200" dirty="0"/>
        </a:p>
      </dsp:txBody>
      <dsp:txXfrm>
        <a:off x="7332150" y="810187"/>
        <a:ext cx="2863568" cy="2510085"/>
      </dsp:txXfrm>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341D73-7CA0-462B-8ED0-2D4DE5E20723}" type="datetimeFigureOut">
              <a:rPr lang="fr-FR" smtClean="0"/>
              <a:t>20/11/2024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4C8728-9363-496F-B640-28C804C4507E}" type="slidenum">
              <a:rPr lang="fr-FR" smtClean="0"/>
              <a:t>‹N°›</a:t>
            </a:fld>
            <a:endParaRPr lang="fr-FR"/>
          </a:p>
        </p:txBody>
      </p:sp>
    </p:spTree>
    <p:extLst>
      <p:ext uri="{BB962C8B-B14F-4D97-AF65-F5344CB8AC3E}">
        <p14:creationId xmlns:p14="http://schemas.microsoft.com/office/powerpoint/2010/main" val="1414638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ciencedirect.com/topics/pharmacology-toxicology-and-pharmaceutical-science/liver-cirrhosi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sciencedirect.com/topics/pharmacology-toxicology-and-pharmaceutical-science/liver-cell-carcinoma"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nature.com/articles/s41575-023-00759-2#ref-CR21" TargetMode="External"/><Relationship Id="rId13" Type="http://schemas.openxmlformats.org/officeDocument/2006/relationships/hyperlink" Target="https://www.nature.com/articles/s41575-023-00759-2#ref-CR26" TargetMode="External"/><Relationship Id="rId3" Type="http://schemas.openxmlformats.org/officeDocument/2006/relationships/hyperlink" Target="https://www.nature.com/articles/s41575-023-00759-2#ref-CR12" TargetMode="External"/><Relationship Id="rId7" Type="http://schemas.openxmlformats.org/officeDocument/2006/relationships/hyperlink" Target="https://www.nature.com/articles/s41575-023-00759-2#ref-CR20" TargetMode="External"/><Relationship Id="rId12" Type="http://schemas.openxmlformats.org/officeDocument/2006/relationships/hyperlink" Target="https://www.nature.com/articles/s41575-023-00759-2#ref-CR25"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nature.com/articles/s41575-023-00759-2#ref-CR19" TargetMode="External"/><Relationship Id="rId11" Type="http://schemas.openxmlformats.org/officeDocument/2006/relationships/hyperlink" Target="https://www.nature.com/articles/s41575-023-00759-2#ref-CR24" TargetMode="External"/><Relationship Id="rId5" Type="http://schemas.openxmlformats.org/officeDocument/2006/relationships/hyperlink" Target="https://www.nature.com/articles/s41575-023-00759-2#ref-CR18" TargetMode="External"/><Relationship Id="rId10" Type="http://schemas.openxmlformats.org/officeDocument/2006/relationships/hyperlink" Target="https://www.nature.com/articles/s41575-023-00759-2#ref-CR23" TargetMode="External"/><Relationship Id="rId4" Type="http://schemas.openxmlformats.org/officeDocument/2006/relationships/hyperlink" Target="https://www.nature.com/articles/s41575-023-00759-2#ref-CR17" TargetMode="External"/><Relationship Id="rId9" Type="http://schemas.openxmlformats.org/officeDocument/2006/relationships/hyperlink" Target="https://www.nature.com/articles/s41575-023-00759-2#ref-CR22"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74C8728-9363-496F-B640-28C804C4507E}" type="slidenum">
              <a:rPr lang="fr-FR" smtClean="0"/>
              <a:t>1</a:t>
            </a:fld>
            <a:endParaRPr lang="fr-FR"/>
          </a:p>
        </p:txBody>
      </p:sp>
    </p:spTree>
    <p:extLst>
      <p:ext uri="{BB962C8B-B14F-4D97-AF65-F5344CB8AC3E}">
        <p14:creationId xmlns:p14="http://schemas.microsoft.com/office/powerpoint/2010/main" val="3375278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Il représente</a:t>
            </a:r>
            <a:r>
              <a:rPr lang="fr-FR" baseline="0" dirty="0" smtClean="0"/>
              <a:t> la 5</a:t>
            </a:r>
            <a:r>
              <a:rPr lang="fr-FR" baseline="30000" dirty="0" smtClean="0"/>
              <a:t>e</a:t>
            </a:r>
            <a:r>
              <a:rPr lang="fr-FR" baseline="0" dirty="0" smtClean="0"/>
              <a:t> cause de mortalité chez l’homme et la 4</a:t>
            </a:r>
            <a:r>
              <a:rPr lang="fr-FR" baseline="30000" dirty="0" smtClean="0"/>
              <a:t>e</a:t>
            </a:r>
            <a:r>
              <a:rPr lang="fr-FR" baseline="0" dirty="0" smtClean="0"/>
              <a:t> chez la femme</a:t>
            </a:r>
            <a:endParaRPr lang="fr-FR" dirty="0"/>
          </a:p>
        </p:txBody>
      </p:sp>
      <p:sp>
        <p:nvSpPr>
          <p:cNvPr id="4" name="Espace réservé du numéro de diapositive 3"/>
          <p:cNvSpPr>
            <a:spLocks noGrp="1"/>
          </p:cNvSpPr>
          <p:nvPr>
            <p:ph type="sldNum" sz="quarter" idx="10"/>
          </p:nvPr>
        </p:nvSpPr>
        <p:spPr/>
        <p:txBody>
          <a:bodyPr/>
          <a:lstStyle/>
          <a:p>
            <a:fld id="{074C8728-9363-496F-B640-28C804C4507E}" type="slidenum">
              <a:rPr lang="fr-FR" smtClean="0"/>
              <a:t>12</a:t>
            </a:fld>
            <a:endParaRPr lang="fr-FR"/>
          </a:p>
        </p:txBody>
      </p:sp>
    </p:spTree>
    <p:extLst>
      <p:ext uri="{BB962C8B-B14F-4D97-AF65-F5344CB8AC3E}">
        <p14:creationId xmlns:p14="http://schemas.microsoft.com/office/powerpoint/2010/main" val="469230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Les TLR sont des récepteurs conservés au fil de l'évolution qui font partie de la famille des récepteurs de reconnaissance de formes (PRR).</a:t>
            </a:r>
          </a:p>
          <a:p>
            <a:r>
              <a:rPr lang="fr-FR" sz="1200" kern="1200" dirty="0" smtClean="0">
                <a:solidFill>
                  <a:schemeClr val="tx1"/>
                </a:solidFill>
                <a:effectLst/>
                <a:latin typeface="+mn-lt"/>
                <a:ea typeface="+mn-ea"/>
                <a:cs typeface="+mn-cs"/>
              </a:rPr>
              <a:t>Les TLR sont subdivisés en deux sous-familles en fonction de leur emplacement (Kawasaki and </a:t>
            </a:r>
            <a:r>
              <a:rPr lang="fr-FR" sz="1200" kern="1200" dirty="0" err="1" smtClean="0">
                <a:solidFill>
                  <a:schemeClr val="tx1"/>
                </a:solidFill>
                <a:effectLst/>
                <a:latin typeface="+mn-lt"/>
                <a:ea typeface="+mn-ea"/>
                <a:cs typeface="+mn-cs"/>
              </a:rPr>
              <a:t>Kawai</a:t>
            </a:r>
            <a:r>
              <a:rPr lang="fr-FR" sz="1200" kern="1200" dirty="0" smtClean="0">
                <a:solidFill>
                  <a:schemeClr val="tx1"/>
                </a:solidFill>
                <a:effectLst/>
                <a:latin typeface="+mn-lt"/>
                <a:ea typeface="+mn-ea"/>
                <a:cs typeface="+mn-cs"/>
              </a:rPr>
              <a:t>, 2014) : Les TLR de la membrane cellulaire, qui comprennent TLR1, TLR2, TLR4, TLR5, TLR6 et TLR10, sont exprimés à la surface des cellules.</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Les TLR intracellulaires, TLR3, TLR7, TLR8 et TLR9, sont exprimés sur le réticulum endoplasmique et la membrane de l'endosome-lysosome.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Les TLR distinguent par leur capacité remarquable à reconnaître et s’activer face à une large gamme de ligands, principalement représentés par les </a:t>
            </a:r>
            <a:r>
              <a:rPr lang="fr-FR" sz="1200" kern="1200" dirty="0" err="1" smtClean="0">
                <a:solidFill>
                  <a:schemeClr val="tx1"/>
                </a:solidFill>
                <a:effectLst/>
                <a:latin typeface="+mn-lt"/>
                <a:ea typeface="+mn-ea"/>
                <a:cs typeface="+mn-cs"/>
              </a:rPr>
              <a:t>PAMPs</a:t>
            </a:r>
            <a:r>
              <a:rPr lang="fr-FR" sz="1200" kern="1200" dirty="0" smtClean="0">
                <a:solidFill>
                  <a:schemeClr val="tx1"/>
                </a:solidFill>
                <a:effectLst/>
                <a:latin typeface="+mn-lt"/>
                <a:ea typeface="+mn-ea"/>
                <a:cs typeface="+mn-cs"/>
              </a:rPr>
              <a:t> et les molécules endogènes libérées lors des lésions tissulaires, appelées </a:t>
            </a:r>
            <a:r>
              <a:rPr lang="fr-FR" sz="1200" kern="1200" dirty="0" err="1" smtClean="0">
                <a:solidFill>
                  <a:schemeClr val="tx1"/>
                </a:solidFill>
                <a:effectLst/>
                <a:latin typeface="+mn-lt"/>
                <a:ea typeface="+mn-ea"/>
                <a:cs typeface="+mn-cs"/>
              </a:rPr>
              <a:t>DAMPs</a:t>
            </a:r>
            <a:r>
              <a:rPr lang="fr-FR" sz="1200" kern="1200" dirty="0" smtClean="0">
                <a:solidFill>
                  <a:schemeClr val="tx1"/>
                </a:solidFill>
                <a:effectLst/>
                <a:latin typeface="+mn-lt"/>
                <a:ea typeface="+mn-ea"/>
                <a:cs typeface="+mn-cs"/>
              </a:rPr>
              <a:t>, faisant d’eux des acteurs clés de l’immunité innée (</a:t>
            </a:r>
            <a:r>
              <a:rPr lang="fr-FR" sz="1200" kern="1200" dirty="0" err="1" smtClean="0">
                <a:solidFill>
                  <a:schemeClr val="tx1"/>
                </a:solidFill>
                <a:effectLst/>
                <a:latin typeface="+mn-lt"/>
                <a:ea typeface="+mn-ea"/>
                <a:cs typeface="+mn-cs"/>
              </a:rPr>
              <a:t>Seki</a:t>
            </a:r>
            <a:r>
              <a:rPr lang="fr-FR" sz="1200" kern="1200" dirty="0" smtClean="0">
                <a:solidFill>
                  <a:schemeClr val="tx1"/>
                </a:solidFill>
                <a:effectLst/>
                <a:latin typeface="+mn-lt"/>
                <a:ea typeface="+mn-ea"/>
                <a:cs typeface="+mn-cs"/>
              </a:rPr>
              <a:t> et al., 2011; West et al., 2006).</a:t>
            </a:r>
          </a:p>
          <a:p>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074C8728-9363-496F-B640-28C804C4507E}" type="slidenum">
              <a:rPr lang="fr-FR" smtClean="0"/>
              <a:t>14</a:t>
            </a:fld>
            <a:endParaRPr lang="fr-FR"/>
          </a:p>
        </p:txBody>
      </p:sp>
    </p:spTree>
    <p:extLst>
      <p:ext uri="{BB962C8B-B14F-4D97-AF65-F5344CB8AC3E}">
        <p14:creationId xmlns:p14="http://schemas.microsoft.com/office/powerpoint/2010/main" val="1676955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50000"/>
              </a:lnSpc>
            </a:pPr>
            <a:r>
              <a:rPr lang="fr-TN" sz="1200" dirty="0" smtClean="0">
                <a:effectLst/>
                <a:latin typeface="Calibri" panose="020F0502020204030204" pitchFamily="34" charset="0"/>
                <a:ea typeface="Times New Roman" panose="02020603050405020304" pitchFamily="18" charset="0"/>
              </a:rPr>
              <a:t>Lorsqu'une lésion hépatique survient, des molécules associées aux dommages sont libérées, activant les </a:t>
            </a:r>
            <a:r>
              <a:rPr lang="fr-FR" sz="1200" dirty="0" smtClean="0">
                <a:effectLst/>
                <a:latin typeface="Calibri" panose="020F0502020204030204" pitchFamily="34" charset="0"/>
                <a:ea typeface="Times New Roman" panose="02020603050405020304" pitchFamily="18" charset="0"/>
              </a:rPr>
              <a:t>CEF </a:t>
            </a:r>
            <a:r>
              <a:rPr lang="fr-TN" sz="1200" dirty="0" smtClean="0">
                <a:effectLst/>
                <a:latin typeface="Calibri" panose="020F0502020204030204" pitchFamily="34" charset="0"/>
                <a:ea typeface="Times New Roman" panose="02020603050405020304" pitchFamily="18" charset="0"/>
              </a:rPr>
              <a:t>qui se transforment alors en myofibroblastes produis</a:t>
            </a:r>
            <a:r>
              <a:rPr lang="fr-FR" sz="1200" dirty="0" smtClean="0">
                <a:effectLst/>
                <a:latin typeface="Calibri" panose="020F0502020204030204" pitchFamily="34" charset="0"/>
                <a:ea typeface="Times New Roman" panose="02020603050405020304" pitchFamily="18" charset="0"/>
              </a:rPr>
              <a:t>a</a:t>
            </a:r>
            <a:r>
              <a:rPr lang="fr-TN" sz="1200" dirty="0" smtClean="0">
                <a:effectLst/>
                <a:latin typeface="Calibri" panose="020F0502020204030204" pitchFamily="34" charset="0"/>
                <a:ea typeface="Times New Roman" panose="02020603050405020304" pitchFamily="18" charset="0"/>
              </a:rPr>
              <a:t>nt et accumul</a:t>
            </a:r>
            <a:r>
              <a:rPr lang="fr-FR" sz="1200" dirty="0" smtClean="0">
                <a:effectLst/>
                <a:latin typeface="Calibri" panose="020F0502020204030204" pitchFamily="34" charset="0"/>
                <a:ea typeface="Times New Roman" panose="02020603050405020304" pitchFamily="18" charset="0"/>
              </a:rPr>
              <a:t>a</a:t>
            </a:r>
            <a:r>
              <a:rPr lang="fr-TN" sz="1200" dirty="0" smtClean="0">
                <a:effectLst/>
                <a:latin typeface="Calibri" panose="020F0502020204030204" pitchFamily="34" charset="0"/>
                <a:ea typeface="Times New Roman" panose="02020603050405020304" pitchFamily="18" charset="0"/>
              </a:rPr>
              <a:t>nt du collagène et d'autres composants de la matrice extracellulaire contribuant à la fibrose. Les cytokines TGF-βet CTGF sont également libérées, renforçant l'activation des cellules </a:t>
            </a:r>
            <a:r>
              <a:rPr lang="fr-FR" sz="1200" dirty="0" smtClean="0">
                <a:effectLst/>
                <a:latin typeface="Calibri" panose="020F0502020204030204" pitchFamily="34" charset="0"/>
                <a:ea typeface="Times New Roman" panose="02020603050405020304" pitchFamily="18" charset="0"/>
              </a:rPr>
              <a:t>étoilées </a:t>
            </a:r>
            <a:r>
              <a:rPr lang="fr-TN" sz="1200" dirty="0" smtClean="0">
                <a:effectLst/>
                <a:latin typeface="Calibri" panose="020F0502020204030204" pitchFamily="34" charset="0"/>
                <a:ea typeface="Times New Roman" panose="02020603050405020304" pitchFamily="18" charset="0"/>
              </a:rPr>
              <a:t>hépatiques.</a:t>
            </a:r>
            <a:endParaRPr lang="fr-TN" sz="1200" dirty="0" smtClean="0">
              <a:effectLst/>
              <a:latin typeface="Times New Roman" panose="02020603050405020304" pitchFamily="18" charset="0"/>
              <a:ea typeface="Times New Roman" panose="02020603050405020304" pitchFamily="18" charset="0"/>
            </a:endParaRPr>
          </a:p>
          <a:p>
            <a:pPr>
              <a:lnSpc>
                <a:spcPct val="150000"/>
              </a:lnSpc>
            </a:pPr>
            <a:r>
              <a:rPr lang="fr-TN" sz="1200" dirty="0" smtClean="0">
                <a:effectLst/>
                <a:latin typeface="Calibri" panose="020F0502020204030204" pitchFamily="34" charset="0"/>
                <a:ea typeface="Times New Roman" panose="02020603050405020304" pitchFamily="18" charset="0"/>
              </a:rPr>
              <a:t>En parallèle, les motifs moléculaires associés aux pathogènes se lient aux récepteurs Toll-like (TLR) sur les cellules de Kupffer. Cette interaction active </a:t>
            </a:r>
            <a:r>
              <a:rPr lang="fr-FR" sz="1200" dirty="0" smtClean="0">
                <a:effectLst/>
                <a:latin typeface="Calibri" panose="020F0502020204030204" pitchFamily="34" charset="0"/>
                <a:ea typeface="Times New Roman" panose="02020603050405020304" pitchFamily="18" charset="0"/>
              </a:rPr>
              <a:t>ces</a:t>
            </a:r>
            <a:r>
              <a:rPr lang="fr-TN" sz="1200" dirty="0" smtClean="0">
                <a:effectLst/>
                <a:latin typeface="Calibri" panose="020F0502020204030204" pitchFamily="34" charset="0"/>
                <a:ea typeface="Times New Roman" panose="02020603050405020304" pitchFamily="18" charset="0"/>
              </a:rPr>
              <a:t> cellules, </a:t>
            </a:r>
            <a:r>
              <a:rPr lang="fr-FR" sz="1200" dirty="0" smtClean="0">
                <a:effectLst/>
                <a:latin typeface="Calibri" panose="020F0502020204030204" pitchFamily="34" charset="0"/>
                <a:ea typeface="Times New Roman" panose="02020603050405020304" pitchFamily="18" charset="0"/>
              </a:rPr>
              <a:t>qui </a:t>
            </a:r>
            <a:r>
              <a:rPr lang="fr-FR" sz="1200" dirty="0" smtClean="0">
                <a:effectLst/>
                <a:latin typeface="Calibri" panose="020F0502020204030204" pitchFamily="34" charset="0"/>
                <a:ea typeface="Tahoma" panose="020B0604030504040204" pitchFamily="34" charset="0"/>
              </a:rPr>
              <a:t>sécrètent a leurs tours les ligands de </a:t>
            </a:r>
            <a:r>
              <a:rPr lang="fr-FR" sz="1200" dirty="0" err="1" smtClean="0">
                <a:effectLst/>
                <a:latin typeface="Calibri" panose="020F0502020204030204" pitchFamily="34" charset="0"/>
                <a:ea typeface="Tahoma" panose="020B0604030504040204" pitchFamily="34" charset="0"/>
              </a:rPr>
              <a:t>chimiokine</a:t>
            </a:r>
            <a:r>
              <a:rPr lang="fr-FR" sz="1200" dirty="0" smtClean="0">
                <a:effectLst/>
                <a:latin typeface="Calibri" panose="020F0502020204030204" pitchFamily="34" charset="0"/>
                <a:ea typeface="Tahoma" panose="020B0604030504040204" pitchFamily="34" charset="0"/>
              </a:rPr>
              <a:t>, </a:t>
            </a:r>
            <a:r>
              <a:rPr lang="fr-TN" sz="1200" dirty="0" smtClean="0">
                <a:effectLst/>
                <a:latin typeface="Calibri" panose="020F0502020204030204" pitchFamily="34" charset="0"/>
                <a:ea typeface="Times New Roman" panose="02020603050405020304" pitchFamily="18" charset="0"/>
              </a:rPr>
              <a:t>recrut</a:t>
            </a:r>
            <a:r>
              <a:rPr lang="fr-FR" sz="1200" dirty="0" smtClean="0">
                <a:effectLst/>
                <a:latin typeface="Calibri" panose="020F0502020204030204" pitchFamily="34" charset="0"/>
                <a:ea typeface="Times New Roman" panose="02020603050405020304" pitchFamily="18" charset="0"/>
              </a:rPr>
              <a:t>a</a:t>
            </a:r>
            <a:r>
              <a:rPr lang="fr-TN" sz="1200" dirty="0" smtClean="0">
                <a:effectLst/>
                <a:latin typeface="Calibri" panose="020F0502020204030204" pitchFamily="34" charset="0"/>
                <a:ea typeface="Times New Roman" panose="02020603050405020304" pitchFamily="18" charset="0"/>
              </a:rPr>
              <a:t>nt et activ</a:t>
            </a:r>
            <a:r>
              <a:rPr lang="fr-FR" sz="1200" dirty="0" smtClean="0">
                <a:effectLst/>
                <a:latin typeface="Calibri" panose="020F0502020204030204" pitchFamily="34" charset="0"/>
                <a:ea typeface="Times New Roman" panose="02020603050405020304" pitchFamily="18" charset="0"/>
              </a:rPr>
              <a:t>a</a:t>
            </a:r>
            <a:r>
              <a:rPr lang="fr-TN" sz="1200" dirty="0" smtClean="0">
                <a:effectLst/>
                <a:latin typeface="Calibri" panose="020F0502020204030204" pitchFamily="34" charset="0"/>
                <a:ea typeface="Times New Roman" panose="02020603050405020304" pitchFamily="18" charset="0"/>
              </a:rPr>
              <a:t>nt les monocytes circulants. Ces monocytes se différencient en macrophages pro-inflammatoires, libérant des cytokines et des interleukines créant un environnement pro-inflammatoire. Cette inflammation chronique maintient l'activation des cellules stellaires</a:t>
            </a:r>
            <a:r>
              <a:rPr lang="fr-FR" sz="1200" dirty="0" smtClean="0">
                <a:effectLst/>
                <a:latin typeface="Calibri" panose="020F0502020204030204" pitchFamily="34" charset="0"/>
                <a:ea typeface="Times New Roman" panose="02020603050405020304" pitchFamily="18" charset="0"/>
              </a:rPr>
              <a:t>.</a:t>
            </a:r>
            <a:r>
              <a:rPr lang="fr-FR" sz="1200" dirty="0" smtClean="0">
                <a:effectLst/>
                <a:latin typeface="Calibri" panose="020F0502020204030204" pitchFamily="34" charset="0"/>
                <a:ea typeface="Tahoma" panose="020B0604030504040204" pitchFamily="34" charset="0"/>
              </a:rPr>
              <a:t> </a:t>
            </a:r>
            <a:endParaRPr lang="fr-TN" sz="1200" dirty="0" smtClean="0">
              <a:effectLst/>
              <a:latin typeface="Times New Roman" panose="02020603050405020304" pitchFamily="18" charset="0"/>
              <a:ea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la perméabilité intestinale augmente en raison de l'inflammation systémique, de l'hypertension portale, de la </a:t>
            </a:r>
            <a:r>
              <a:rPr lang="fr-FR" dirty="0" err="1" smtClean="0"/>
              <a:t>dysbiose</a:t>
            </a:r>
            <a:r>
              <a:rPr lang="fr-FR" dirty="0" smtClean="0"/>
              <a:t> intestinale ou de la désintégration des jonctions serrées, conduisant à une translocation bactérienne. Le LPS </a:t>
            </a:r>
            <a:r>
              <a:rPr lang="fr-FR" dirty="0" err="1" smtClean="0"/>
              <a:t>transloqué</a:t>
            </a:r>
            <a:r>
              <a:rPr lang="fr-FR" dirty="0" smtClean="0"/>
              <a:t> stimule le TLR4 sur les HSC. Après activation du TLR4, les HSC produisent des </a:t>
            </a:r>
            <a:r>
              <a:rPr lang="fr-FR" dirty="0" err="1" smtClean="0"/>
              <a:t>chimiokines</a:t>
            </a:r>
            <a:r>
              <a:rPr lang="fr-FR" dirty="0" smtClean="0"/>
              <a:t> pour recruter les cellules de </a:t>
            </a:r>
            <a:r>
              <a:rPr lang="fr-FR" dirty="0" err="1" smtClean="0"/>
              <a:t>Kupffer</a:t>
            </a:r>
            <a:r>
              <a:rPr lang="fr-FR" dirty="0" smtClean="0"/>
              <a:t> via CCR1 et CCR2, et Bambi est régulé à la baisse via MyD88 et NF-</a:t>
            </a:r>
            <a:r>
              <a:rPr lang="fr-FR" dirty="0" err="1" smtClean="0"/>
              <a:t>κB</a:t>
            </a:r>
            <a:r>
              <a:rPr lang="fr-FR" dirty="0" smtClean="0"/>
              <a:t>. La signalisation TGF-β pleinement activée induit finalement l'activation des HSC et la fibrose hépatique;</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L'axe LPS-TLR4-HMGB1 est un acteur majeur de l'inflammation hépatique. En ciblant cet axe, les chercheurs espèrent développer de nouvelles thérapies pour traiter un large éventail de maladies du foie.</a:t>
            </a:r>
          </a:p>
          <a:p>
            <a:endParaRPr lang="fr-TN" dirty="0" smtClean="0"/>
          </a:p>
          <a:p>
            <a:endParaRPr lang="fr-FR" dirty="0"/>
          </a:p>
        </p:txBody>
      </p:sp>
      <p:sp>
        <p:nvSpPr>
          <p:cNvPr id="4" name="Espace réservé du numéro de diapositive 3"/>
          <p:cNvSpPr>
            <a:spLocks noGrp="1"/>
          </p:cNvSpPr>
          <p:nvPr>
            <p:ph type="sldNum" sz="quarter" idx="10"/>
          </p:nvPr>
        </p:nvSpPr>
        <p:spPr/>
        <p:txBody>
          <a:bodyPr/>
          <a:lstStyle/>
          <a:p>
            <a:fld id="{074C8728-9363-496F-B640-28C804C4507E}" type="slidenum">
              <a:rPr lang="fr-FR" smtClean="0"/>
              <a:t>15</a:t>
            </a:fld>
            <a:endParaRPr lang="fr-FR"/>
          </a:p>
        </p:txBody>
      </p:sp>
    </p:spTree>
    <p:extLst>
      <p:ext uri="{BB962C8B-B14F-4D97-AF65-F5344CB8AC3E}">
        <p14:creationId xmlns:p14="http://schemas.microsoft.com/office/powerpoint/2010/main" val="2349956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Les TLR joue un rôle crucial dans le cancer du foie associé à l’inflammation chronique (</a:t>
            </a:r>
            <a:r>
              <a:rPr lang="fr-FR" dirty="0" err="1" smtClean="0"/>
              <a:t>Dertli</a:t>
            </a:r>
            <a:r>
              <a:rPr lang="fr-FR" dirty="0" smtClean="0"/>
              <a:t> et al., 2021). En effet, leur activation favoriserait la formation de CHC dans environ 10% des cas de cirrhose (Maeda, 2010). </a:t>
            </a:r>
            <a:endParaRPr lang="fr-FR" dirty="0" smtClean="0"/>
          </a:p>
          <a:p>
            <a:r>
              <a:rPr lang="fr-FR" dirty="0" smtClean="0"/>
              <a:t>Les TLR contribuerait à la carcinogenèse hépatique par différents mécanismes :</a:t>
            </a:r>
          </a:p>
          <a:p>
            <a:r>
              <a:rPr lang="fr-FR" dirty="0" smtClean="0"/>
              <a:t> (i) L’inflammation soutenue par l’activation prolongée des TLR, comme TLR4, associée à un stress oxydatif élevé, peut induire des dommages à l'ADN et des mutations génétiques favorisant la transformation maligne des hépatocytes.</a:t>
            </a:r>
          </a:p>
          <a:p>
            <a:r>
              <a:rPr lang="fr-FR" dirty="0" smtClean="0"/>
              <a:t>(ii) Les voies de signalisation activées par les TLR, comme le NF-</a:t>
            </a:r>
            <a:r>
              <a:rPr lang="fr-FR" dirty="0" err="1" smtClean="0"/>
              <a:t>κB</a:t>
            </a:r>
            <a:r>
              <a:rPr lang="fr-FR" dirty="0" smtClean="0"/>
              <a:t> et MAPK, peuvent stimuler la prolifération des cellules hépatiques, ce qui augmente le risque de mutations oncogéniques et de développement tumoral.</a:t>
            </a:r>
          </a:p>
          <a:p>
            <a:r>
              <a:rPr lang="fr-FR" dirty="0" smtClean="0"/>
              <a:t>(iii) La sécrétion de facteurs pro-</a:t>
            </a:r>
            <a:r>
              <a:rPr lang="fr-FR" dirty="0" err="1" smtClean="0"/>
              <a:t>angiogéniques</a:t>
            </a:r>
            <a:r>
              <a:rPr lang="fr-FR" dirty="0" smtClean="0"/>
              <a:t> comme le facteur de croissance de l'endothélium vasculaire (VEGF) peut favoriser la </a:t>
            </a:r>
            <a:r>
              <a:rPr lang="fr-FR" dirty="0" err="1" smtClean="0"/>
              <a:t>néovascularisation</a:t>
            </a:r>
            <a:r>
              <a:rPr lang="fr-FR" dirty="0" smtClean="0"/>
              <a:t> tumorale, permettant la croissance et la dissémination des cellules cancéreuses. </a:t>
            </a:r>
          </a:p>
          <a:p>
            <a:r>
              <a:rPr lang="fr-FR" dirty="0" smtClean="0"/>
              <a:t>(</a:t>
            </a:r>
            <a:r>
              <a:rPr lang="fr-FR" dirty="0" err="1" smtClean="0"/>
              <a:t>iiii</a:t>
            </a:r>
            <a:r>
              <a:rPr lang="fr-FR" dirty="0" smtClean="0"/>
              <a:t>) l’activation des TLR, comme celle de TLR9 par les oligonucléotides </a:t>
            </a:r>
            <a:r>
              <a:rPr lang="fr-FR" dirty="0" err="1" smtClean="0"/>
              <a:t>CpG</a:t>
            </a:r>
            <a:r>
              <a:rPr lang="fr-FR" dirty="0" smtClean="0"/>
              <a:t> peut induire une tolérance immunitaire et favoriser la progression tumorale.</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074C8728-9363-496F-B640-28C804C4507E}" type="slidenum">
              <a:rPr lang="fr-FR" smtClean="0"/>
              <a:t>16</a:t>
            </a:fld>
            <a:endParaRPr lang="fr-FR"/>
          </a:p>
        </p:txBody>
      </p:sp>
    </p:spTree>
    <p:extLst>
      <p:ext uri="{BB962C8B-B14F-4D97-AF65-F5344CB8AC3E}">
        <p14:creationId xmlns:p14="http://schemas.microsoft.com/office/powerpoint/2010/main" val="911358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74C8728-9363-496F-B640-28C804C4507E}" type="slidenum">
              <a:rPr lang="fr-FR" smtClean="0"/>
              <a:t>20</a:t>
            </a:fld>
            <a:endParaRPr lang="fr-FR"/>
          </a:p>
        </p:txBody>
      </p:sp>
    </p:spTree>
    <p:extLst>
      <p:ext uri="{BB962C8B-B14F-4D97-AF65-F5344CB8AC3E}">
        <p14:creationId xmlns:p14="http://schemas.microsoft.com/office/powerpoint/2010/main" val="3555495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457200">
              <a:lnSpc>
                <a:spcPct val="150000"/>
              </a:lnSpc>
              <a:spcAft>
                <a:spcPts val="800"/>
              </a:spcAft>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En effet l’étude de </a:t>
            </a:r>
            <a:r>
              <a:rPr lang="fr-TN" sz="1800" dirty="0">
                <a:effectLst/>
                <a:latin typeface="Times New Roman" panose="02020603050405020304" pitchFamily="18" charset="0"/>
                <a:ea typeface="Calibri" panose="020F0502020204030204" pitchFamily="34" charset="0"/>
                <a:cs typeface="Times New Roman" panose="02020603050405020304" pitchFamily="18" charset="0"/>
              </a:rPr>
              <a:t>la corrélation entre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l’expression génique de </a:t>
            </a:r>
            <a:r>
              <a:rPr lang="fr-TN" sz="1800" dirty="0">
                <a:effectLst/>
                <a:latin typeface="Times New Roman" panose="02020603050405020304" pitchFamily="18" charset="0"/>
                <a:ea typeface="Calibri" panose="020F0502020204030204" pitchFamily="34" charset="0"/>
                <a:cs typeface="Times New Roman" panose="02020603050405020304" pitchFamily="18" charset="0"/>
              </a:rPr>
              <a:t>TLR4 et HMGB1</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 montrée </a:t>
            </a:r>
            <a:r>
              <a:rPr lang="fr-TN" sz="1800" dirty="0">
                <a:effectLst/>
                <a:latin typeface="Times New Roman" panose="02020603050405020304" pitchFamily="18" charset="0"/>
                <a:ea typeface="Calibri" panose="020F0502020204030204" pitchFamily="34" charset="0"/>
                <a:cs typeface="Times New Roman" panose="02020603050405020304" pitchFamily="18" charset="0"/>
              </a:rPr>
              <a:t>une corrélation positive significative entre l'expression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des</a:t>
            </a:r>
            <a:r>
              <a:rPr lang="fr-TN" sz="1800" dirty="0">
                <a:effectLst/>
                <a:latin typeface="Times New Roman" panose="02020603050405020304" pitchFamily="18" charset="0"/>
                <a:ea typeface="Calibri" panose="020F0502020204030204" pitchFamily="34" charset="0"/>
                <a:cs typeface="Times New Roman" panose="02020603050405020304" pitchFamily="18" charset="0"/>
              </a:rPr>
              <a:t> deux gènes (r = 0,874 ; p &lt; 0,0045). Cette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association </a:t>
            </a:r>
            <a:r>
              <a:rPr lang="fr-TN" sz="1800" dirty="0">
                <a:effectLst/>
                <a:latin typeface="Times New Roman" panose="02020603050405020304" pitchFamily="18" charset="0"/>
                <a:ea typeface="Calibri" panose="020F0502020204030204" pitchFamily="34" charset="0"/>
                <a:cs typeface="Times New Roman" panose="02020603050405020304" pitchFamily="18" charset="0"/>
              </a:rPr>
              <a:t> positive suggère que l'activation de TLR4 par le LPS pourrait entraîner une régulation positive de l'expression de HMGB1. </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nSpc>
                <a:spcPct val="150000"/>
              </a:lnSpc>
              <a:spcAft>
                <a:spcPts val="800"/>
              </a:spcAft>
            </a:pP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nSpc>
                <a:spcPct val="150000"/>
              </a:lnSpc>
              <a:spcAft>
                <a:spcPts val="800"/>
              </a:spcAft>
            </a:pPr>
            <a:endParaRPr lang="fr-T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71F36BEA-FC48-41F3-A263-A5E35BC9B8AA}" type="slidenum">
              <a:rPr lang="fr-FR" smtClean="0"/>
              <a:t>26</a:t>
            </a:fld>
            <a:endParaRPr lang="fr-FR"/>
          </a:p>
        </p:txBody>
      </p:sp>
    </p:spTree>
    <p:extLst>
      <p:ext uri="{BB962C8B-B14F-4D97-AF65-F5344CB8AC3E}">
        <p14:creationId xmlns:p14="http://schemas.microsoft.com/office/powerpoint/2010/main" val="103189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74C8728-9363-496F-B640-28C804C4507E}" type="slidenum">
              <a:rPr lang="fr-FR" smtClean="0"/>
              <a:t>27</a:t>
            </a:fld>
            <a:endParaRPr lang="fr-FR"/>
          </a:p>
        </p:txBody>
      </p:sp>
    </p:spTree>
    <p:extLst>
      <p:ext uri="{BB962C8B-B14F-4D97-AF65-F5344CB8AC3E}">
        <p14:creationId xmlns:p14="http://schemas.microsoft.com/office/powerpoint/2010/main" val="474049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fr-FR" sz="1200" dirty="0">
                <a:effectLst/>
                <a:latin typeface="Times New Roman" panose="02020603050405020304" pitchFamily="18" charset="0"/>
                <a:ea typeface="Times New Roman" panose="02020603050405020304" pitchFamily="18" charset="0"/>
              </a:rPr>
              <a:t>L’analyse immunohistochimique a </a:t>
            </a:r>
            <a:r>
              <a:rPr lang="fr-FR" sz="1200" dirty="0">
                <a:effectLst/>
                <a:latin typeface="Times New Roman" panose="02020603050405020304" pitchFamily="18" charset="0"/>
                <a:ea typeface="Calibri" panose="020F0502020204030204" pitchFamily="34" charset="0"/>
              </a:rPr>
              <a:t>révélé une augmentation significative da</a:t>
            </a:r>
            <a:r>
              <a:rPr lang="fr-FR" sz="1200" dirty="0">
                <a:effectLst/>
                <a:latin typeface="Times New Roman" panose="02020603050405020304" pitchFamily="18" charset="0"/>
                <a:ea typeface="Times New Roman" panose="02020603050405020304" pitchFamily="18" charset="0"/>
              </a:rPr>
              <a:t>ns</a:t>
            </a:r>
            <a:r>
              <a:rPr lang="fr-FR" sz="1200" dirty="0">
                <a:effectLst/>
                <a:latin typeface="Times New Roman" panose="02020603050405020304" pitchFamily="18" charset="0"/>
                <a:ea typeface="Calibri" panose="020F0502020204030204" pitchFamily="34" charset="0"/>
              </a:rPr>
              <a:t> </a:t>
            </a:r>
            <a:r>
              <a:rPr lang="fr-FR" sz="1200" dirty="0">
                <a:effectLst/>
                <a:latin typeface="Times New Roman" panose="02020603050405020304" pitchFamily="18" charset="0"/>
                <a:ea typeface="Times New Roman" panose="02020603050405020304" pitchFamily="18" charset="0"/>
              </a:rPr>
              <a:t>l'expression du </a:t>
            </a:r>
            <a:r>
              <a:rPr lang="fr-FR" sz="1200" dirty="0" smtClean="0">
                <a:effectLst/>
                <a:latin typeface="Times New Roman" panose="02020603050405020304" pitchFamily="18" charset="0"/>
                <a:ea typeface="Times New Roman" panose="02020603050405020304" pitchFamily="18" charset="0"/>
              </a:rPr>
              <a:t>TLR4</a:t>
            </a:r>
            <a:r>
              <a:rPr lang="fr-FR" sz="1200" baseline="0" dirty="0" smtClean="0">
                <a:effectLst/>
                <a:latin typeface="Times New Roman" panose="02020603050405020304" pitchFamily="18" charset="0"/>
                <a:ea typeface="Times New Roman" panose="02020603050405020304" pitchFamily="18" charset="0"/>
              </a:rPr>
              <a:t> dans </a:t>
            </a:r>
            <a:r>
              <a:rPr lang="fr-FR" sz="1200" dirty="0" smtClean="0">
                <a:effectLst/>
                <a:latin typeface="Times New Roman" panose="02020603050405020304" pitchFamily="18" charset="0"/>
                <a:ea typeface="Times New Roman" panose="02020603050405020304" pitchFamily="18" charset="0"/>
              </a:rPr>
              <a:t>les </a:t>
            </a:r>
            <a:r>
              <a:rPr lang="fr-FR" sz="1200" dirty="0">
                <a:effectLst/>
                <a:latin typeface="Times New Roman" panose="02020603050405020304" pitchFamily="18" charset="0"/>
                <a:ea typeface="Times New Roman" panose="02020603050405020304" pitchFamily="18" charset="0"/>
              </a:rPr>
              <a:t>tissus hépatiques </a:t>
            </a:r>
            <a:r>
              <a:rPr lang="fr-FR" sz="1200" dirty="0">
                <a:effectLst/>
                <a:latin typeface="Times New Roman" panose="02020603050405020304" pitchFamily="18" charset="0"/>
                <a:ea typeface="Calibri" panose="020F0502020204030204" pitchFamily="34" charset="0"/>
              </a:rPr>
              <a:t>des patients atteints d’hépatite chronique  </a:t>
            </a:r>
            <a:r>
              <a:rPr lang="fr-FR" sz="1200" dirty="0" smtClean="0">
                <a:effectLst/>
                <a:latin typeface="Times New Roman" panose="02020603050405020304" pitchFamily="18" charset="0"/>
                <a:ea typeface="Calibri" panose="020F0502020204030204" pitchFamily="34" charset="0"/>
              </a:rPr>
              <a:t>en</a:t>
            </a:r>
            <a:r>
              <a:rPr lang="fr-FR" sz="1200" baseline="0" dirty="0" smtClean="0">
                <a:effectLst/>
                <a:latin typeface="Times New Roman" panose="02020603050405020304" pitchFamily="18" charset="0"/>
                <a:ea typeface="Calibri" panose="020F0502020204030204" pitchFamily="34" charset="0"/>
              </a:rPr>
              <a:t> comparaison avec</a:t>
            </a:r>
            <a:r>
              <a:rPr lang="fr-FR" sz="1200" dirty="0" smtClean="0">
                <a:effectLst/>
                <a:latin typeface="Times New Roman" panose="02020603050405020304" pitchFamily="18" charset="0"/>
                <a:ea typeface="Calibri" panose="020F0502020204030204" pitchFamily="34" charset="0"/>
              </a:rPr>
              <a:t> </a:t>
            </a:r>
            <a:r>
              <a:rPr lang="fr-FR" sz="1200" dirty="0">
                <a:effectLst/>
                <a:latin typeface="Times New Roman" panose="02020603050405020304" pitchFamily="18" charset="0"/>
                <a:ea typeface="Calibri" panose="020F0502020204030204" pitchFamily="34" charset="0"/>
              </a:rPr>
              <a:t>les </a:t>
            </a:r>
            <a:r>
              <a:rPr lang="fr-FR" sz="1200" dirty="0">
                <a:effectLst/>
                <a:latin typeface="Times New Roman" panose="02020603050405020304" pitchFamily="18" charset="0"/>
                <a:ea typeface="Times New Roman" panose="02020603050405020304" pitchFamily="18" charset="0"/>
              </a:rPr>
              <a:t>témoins confirmant le rôle de TLR4 dans la pathogenèse des hépatites chroniques </a:t>
            </a:r>
          </a:p>
          <a:p>
            <a:pPr marL="0" marR="0" lvl="0" indent="0" algn="just" defTabSz="914400" rtl="0" eaLnBrk="1" fontAlgn="auto" latinLnBrk="0" hangingPunct="1">
              <a:lnSpc>
                <a:spcPct val="150000"/>
              </a:lnSpc>
              <a:spcBef>
                <a:spcPts val="0"/>
              </a:spcBef>
              <a:spcAft>
                <a:spcPts val="0"/>
              </a:spcAft>
              <a:buClrTx/>
              <a:buSzTx/>
              <a:buFontTx/>
              <a:buNone/>
              <a:tabLst/>
              <a:defRPr/>
            </a:pPr>
            <a:r>
              <a:rPr lang="fr-FR" sz="1800" dirty="0">
                <a:effectLst/>
                <a:latin typeface="Times New Roman" panose="02020603050405020304" pitchFamily="18" charset="0"/>
                <a:ea typeface="Times New Roman" panose="02020603050405020304" pitchFamily="18" charset="0"/>
              </a:rPr>
              <a:t>L’</a:t>
            </a:r>
            <a:r>
              <a:rPr lang="fr-FR" sz="1800" dirty="0">
                <a:solidFill>
                  <a:srgbClr val="000000"/>
                </a:solidFill>
                <a:effectLst/>
                <a:latin typeface="Times New Roman" panose="02020603050405020304" pitchFamily="18" charset="0"/>
                <a:ea typeface="Times New Roman" panose="02020603050405020304" pitchFamily="18" charset="0"/>
              </a:rPr>
              <a:t>augmentation de l’expression de TLR4 a été observée principalement </a:t>
            </a:r>
            <a:r>
              <a:rPr lang="fr-FR" sz="1800" dirty="0">
                <a:effectLst/>
                <a:latin typeface="Times New Roman" panose="02020603050405020304" pitchFamily="18" charset="0"/>
                <a:ea typeface="Times New Roman" panose="02020603050405020304" pitchFamily="18" charset="0"/>
              </a:rPr>
              <a:t>au niveau </a:t>
            </a:r>
            <a:r>
              <a:rPr lang="fr-FR" sz="1800" dirty="0">
                <a:solidFill>
                  <a:srgbClr val="000000"/>
                </a:solidFill>
                <a:effectLst/>
                <a:latin typeface="Times New Roman" panose="02020603050405020304" pitchFamily="18" charset="0"/>
                <a:ea typeface="Times New Roman" panose="02020603050405020304" pitchFamily="18" charset="0"/>
              </a:rPr>
              <a:t>de l’espace porte</a:t>
            </a:r>
            <a:r>
              <a:rPr lang="fr-FR" sz="1800" dirty="0">
                <a:effectLst/>
                <a:latin typeface="Times New Roman" panose="02020603050405020304" pitchFamily="18" charset="0"/>
                <a:ea typeface="Times New Roman" panose="02020603050405020304" pitchFamily="18" charset="0"/>
              </a:rPr>
              <a:t>, en particulier au niveau des </a:t>
            </a:r>
            <a:r>
              <a:rPr lang="fr-FR" sz="1800" dirty="0">
                <a:solidFill>
                  <a:srgbClr val="000000"/>
                </a:solidFill>
                <a:effectLst/>
                <a:latin typeface="Times New Roman" panose="02020603050405020304" pitchFamily="18" charset="0"/>
                <a:ea typeface="Times New Roman" panose="02020603050405020304" pitchFamily="18" charset="0"/>
              </a:rPr>
              <a:t>cellules épithéliales biliaires</a:t>
            </a:r>
            <a:r>
              <a:rPr lang="fr-FR" sz="1800" dirty="0">
                <a:effectLst/>
                <a:latin typeface="Times New Roman" panose="02020603050405020304" pitchFamily="18" charset="0"/>
                <a:ea typeface="Times New Roman" panose="02020603050405020304" pitchFamily="18" charset="0"/>
              </a:rPr>
              <a:t> et artérioles,</a:t>
            </a:r>
            <a:r>
              <a:rPr lang="fr-FR" sz="1800" dirty="0">
                <a:solidFill>
                  <a:srgbClr val="000000"/>
                </a:solidFill>
                <a:effectLst/>
                <a:latin typeface="Times New Roman" panose="02020603050405020304" pitchFamily="18" charset="0"/>
                <a:ea typeface="Times New Roman" panose="02020603050405020304" pitchFamily="18" charset="0"/>
              </a:rPr>
              <a:t> des hépatocytes, </a:t>
            </a:r>
            <a:r>
              <a:rPr lang="fr-FR" sz="1800" dirty="0">
                <a:effectLst/>
                <a:latin typeface="Times New Roman" panose="02020603050405020304" pitchFamily="18" charset="0"/>
                <a:ea typeface="Times New Roman" panose="02020603050405020304" pitchFamily="18" charset="0"/>
              </a:rPr>
              <a:t> ainsi qu’au niveau de la veine centro-lobulaire et les infiltrats lymphocytaires </a:t>
            </a:r>
          </a:p>
          <a:p>
            <a:pPr algn="just">
              <a:lnSpc>
                <a:spcPct val="150000"/>
              </a:lnSpc>
            </a:pPr>
            <a:r>
              <a:rPr lang="fr-FR" sz="1200" dirty="0">
                <a:effectLst/>
                <a:latin typeface="Times New Roman" panose="02020603050405020304" pitchFamily="18" charset="0"/>
                <a:ea typeface="Times New Roman" panose="02020603050405020304" pitchFamily="18" charset="0"/>
              </a:rPr>
              <a:t>La comparaison de l’expression intrahépatique de TLR4 entre les 3 groupes de patients (HAI, NASH et HVB) a montré une augmentation de TLR4, en comparaison avec les témoins, en particulier chez les sujets atteints d’hépatite B . Cependant, aucune différence n’a été observée entre les groupes de patients</a:t>
            </a:r>
            <a:endParaRPr lang="fr-TN" sz="1200" dirty="0">
              <a:effectLst/>
              <a:latin typeface="Times New Roman" panose="02020603050405020304" pitchFamily="18" charset="0"/>
              <a:ea typeface="Times New Roman" panose="02020603050405020304" pitchFamily="18" charset="0"/>
            </a:endParaRPr>
          </a:p>
          <a:p>
            <a:pPr algn="just">
              <a:lnSpc>
                <a:spcPct val="150000"/>
              </a:lnSpc>
            </a:pPr>
            <a:r>
              <a:rPr lang="fr-FR" sz="1200" dirty="0">
                <a:effectLst/>
                <a:latin typeface="Times New Roman" panose="02020603050405020304" pitchFamily="18" charset="0"/>
                <a:ea typeface="Times New Roman" panose="02020603050405020304" pitchFamily="18" charset="0"/>
              </a:rPr>
              <a:t> </a:t>
            </a:r>
            <a:endParaRPr lang="fr-FR" sz="1200" dirty="0" smtClean="0">
              <a:effectLst/>
              <a:latin typeface="Times New Roman" panose="02020603050405020304" pitchFamily="18" charset="0"/>
              <a:ea typeface="Times New Roman" panose="02020603050405020304" pitchFamily="18" charset="0"/>
            </a:endParaRPr>
          </a:p>
          <a:p>
            <a:pPr algn="just">
              <a:lnSpc>
                <a:spcPct val="150000"/>
              </a:lnSpc>
            </a:pPr>
            <a:endParaRPr lang="fr-TN" sz="1200" dirty="0">
              <a:effectLst/>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lang="fr-TN" dirty="0"/>
          </a:p>
          <a:p>
            <a:pPr algn="just">
              <a:lnSpc>
                <a:spcPct val="150000"/>
              </a:lnSpc>
            </a:pPr>
            <a:endParaRPr lang="fr-FR" dirty="0"/>
          </a:p>
        </p:txBody>
      </p:sp>
      <p:sp>
        <p:nvSpPr>
          <p:cNvPr id="4" name="Espace réservé du numéro de diapositive 3"/>
          <p:cNvSpPr>
            <a:spLocks noGrp="1"/>
          </p:cNvSpPr>
          <p:nvPr>
            <p:ph type="sldNum" sz="quarter" idx="5"/>
          </p:nvPr>
        </p:nvSpPr>
        <p:spPr/>
        <p:txBody>
          <a:bodyPr/>
          <a:lstStyle/>
          <a:p>
            <a:fld id="{71F36BEA-FC48-41F3-A263-A5E35BC9B8AA}" type="slidenum">
              <a:rPr lang="fr-FR" smtClean="0"/>
              <a:t>28</a:t>
            </a:fld>
            <a:endParaRPr lang="fr-FR"/>
          </a:p>
        </p:txBody>
      </p:sp>
    </p:spTree>
    <p:extLst>
      <p:ext uri="{BB962C8B-B14F-4D97-AF65-F5344CB8AC3E}">
        <p14:creationId xmlns:p14="http://schemas.microsoft.com/office/powerpoint/2010/main" val="446843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La comparaison de l’expression intrahépatique de TLR4 entre les 3 groupes de patients (HAI, NASH et HVB) a montré une augmentation de TLR4, en comparaison avec les témoins, en particulier chez les sujets atteints d’hépatite B (p&lt;0,001). Cependant, aucune différence n’a été observée entre les groupes de patients (Figure 30).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 : p &lt; 0,01 différence hautement significative ; *** : p &lt; 0,001 différence très hautement significative par rapport aux témoins.</a:t>
            </a:r>
          </a:p>
          <a:p>
            <a:endParaRPr lang="fr-FR" dirty="0"/>
          </a:p>
        </p:txBody>
      </p:sp>
      <p:sp>
        <p:nvSpPr>
          <p:cNvPr id="4" name="Espace réservé du numéro de diapositive 3"/>
          <p:cNvSpPr>
            <a:spLocks noGrp="1"/>
          </p:cNvSpPr>
          <p:nvPr>
            <p:ph type="sldNum" sz="quarter" idx="10"/>
          </p:nvPr>
        </p:nvSpPr>
        <p:spPr/>
        <p:txBody>
          <a:bodyPr/>
          <a:lstStyle/>
          <a:p>
            <a:fld id="{074C8728-9363-496F-B640-28C804C4507E}" type="slidenum">
              <a:rPr lang="fr-FR" smtClean="0"/>
              <a:t>29</a:t>
            </a:fld>
            <a:endParaRPr lang="fr-FR"/>
          </a:p>
        </p:txBody>
      </p:sp>
    </p:spTree>
    <p:extLst>
      <p:ext uri="{BB962C8B-B14F-4D97-AF65-F5344CB8AC3E}">
        <p14:creationId xmlns:p14="http://schemas.microsoft.com/office/powerpoint/2010/main" val="518965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50000"/>
              </a:lnSpc>
            </a:pP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L'implication de TLR4 dans la sévérité de la fibrose hépatique chez les patients atteints d'hépatite chronique a été évaluée en comparant le niveau d'expression de TLR4 entre différents stades de fibrose,</a:t>
            </a:r>
            <a:r>
              <a:rPr lang="fr-FR" sz="1800" dirty="0">
                <a:solidFill>
                  <a:schemeClr val="tx1"/>
                </a:solidFill>
                <a:effectLst/>
                <a:latin typeface="Times New Roman" panose="02020603050405020304" pitchFamily="18" charset="0"/>
                <a:ea typeface="Times New Roman" panose="02020603050405020304" pitchFamily="18" charset="0"/>
                <a:cs typeface="+mn-cs"/>
              </a:rPr>
              <a:t> </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Nos résultats montrent que l'expression de TLR4 dans les tissus hépatiques s'intensifie graduellement avec le stade de la fibrose, indépendamment de l’étiologie. Cette augmentation est particulièrement marquée chez les patients cirrhotiques au stade le plus avancé (F4). Par ailleurs, une analyse statistique a montré des différences hautement significatives, particulièrement entre les patients aux stades F2-F3/F4 et patients F0-F1</a:t>
            </a:r>
            <a:endParaRPr lang="fr-FR" dirty="0"/>
          </a:p>
        </p:txBody>
      </p:sp>
      <p:sp>
        <p:nvSpPr>
          <p:cNvPr id="4" name="Espace réservé du numéro de diapositive 3"/>
          <p:cNvSpPr>
            <a:spLocks noGrp="1"/>
          </p:cNvSpPr>
          <p:nvPr>
            <p:ph type="sldNum" sz="quarter" idx="5"/>
          </p:nvPr>
        </p:nvSpPr>
        <p:spPr/>
        <p:txBody>
          <a:bodyPr/>
          <a:lstStyle/>
          <a:p>
            <a:fld id="{71F36BEA-FC48-41F3-A263-A5E35BC9B8AA}" type="slidenum">
              <a:rPr lang="fr-FR" smtClean="0"/>
              <a:t>30</a:t>
            </a:fld>
            <a:endParaRPr lang="fr-FR"/>
          </a:p>
        </p:txBody>
      </p:sp>
    </p:spTree>
    <p:extLst>
      <p:ext uri="{BB962C8B-B14F-4D97-AF65-F5344CB8AC3E}">
        <p14:creationId xmlns:p14="http://schemas.microsoft.com/office/powerpoint/2010/main" val="2821641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les </a:t>
            </a:r>
            <a:r>
              <a:rPr lang="fr-FR" dirty="0" err="1" smtClean="0"/>
              <a:t>hépatopathies</a:t>
            </a:r>
            <a:r>
              <a:rPr lang="fr-FR" dirty="0" smtClean="0"/>
              <a:t> chroniques représentent un problème majeur</a:t>
            </a:r>
            <a:r>
              <a:rPr lang="fr-FR" baseline="0" dirty="0" smtClean="0"/>
              <a:t> de santé publique  avec 2 M de décès par/an les classant à la 11</a:t>
            </a:r>
            <a:r>
              <a:rPr lang="fr-FR" baseline="30000" dirty="0" smtClean="0"/>
              <a:t>e</a:t>
            </a:r>
            <a:r>
              <a:rPr lang="fr-FR" baseline="0" dirty="0" smtClean="0"/>
              <a:t> places.</a:t>
            </a:r>
            <a:r>
              <a:rPr lang="fr-FR" sz="1200" b="0" i="0" kern="1200" dirty="0" smtClean="0">
                <a:solidFill>
                  <a:schemeClr val="tx1"/>
                </a:solidFill>
                <a:effectLst/>
                <a:latin typeface="+mn-lt"/>
                <a:ea typeface="+mn-ea"/>
                <a:cs typeface="+mn-cs"/>
              </a:rPr>
              <a:t> Les décès sont en grande partie imputables aux complications de </a:t>
            </a:r>
            <a:r>
              <a:rPr lang="fr-FR" sz="1200" b="0" i="0" kern="1200" dirty="0" smtClean="0">
                <a:solidFill>
                  <a:schemeClr val="tx1"/>
                </a:solidFill>
                <a:effectLst/>
                <a:latin typeface="+mn-lt"/>
                <a:ea typeface="+mn-ea"/>
                <a:cs typeface="+mn-cs"/>
                <a:hlinkClick r:id="rId3" tooltip="Apprenez-en plus sur la cirrhose grâce aux pages thématiques générées par l'IA de ScienceDirect"/>
              </a:rPr>
              <a:t>la cirrhose </a:t>
            </a:r>
            <a:r>
              <a:rPr lang="fr-FR" sz="1200" b="0" i="0" kern="1200" dirty="0" smtClean="0">
                <a:solidFill>
                  <a:schemeClr val="tx1"/>
                </a:solidFill>
                <a:effectLst/>
                <a:latin typeface="+mn-lt"/>
                <a:ea typeface="+mn-ea"/>
                <a:cs typeface="+mn-cs"/>
              </a:rPr>
              <a:t>et </a:t>
            </a:r>
            <a:r>
              <a:rPr lang="fr-FR" sz="1200" b="0" i="0" kern="1200" dirty="0" smtClean="0">
                <a:solidFill>
                  <a:schemeClr val="tx1"/>
                </a:solidFill>
                <a:effectLst/>
                <a:latin typeface="+mn-lt"/>
                <a:ea typeface="+mn-ea"/>
                <a:cs typeface="+mn-cs"/>
                <a:hlinkClick r:id="rId4" tooltip="Apprenez-en plus sur le carcinome hépatocellulaire grâce aux pages thématiques générées par l'IA de ScienceDirect"/>
              </a:rPr>
              <a:t>du carcinome hépatocellulaire</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Une</a:t>
            </a:r>
            <a:r>
              <a:rPr lang="fr-FR" baseline="0" dirty="0" smtClean="0"/>
              <a:t> HC </a:t>
            </a:r>
            <a:r>
              <a:rPr lang="fr-FR" dirty="0" smtClean="0"/>
              <a:t>correspond à une inflammation persistante du foie pendant plus de 6</a:t>
            </a:r>
            <a:r>
              <a:rPr lang="fr-FR" baseline="0" dirty="0" smtClean="0"/>
              <a:t> mois </a:t>
            </a:r>
            <a:r>
              <a:rPr lang="fr-FR" dirty="0" smtClean="0"/>
              <a:t>, qui peut évoluer vers une cirrhose ou un cancer. Les causes sont multiples et variées, allant des infections virales principalement</a:t>
            </a:r>
            <a:r>
              <a:rPr lang="fr-FR" baseline="0" dirty="0" smtClean="0"/>
              <a:t> b ET C aux étiologies toxiques, métaboliques, des maladies auto-immunes et </a:t>
            </a:r>
            <a:r>
              <a:rPr lang="fr-FR" dirty="0" smtClean="0"/>
              <a:t>aux facteurs liés au mode de vie</a:t>
            </a:r>
            <a:r>
              <a:rPr lang="fr-FR" baseline="0" dirty="0" smtClean="0"/>
              <a:t> tels que la </a:t>
            </a:r>
            <a:r>
              <a:rPr lang="fr-FR" baseline="0" dirty="0" err="1" smtClean="0"/>
              <a:t>consomation</a:t>
            </a:r>
            <a:r>
              <a:rPr lang="fr-FR" baseline="0" dirty="0" smtClean="0"/>
              <a:t> excessive d’alcool</a:t>
            </a:r>
            <a:endParaRPr lang="fr-FR" dirty="0" smtClean="0"/>
          </a:p>
        </p:txBody>
      </p:sp>
      <p:sp>
        <p:nvSpPr>
          <p:cNvPr id="4" name="Espace réservé du numéro de diapositive 3"/>
          <p:cNvSpPr>
            <a:spLocks noGrp="1"/>
          </p:cNvSpPr>
          <p:nvPr>
            <p:ph type="sldNum" sz="quarter" idx="10"/>
          </p:nvPr>
        </p:nvSpPr>
        <p:spPr/>
        <p:txBody>
          <a:bodyPr/>
          <a:lstStyle/>
          <a:p>
            <a:fld id="{074C8728-9363-496F-B640-28C804C4507E}" type="slidenum">
              <a:rPr lang="fr-FR" smtClean="0"/>
              <a:t>4</a:t>
            </a:fld>
            <a:endParaRPr lang="fr-FR" dirty="0"/>
          </a:p>
        </p:txBody>
      </p:sp>
    </p:spTree>
    <p:extLst>
      <p:ext uri="{BB962C8B-B14F-4D97-AF65-F5344CB8AC3E}">
        <p14:creationId xmlns:p14="http://schemas.microsoft.com/office/powerpoint/2010/main" val="3552222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L'analyse </a:t>
            </a:r>
            <a:r>
              <a:rPr lang="fr-FR" sz="1200" kern="1200" dirty="0" err="1" smtClean="0">
                <a:solidFill>
                  <a:schemeClr val="tx1"/>
                </a:solidFill>
                <a:effectLst/>
                <a:latin typeface="+mn-lt"/>
                <a:ea typeface="+mn-ea"/>
                <a:cs typeface="+mn-cs"/>
              </a:rPr>
              <a:t>immunohistochimique</a:t>
            </a:r>
            <a:r>
              <a:rPr lang="fr-FR" sz="1200" kern="1200" dirty="0" smtClean="0">
                <a:solidFill>
                  <a:schemeClr val="tx1"/>
                </a:solidFill>
                <a:effectLst/>
                <a:latin typeface="+mn-lt"/>
                <a:ea typeface="+mn-ea"/>
                <a:cs typeface="+mn-cs"/>
              </a:rPr>
              <a:t> a révélé une différence significative dans l'expression de HMGB1 entre les tissus hépatiques des patients atteints d'hépatite chronique et ceux des témoins (p &lt; 0,05) (Figure 34).</a:t>
            </a:r>
          </a:p>
          <a:p>
            <a:endParaRPr lang="fr-FR" dirty="0"/>
          </a:p>
        </p:txBody>
      </p:sp>
      <p:sp>
        <p:nvSpPr>
          <p:cNvPr id="4" name="Espace réservé du numéro de diapositive 3"/>
          <p:cNvSpPr>
            <a:spLocks noGrp="1"/>
          </p:cNvSpPr>
          <p:nvPr>
            <p:ph type="sldNum" sz="quarter" idx="10"/>
          </p:nvPr>
        </p:nvSpPr>
        <p:spPr/>
        <p:txBody>
          <a:bodyPr/>
          <a:lstStyle/>
          <a:p>
            <a:fld id="{074C8728-9363-496F-B640-28C804C4507E}" type="slidenum">
              <a:rPr lang="fr-FR" smtClean="0"/>
              <a:t>31</a:t>
            </a:fld>
            <a:endParaRPr lang="fr-FR"/>
          </a:p>
        </p:txBody>
      </p:sp>
    </p:spTree>
    <p:extLst>
      <p:ext uri="{BB962C8B-B14F-4D97-AF65-F5344CB8AC3E}">
        <p14:creationId xmlns:p14="http://schemas.microsoft.com/office/powerpoint/2010/main" val="2945899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50000"/>
              </a:lnSpc>
              <a:spcAft>
                <a:spcPts val="800"/>
              </a:spcAft>
            </a:pP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Par ailleurs, </a:t>
            </a:r>
            <a:r>
              <a:rPr lang="fr-T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Une expression nucléaire accrue a été observée, en particulier chez les patients aux stades F0-F1 et F2-F3, avec une expression significativement plus élevée chez les patients F2-F3 par rapport aux témoins. De plus, un taux d'expression significativement plus élevé a été observé chez les patients F2-F3 en comparaison à ceux au stade F0-F1</a:t>
            </a: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T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Cependant, une diminution de l'expression de HMGB1 a été observée chez les patients au stade F4, avec des niveaux d'expression se rapprochant de ceux du groupe F0-F1. </a:t>
            </a:r>
            <a:endParaRPr lang="fr-T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fr-TN" sz="1800" dirty="0">
                <a:effectLst/>
                <a:latin typeface="Times New Roman" panose="02020603050405020304" pitchFamily="18" charset="0"/>
                <a:ea typeface="Calibri" panose="020F0502020204030204" pitchFamily="34" charset="0"/>
                <a:cs typeface="Times New Roman" panose="02020603050405020304" pitchFamily="18" charset="0"/>
              </a:rPr>
              <a:t>La progression de la fibrose de légère (F0-F1) à modérée ou sévère (F2-F3) montre donc une augmentation significative du marquage nucléaire, associée à une translocation cytoplasmique qui était absente ou faible dans les stades précoces de la fibrose </a:t>
            </a:r>
            <a:endParaRPr lang="fr-T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TN"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fr-FR" dirty="0"/>
          </a:p>
        </p:txBody>
      </p:sp>
      <p:sp>
        <p:nvSpPr>
          <p:cNvPr id="4" name="Espace réservé du numéro de diapositive 3"/>
          <p:cNvSpPr>
            <a:spLocks noGrp="1"/>
          </p:cNvSpPr>
          <p:nvPr>
            <p:ph type="sldNum" sz="quarter" idx="5"/>
          </p:nvPr>
        </p:nvSpPr>
        <p:spPr/>
        <p:txBody>
          <a:bodyPr/>
          <a:lstStyle/>
          <a:p>
            <a:fld id="{71F36BEA-FC48-41F3-A263-A5E35BC9B8AA}" type="slidenum">
              <a:rPr lang="fr-FR" smtClean="0"/>
              <a:t>32</a:t>
            </a:fld>
            <a:endParaRPr lang="fr-FR"/>
          </a:p>
        </p:txBody>
      </p:sp>
    </p:spTree>
    <p:extLst>
      <p:ext uri="{BB962C8B-B14F-4D97-AF65-F5344CB8AC3E}">
        <p14:creationId xmlns:p14="http://schemas.microsoft.com/office/powerpoint/2010/main" val="1564763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smtClean="0">
                <a:effectLst/>
                <a:latin typeface="Times New Roman" panose="02020603050405020304" pitchFamily="18" charset="0"/>
                <a:ea typeface="Times New Roman" panose="02020603050405020304" pitchFamily="18" charset="0"/>
              </a:rPr>
              <a:t>Les </a:t>
            </a:r>
            <a:r>
              <a:rPr lang="fr-FR" sz="1800" dirty="0">
                <a:effectLst/>
                <a:latin typeface="Times New Roman" panose="02020603050405020304" pitchFamily="18" charset="0"/>
                <a:ea typeface="Times New Roman" panose="02020603050405020304" pitchFamily="18" charset="0"/>
              </a:rPr>
              <a:t>deux profils, intermédiaire et fort, ont été plus fréquentes chez les sujets F2-F3 et F4 , Aucun patient au stade F0-F1 ne présentait le profil fort et aucun patient au stade de cirrhose ne présentait le profil faible.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Times New Roman" panose="02020603050405020304" pitchFamily="18" charset="0"/>
                <a:ea typeface="Times New Roman" panose="02020603050405020304" pitchFamily="18" charset="0"/>
              </a:rPr>
              <a:t>Nos résultats confirment l’</a:t>
            </a:r>
            <a:r>
              <a:rPr lang="fr-FR" sz="1800" dirty="0">
                <a:latin typeface="Tahoma" panose="020B0604030504040204" pitchFamily="34" charset="0"/>
                <a:ea typeface="Tahoma" panose="020B0604030504040204" pitchFamily="34" charset="0"/>
                <a:cs typeface="Tahoma" panose="020B0604030504040204" pitchFamily="34" charset="0"/>
              </a:rPr>
              <a:t> Implication des marqueurs TLR4 et HMGB1 dans la sévérité de la fibrose hépatique </a:t>
            </a:r>
            <a:r>
              <a:rPr lang="fr-FR" sz="1800" dirty="0">
                <a:effectLst/>
                <a:latin typeface="Tahoma" panose="020B0604030504040204" pitchFamily="34" charset="0"/>
                <a:ea typeface="Tahoma" panose="020B0604030504040204" pitchFamily="34" charset="0"/>
                <a:cs typeface="Tahoma" panose="020B0604030504040204" pitchFamily="34" charset="0"/>
              </a:rPr>
              <a:t>et leur rôle potentiel dans la progression vers la cirrhose </a:t>
            </a:r>
            <a:r>
              <a:rPr lang="fr-FR" sz="12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et semblerait </a:t>
            </a:r>
            <a:r>
              <a:rPr lang="fr-FR" sz="1200" dirty="0" err="1">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q’</a:t>
            </a:r>
            <a:r>
              <a:rPr lang="fr-FR" sz="1800" dirty="0" err="1">
                <a:highlight>
                  <a:srgbClr val="FFFF00"/>
                </a:highlight>
                <a:latin typeface="Tahoma" panose="020B0604030504040204" pitchFamily="34" charset="0"/>
                <a:ea typeface="Tahoma" panose="020B0604030504040204" pitchFamily="34" charset="0"/>
                <a:cs typeface="Tahoma" panose="020B0604030504040204" pitchFamily="34" charset="0"/>
              </a:rPr>
              <a:t>U</a:t>
            </a:r>
            <a:r>
              <a:rPr lang="fr-FR" sz="1800" dirty="0" err="1">
                <a:effectLst/>
                <a:highlight>
                  <a:srgbClr val="FFFF00"/>
                </a:highlight>
                <a:latin typeface="Tahoma" panose="020B0604030504040204" pitchFamily="34" charset="0"/>
                <a:ea typeface="Tahoma" panose="020B0604030504040204" pitchFamily="34" charset="0"/>
                <a:cs typeface="Tahoma" panose="020B0604030504040204" pitchFamily="34" charset="0"/>
              </a:rPr>
              <a:t>ne</a:t>
            </a:r>
            <a:r>
              <a:rPr lang="fr-FR" sz="1800" dirty="0">
                <a:effectLst/>
                <a:highlight>
                  <a:srgbClr val="FFFF00"/>
                </a:highlight>
                <a:latin typeface="Tahoma" panose="020B0604030504040204" pitchFamily="34" charset="0"/>
                <a:ea typeface="Tahoma" panose="020B0604030504040204" pitchFamily="34" charset="0"/>
                <a:cs typeface="Tahoma" panose="020B0604030504040204" pitchFamily="34" charset="0"/>
              </a:rPr>
              <a:t> interaction </a:t>
            </a:r>
            <a:r>
              <a:rPr lang="fr-FR" sz="1800" dirty="0">
                <a:effectLst/>
                <a:latin typeface="Tahoma" panose="020B0604030504040204" pitchFamily="34" charset="0"/>
                <a:ea typeface="Tahoma" panose="020B0604030504040204" pitchFamily="34" charset="0"/>
                <a:cs typeface="Tahoma" panose="020B0604030504040204" pitchFamily="34" charset="0"/>
              </a:rPr>
              <a:t>entre TLR4 et HMGB1 pourrait être impliquée dans les mécanismes sous-jacents de la fibrose hépatique</a:t>
            </a:r>
            <a:endParaRPr lang="fr-TN" sz="1800" dirty="0">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71F36BEA-FC48-41F3-A263-A5E35BC9B8AA}" type="slidenum">
              <a:rPr lang="fr-FR" smtClean="0"/>
              <a:t>33</a:t>
            </a:fld>
            <a:endParaRPr lang="fr-FR"/>
          </a:p>
        </p:txBody>
      </p:sp>
    </p:spTree>
    <p:extLst>
      <p:ext uri="{BB962C8B-B14F-4D97-AF65-F5344CB8AC3E}">
        <p14:creationId xmlns:p14="http://schemas.microsoft.com/office/powerpoint/2010/main" val="17491521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confirmer leur rôle potentiel dans la </a:t>
            </a:r>
            <a:r>
              <a:rPr lang="fr-FR" sz="1200" dirty="0" err="1" smtClean="0"/>
              <a:t>fibrogenèse</a:t>
            </a:r>
            <a:r>
              <a:rPr lang="fr-FR" sz="1200" dirty="0" smtClean="0"/>
              <a:t> hépatique et sa progression chez la population tunisienne. Et d'envisager leur inclusion dans la liste des biomarqueurs de la fibrose hépatique et des cibles thérapeutiques potentielles de la fibrose hépatique.</a:t>
            </a:r>
          </a:p>
          <a:p>
            <a:endParaRPr lang="fr-FR" dirty="0"/>
          </a:p>
        </p:txBody>
      </p:sp>
      <p:sp>
        <p:nvSpPr>
          <p:cNvPr id="4" name="Espace réservé du numéro de diapositive 3"/>
          <p:cNvSpPr>
            <a:spLocks noGrp="1"/>
          </p:cNvSpPr>
          <p:nvPr>
            <p:ph type="sldNum" sz="quarter" idx="10"/>
          </p:nvPr>
        </p:nvSpPr>
        <p:spPr/>
        <p:txBody>
          <a:bodyPr/>
          <a:lstStyle/>
          <a:p>
            <a:fld id="{074C8728-9363-496F-B640-28C804C4507E}" type="slidenum">
              <a:rPr lang="fr-FR" smtClean="0"/>
              <a:t>34</a:t>
            </a:fld>
            <a:endParaRPr lang="fr-FR"/>
          </a:p>
        </p:txBody>
      </p:sp>
    </p:spTree>
    <p:extLst>
      <p:ext uri="{BB962C8B-B14F-4D97-AF65-F5344CB8AC3E}">
        <p14:creationId xmlns:p14="http://schemas.microsoft.com/office/powerpoint/2010/main" val="3858935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La compréhension du rôle des TLR dans la </a:t>
            </a:r>
            <a:r>
              <a:rPr lang="fr-FR" dirty="0" err="1" smtClean="0"/>
              <a:t>fibrogenèse</a:t>
            </a:r>
            <a:r>
              <a:rPr lang="fr-FR" dirty="0" smtClean="0"/>
              <a:t> hépatique ouvre de nouvelles perspectives thérapeutiques. Des stratégies thérapeutiques visant à inhiber l'activation des TLR ou à bloquer les voies de signalisation en aval pourraient constituer de nouvelles approches pour traiter la fibrose hépatique.</a:t>
            </a:r>
          </a:p>
          <a:p>
            <a:endParaRPr lang="fr-FR" dirty="0"/>
          </a:p>
        </p:txBody>
      </p:sp>
      <p:sp>
        <p:nvSpPr>
          <p:cNvPr id="4" name="Espace réservé du numéro de diapositive 3"/>
          <p:cNvSpPr>
            <a:spLocks noGrp="1"/>
          </p:cNvSpPr>
          <p:nvPr>
            <p:ph type="sldNum" sz="quarter" idx="10"/>
          </p:nvPr>
        </p:nvSpPr>
        <p:spPr/>
        <p:txBody>
          <a:bodyPr/>
          <a:lstStyle/>
          <a:p>
            <a:fld id="{074C8728-9363-496F-B640-28C804C4507E}" type="slidenum">
              <a:rPr lang="fr-FR" smtClean="0"/>
              <a:t>35</a:t>
            </a:fld>
            <a:endParaRPr lang="fr-FR"/>
          </a:p>
        </p:txBody>
      </p:sp>
    </p:spTree>
    <p:extLst>
      <p:ext uri="{BB962C8B-B14F-4D97-AF65-F5344CB8AC3E}">
        <p14:creationId xmlns:p14="http://schemas.microsoft.com/office/powerpoint/2010/main" val="1182286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A. Infection par le VHB et le VHC</a:t>
            </a:r>
            <a:endParaRPr lang="fr-FR" dirty="0" smtClean="0"/>
          </a:p>
          <a:p>
            <a:r>
              <a:rPr lang="fr-FR" dirty="0" smtClean="0"/>
              <a:t>L'infection par le virus de l'hépatite B (VHB) et le virus de l'hépatite C (VHC) présente un risque de développer une inflammation chronique qui peut conduire à une fibrose hépatique et éventuellement évoluer vers une cirrhose hépatique et un carcinome hépatocellulaire. HMGB1 participe à ce processus. L'infection par le VHC ou le VHB induit la translocation et la libération de HMGB1. L'HMGB1 extracellulaire provoque une inflammation chronique par l'activation des voies NF-</a:t>
            </a:r>
            <a:r>
              <a:rPr lang="fr-FR" dirty="0" err="1" smtClean="0"/>
              <a:t>κB</a:t>
            </a:r>
            <a:r>
              <a:rPr lang="fr-FR" dirty="0" smtClean="0"/>
              <a:t> ou entraîne une réponse antivirale interféron-dépendante de TLR4.</a:t>
            </a:r>
          </a:p>
          <a:p>
            <a:r>
              <a:rPr lang="fr-FR" b="1" dirty="0" smtClean="0"/>
              <a:t>B. Maladies hépatiques chroniques</a:t>
            </a:r>
            <a:endParaRPr lang="fr-FR" dirty="0" smtClean="0"/>
          </a:p>
          <a:p>
            <a:r>
              <a:rPr lang="fr-FR" dirty="0" smtClean="0"/>
              <a:t>Le taux sérique d'HMGB1 est augmenté dans plusieurs maladies hépatiques chroniques. L'HMGB1 induit l'activation des cellules étoilées hépatiques (HSC) par les voies TLR4-MyD88/MAPK-NF-</a:t>
            </a:r>
            <a:r>
              <a:rPr lang="fr-FR" dirty="0" err="1" smtClean="0"/>
              <a:t>κB</a:t>
            </a:r>
            <a:r>
              <a:rPr lang="fr-FR" dirty="0" smtClean="0"/>
              <a:t>. L'HMGB1 favorise l'expression du collagène et de l'α-SMA dans les HSC et entraîne l'accumulation d'une matrice extracellulaire excessive et la fibrose hépatique.</a:t>
            </a:r>
          </a:p>
          <a:p>
            <a:r>
              <a:rPr lang="fr-FR" b="1" dirty="0" smtClean="0"/>
              <a:t>C. Cancer du foie</a:t>
            </a:r>
            <a:endParaRPr lang="fr-FR" dirty="0" smtClean="0"/>
          </a:p>
          <a:p>
            <a:r>
              <a:rPr lang="fr-FR" dirty="0" smtClean="0"/>
              <a:t>L'HMGB1 extracellulaire se lie à ses récepteurs (par exemple, TLR4, TLR9 et RAGE) pour induire l'activation de l'</a:t>
            </a:r>
            <a:r>
              <a:rPr lang="fr-FR" dirty="0" err="1" smtClean="0"/>
              <a:t>inflammasome</a:t>
            </a:r>
            <a:r>
              <a:rPr lang="fr-FR" dirty="0" smtClean="0"/>
              <a:t> et la libération de cytokines pro-inflammatoires, ce qui est essentiel pour la croissance, l'invasion et la métastase tumorale.</a:t>
            </a:r>
          </a:p>
          <a:p>
            <a:endParaRPr lang="fr-FR" dirty="0"/>
          </a:p>
        </p:txBody>
      </p:sp>
      <p:sp>
        <p:nvSpPr>
          <p:cNvPr id="4" name="Espace réservé du numéro de diapositive 3"/>
          <p:cNvSpPr>
            <a:spLocks noGrp="1"/>
          </p:cNvSpPr>
          <p:nvPr>
            <p:ph type="sldNum" sz="quarter" idx="10"/>
          </p:nvPr>
        </p:nvSpPr>
        <p:spPr/>
        <p:txBody>
          <a:bodyPr/>
          <a:lstStyle/>
          <a:p>
            <a:fld id="{074C8728-9363-496F-B640-28C804C4507E}" type="slidenum">
              <a:rPr lang="fr-FR" smtClean="0"/>
              <a:t>36</a:t>
            </a:fld>
            <a:endParaRPr lang="fr-FR"/>
          </a:p>
        </p:txBody>
      </p:sp>
    </p:spTree>
    <p:extLst>
      <p:ext uri="{BB962C8B-B14F-4D97-AF65-F5344CB8AC3E}">
        <p14:creationId xmlns:p14="http://schemas.microsoft.com/office/powerpoint/2010/main" val="12269426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solidFill>
                <a:schemeClr val="accent1">
                  <a:lumMod val="75000"/>
                </a:schemeClr>
              </a:solidFill>
            </a:endParaRPr>
          </a:p>
        </p:txBody>
      </p:sp>
      <p:sp>
        <p:nvSpPr>
          <p:cNvPr id="6" name="Espace réservé de l'en-tête 5">
            <a:extLst>
              <a:ext uri="{FF2B5EF4-FFF2-40B4-BE49-F238E27FC236}">
                <a16:creationId xmlns:a16="http://schemas.microsoft.com/office/drawing/2014/main" id="{C979719F-FAE7-4C4C-9F59-6BA6E318BEFB}"/>
              </a:ext>
            </a:extLst>
          </p:cNvPr>
          <p:cNvSpPr>
            <a:spLocks noGrp="1"/>
          </p:cNvSpPr>
          <p:nvPr>
            <p:ph type="hdr" sz="quarter"/>
          </p:nvPr>
        </p:nvSpPr>
        <p:spPr/>
        <p:txBody>
          <a:bodyPr/>
          <a:lstStyle/>
          <a:p>
            <a:r>
              <a:rPr lang="en-US"/>
              <a:t>Introduction</a:t>
            </a:r>
            <a:endParaRPr lang="fr-TN"/>
          </a:p>
        </p:txBody>
      </p:sp>
    </p:spTree>
    <p:extLst>
      <p:ext uri="{BB962C8B-B14F-4D97-AF65-F5344CB8AC3E}">
        <p14:creationId xmlns:p14="http://schemas.microsoft.com/office/powerpoint/2010/main" val="6322404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74C8728-9363-496F-B640-28C804C4507E}" type="slidenum">
              <a:rPr lang="fr-FR" smtClean="0"/>
              <a:t>38</a:t>
            </a:fld>
            <a:endParaRPr lang="fr-FR"/>
          </a:p>
        </p:txBody>
      </p:sp>
    </p:spTree>
    <p:extLst>
      <p:ext uri="{BB962C8B-B14F-4D97-AF65-F5344CB8AC3E}">
        <p14:creationId xmlns:p14="http://schemas.microsoft.com/office/powerpoint/2010/main" val="846671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La cirrhose est donc une complication tardive</a:t>
            </a:r>
            <a:r>
              <a:rPr lang="fr-FR" baseline="0" dirty="0" smtClean="0"/>
              <a:t> et sévère de l’HC  qui se </a:t>
            </a:r>
            <a:r>
              <a:rPr lang="fr-FR" baseline="0" dirty="0" err="1" smtClean="0"/>
              <a:t>dev</a:t>
            </a:r>
            <a:r>
              <a:rPr lang="fr-FR" baseline="0" dirty="0" smtClean="0"/>
              <a:t> généralement après 2 à 3 décennies. En 2017 112 millions de cas de CC on été recensés et 10,6 M et CD qui est associé à un risque de mortalité 10 plus élevé en </a:t>
            </a:r>
            <a:r>
              <a:rPr lang="fr-FR" baseline="0" dirty="0" err="1" smtClean="0"/>
              <a:t>vcoparaison</a:t>
            </a:r>
            <a:r>
              <a:rPr lang="fr-FR" baseline="0" dirty="0" smtClean="0"/>
              <a:t> avec la population général.</a:t>
            </a:r>
          </a:p>
          <a:p>
            <a:r>
              <a:rPr lang="fr-FR" baseline="0" dirty="0" smtClean="0"/>
              <a:t>La principale cause ou étiologie de cirrhose </a:t>
            </a:r>
            <a:r>
              <a:rPr lang="fr-FR" dirty="0" smtClean="0"/>
              <a:t> varient selon les régions et les populations. </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t>Maladie alcoolique du foie:</a:t>
            </a:r>
            <a:r>
              <a:rPr lang="fr-FR" dirty="0" smtClean="0"/>
              <a:t> La consommation d'alcool continue d'être un facteur de risque majeur de cirrhose, en particulier dans les régions où la consommation d'alcool est élevée.</a:t>
            </a:r>
          </a:p>
          <a:p>
            <a:r>
              <a:rPr lang="fr-FR" b="1" dirty="0" smtClean="0"/>
              <a:t>Impact des hépatites virales:</a:t>
            </a:r>
            <a:r>
              <a:rPr lang="fr-FR" dirty="0" smtClean="0"/>
              <a:t> Bien que des traitements efficaces contre le VHB et le VHC aient réduit leur impact dans de nombreuses régions, ils restent des causes importantes de cirrhose dans d'autres, notamment dans les pays à faible et moyen revenu.</a:t>
            </a:r>
          </a:p>
          <a:p>
            <a:endParaRPr lang="fr-FR" dirty="0" smtClean="0"/>
          </a:p>
          <a:p>
            <a:endParaRPr lang="fr-FR" dirty="0" smtClean="0"/>
          </a:p>
          <a:p>
            <a:r>
              <a:rPr lang="fr-FR" sz="1200" b="0" i="0" kern="1200" dirty="0" smtClean="0">
                <a:solidFill>
                  <a:schemeClr val="tx1"/>
                </a:solidFill>
                <a:effectLst/>
                <a:latin typeface="+mn-lt"/>
                <a:ea typeface="+mn-ea"/>
                <a:cs typeface="+mn-cs"/>
              </a:rPr>
              <a:t>En raison de la prévalence croissante de l'obésité et de la consommation accrue d'alcool d'une part, et des améliorations dans la prise en charge des infections par les virus de l'hépatite B et de l'hépatite C d'autre part, l'épidémiologie et le fardeau de la cirrhose évoluent. </a:t>
            </a:r>
            <a:r>
              <a:rPr lang="fr-FR" dirty="0" smtClean="0"/>
              <a:t>Parmi les étiologies les plus courantes, on retrouve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smtClean="0"/>
              <a:t>L’alcool est la principale cause de cirrhose dans le monde et est responsable de près de 60 % des cas de cirrhose en Europe, en Amérique du Nord et en Amérique latine. </a:t>
            </a:r>
            <a:r>
              <a:rPr lang="fr-FR" sz="1200" b="0" i="1" kern="1200" dirty="0" smtClean="0">
                <a:solidFill>
                  <a:schemeClr val="tx1"/>
                </a:solidFill>
                <a:effectLst/>
                <a:latin typeface="+mn-lt"/>
                <a:ea typeface="+mn-ea"/>
                <a:cs typeface="+mn-cs"/>
              </a:rPr>
              <a:t>L’incidence mondiale de l’hépatite associée à l’alcool a augmenté ces dernières années, en particulier chez les jeunes et les femmes.</a:t>
            </a:r>
          </a:p>
          <a:p>
            <a:endParaRPr lang="fr-FR" dirty="0" smtClean="0"/>
          </a:p>
          <a:p>
            <a:r>
              <a:rPr lang="fr-FR" sz="1200" b="0" i="0" kern="1200" dirty="0" smtClean="0">
                <a:solidFill>
                  <a:schemeClr val="tx1"/>
                </a:solidFill>
                <a:effectLst/>
                <a:latin typeface="+mn-lt"/>
                <a:ea typeface="+mn-ea"/>
                <a:cs typeface="+mn-cs"/>
              </a:rPr>
              <a:t>L'augmentation de la couverture vaccinale contre le VHB et l'amélioration de la disponibilité d'antiviraux efficaces contre le VHB ont contribué à une réduction des taux de mortalité standardisés selon l'âge (TSA) mondiaux pour la cirrhose associée au VHB </a:t>
            </a:r>
            <a:r>
              <a:rPr lang="fr-FR" sz="1200" b="0" i="0" kern="1200" baseline="30000" dirty="0" smtClean="0">
                <a:solidFill>
                  <a:schemeClr val="tx1"/>
                </a:solidFill>
                <a:effectLst/>
                <a:latin typeface="+mn-lt"/>
                <a:ea typeface="+mn-ea"/>
                <a:cs typeface="+mn-cs"/>
                <a:hlinkClick r:id="rId3" tooltip="Collaborateurs de l'étude GBD 2017 sur la cirrhose. La charge mondiale, régionale et nationale de la cirrhose par cause dans 195 pays et territoires, 1990-2017 : une analyse systématique pour l'étude Global Burden of Disease 2017. Lancet Gastroenterol. Hepatol. 5, 245–266 (2020)."/>
              </a:rPr>
              <a:t>12</a:t>
            </a:r>
            <a:r>
              <a:rPr lang="fr-FR" sz="1200" b="0" i="0" kern="1200" baseline="30000" dirty="0" smtClean="0">
                <a:solidFill>
                  <a:schemeClr val="tx1"/>
                </a:solidFill>
                <a:effectLst/>
                <a:latin typeface="+mn-lt"/>
                <a:ea typeface="+mn-ea"/>
                <a:cs typeface="+mn-cs"/>
              </a:rPr>
              <a:t> , </a:t>
            </a:r>
            <a:r>
              <a:rPr lang="fr-FR" sz="1200" b="0" i="0" kern="1200" baseline="30000" dirty="0" smtClean="0">
                <a:solidFill>
                  <a:schemeClr val="tx1"/>
                </a:solidFill>
                <a:effectLst/>
                <a:latin typeface="+mn-lt"/>
                <a:ea typeface="+mn-ea"/>
                <a:cs typeface="+mn-cs"/>
                <a:hlinkClick r:id="rId4" tooltip="Chen, VL et al. La thérapie antivirale est associée à une amélioration de la survie, mais elle est sous-utilisée chez les patients atteints d'un carcinome hépatocellulaire lié au virus de l'hépatite B : expérience concrète de l'Est et de l'Ouest. Aliment. Pharmacol. Thérapie. 48, 44–54 (2018)."/>
              </a:rPr>
              <a:t>17</a:t>
            </a:r>
            <a:r>
              <a:rPr lang="fr-FR" sz="1200" b="0" i="0" kern="1200" baseline="30000" dirty="0" smtClean="0">
                <a:solidFill>
                  <a:schemeClr val="tx1"/>
                </a:solidFill>
                <a:effectLst/>
                <a:latin typeface="+mn-lt"/>
                <a:ea typeface="+mn-ea"/>
                <a:cs typeface="+mn-cs"/>
              </a:rPr>
              <a:t> , </a:t>
            </a:r>
            <a:r>
              <a:rPr lang="fr-FR" sz="1200" b="0" i="0" kern="1200" baseline="30000" dirty="0" smtClean="0">
                <a:solidFill>
                  <a:schemeClr val="tx1"/>
                </a:solidFill>
                <a:effectLst/>
                <a:latin typeface="+mn-lt"/>
                <a:ea typeface="+mn-ea"/>
                <a:cs typeface="+mn-cs"/>
                <a:hlinkClick r:id="rId5" tooltip="Terrault, NA et al. Mise à jour sur la prévention, le diagnostic et le traitement de l'hépatite B chronique : lignes directrices de l'AASLD 2018 sur l'hépatite B. Hepatology 67, 1560–1599 (2018)."/>
              </a:rPr>
              <a:t>18</a:t>
            </a:r>
            <a:r>
              <a:rPr lang="fr-FR" sz="1200" b="0" i="0" kern="1200" baseline="30000" dirty="0" smtClean="0">
                <a:solidFill>
                  <a:schemeClr val="tx1"/>
                </a:solidFill>
                <a:effectLst/>
                <a:latin typeface="+mn-lt"/>
                <a:ea typeface="+mn-ea"/>
                <a:cs typeface="+mn-cs"/>
              </a:rPr>
              <a:t> , </a:t>
            </a:r>
            <a:r>
              <a:rPr lang="fr-FR" sz="1200" b="0" i="0" kern="1200" baseline="30000" dirty="0" smtClean="0">
                <a:solidFill>
                  <a:schemeClr val="tx1"/>
                </a:solidFill>
                <a:effectLst/>
                <a:latin typeface="+mn-lt"/>
                <a:ea typeface="+mn-ea"/>
                <a:cs typeface="+mn-cs"/>
                <a:hlinkClick r:id="rId6" tooltip="Association européenne pour l'étude du foie EASL 2017 Lignes directrices de pratique clinique sur la prise en charge de l'infection par le virus de l'hépatite B. J. Hepatol. 67, 370–398 (2017)."/>
              </a:rPr>
              <a:t>19</a:t>
            </a:r>
            <a:r>
              <a:rPr lang="fr-FR" sz="1200" b="0" i="0" kern="1200" baseline="30000" dirty="0" smtClean="0">
                <a:solidFill>
                  <a:schemeClr val="tx1"/>
                </a:solidFill>
                <a:effectLst/>
                <a:latin typeface="+mn-lt"/>
                <a:ea typeface="+mn-ea"/>
                <a:cs typeface="+mn-cs"/>
              </a:rPr>
              <a:t> , </a:t>
            </a:r>
            <a:r>
              <a:rPr lang="fr-FR" sz="1200" b="0" i="0" kern="1200" baseline="30000" dirty="0" smtClean="0">
                <a:solidFill>
                  <a:schemeClr val="tx1"/>
                </a:solidFill>
                <a:effectLst/>
                <a:latin typeface="+mn-lt"/>
                <a:ea typeface="+mn-ea"/>
                <a:cs typeface="+mn-cs"/>
                <a:hlinkClick r:id="rId7" tooltip="Sarin, SK et al. Lignes directrices de pratique clinique pour la région Asie-Pacifique sur la prise en charge de l'hépatite B : mise à jour 2015. Hepatol. Int. 10, 1–98 (2016)."/>
              </a:rPr>
              <a:t>20</a:t>
            </a:r>
            <a:r>
              <a:rPr lang="fr-FR" sz="1200" b="0" i="0" kern="1200" dirty="0" smtClean="0">
                <a:solidFill>
                  <a:schemeClr val="tx1"/>
                </a:solidFill>
                <a:effectLst/>
                <a:latin typeface="+mn-lt"/>
                <a:ea typeface="+mn-ea"/>
                <a:cs typeface="+mn-cs"/>
              </a:rPr>
              <a:t> . De même, depuis 2015, les antiviraux à action directe (AAD) sûrs et efficaces ont révolutionné le traitement de l'infection par le VHC, bien que l'impact total des AAD sur la charge mondiale de la cirrhose associée au VHC ne soit pas clair </a:t>
            </a:r>
            <a:r>
              <a:rPr lang="fr-FR" sz="1200" b="0" i="0" kern="1200" baseline="30000" dirty="0" smtClean="0">
                <a:solidFill>
                  <a:schemeClr val="tx1"/>
                </a:solidFill>
                <a:effectLst/>
                <a:latin typeface="+mn-lt"/>
                <a:ea typeface="+mn-ea"/>
                <a:cs typeface="+mn-cs"/>
                <a:hlinkClick r:id="rId3" tooltip="Collaborateurs de l'étude GBD 2017 sur la cirrhose. La charge mondiale, régionale et nationale de la cirrhose par cause dans 195 pays et territoires, 1990-2017 : une analyse systématique pour l'étude Global Burden of Disease 2017. Lancet Gastroenterol. Hepatol. 5, 245–266 (2020)."/>
              </a:rPr>
              <a:t>12</a:t>
            </a:r>
            <a:r>
              <a:rPr lang="fr-FR" sz="1200" b="0" i="0" kern="1200" baseline="30000" dirty="0" smtClean="0">
                <a:solidFill>
                  <a:schemeClr val="tx1"/>
                </a:solidFill>
                <a:effectLst/>
                <a:latin typeface="+mn-lt"/>
                <a:ea typeface="+mn-ea"/>
                <a:cs typeface="+mn-cs"/>
              </a:rPr>
              <a:t> , </a:t>
            </a:r>
            <a:r>
              <a:rPr lang="fr-FR" sz="1200" b="0" i="0" kern="1200" baseline="30000" dirty="0" smtClean="0">
                <a:solidFill>
                  <a:schemeClr val="tx1"/>
                </a:solidFill>
                <a:effectLst/>
                <a:latin typeface="+mn-lt"/>
                <a:ea typeface="+mn-ea"/>
                <a:cs typeface="+mn-cs"/>
                <a:hlinkClick r:id="rId8" tooltip="Ghany, MG &amp; Morgan, TR AASLD-IDSA Hepatitis C Guidance Panel Mise à jour 2019 des recommandations sur l'hépatite C : recommandations de l'American Association for the Study of Liver Diseases–Infectious Diseases Society of America pour le dépistage, la gestion et le traitement de l'infection par le virus de l'hépatite C. Hepatology 71, 686–721 (2020)."/>
              </a:rPr>
              <a:t>21</a:t>
            </a:r>
            <a:r>
              <a:rPr lang="fr-FR" sz="1200" b="0" i="0" kern="1200" baseline="30000" dirty="0" smtClean="0">
                <a:solidFill>
                  <a:schemeClr val="tx1"/>
                </a:solidFill>
                <a:effectLst/>
                <a:latin typeface="+mn-lt"/>
                <a:ea typeface="+mn-ea"/>
                <a:cs typeface="+mn-cs"/>
              </a:rPr>
              <a:t> , </a:t>
            </a:r>
            <a:r>
              <a:rPr lang="fr-FR" sz="1200" b="0" i="0" kern="1200" baseline="30000" dirty="0" smtClean="0">
                <a:solidFill>
                  <a:schemeClr val="tx1"/>
                </a:solidFill>
                <a:effectLst/>
                <a:latin typeface="+mn-lt"/>
                <a:ea typeface="+mn-ea"/>
                <a:cs typeface="+mn-cs"/>
                <a:hlinkClick r:id="rId9" tooltip="Collaborateurs de l'Observatoire Polaris sur le VHC. Évolution globale de la prévalence du virus de l'hépatite C et de la cascade de soins entre 2015 et 2020 : une étude de modélisation. Lancet Gastroenterol. Hepatol. 7, 396–415 (2022)."/>
              </a:rPr>
              <a:t>22</a:t>
            </a:r>
            <a:r>
              <a:rPr lang="fr-FR" sz="1200" b="0" i="0" kern="1200" baseline="30000" dirty="0" smtClean="0">
                <a:solidFill>
                  <a:schemeClr val="tx1"/>
                </a:solidFill>
                <a:effectLst/>
                <a:latin typeface="+mn-lt"/>
                <a:ea typeface="+mn-ea"/>
                <a:cs typeface="+mn-cs"/>
              </a:rPr>
              <a:t> , </a:t>
            </a:r>
            <a:r>
              <a:rPr lang="fr-FR" sz="1200" b="0" i="0" kern="1200" baseline="30000" dirty="0" smtClean="0">
                <a:solidFill>
                  <a:schemeClr val="tx1"/>
                </a:solidFill>
                <a:effectLst/>
                <a:latin typeface="+mn-lt"/>
                <a:ea typeface="+mn-ea"/>
                <a:cs typeface="+mn-cs"/>
                <a:hlinkClick r:id="rId10" tooltip="Association européenne pour l'étude du foie Recommandations de l'EASL sur le traitement de l'hépatite C : mise à jour finale de la série. J. Hepatol. 73, 1170–1218 (2020)."/>
              </a:rPr>
              <a:t>23</a:t>
            </a:r>
            <a:r>
              <a:rPr lang="fr-FR" sz="1200" b="0" i="0" kern="1200" dirty="0" smtClean="0">
                <a:solidFill>
                  <a:schemeClr val="tx1"/>
                </a:solidFill>
                <a:effectLst/>
                <a:latin typeface="+mn-lt"/>
                <a:ea typeface="+mn-ea"/>
                <a:cs typeface="+mn-cs"/>
              </a:rPr>
              <a:t> . Malgré l'augmentation de la consommation d'alcool </a:t>
            </a:r>
            <a:r>
              <a:rPr lang="fr-FR" sz="1200" b="0" i="0" kern="1200" baseline="30000" dirty="0" smtClean="0">
                <a:solidFill>
                  <a:schemeClr val="tx1"/>
                </a:solidFill>
                <a:effectLst/>
                <a:latin typeface="+mn-lt"/>
                <a:ea typeface="+mn-ea"/>
                <a:cs typeface="+mn-cs"/>
                <a:hlinkClick r:id="rId11" tooltip="Manthey, J. et al. Exposition mondiale à l’alcool entre 1990 et 2017 et prévisions jusqu’en 2030 : une étude de modélisation. Lancet 393, 2493–2502 (2019)."/>
              </a:rPr>
              <a:t>24</a:t>
            </a:r>
            <a:r>
              <a:rPr lang="fr-FR" sz="1200" b="0" i="0" kern="1200" baseline="30000" dirty="0" smtClean="0">
                <a:solidFill>
                  <a:schemeClr val="tx1"/>
                </a:solidFill>
                <a:effectLst/>
                <a:latin typeface="+mn-lt"/>
                <a:ea typeface="+mn-ea"/>
                <a:cs typeface="+mn-cs"/>
              </a:rPr>
              <a:t> , </a:t>
            </a:r>
            <a:r>
              <a:rPr lang="fr-FR" sz="1200" b="0" i="0" kern="1200" baseline="30000" dirty="0" smtClean="0">
                <a:solidFill>
                  <a:schemeClr val="tx1"/>
                </a:solidFill>
                <a:effectLst/>
                <a:latin typeface="+mn-lt"/>
                <a:ea typeface="+mn-ea"/>
                <a:cs typeface="+mn-cs"/>
                <a:hlinkClick r:id="rId12" tooltip="Rehm, J. &amp; Shield, KD Charge mondiale des troubles liés à la consommation d'alcool et des maladies hépatiques liées à l'alcool. Biomedicines 7, 99 (2019)."/>
              </a:rPr>
              <a:t>25</a:t>
            </a:r>
            <a:r>
              <a:rPr lang="fr-FR" sz="1200" b="0" i="0" kern="1200" dirty="0" smtClean="0">
                <a:solidFill>
                  <a:schemeClr val="tx1"/>
                </a:solidFill>
                <a:effectLst/>
                <a:latin typeface="+mn-lt"/>
                <a:ea typeface="+mn-ea"/>
                <a:cs typeface="+mn-cs"/>
              </a:rPr>
              <a:t> , les TSA pour la cirrhose associée à l'alcool ont diminué, bien que la sous-déclaration et le sous-diagnostic soient préoccupants </a:t>
            </a:r>
            <a:r>
              <a:rPr lang="fr-FR" sz="1200" b="0" i="0" kern="1200" baseline="30000" dirty="0" smtClean="0">
                <a:solidFill>
                  <a:schemeClr val="tx1"/>
                </a:solidFill>
                <a:effectLst/>
                <a:latin typeface="+mn-lt"/>
                <a:ea typeface="+mn-ea"/>
                <a:cs typeface="+mn-cs"/>
                <a:hlinkClick r:id="rId13" tooltip="Paik, J. et al. La charge mondiale du cancer du foie (LC) et des maladies chroniques du foie (MCH) est due à la stéatohépatite non alcoolique (NASH) et à la maladie alcoolique du foie (ALD) [résumé GS008]. J. Hepatol. 77 (Suppl. 1), S5–S7 (2022)."/>
              </a:rPr>
              <a:t>26</a:t>
            </a:r>
            <a:r>
              <a:rPr lang="fr-FR" sz="1200" b="0" i="0" kern="1200" dirty="0" smtClean="0">
                <a:solidFill>
                  <a:schemeClr val="tx1"/>
                </a:solidFill>
                <a:effectLst/>
                <a:latin typeface="+mn-lt"/>
                <a:ea typeface="+mn-ea"/>
                <a:cs typeface="+mn-cs"/>
              </a:rPr>
              <a:t> . En revanche, l’épidémie d’obésité et de diabète a entraîné une augmentation rapide de la prévalence de la NAFLD, et les ASDR pour la cirrhose associée à la NAFLD ont augmenté </a:t>
            </a:r>
            <a:r>
              <a:rPr lang="fr-FR" sz="1200" b="0" i="0" kern="1200" baseline="30000" dirty="0" smtClean="0">
                <a:solidFill>
                  <a:schemeClr val="tx1"/>
                </a:solidFill>
                <a:effectLst/>
                <a:latin typeface="+mn-lt"/>
                <a:ea typeface="+mn-ea"/>
                <a:cs typeface="+mn-cs"/>
                <a:hlinkClick r:id="rId13" tooltip="Paik, J. et al. La charge mondiale du cancer du foie (LC) et des maladies chroniques du foie (MCH) est due à la stéatohépatite non alcoolique (NASH) et à la maladie alcoolique du foie (ALD) [résumé GS008]. J. Hepatol. 77 (Suppl. 1), S5–S7 (2022)."/>
              </a:rPr>
              <a:t>26</a:t>
            </a:r>
            <a:r>
              <a:rPr lang="fr-FR" sz="1200" b="0" i="0" kern="1200" dirty="0" smtClean="0">
                <a:solidFill>
                  <a:schemeClr val="tx1"/>
                </a:solidFill>
                <a:effectLst/>
                <a:latin typeface="+mn-lt"/>
                <a:ea typeface="+mn-ea"/>
                <a:cs typeface="+mn-cs"/>
              </a:rPr>
              <a:t> .</a:t>
            </a:r>
            <a:endParaRPr lang="fr-FR" dirty="0" smtClean="0"/>
          </a:p>
        </p:txBody>
      </p:sp>
      <p:sp>
        <p:nvSpPr>
          <p:cNvPr id="4" name="Espace réservé du numéro de diapositive 3"/>
          <p:cNvSpPr>
            <a:spLocks noGrp="1"/>
          </p:cNvSpPr>
          <p:nvPr>
            <p:ph type="sldNum" sz="quarter" idx="10"/>
          </p:nvPr>
        </p:nvSpPr>
        <p:spPr/>
        <p:txBody>
          <a:bodyPr/>
          <a:lstStyle/>
          <a:p>
            <a:fld id="{074C8728-9363-496F-B640-28C804C4507E}" type="slidenum">
              <a:rPr lang="fr-FR" smtClean="0"/>
              <a:t>5</a:t>
            </a:fld>
            <a:endParaRPr lang="fr-FR"/>
          </a:p>
        </p:txBody>
      </p:sp>
    </p:spTree>
    <p:extLst>
      <p:ext uri="{BB962C8B-B14F-4D97-AF65-F5344CB8AC3E}">
        <p14:creationId xmlns:p14="http://schemas.microsoft.com/office/powerpoint/2010/main" val="1121991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Tendances mondiales de la cirrhose</a:t>
            </a:r>
          </a:p>
          <a:p>
            <a:r>
              <a:rPr lang="fr-FR" dirty="0" smtClean="0"/>
              <a:t>L'épidémiologie mondiale de la cirrhose connaît des changements </a:t>
            </a:r>
            <a:r>
              <a:rPr lang="fr-FR" dirty="0" smtClean="0"/>
              <a:t>significatifs</a:t>
            </a:r>
            <a:r>
              <a:rPr lang="fr-FR" baseline="0" dirty="0" smtClean="0"/>
              <a:t> </a:t>
            </a:r>
            <a:r>
              <a:rPr lang="fr-FR" baseline="0" dirty="0" err="1" smtClean="0"/>
              <a:t>notament</a:t>
            </a:r>
            <a:r>
              <a:rPr lang="fr-FR" baseline="0" dirty="0" smtClean="0"/>
              <a:t> en ce qui concerne la NAFLD. en raison de l’augmentation des taux d’obésité et de diabète de type 2.</a:t>
            </a:r>
            <a:r>
              <a:rPr lang="fr-FR" dirty="0" smtClean="0"/>
              <a:t> la NAFLD est devenue une cause majeure de cirrhose, en particulier dans les pays occidentaux.</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074C8728-9363-496F-B640-28C804C4507E}" type="slidenum">
              <a:rPr lang="fr-FR" smtClean="0"/>
              <a:t>6</a:t>
            </a:fld>
            <a:endParaRPr lang="fr-FR"/>
          </a:p>
        </p:txBody>
      </p:sp>
    </p:spTree>
    <p:extLst>
      <p:ext uri="{BB962C8B-B14F-4D97-AF65-F5344CB8AC3E}">
        <p14:creationId xmlns:p14="http://schemas.microsoft.com/office/powerpoint/2010/main" val="575690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En </a:t>
            </a:r>
            <a:r>
              <a:rPr lang="fr-FR" dirty="0" err="1" smtClean="0"/>
              <a:t>Tunsie</a:t>
            </a:r>
            <a:r>
              <a:rPr lang="fr-FR" dirty="0" smtClean="0"/>
              <a:t> et selon un travail réalisé par l’équipe de </a:t>
            </a:r>
            <a:r>
              <a:rPr lang="fr-FR" dirty="0" err="1" smtClean="0"/>
              <a:t>Ennaifer</a:t>
            </a:r>
            <a:r>
              <a:rPr lang="fr-FR" baseline="0" dirty="0" smtClean="0"/>
              <a:t> et al, l’hépatite C e l’étiologie </a:t>
            </a:r>
            <a:r>
              <a:rPr lang="fr-FR" baseline="0" dirty="0" err="1" smtClean="0"/>
              <a:t>pricnipel</a:t>
            </a:r>
            <a:r>
              <a:rPr lang="fr-FR" baseline="0" dirty="0" smtClean="0"/>
              <a:t> de la cirrhose suivie de l’hépatite B, Alcoolique, et la NASH (la </a:t>
            </a:r>
            <a:r>
              <a:rPr lang="fr-FR" baseline="0" dirty="0" err="1" smtClean="0"/>
              <a:t>stéatohépatite</a:t>
            </a:r>
            <a:r>
              <a:rPr lang="fr-FR" baseline="0" dirty="0" smtClean="0"/>
              <a:t> non </a:t>
            </a:r>
            <a:r>
              <a:rPr lang="fr-FR" baseline="0" dirty="0" err="1" smtClean="0"/>
              <a:t>alccolique</a:t>
            </a:r>
            <a:r>
              <a:rPr lang="fr-FR" baseline="0" dirty="0" smtClean="0"/>
              <a:t>)</a:t>
            </a:r>
            <a:endParaRPr lang="fr-FR" dirty="0"/>
          </a:p>
        </p:txBody>
      </p:sp>
      <p:sp>
        <p:nvSpPr>
          <p:cNvPr id="4" name="Espace réservé du numéro de diapositive 3"/>
          <p:cNvSpPr>
            <a:spLocks noGrp="1"/>
          </p:cNvSpPr>
          <p:nvPr>
            <p:ph type="sldNum" sz="quarter" idx="10"/>
          </p:nvPr>
        </p:nvSpPr>
        <p:spPr/>
        <p:txBody>
          <a:bodyPr/>
          <a:lstStyle/>
          <a:p>
            <a:fld id="{074C8728-9363-496F-B640-28C804C4507E}" type="slidenum">
              <a:rPr lang="fr-FR" smtClean="0"/>
              <a:t>7</a:t>
            </a:fld>
            <a:endParaRPr lang="fr-FR"/>
          </a:p>
        </p:txBody>
      </p:sp>
    </p:spTree>
    <p:extLst>
      <p:ext uri="{BB962C8B-B14F-4D97-AF65-F5344CB8AC3E}">
        <p14:creationId xmlns:p14="http://schemas.microsoft.com/office/powerpoint/2010/main" val="2269814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La cirrhose est</a:t>
            </a:r>
            <a:r>
              <a:rPr lang="fr-FR" sz="1200" b="0" i="0" kern="1200" baseline="0" dirty="0" smtClean="0">
                <a:solidFill>
                  <a:schemeClr val="tx1"/>
                </a:solidFill>
                <a:effectLst/>
                <a:latin typeface="+mn-lt"/>
                <a:ea typeface="+mn-ea"/>
                <a:cs typeface="+mn-cs"/>
              </a:rPr>
              <a:t> le principal déterminant du CHC touchant 1 à 4% des sujets </a:t>
            </a:r>
            <a:r>
              <a:rPr lang="fr-FR" sz="1200" b="0" i="0" kern="1200" baseline="0" dirty="0" smtClean="0">
                <a:solidFill>
                  <a:schemeClr val="tx1"/>
                </a:solidFill>
                <a:effectLst/>
                <a:latin typeface="+mn-lt"/>
                <a:ea typeface="+mn-ea"/>
                <a:cs typeface="+mn-cs"/>
              </a:rPr>
              <a:t>cirrhotiques. </a:t>
            </a:r>
            <a:r>
              <a:rPr lang="fr-FR" dirty="0" smtClean="0"/>
              <a:t>Le cancer du foie est la troisième cause de décès par cancer dans le monde ( Sung et al., 2021 ). Les principales étiologies du cancer du foie sont le virus de l'hépatite B (VHB), le virus de l'hépatite C (VHC), l'alcool et la </a:t>
            </a:r>
            <a:r>
              <a:rPr lang="fr-FR" dirty="0" err="1" smtClean="0"/>
              <a:t>stéatohépatite</a:t>
            </a:r>
            <a:r>
              <a:rPr lang="fr-FR" dirty="0" smtClean="0"/>
              <a:t> non alcoolique (NASH) ( Global </a:t>
            </a:r>
            <a:r>
              <a:rPr lang="fr-FR" dirty="0" err="1" smtClean="0"/>
              <a:t>Burden</a:t>
            </a:r>
            <a:r>
              <a:rPr lang="fr-FR" dirty="0" smtClean="0"/>
              <a:t> of </a:t>
            </a:r>
            <a:r>
              <a:rPr lang="fr-FR" dirty="0" err="1" smtClean="0"/>
              <a:t>Disease</a:t>
            </a:r>
            <a:r>
              <a:rPr lang="fr-FR" dirty="0" smtClean="0"/>
              <a:t> </a:t>
            </a:r>
            <a:r>
              <a:rPr lang="fr-FR" dirty="0" err="1" smtClean="0"/>
              <a:t>Liver</a:t>
            </a:r>
            <a:r>
              <a:rPr lang="fr-FR" dirty="0" smtClean="0"/>
              <a:t> Cancer Collaboration et al., 2017 )</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De </a:t>
            </a:r>
            <a:r>
              <a:rPr lang="fr-FR" sz="1200" b="0" i="0" kern="1200" dirty="0" smtClean="0">
                <a:solidFill>
                  <a:schemeClr val="tx1"/>
                </a:solidFill>
                <a:effectLst/>
                <a:latin typeface="+mn-lt"/>
                <a:ea typeface="+mn-ea"/>
                <a:cs typeface="+mn-cs"/>
              </a:rPr>
              <a:t>nombreux facteurs peuvent y contribuer, notamment la prédisposition </a:t>
            </a:r>
            <a:r>
              <a:rPr lang="fr-FR" sz="1200" b="0" i="0" kern="1200" dirty="0" smtClean="0">
                <a:solidFill>
                  <a:schemeClr val="tx1"/>
                </a:solidFill>
                <a:effectLst/>
                <a:latin typeface="+mn-lt"/>
                <a:ea typeface="+mn-ea"/>
                <a:cs typeface="+mn-cs"/>
              </a:rPr>
              <a:t>génétique, </a:t>
            </a:r>
            <a:r>
              <a:rPr lang="fr-FR" sz="1200" b="0" i="0" kern="1200" dirty="0" smtClean="0">
                <a:solidFill>
                  <a:schemeClr val="tx1"/>
                </a:solidFill>
                <a:effectLst/>
                <a:latin typeface="+mn-lt"/>
                <a:ea typeface="+mn-ea"/>
                <a:cs typeface="+mn-cs"/>
              </a:rPr>
              <a:t>l'exposition environnementale, l'âge </a:t>
            </a:r>
            <a:r>
              <a:rPr lang="fr-FR" sz="1200" b="0" i="0" kern="1200" dirty="0" smtClean="0">
                <a:solidFill>
                  <a:schemeClr val="tx1"/>
                </a:solidFill>
                <a:effectLst/>
                <a:latin typeface="+mn-lt"/>
                <a:ea typeface="+mn-ea"/>
                <a:cs typeface="+mn-cs"/>
              </a:rPr>
              <a:t>et le sexe et </a:t>
            </a:r>
            <a:r>
              <a:rPr lang="fr-FR" sz="1200" b="0" i="0" kern="1200" dirty="0" smtClean="0">
                <a:solidFill>
                  <a:schemeClr val="tx1"/>
                </a:solidFill>
                <a:effectLst/>
                <a:latin typeface="+mn-lt"/>
                <a:ea typeface="+mn-ea"/>
                <a:cs typeface="+mn-cs"/>
              </a:rPr>
              <a:t>bien </a:t>
            </a:r>
            <a:r>
              <a:rPr lang="fr-FR" sz="1200" b="0" i="0" kern="1200" dirty="0" smtClean="0">
                <a:solidFill>
                  <a:schemeClr val="tx1"/>
                </a:solidFill>
                <a:effectLst/>
                <a:latin typeface="+mn-lt"/>
                <a:ea typeface="+mn-ea"/>
                <a:cs typeface="+mn-cs"/>
              </a:rPr>
              <a:t>d'autres,</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maintenant </a:t>
            </a:r>
            <a:r>
              <a:rPr lang="fr-FR" sz="1200" b="0" i="0" kern="1200" dirty="0" smtClean="0">
                <a:solidFill>
                  <a:schemeClr val="tx1"/>
                </a:solidFill>
                <a:effectLst/>
                <a:latin typeface="+mn-lt"/>
                <a:ea typeface="+mn-ea"/>
                <a:cs typeface="+mn-cs"/>
              </a:rPr>
              <a:t>la prévalence croissante de l'obésité et du diabète qui amplifie le risque de maladies du foie et augmente donc le risque de développement d'un cancer.</a:t>
            </a:r>
            <a:endParaRPr lang="fr-FR" dirty="0"/>
          </a:p>
        </p:txBody>
      </p:sp>
      <p:sp>
        <p:nvSpPr>
          <p:cNvPr id="4" name="Espace réservé du numéro de diapositive 3"/>
          <p:cNvSpPr>
            <a:spLocks noGrp="1"/>
          </p:cNvSpPr>
          <p:nvPr>
            <p:ph type="sldNum" sz="quarter" idx="10"/>
          </p:nvPr>
        </p:nvSpPr>
        <p:spPr/>
        <p:txBody>
          <a:bodyPr/>
          <a:lstStyle/>
          <a:p>
            <a:fld id="{074C8728-9363-496F-B640-28C804C4507E}" type="slidenum">
              <a:rPr lang="fr-FR" smtClean="0"/>
              <a:t>8</a:t>
            </a:fld>
            <a:endParaRPr lang="fr-FR"/>
          </a:p>
        </p:txBody>
      </p:sp>
    </p:spTree>
    <p:extLst>
      <p:ext uri="{BB962C8B-B14F-4D97-AF65-F5344CB8AC3E}">
        <p14:creationId xmlns:p14="http://schemas.microsoft.com/office/powerpoint/2010/main" val="3076898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Au </a:t>
            </a:r>
            <a:r>
              <a:rPr lang="fr-FR" dirty="0" smtClean="0"/>
              <a:t>cours de la dernière décennie, des changements ont eu lieu dans la charge et l'étiologie des maladies du foie ( </a:t>
            </a:r>
            <a:r>
              <a:rPr lang="fr-FR" dirty="0" err="1" smtClean="0"/>
              <a:t>Asrani</a:t>
            </a:r>
            <a:r>
              <a:rPr lang="fr-FR" dirty="0" smtClean="0"/>
              <a:t> et al., 2019 ).</a:t>
            </a:r>
          </a:p>
          <a:p>
            <a:r>
              <a:rPr lang="fr-FR" dirty="0" smtClean="0"/>
              <a:t>Français L'augmentation de la couverture vaccinale contre le VHB, associée à la disponibilité généralisée du traitement antiviral, a réduit la charge du cancer du foie associé au VHB dans le monde entier ( Huang et al., 2021b ; Huang et Lim, 2018 , 2020 ; </a:t>
            </a:r>
            <a:r>
              <a:rPr lang="fr-FR" dirty="0" err="1" smtClean="0"/>
              <a:t>Lok</a:t>
            </a:r>
            <a:r>
              <a:rPr lang="fr-FR" dirty="0" smtClean="0"/>
              <a:t> et al., 2016 ; Thomas, 2019 ). Des antiviraux oraux sûrs et efficaces sont disponibles contre le VHC depuis 2014, ce qui peut également réduire de manière significative le risque de carcinome hépatocellulaire (CHC),</a:t>
            </a:r>
          </a:p>
          <a:p>
            <a:endParaRPr lang="fr-FR" dirty="0"/>
          </a:p>
        </p:txBody>
      </p:sp>
      <p:sp>
        <p:nvSpPr>
          <p:cNvPr id="4" name="Espace réservé du numéro de diapositive 3"/>
          <p:cNvSpPr>
            <a:spLocks noGrp="1"/>
          </p:cNvSpPr>
          <p:nvPr>
            <p:ph type="sldNum" sz="quarter" idx="10"/>
          </p:nvPr>
        </p:nvSpPr>
        <p:spPr/>
        <p:txBody>
          <a:bodyPr/>
          <a:lstStyle/>
          <a:p>
            <a:fld id="{074C8728-9363-496F-B640-28C804C4507E}" type="slidenum">
              <a:rPr lang="fr-FR" smtClean="0"/>
              <a:t>9</a:t>
            </a:fld>
            <a:endParaRPr lang="fr-FR"/>
          </a:p>
        </p:txBody>
      </p:sp>
    </p:spTree>
    <p:extLst>
      <p:ext uri="{BB962C8B-B14F-4D97-AF65-F5344CB8AC3E}">
        <p14:creationId xmlns:p14="http://schemas.microsoft.com/office/powerpoint/2010/main" val="2590450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Selon </a:t>
            </a:r>
            <a:r>
              <a:rPr lang="fr-FR" dirty="0" err="1" smtClean="0"/>
              <a:t>cglobalcan</a:t>
            </a:r>
            <a:r>
              <a:rPr lang="fr-FR" dirty="0" smtClean="0"/>
              <a:t>,</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074C8728-9363-496F-B640-28C804C4507E}" type="slidenum">
              <a:rPr lang="fr-FR" smtClean="0"/>
              <a:t>10</a:t>
            </a:fld>
            <a:endParaRPr lang="fr-FR"/>
          </a:p>
        </p:txBody>
      </p:sp>
    </p:spTree>
    <p:extLst>
      <p:ext uri="{BB962C8B-B14F-4D97-AF65-F5344CB8AC3E}">
        <p14:creationId xmlns:p14="http://schemas.microsoft.com/office/powerpoint/2010/main" val="1916276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En</a:t>
            </a:r>
            <a:r>
              <a:rPr lang="fr-FR" baseline="0" dirty="0" smtClean="0"/>
              <a:t> </a:t>
            </a:r>
            <a:r>
              <a:rPr lang="fr-FR" baseline="0" dirty="0" err="1" smtClean="0"/>
              <a:t>tunisie</a:t>
            </a:r>
            <a:r>
              <a:rPr lang="fr-FR" baseline="0" dirty="0" smtClean="0"/>
              <a:t> le cancer du foie occupe la 10</a:t>
            </a:r>
            <a:r>
              <a:rPr lang="fr-FR" baseline="30000" dirty="0" smtClean="0"/>
              <a:t>e</a:t>
            </a:r>
            <a:r>
              <a:rPr lang="fr-FR" baseline="0" dirty="0" smtClean="0"/>
              <a:t> place en terme d’incidence et la 6</a:t>
            </a:r>
            <a:r>
              <a:rPr lang="fr-FR" baseline="30000" dirty="0" smtClean="0"/>
              <a:t>e</a:t>
            </a:r>
            <a:r>
              <a:rPr lang="fr-FR" baseline="0" dirty="0" smtClean="0"/>
              <a:t> en terme de mortalité ajustée selon l’’</a:t>
            </a:r>
            <a:r>
              <a:rPr lang="fr-FR" baseline="0" dirty="0" err="1" smtClean="0"/>
              <a:t>age</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074C8728-9363-496F-B640-28C804C4507E}" type="slidenum">
              <a:rPr lang="fr-FR" smtClean="0"/>
              <a:t>11</a:t>
            </a:fld>
            <a:endParaRPr lang="fr-FR"/>
          </a:p>
        </p:txBody>
      </p:sp>
    </p:spTree>
    <p:extLst>
      <p:ext uri="{BB962C8B-B14F-4D97-AF65-F5344CB8AC3E}">
        <p14:creationId xmlns:p14="http://schemas.microsoft.com/office/powerpoint/2010/main" val="4145981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E857DF4D-D974-434D-9D64-40B7405DF5F0}" type="datetimeFigureOut">
              <a:rPr lang="en-US" smtClean="0"/>
              <a:t>11/20/2024</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5423"/>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857DF4D-D974-434D-9D64-40B7405DF5F0}" type="datetimeFigureOut">
              <a:rPr lang="en-US" smtClean="0"/>
              <a:t>11/20/2024</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‹N°›</a:t>
            </a:fld>
            <a:endParaRPr lang="en-US" dirty="0"/>
          </a:p>
        </p:txBody>
      </p:sp>
    </p:spTree>
    <p:extLst>
      <p:ext uri="{BB962C8B-B14F-4D97-AF65-F5344CB8AC3E}">
        <p14:creationId xmlns:p14="http://schemas.microsoft.com/office/powerpoint/2010/main" val="869701474"/>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857DF4D-D974-434D-9D64-40B7405DF5F0}" type="datetimeFigureOut">
              <a:rPr lang="en-US" smtClean="0"/>
              <a:t>11/20/2024</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‹N°›</a:t>
            </a:fld>
            <a:endParaRPr lang="en-US" dirty="0"/>
          </a:p>
        </p:txBody>
      </p:sp>
    </p:spTree>
    <p:extLst>
      <p:ext uri="{BB962C8B-B14F-4D97-AF65-F5344CB8AC3E}">
        <p14:creationId xmlns:p14="http://schemas.microsoft.com/office/powerpoint/2010/main" val="2847247785"/>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857DF4D-D974-434D-9D64-40B7405DF5F0}" type="datetimeFigureOut">
              <a:rPr lang="en-US" smtClean="0"/>
              <a:t>11/20/2024</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‹N°›</a:t>
            </a:fld>
            <a:endParaRPr lang="en-US" dirty="0"/>
          </a:p>
        </p:txBody>
      </p:sp>
    </p:spTree>
    <p:extLst>
      <p:ext uri="{BB962C8B-B14F-4D97-AF65-F5344CB8AC3E}">
        <p14:creationId xmlns:p14="http://schemas.microsoft.com/office/powerpoint/2010/main" val="230898658"/>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E857DF4D-D974-434D-9D64-40B7405DF5F0}" type="datetimeFigureOut">
              <a:rPr lang="en-US" smtClean="0"/>
              <a:t>11/20/2024</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9646972"/>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857DF4D-D974-434D-9D64-40B7405DF5F0}" type="datetimeFigureOut">
              <a:rPr lang="en-US" smtClean="0"/>
              <a:t>11/20/2024</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70C12960-6E85-460F-B6E3-5B82CB31AF3D}" type="slidenum">
              <a:rPr lang="en-US" smtClean="0"/>
              <a:t>‹N°›</a:t>
            </a:fld>
            <a:endParaRPr lang="en-US" dirty="0"/>
          </a:p>
        </p:txBody>
      </p:sp>
    </p:spTree>
    <p:extLst>
      <p:ext uri="{BB962C8B-B14F-4D97-AF65-F5344CB8AC3E}">
        <p14:creationId xmlns:p14="http://schemas.microsoft.com/office/powerpoint/2010/main" val="3179582173"/>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097280" y="2582335"/>
            <a:ext cx="4937760" cy="32867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217920" y="2582334"/>
            <a:ext cx="4937760" cy="32867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E857DF4D-D974-434D-9D64-40B7405DF5F0}" type="datetimeFigureOut">
              <a:rPr lang="en-US" smtClean="0"/>
              <a:t>11/20/2024</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70C12960-6E85-460F-B6E3-5B82CB31AF3D}" type="slidenum">
              <a:rPr lang="en-US" smtClean="0"/>
              <a:t>‹N°›</a:t>
            </a:fld>
            <a:endParaRPr lang="en-US" dirty="0"/>
          </a:p>
        </p:txBody>
      </p:sp>
    </p:spTree>
    <p:extLst>
      <p:ext uri="{BB962C8B-B14F-4D97-AF65-F5344CB8AC3E}">
        <p14:creationId xmlns:p14="http://schemas.microsoft.com/office/powerpoint/2010/main" val="279289487"/>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E857DF4D-D974-434D-9D64-40B7405DF5F0}" type="datetimeFigureOut">
              <a:rPr lang="en-US" smtClean="0"/>
              <a:t>11/20/2024</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70C12960-6E85-460F-B6E3-5B82CB31AF3D}" type="slidenum">
              <a:rPr lang="en-US" smtClean="0"/>
              <a:t>‹N°›</a:t>
            </a:fld>
            <a:endParaRPr lang="en-US" dirty="0"/>
          </a:p>
        </p:txBody>
      </p:sp>
    </p:spTree>
    <p:extLst>
      <p:ext uri="{BB962C8B-B14F-4D97-AF65-F5344CB8AC3E}">
        <p14:creationId xmlns:p14="http://schemas.microsoft.com/office/powerpoint/2010/main" val="30754612"/>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857DF4D-D974-434D-9D64-40B7405DF5F0}" type="datetimeFigureOut">
              <a:rPr lang="en-US" smtClean="0"/>
              <a:t>11/20/2024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
              </a:t>
            </a:r>
            <a:endParaRPr lang="en-US" dirty="0"/>
          </a:p>
        </p:txBody>
      </p:sp>
      <p:sp>
        <p:nvSpPr>
          <p:cNvPr id="9" name="Slide Number Placeholder 8"/>
          <p:cNvSpPr>
            <a:spLocks noGrp="1"/>
          </p:cNvSpPr>
          <p:nvPr>
            <p:ph type="sldNum" sz="quarter" idx="12"/>
          </p:nvPr>
        </p:nvSpPr>
        <p:spPr/>
        <p:txBody>
          <a:bodyPr/>
          <a:lstStyle/>
          <a:p>
            <a:fld id="{70C12960-6E85-460F-B6E3-5B82CB31AF3D}" type="slidenum">
              <a:rPr lang="en-US" smtClean="0"/>
              <a:t>‹N°›</a:t>
            </a:fld>
            <a:endParaRPr lang="en-US" dirty="0"/>
          </a:p>
        </p:txBody>
      </p:sp>
    </p:spTree>
    <p:extLst>
      <p:ext uri="{BB962C8B-B14F-4D97-AF65-F5344CB8AC3E}">
        <p14:creationId xmlns:p14="http://schemas.microsoft.com/office/powerpoint/2010/main" val="800705457"/>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857DF4D-D974-434D-9D64-40B7405DF5F0}" type="datetimeFigureOut">
              <a:rPr lang="en-US" smtClean="0"/>
              <a:t>11/20/2024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smtClean="0"/>
              <a:t>
              </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0C12960-6E85-460F-B6E3-5B82CB31AF3D}" type="slidenum">
              <a:rPr lang="en-US" smtClean="0"/>
              <a:t>‹N°›</a:t>
            </a:fld>
            <a:endParaRPr lang="en-US" dirty="0"/>
          </a:p>
        </p:txBody>
      </p:sp>
    </p:spTree>
    <p:extLst>
      <p:ext uri="{BB962C8B-B14F-4D97-AF65-F5344CB8AC3E}">
        <p14:creationId xmlns:p14="http://schemas.microsoft.com/office/powerpoint/2010/main" val="4289008"/>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E857DF4D-D974-434D-9D64-40B7405DF5F0}" type="datetimeFigureOut">
              <a:rPr lang="en-US" smtClean="0"/>
              <a:t>11/20/2024</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70C12960-6E85-460F-B6E3-5B82CB31AF3D}" type="slidenum">
              <a:rPr lang="en-US" smtClean="0"/>
              <a:t>‹N°›</a:t>
            </a:fld>
            <a:endParaRPr lang="en-US" dirty="0"/>
          </a:p>
        </p:txBody>
      </p:sp>
    </p:spTree>
    <p:extLst>
      <p:ext uri="{BB962C8B-B14F-4D97-AF65-F5344CB8AC3E}">
        <p14:creationId xmlns:p14="http://schemas.microsoft.com/office/powerpoint/2010/main" val="1581197965"/>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857DF4D-D974-434D-9D64-40B7405DF5F0}" type="datetimeFigureOut">
              <a:rPr lang="en-US" smtClean="0"/>
              <a:t>11/20/2024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
              </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0C12960-6E85-460F-B6E3-5B82CB31AF3D}" type="slidenum">
              <a:rPr lang="en-US" smtClean="0"/>
              <a:t>‹N°›</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188786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4.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3.gif"/><Relationship Id="rId7"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tiff"/><Relationship Id="rId4" Type="http://schemas.openxmlformats.org/officeDocument/2006/relationships/image" Target="../media/image35.emf"/></Relationships>
</file>

<file path=ppt/slides/_rels/slide2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jpeg"/><Relationship Id="rId3" Type="http://schemas.openxmlformats.org/officeDocument/2006/relationships/image" Target="../media/image41.jpg"/><Relationship Id="rId7" Type="http://schemas.openxmlformats.org/officeDocument/2006/relationships/image" Target="../media/image44.jpg"/><Relationship Id="rId12" Type="http://schemas.openxmlformats.org/officeDocument/2006/relationships/image" Target="../media/image49.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3.jpg"/><Relationship Id="rId11" Type="http://schemas.openxmlformats.org/officeDocument/2006/relationships/image" Target="../media/image48.emf"/><Relationship Id="rId5" Type="http://schemas.openxmlformats.org/officeDocument/2006/relationships/image" Target="../media/image33.gif"/><Relationship Id="rId10" Type="http://schemas.openxmlformats.org/officeDocument/2006/relationships/image" Target="../media/image47.jpeg"/><Relationship Id="rId4" Type="http://schemas.openxmlformats.org/officeDocument/2006/relationships/image" Target="../media/image42.jpg"/><Relationship Id="rId9" Type="http://schemas.openxmlformats.org/officeDocument/2006/relationships/image" Target="../media/image46.jpeg"/></Relationships>
</file>

<file path=ppt/slides/_rels/slide31.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8" Type="http://schemas.openxmlformats.org/officeDocument/2006/relationships/image" Target="../media/image57.jpg"/><Relationship Id="rId3" Type="http://schemas.openxmlformats.org/officeDocument/2006/relationships/image" Target="../media/image33.gif"/><Relationship Id="rId7" Type="http://schemas.openxmlformats.org/officeDocument/2006/relationships/image" Target="../media/image56.jpg"/><Relationship Id="rId12" Type="http://schemas.openxmlformats.org/officeDocument/2006/relationships/image" Target="../media/image61.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5.jpeg"/><Relationship Id="rId11" Type="http://schemas.openxmlformats.org/officeDocument/2006/relationships/image" Target="../media/image60.jpg"/><Relationship Id="rId5" Type="http://schemas.openxmlformats.org/officeDocument/2006/relationships/image" Target="../media/image54.jpg"/><Relationship Id="rId10" Type="http://schemas.openxmlformats.org/officeDocument/2006/relationships/image" Target="../media/image59.jpeg"/><Relationship Id="rId4" Type="http://schemas.openxmlformats.org/officeDocument/2006/relationships/image" Target="../media/image53.emf"/><Relationship Id="rId9" Type="http://schemas.openxmlformats.org/officeDocument/2006/relationships/image" Target="../media/image58.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33.gif"/><Relationship Id="rId7" Type="http://schemas.openxmlformats.org/officeDocument/2006/relationships/image" Target="../media/image65.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64.png"/><Relationship Id="rId4" Type="http://schemas.openxmlformats.org/officeDocument/2006/relationships/image" Target="../media/image63.jpeg"/></Relationships>
</file>

<file path=ppt/slides/_rels/slide3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5.png"/><Relationship Id="rId3" Type="http://schemas.openxmlformats.org/officeDocument/2006/relationships/image" Target="../media/image2.jpeg"/><Relationship Id="rId7" Type="http://schemas.openxmlformats.org/officeDocument/2006/relationships/diagramColors" Target="../diagrams/colors1.xml"/><Relationship Id="rId12" Type="http://schemas.microsoft.com/office/2007/relationships/hdphoto" Target="../media/hdphoto2.wdp"/><Relationship Id="rId2" Type="http://schemas.openxmlformats.org/officeDocument/2006/relationships/notesSlide" Target="../notesSlides/notesSlide2.xml"/><Relationship Id="rId16"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4.png"/><Relationship Id="rId5" Type="http://schemas.openxmlformats.org/officeDocument/2006/relationships/diagramLayout" Target="../diagrams/layout1.xml"/><Relationship Id="rId15" Type="http://schemas.openxmlformats.org/officeDocument/2006/relationships/image" Target="../media/image6.jpg"/><Relationship Id="rId10" Type="http://schemas.microsoft.com/office/2007/relationships/hdphoto" Target="../media/hdphoto1.wdp"/><Relationship Id="rId4" Type="http://schemas.openxmlformats.org/officeDocument/2006/relationships/diagramData" Target="../diagrams/data1.xml"/><Relationship Id="rId9" Type="http://schemas.openxmlformats.org/officeDocument/2006/relationships/image" Target="../media/image3.png"/><Relationship Id="rId1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12629" y="2171700"/>
            <a:ext cx="11140143" cy="1896766"/>
          </a:xfrm>
          <a:solidFill>
            <a:schemeClr val="accent2">
              <a:lumMod val="40000"/>
              <a:lumOff val="60000"/>
            </a:schemeClr>
          </a:solidFill>
        </p:spPr>
        <p:txBody>
          <a:bodyPr vert="horz" lIns="91440" tIns="45720" rIns="91440" bIns="45720" rtlCol="0" anchor="b">
            <a:noAutofit/>
          </a:bodyPr>
          <a:lstStyle/>
          <a:p>
            <a:pPr algn="ctr"/>
            <a:r>
              <a:rPr lang="fr-FR" sz="3600" b="1" dirty="0">
                <a:ea typeface="+mj-lt"/>
                <a:cs typeface="+mj-lt"/>
              </a:rPr>
              <a:t>Rôle des récepteurs </a:t>
            </a:r>
            <a:r>
              <a:rPr lang="fr-FR" sz="3600" b="1" dirty="0" err="1">
                <a:ea typeface="+mj-lt"/>
                <a:cs typeface="+mj-lt"/>
              </a:rPr>
              <a:t>Toll-Like</a:t>
            </a:r>
            <a:r>
              <a:rPr lang="fr-FR" sz="3600" b="1" dirty="0">
                <a:ea typeface="+mj-lt"/>
                <a:cs typeface="+mj-lt"/>
              </a:rPr>
              <a:t> dans la physiopathologie des hépatites chroniques </a:t>
            </a:r>
            <a:r>
              <a:rPr lang="fr-FR" sz="3600" b="1" dirty="0" smtClean="0">
                <a:ea typeface="+mj-lt"/>
                <a:cs typeface="+mj-lt"/>
              </a:rPr>
              <a:t/>
            </a:r>
            <a:br>
              <a:rPr lang="fr-FR" sz="3600" b="1" dirty="0" smtClean="0">
                <a:ea typeface="+mj-lt"/>
                <a:cs typeface="+mj-lt"/>
              </a:rPr>
            </a:br>
            <a:r>
              <a:rPr lang="fr-FR" sz="3600" b="1" dirty="0" smtClean="0">
                <a:ea typeface="+mj-lt"/>
                <a:cs typeface="+mj-lt"/>
              </a:rPr>
              <a:t>et </a:t>
            </a:r>
            <a:r>
              <a:rPr lang="fr-FR" sz="3600" b="1" dirty="0">
                <a:ea typeface="+mj-lt"/>
                <a:cs typeface="+mj-lt"/>
              </a:rPr>
              <a:t>leur progression vers le carcinome hépatocellulaire</a:t>
            </a:r>
            <a:endParaRPr lang="fr-FR" sz="3600" b="1" dirty="0"/>
          </a:p>
        </p:txBody>
      </p:sp>
      <p:sp>
        <p:nvSpPr>
          <p:cNvPr id="3" name="Sous-titre 2"/>
          <p:cNvSpPr>
            <a:spLocks noGrp="1"/>
          </p:cNvSpPr>
          <p:nvPr>
            <p:ph type="subTitle" idx="1"/>
          </p:nvPr>
        </p:nvSpPr>
        <p:spPr>
          <a:xfrm>
            <a:off x="1149037" y="4068466"/>
            <a:ext cx="10058400" cy="1143000"/>
          </a:xfrm>
        </p:spPr>
        <p:txBody>
          <a:bodyPr vert="horz" lIns="91440" tIns="45720" rIns="91440" bIns="45720" rtlCol="0" anchor="ctr">
            <a:normAutofit fontScale="25000" lnSpcReduction="20000"/>
          </a:bodyPr>
          <a:lstStyle/>
          <a:p>
            <a:endParaRPr lang="fr-FR" dirty="0"/>
          </a:p>
          <a:p>
            <a:pPr algn="ctr"/>
            <a:endParaRPr lang="fr-FR" dirty="0" smtClean="0">
              <a:cs typeface="Calibri"/>
            </a:endParaRPr>
          </a:p>
          <a:p>
            <a:pPr algn="ctr"/>
            <a:endParaRPr lang="fr-FR" sz="8000" b="1" dirty="0" smtClean="0">
              <a:cs typeface="Calibri"/>
            </a:endParaRPr>
          </a:p>
          <a:p>
            <a:pPr algn="ctr"/>
            <a:r>
              <a:rPr lang="fr-FR" sz="8000" b="1" dirty="0" smtClean="0">
                <a:cs typeface="Calibri"/>
              </a:rPr>
              <a:t>Dr</a:t>
            </a:r>
            <a:r>
              <a:rPr lang="fr-FR" sz="8000" b="1" dirty="0">
                <a:cs typeface="Calibri"/>
              </a:rPr>
              <a:t>. Nadia </a:t>
            </a:r>
            <a:r>
              <a:rPr lang="fr-FR" sz="8000" b="1" dirty="0" err="1" smtClean="0">
                <a:cs typeface="Calibri"/>
              </a:rPr>
              <a:t>Bouzgarrou</a:t>
            </a:r>
            <a:endParaRPr lang="fr-FR" sz="8000" b="1" dirty="0" smtClean="0">
              <a:cs typeface="Calibri"/>
            </a:endParaRPr>
          </a:p>
          <a:p>
            <a:endParaRPr lang="fr-FR" sz="6200" dirty="0">
              <a:cs typeface="Calibri"/>
            </a:endParaRPr>
          </a:p>
          <a:p>
            <a:pPr algn="ctr">
              <a:lnSpc>
                <a:spcPct val="120000"/>
              </a:lnSpc>
              <a:spcBef>
                <a:spcPts val="0"/>
              </a:spcBef>
              <a:spcAft>
                <a:spcPts val="0"/>
              </a:spcAft>
            </a:pPr>
            <a:r>
              <a:rPr lang="fr-FR" sz="8000" b="1" dirty="0" smtClean="0">
                <a:cs typeface="Calibri"/>
              </a:rPr>
              <a:t>Laboratoire </a:t>
            </a:r>
            <a:r>
              <a:rPr lang="fr-FR" sz="8000" b="1" dirty="0" smtClean="0">
                <a:cs typeface="Calibri"/>
              </a:rPr>
              <a:t>d’</a:t>
            </a:r>
            <a:r>
              <a:rPr lang="fr-FR" sz="8000" b="1" dirty="0" err="1" smtClean="0">
                <a:cs typeface="Calibri"/>
              </a:rPr>
              <a:t>immuno</a:t>
            </a:r>
            <a:r>
              <a:rPr lang="fr-FR" sz="8000" b="1" dirty="0" smtClean="0">
                <a:cs typeface="Calibri"/>
              </a:rPr>
              <a:t>-oncologie moléculaire, </a:t>
            </a:r>
          </a:p>
          <a:p>
            <a:pPr algn="ctr">
              <a:lnSpc>
                <a:spcPct val="120000"/>
              </a:lnSpc>
              <a:spcBef>
                <a:spcPts val="0"/>
              </a:spcBef>
              <a:spcAft>
                <a:spcPts val="0"/>
              </a:spcAft>
            </a:pPr>
            <a:r>
              <a:rPr lang="fr-FR" sz="8000" b="1" dirty="0" smtClean="0">
                <a:cs typeface="Calibri"/>
              </a:rPr>
              <a:t>Faculté de Médecine de Monastir</a:t>
            </a:r>
            <a:endParaRPr lang="fr-FR" sz="8000" b="1" dirty="0">
              <a:cs typeface="Calibri"/>
            </a:endParaRPr>
          </a:p>
        </p:txBody>
      </p:sp>
      <p:pic>
        <p:nvPicPr>
          <p:cNvPr id="4" name="Image 7">
            <a:extLst>
              <a:ext uri="{FF2B5EF4-FFF2-40B4-BE49-F238E27FC236}">
                <a16:creationId xmlns:a16="http://schemas.microsoft.com/office/drawing/2014/main" id="{9820D198-18B7-49BD-8C2D-3917E09498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1409" y="5273673"/>
            <a:ext cx="1207417" cy="1052824"/>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1149037" y="457200"/>
            <a:ext cx="10316080" cy="523220"/>
          </a:xfrm>
          <a:prstGeom prst="rect">
            <a:avLst/>
          </a:prstGeom>
          <a:noFill/>
        </p:spPr>
        <p:txBody>
          <a:bodyPr wrap="square" rtlCol="0">
            <a:spAutoFit/>
          </a:bodyPr>
          <a:lstStyle/>
          <a:p>
            <a:pPr algn="ctr"/>
            <a:r>
              <a:rPr lang="fr-FR" sz="2800" b="1" dirty="0" smtClean="0"/>
              <a:t>27</a:t>
            </a:r>
            <a:r>
              <a:rPr lang="fr-FR" sz="2800" b="1" baseline="30000" dirty="0" smtClean="0"/>
              <a:t>ème</a:t>
            </a:r>
            <a:r>
              <a:rPr lang="fr-FR" sz="2800" b="1" dirty="0" smtClean="0"/>
              <a:t> Congrès National de Cancérologie et de Radiothérapie </a:t>
            </a:r>
            <a:endParaRPr lang="fr-FR" sz="2800" b="1" dirty="0"/>
          </a:p>
        </p:txBody>
      </p:sp>
    </p:spTree>
    <p:extLst>
      <p:ext uri="{BB962C8B-B14F-4D97-AF65-F5344CB8AC3E}">
        <p14:creationId xmlns:p14="http://schemas.microsoft.com/office/powerpoint/2010/main" val="3784089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e la date 3"/>
          <p:cNvSpPr>
            <a:spLocks noGrp="1"/>
          </p:cNvSpPr>
          <p:nvPr>
            <p:ph type="dt" sz="half" idx="10"/>
          </p:nvPr>
        </p:nvSpPr>
        <p:spPr/>
        <p:txBody>
          <a:bodyPr/>
          <a:lstStyle/>
          <a:p>
            <a:fld id="{496D1F93-B714-4711-9CA7-B13FEB0290AE}" type="datetime1">
              <a:rPr lang="en-US" smtClean="0"/>
              <a:t>11/20/2024</a:t>
            </a:fld>
            <a:endParaRPr lang="en-US" dirty="0"/>
          </a:p>
        </p:txBody>
      </p:sp>
      <p:sp>
        <p:nvSpPr>
          <p:cNvPr id="5" name="Espace réservé du pied de page 4"/>
          <p:cNvSpPr>
            <a:spLocks noGrp="1"/>
          </p:cNvSpPr>
          <p:nvPr>
            <p:ph type="ftr" sz="quarter" idx="11"/>
          </p:nvPr>
        </p:nvSpPr>
        <p:spPr/>
        <p:txBody>
          <a:bodyPr/>
          <a:lstStyle/>
          <a:p>
            <a:r>
              <a:rPr lang="en-US" smtClean="0"/>
              <a:t>
              </a:t>
            </a:r>
            <a:endParaRPr lang="en-US" dirty="0"/>
          </a:p>
        </p:txBody>
      </p:sp>
      <p:sp>
        <p:nvSpPr>
          <p:cNvPr id="6" name="Espace réservé du numéro de diapositive 5"/>
          <p:cNvSpPr>
            <a:spLocks noGrp="1"/>
          </p:cNvSpPr>
          <p:nvPr>
            <p:ph type="sldNum" sz="quarter" idx="12"/>
          </p:nvPr>
        </p:nvSpPr>
        <p:spPr/>
        <p:txBody>
          <a:bodyPr/>
          <a:lstStyle/>
          <a:p>
            <a:fld id="{70C12960-6E85-460F-B6E3-5B82CB31AF3D}" type="slidenum">
              <a:rPr lang="en-US" smtClean="0"/>
              <a:t>10</a:t>
            </a:fld>
            <a:endParaRPr lang="en-US" dirty="0"/>
          </a:p>
        </p:txBody>
      </p:sp>
      <p:pic>
        <p:nvPicPr>
          <p:cNvPr id="13" name="Image 12"/>
          <p:cNvPicPr>
            <a:picLocks noChangeAspect="1"/>
          </p:cNvPicPr>
          <p:nvPr/>
        </p:nvPicPr>
        <p:blipFill rotWithShape="1">
          <a:blip r:embed="rId3"/>
          <a:srcRect l="21973" t="22967" r="2172" b="18899"/>
          <a:stretch/>
        </p:blipFill>
        <p:spPr>
          <a:xfrm>
            <a:off x="1097280" y="1233715"/>
            <a:ext cx="9869714" cy="4252686"/>
          </a:xfrm>
          <a:prstGeom prst="rect">
            <a:avLst/>
          </a:prstGeom>
        </p:spPr>
      </p:pic>
      <p:pic>
        <p:nvPicPr>
          <p:cNvPr id="14" name="Image 7">
            <a:extLst>
              <a:ext uri="{FF2B5EF4-FFF2-40B4-BE49-F238E27FC236}">
                <a16:creationId xmlns:a16="http://schemas.microsoft.com/office/drawing/2014/main" id="{9820D198-18B7-49BD-8C2D-3917E09498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1409" y="5273673"/>
            <a:ext cx="1207417" cy="1052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141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AB94693D-D59A-49A6-A6B1-981DEC0ECB56}" type="datetime1">
              <a:rPr lang="en-US" smtClean="0"/>
              <a:t>11/22/2024</a:t>
            </a:fld>
            <a:endParaRPr lang="en-US" dirty="0"/>
          </a:p>
        </p:txBody>
      </p:sp>
      <p:sp>
        <p:nvSpPr>
          <p:cNvPr id="5" name="Espace réservé du pied de page 4"/>
          <p:cNvSpPr>
            <a:spLocks noGrp="1"/>
          </p:cNvSpPr>
          <p:nvPr>
            <p:ph type="ftr" sz="quarter" idx="11"/>
          </p:nvPr>
        </p:nvSpPr>
        <p:spPr/>
        <p:txBody>
          <a:bodyPr/>
          <a:lstStyle/>
          <a:p>
            <a:r>
              <a:rPr lang="en-US" smtClean="0"/>
              <a:t>
              </a:t>
            </a:r>
            <a:endParaRPr lang="en-US" dirty="0"/>
          </a:p>
        </p:txBody>
      </p:sp>
      <p:sp>
        <p:nvSpPr>
          <p:cNvPr id="6" name="Espace réservé du numéro de diapositive 5"/>
          <p:cNvSpPr>
            <a:spLocks noGrp="1"/>
          </p:cNvSpPr>
          <p:nvPr>
            <p:ph type="sldNum" sz="quarter" idx="12"/>
          </p:nvPr>
        </p:nvSpPr>
        <p:spPr/>
        <p:txBody>
          <a:bodyPr/>
          <a:lstStyle/>
          <a:p>
            <a:fld id="{70C12960-6E85-460F-B6E3-5B82CB31AF3D}" type="slidenum">
              <a:rPr lang="en-US" smtClean="0"/>
              <a:t>11</a:t>
            </a:fld>
            <a:endParaRPr lang="en-US" dirty="0"/>
          </a:p>
        </p:txBody>
      </p:sp>
      <p:pic>
        <p:nvPicPr>
          <p:cNvPr id="7" name="Image 6"/>
          <p:cNvPicPr>
            <a:picLocks noChangeAspect="1"/>
          </p:cNvPicPr>
          <p:nvPr/>
        </p:nvPicPr>
        <p:blipFill rotWithShape="1">
          <a:blip r:embed="rId3"/>
          <a:srcRect l="45426" t="42807" r="2564" b="8780"/>
          <a:stretch/>
        </p:blipFill>
        <p:spPr>
          <a:xfrm>
            <a:off x="558694" y="1027424"/>
            <a:ext cx="11077785" cy="5797486"/>
          </a:xfrm>
          <a:prstGeom prst="rect">
            <a:avLst/>
          </a:prstGeom>
        </p:spPr>
      </p:pic>
      <p:pic>
        <p:nvPicPr>
          <p:cNvPr id="8" name="Image 7">
            <a:extLst>
              <a:ext uri="{FF2B5EF4-FFF2-40B4-BE49-F238E27FC236}">
                <a16:creationId xmlns:a16="http://schemas.microsoft.com/office/drawing/2014/main" id="{9820D198-18B7-49BD-8C2D-3917E09498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1409" y="5273673"/>
            <a:ext cx="1207417" cy="105282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558694" y="0"/>
            <a:ext cx="11263192" cy="10274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a:t>En tunisie le cancer du foie occupe la 10</a:t>
            </a:r>
            <a:r>
              <a:rPr lang="fr-FR" sz="3200" baseline="30000"/>
              <a:t>e</a:t>
            </a:r>
            <a:r>
              <a:rPr lang="fr-FR" sz="3200"/>
              <a:t> place en terme d’incidence et la 6</a:t>
            </a:r>
            <a:r>
              <a:rPr lang="fr-FR" sz="3200" baseline="30000"/>
              <a:t>e</a:t>
            </a:r>
            <a:r>
              <a:rPr lang="fr-FR" sz="3200"/>
              <a:t> en terme de mortalité ajustée selon l’’age </a:t>
            </a:r>
            <a:endParaRPr lang="fr-FR" sz="3200" dirty="0"/>
          </a:p>
        </p:txBody>
      </p:sp>
    </p:spTree>
    <p:extLst>
      <p:ext uri="{BB962C8B-B14F-4D97-AF65-F5344CB8AC3E}">
        <p14:creationId xmlns:p14="http://schemas.microsoft.com/office/powerpoint/2010/main" val="3698256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1CF2697-397F-414E-9AE3-5D7C0198E0A3}" type="datetime1">
              <a:rPr lang="en-US" smtClean="0"/>
              <a:t>11/20/2024</a:t>
            </a:fld>
            <a:endParaRPr lang="en-US" dirty="0"/>
          </a:p>
        </p:txBody>
      </p:sp>
      <p:sp>
        <p:nvSpPr>
          <p:cNvPr id="3" name="Espace réservé du pied de page 2"/>
          <p:cNvSpPr>
            <a:spLocks noGrp="1"/>
          </p:cNvSpPr>
          <p:nvPr>
            <p:ph type="ftr" sz="quarter" idx="11"/>
          </p:nvPr>
        </p:nvSpPr>
        <p:spPr/>
        <p:txBody>
          <a:bodyPr/>
          <a:lstStyle/>
          <a:p>
            <a:r>
              <a:rPr lang="en-US" smtClean="0"/>
              <a:t>
              </a:t>
            </a:r>
            <a:endParaRPr lang="en-US" dirty="0"/>
          </a:p>
        </p:txBody>
      </p:sp>
      <p:sp>
        <p:nvSpPr>
          <p:cNvPr id="4" name="Espace réservé du numéro de diapositive 3"/>
          <p:cNvSpPr>
            <a:spLocks noGrp="1"/>
          </p:cNvSpPr>
          <p:nvPr>
            <p:ph type="sldNum" sz="quarter" idx="12"/>
          </p:nvPr>
        </p:nvSpPr>
        <p:spPr/>
        <p:txBody>
          <a:bodyPr/>
          <a:lstStyle/>
          <a:p>
            <a:fld id="{70C12960-6E85-460F-B6E3-5B82CB31AF3D}" type="slidenum">
              <a:rPr lang="en-US" smtClean="0"/>
              <a:t>12</a:t>
            </a:fld>
            <a:endParaRPr lang="en-US" dirty="0"/>
          </a:p>
        </p:txBody>
      </p:sp>
      <p:pic>
        <p:nvPicPr>
          <p:cNvPr id="8" name="Image 7"/>
          <p:cNvPicPr>
            <a:picLocks noChangeAspect="1"/>
          </p:cNvPicPr>
          <p:nvPr/>
        </p:nvPicPr>
        <p:blipFill>
          <a:blip r:embed="rId3"/>
          <a:stretch>
            <a:fillRect/>
          </a:stretch>
        </p:blipFill>
        <p:spPr>
          <a:xfrm>
            <a:off x="204913" y="260994"/>
            <a:ext cx="9695545" cy="6198791"/>
          </a:xfrm>
          <a:prstGeom prst="rect">
            <a:avLst/>
          </a:prstGeom>
        </p:spPr>
      </p:pic>
      <p:pic>
        <p:nvPicPr>
          <p:cNvPr id="9" name="Image 7">
            <a:extLst>
              <a:ext uri="{FF2B5EF4-FFF2-40B4-BE49-F238E27FC236}">
                <a16:creationId xmlns:a16="http://schemas.microsoft.com/office/drawing/2014/main" id="{9820D198-18B7-49BD-8C2D-3917E09498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04209" y="4558055"/>
            <a:ext cx="1207417" cy="1052824"/>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7816844" y="2437060"/>
            <a:ext cx="4167228" cy="181588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2800" b="1" dirty="0" smtClean="0"/>
              <a:t>5</a:t>
            </a:r>
            <a:r>
              <a:rPr lang="fr-FR" sz="2800" b="1" baseline="30000" dirty="0" smtClean="0"/>
              <a:t>ème</a:t>
            </a:r>
            <a:r>
              <a:rPr lang="fr-FR" sz="2800" dirty="0" smtClean="0"/>
              <a:t> cause de mortalité chez l’homme </a:t>
            </a:r>
          </a:p>
          <a:p>
            <a:endParaRPr lang="fr-FR" sz="2800" dirty="0"/>
          </a:p>
          <a:p>
            <a:r>
              <a:rPr lang="fr-FR" sz="2800" b="1" dirty="0" smtClean="0"/>
              <a:t>4</a:t>
            </a:r>
            <a:r>
              <a:rPr lang="fr-FR" sz="2800" b="1" baseline="30000" dirty="0" smtClean="0"/>
              <a:t>ème</a:t>
            </a:r>
            <a:r>
              <a:rPr lang="fr-FR" sz="2800" dirty="0" smtClean="0"/>
              <a:t>: chez la femme </a:t>
            </a:r>
            <a:endParaRPr lang="fr-FR" sz="2800" dirty="0"/>
          </a:p>
        </p:txBody>
      </p:sp>
    </p:spTree>
    <p:extLst>
      <p:ext uri="{BB962C8B-B14F-4D97-AF65-F5344CB8AC3E}">
        <p14:creationId xmlns:p14="http://schemas.microsoft.com/office/powerpoint/2010/main" val="4205460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A3E740-6508-1712-64C9-8196846504D2}"/>
              </a:ext>
            </a:extLst>
          </p:cNvPr>
          <p:cNvSpPr>
            <a:spLocks noGrp="1"/>
          </p:cNvSpPr>
          <p:nvPr>
            <p:ph type="title"/>
          </p:nvPr>
        </p:nvSpPr>
        <p:spPr/>
        <p:txBody>
          <a:bodyPr>
            <a:normAutofit/>
          </a:bodyPr>
          <a:lstStyle/>
          <a:p>
            <a:r>
              <a:rPr lang="fr-FR" sz="4000" b="1" dirty="0">
                <a:ea typeface="+mj-lt"/>
                <a:cs typeface="+mj-lt"/>
              </a:rPr>
              <a:t>Les </a:t>
            </a:r>
            <a:r>
              <a:rPr lang="fr-FR" sz="4000" b="1" dirty="0" smtClean="0">
                <a:ea typeface="+mj-lt"/>
                <a:cs typeface="+mj-lt"/>
              </a:rPr>
              <a:t>Récepteur </a:t>
            </a:r>
            <a:r>
              <a:rPr lang="fr-FR" sz="4000" b="1" dirty="0" err="1" smtClean="0">
                <a:ea typeface="+mj-lt"/>
                <a:cs typeface="+mj-lt"/>
              </a:rPr>
              <a:t>Toll-like</a:t>
            </a:r>
            <a:r>
              <a:rPr lang="fr-FR" sz="4000" b="1" dirty="0" smtClean="0">
                <a:ea typeface="+mj-lt"/>
                <a:cs typeface="+mj-lt"/>
              </a:rPr>
              <a:t> </a:t>
            </a:r>
            <a:r>
              <a:rPr lang="fr-FR" sz="4000" b="1" dirty="0">
                <a:ea typeface="+mj-lt"/>
                <a:cs typeface="+mj-lt"/>
              </a:rPr>
              <a:t>: acteurs clés de </a:t>
            </a:r>
            <a:r>
              <a:rPr lang="fr-FR" sz="4000" b="1" dirty="0" smtClean="0">
                <a:ea typeface="+mj-lt"/>
                <a:cs typeface="+mj-lt"/>
              </a:rPr>
              <a:t>l'inflammation, la fibrose et la carcinogenèse hépatique</a:t>
            </a:r>
            <a:endParaRPr lang="fr-FR" sz="4000" dirty="0">
              <a:ea typeface="+mj-lt"/>
              <a:cs typeface="+mj-lt"/>
            </a:endParaRPr>
          </a:p>
        </p:txBody>
      </p:sp>
      <p:sp>
        <p:nvSpPr>
          <p:cNvPr id="4" name="Espace réservé du texte 3"/>
          <p:cNvSpPr>
            <a:spLocks noGrp="1"/>
          </p:cNvSpPr>
          <p:nvPr>
            <p:ph type="body" idx="1"/>
          </p:nvPr>
        </p:nvSpPr>
        <p:spPr/>
        <p:txBody>
          <a:bodyPr/>
          <a:lstStyle/>
          <a:p>
            <a:endParaRPr lang="fr-FR"/>
          </a:p>
        </p:txBody>
      </p:sp>
      <p:pic>
        <p:nvPicPr>
          <p:cNvPr id="5" name="Image 7">
            <a:extLst>
              <a:ext uri="{FF2B5EF4-FFF2-40B4-BE49-F238E27FC236}">
                <a16:creationId xmlns:a16="http://schemas.microsoft.com/office/drawing/2014/main" id="{9820D198-18B7-49BD-8C2D-3917E09498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5080" y="5192030"/>
            <a:ext cx="1207417" cy="1052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549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B1D3354-B57D-4995-82D8-07B1DEF7D509}" type="datetime1">
              <a:rPr lang="en-US" smtClean="0"/>
              <a:t>11/20/2024</a:t>
            </a:fld>
            <a:endParaRPr lang="en-US" dirty="0"/>
          </a:p>
        </p:txBody>
      </p:sp>
      <p:sp>
        <p:nvSpPr>
          <p:cNvPr id="3" name="Espace réservé du pied de page 2"/>
          <p:cNvSpPr>
            <a:spLocks noGrp="1"/>
          </p:cNvSpPr>
          <p:nvPr>
            <p:ph type="ftr" sz="quarter" idx="11"/>
          </p:nvPr>
        </p:nvSpPr>
        <p:spPr/>
        <p:txBody>
          <a:bodyPr/>
          <a:lstStyle/>
          <a:p>
            <a:r>
              <a:rPr lang="en-US" smtClean="0"/>
              <a:t>
              </a:t>
            </a:r>
            <a:endParaRPr lang="en-US" dirty="0"/>
          </a:p>
        </p:txBody>
      </p:sp>
      <p:sp>
        <p:nvSpPr>
          <p:cNvPr id="4" name="Espace réservé du numéro de diapositive 3"/>
          <p:cNvSpPr>
            <a:spLocks noGrp="1"/>
          </p:cNvSpPr>
          <p:nvPr>
            <p:ph type="sldNum" sz="quarter" idx="12"/>
          </p:nvPr>
        </p:nvSpPr>
        <p:spPr/>
        <p:txBody>
          <a:bodyPr/>
          <a:lstStyle/>
          <a:p>
            <a:fld id="{70C12960-6E85-460F-B6E3-5B82CB31AF3D}" type="slidenum">
              <a:rPr lang="en-US" smtClean="0"/>
              <a:t>14</a:t>
            </a:fld>
            <a:endParaRPr lang="en-US" dirty="0"/>
          </a:p>
        </p:txBody>
      </p:sp>
      <p:pic>
        <p:nvPicPr>
          <p:cNvPr id="6146" name="Picture 2" descr="https://ars.els-cdn.com/content/image/1-s2.0-S1043661822004534-ga1_lrg.jpg"/>
          <p:cNvPicPr>
            <a:picLocks noChangeAspect="1" noChangeArrowheads="1"/>
          </p:cNvPicPr>
          <p:nvPr/>
        </p:nvPicPr>
        <p:blipFill rotWithShape="1">
          <a:blip r:embed="rId3">
            <a:extLst>
              <a:ext uri="{28A0092B-C50C-407E-A947-70E740481C1C}">
                <a14:useLocalDpi xmlns:a14="http://schemas.microsoft.com/office/drawing/2010/main" val="0"/>
              </a:ext>
            </a:extLst>
          </a:blip>
          <a:srcRect b="18910"/>
          <a:stretch/>
        </p:blipFill>
        <p:spPr bwMode="auto">
          <a:xfrm>
            <a:off x="0" y="785884"/>
            <a:ext cx="8997960" cy="536928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949919" y="6346375"/>
            <a:ext cx="8867424" cy="584775"/>
          </a:xfrm>
          <a:prstGeom prst="rect">
            <a:avLst/>
          </a:prstGeom>
        </p:spPr>
        <p:txBody>
          <a:bodyPr wrap="square">
            <a:spAutoFit/>
          </a:bodyPr>
          <a:lstStyle/>
          <a:p>
            <a:r>
              <a:rPr lang="fr-FR" sz="1600" dirty="0" err="1" smtClean="0"/>
              <a:t>Pharmacological</a:t>
            </a:r>
            <a:r>
              <a:rPr lang="fr-FR" sz="1600" dirty="0" smtClean="0"/>
              <a:t> </a:t>
            </a:r>
            <a:r>
              <a:rPr lang="fr-FR" sz="1600" dirty="0" err="1" smtClean="0"/>
              <a:t>Research</a:t>
            </a:r>
            <a:r>
              <a:rPr lang="fr-FR" sz="1600" dirty="0" smtClean="0"/>
              <a:t>, Volume 185, 2022</a:t>
            </a:r>
            <a:r>
              <a:rPr lang="fr-FR" sz="1600" dirty="0"/>
              <a:t>,</a:t>
            </a:r>
          </a:p>
          <a:p>
            <a:r>
              <a:rPr lang="fr-FR" sz="1600" dirty="0" smtClean="0"/>
              <a:t>106507, ISSN 1043-6618, https</a:t>
            </a:r>
            <a:r>
              <a:rPr lang="fr-FR" sz="1600" dirty="0"/>
              <a:t>://doi.org/10.1016/j.phrs.2022.106507.</a:t>
            </a:r>
          </a:p>
        </p:txBody>
      </p:sp>
      <p:pic>
        <p:nvPicPr>
          <p:cNvPr id="8" name="Image 7">
            <a:extLst>
              <a:ext uri="{FF2B5EF4-FFF2-40B4-BE49-F238E27FC236}">
                <a16:creationId xmlns:a16="http://schemas.microsoft.com/office/drawing/2014/main" id="{9820D198-18B7-49BD-8C2D-3917E09498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1409" y="5293551"/>
            <a:ext cx="1207417" cy="105282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20536" y="-12757"/>
            <a:ext cx="13163635" cy="646331"/>
          </a:xfrm>
          <a:prstGeom prst="rect">
            <a:avLst/>
          </a:prstGeom>
        </p:spPr>
        <p:txBody>
          <a:bodyPr wrap="square">
            <a:spAutoFit/>
          </a:bodyPr>
          <a:lstStyle/>
          <a:p>
            <a:pPr algn="ctr"/>
            <a:r>
              <a:rPr lang="fr-FR" sz="3600" b="1" dirty="0">
                <a:cs typeface="Calibri"/>
              </a:rPr>
              <a:t>Les</a:t>
            </a:r>
            <a:r>
              <a:rPr lang="fr-FR" sz="3600" b="1" dirty="0"/>
              <a:t> </a:t>
            </a:r>
            <a:r>
              <a:rPr lang="fr-FR" sz="3600" b="1" dirty="0" smtClean="0"/>
              <a:t>Récepteurs </a:t>
            </a:r>
            <a:r>
              <a:rPr lang="fr-FR" sz="3600" b="1" dirty="0" err="1" smtClean="0"/>
              <a:t>Toll-Like</a:t>
            </a:r>
            <a:endParaRPr lang="fr-FR" sz="3600" b="1" dirty="0">
              <a:cs typeface="Calibri"/>
            </a:endParaRPr>
          </a:p>
        </p:txBody>
      </p:sp>
      <p:sp>
        <p:nvSpPr>
          <p:cNvPr id="19" name="TextBox 5">
            <a:extLst>
              <a:ext uri="{FF2B5EF4-FFF2-40B4-BE49-F238E27FC236}">
                <a16:creationId xmlns:a16="http://schemas.microsoft.com/office/drawing/2014/main" id="{E8425337-E407-478D-866D-3B70B0FED549}"/>
              </a:ext>
            </a:extLst>
          </p:cNvPr>
          <p:cNvSpPr txBox="1"/>
          <p:nvPr/>
        </p:nvSpPr>
        <p:spPr>
          <a:xfrm>
            <a:off x="6097587" y="4547289"/>
            <a:ext cx="5443666" cy="800091"/>
          </a:xfrm>
          <a:prstGeom prst="rect">
            <a:avLst/>
          </a:prstGeom>
          <a:solidFill>
            <a:srgbClr val="FBEED5"/>
          </a:solidFill>
        </p:spPr>
        <p:txBody>
          <a:bodyPr wrap="square" rtlCol="0">
            <a:spAutoFit/>
          </a:bodyPr>
          <a:lstStyle/>
          <a:p>
            <a:pPr marL="228611" indent="-228611" algn="ctr">
              <a:lnSpc>
                <a:spcPct val="150000"/>
              </a:lnSpc>
              <a:buFont typeface="Wingdings" panose="05000000000000000000" pitchFamily="2" charset="2"/>
              <a:buChar char="q"/>
            </a:pPr>
            <a:r>
              <a:rPr lang="fr-FR" sz="1533"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Ligands exogènes : </a:t>
            </a:r>
            <a:r>
              <a:rPr lang="fr-FR" sz="1533" dirty="0">
                <a:latin typeface="Cambria Math" panose="02040503050406030204" pitchFamily="18" charset="0"/>
                <a:ea typeface="Cambria Math" panose="02040503050406030204" pitchFamily="18" charset="0"/>
              </a:rPr>
              <a:t>appelés aussi PAMP  nécessaire au développement ou à la survie du pathogène </a:t>
            </a:r>
            <a:endParaRPr lang="fr-TN" sz="1533" dirty="0">
              <a:latin typeface="Cambria Math" panose="02040503050406030204" pitchFamily="18" charset="0"/>
              <a:ea typeface="Cambria Math" panose="02040503050406030204" pitchFamily="18" charset="0"/>
            </a:endParaRPr>
          </a:p>
        </p:txBody>
      </p:sp>
      <p:sp>
        <p:nvSpPr>
          <p:cNvPr id="20" name="TextBox 20">
            <a:extLst>
              <a:ext uri="{FF2B5EF4-FFF2-40B4-BE49-F238E27FC236}">
                <a16:creationId xmlns:a16="http://schemas.microsoft.com/office/drawing/2014/main" id="{FB278C82-6EE6-4507-8B5D-8EBCECB91F1B}"/>
              </a:ext>
            </a:extLst>
          </p:cNvPr>
          <p:cNvSpPr txBox="1"/>
          <p:nvPr/>
        </p:nvSpPr>
        <p:spPr>
          <a:xfrm>
            <a:off x="6097587" y="3801027"/>
            <a:ext cx="5483584" cy="800091"/>
          </a:xfrm>
          <a:prstGeom prst="rect">
            <a:avLst/>
          </a:prstGeom>
          <a:solidFill>
            <a:srgbClr val="FBEED5"/>
          </a:solidFill>
        </p:spPr>
        <p:txBody>
          <a:bodyPr wrap="square" rtlCol="0">
            <a:spAutoFit/>
          </a:bodyPr>
          <a:lstStyle/>
          <a:p>
            <a:pPr marL="228611" indent="-228611" algn="ctr">
              <a:lnSpc>
                <a:spcPct val="150000"/>
              </a:lnSpc>
              <a:buFont typeface="Wingdings" panose="05000000000000000000" pitchFamily="2" charset="2"/>
              <a:buChar char="q"/>
            </a:pPr>
            <a:r>
              <a:rPr lang="fr-FR" sz="1533"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Ligands endogène : </a:t>
            </a:r>
            <a:r>
              <a:rPr lang="fr-FR" sz="1533" dirty="0">
                <a:latin typeface="Cambria Math" panose="02040503050406030204" pitchFamily="18" charset="0"/>
                <a:ea typeface="Cambria Math" panose="02040503050406030204" pitchFamily="18" charset="0"/>
              </a:rPr>
              <a:t>appelés aussi DAMP molécules dont la présence correspond à un signal de danger pour la cellule </a:t>
            </a:r>
            <a:endParaRPr lang="fr-TN" sz="1533"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92171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B1D3354-B57D-4995-82D8-07B1DEF7D509}" type="datetime1">
              <a:rPr lang="en-US" smtClean="0"/>
              <a:t>11/21/2024</a:t>
            </a:fld>
            <a:endParaRPr lang="en-US" dirty="0"/>
          </a:p>
        </p:txBody>
      </p:sp>
      <p:sp>
        <p:nvSpPr>
          <p:cNvPr id="3" name="Espace réservé du pied de page 2"/>
          <p:cNvSpPr>
            <a:spLocks noGrp="1"/>
          </p:cNvSpPr>
          <p:nvPr>
            <p:ph type="ftr" sz="quarter" idx="11"/>
          </p:nvPr>
        </p:nvSpPr>
        <p:spPr>
          <a:xfrm>
            <a:off x="3686185" y="5942948"/>
            <a:ext cx="4822804" cy="365125"/>
          </a:xfrm>
        </p:spPr>
        <p:txBody>
          <a:bodyPr/>
          <a:lstStyle/>
          <a:p>
            <a:r>
              <a:rPr lang="en-US" smtClean="0"/>
              <a:t>
              </a:t>
            </a:r>
            <a:endParaRPr lang="en-US" dirty="0"/>
          </a:p>
        </p:txBody>
      </p:sp>
      <p:sp>
        <p:nvSpPr>
          <p:cNvPr id="4" name="Espace réservé du numéro de diapositive 3"/>
          <p:cNvSpPr>
            <a:spLocks noGrp="1"/>
          </p:cNvSpPr>
          <p:nvPr>
            <p:ph type="sldNum" sz="quarter" idx="12"/>
          </p:nvPr>
        </p:nvSpPr>
        <p:spPr>
          <a:xfrm>
            <a:off x="9900458" y="5923070"/>
            <a:ext cx="1312025" cy="365125"/>
          </a:xfrm>
        </p:spPr>
        <p:txBody>
          <a:bodyPr/>
          <a:lstStyle/>
          <a:p>
            <a:fld id="{70C12960-6E85-460F-B6E3-5B82CB31AF3D}" type="slidenum">
              <a:rPr lang="en-US" smtClean="0"/>
              <a:t>15</a:t>
            </a:fld>
            <a:endParaRPr lang="en-US" dirty="0"/>
          </a:p>
        </p:txBody>
      </p:sp>
      <p:sp>
        <p:nvSpPr>
          <p:cNvPr id="7" name="Rectangle 6"/>
          <p:cNvSpPr/>
          <p:nvPr/>
        </p:nvSpPr>
        <p:spPr>
          <a:xfrm>
            <a:off x="171104" y="-10291"/>
            <a:ext cx="11615852" cy="584775"/>
          </a:xfrm>
          <a:prstGeom prst="rect">
            <a:avLst/>
          </a:prstGeom>
        </p:spPr>
        <p:txBody>
          <a:bodyPr wrap="square">
            <a:spAutoFit/>
          </a:bodyPr>
          <a:lstStyle/>
          <a:p>
            <a:r>
              <a:rPr lang="fr-FR" sz="3200" b="1" dirty="0" smtClean="0">
                <a:cs typeface="Calibri"/>
              </a:rPr>
              <a:t>Mécanisme de </a:t>
            </a:r>
            <a:r>
              <a:rPr lang="fr-FR" sz="3200" b="1" dirty="0" err="1" smtClean="0">
                <a:cs typeface="Calibri"/>
              </a:rPr>
              <a:t>fibrogenèse</a:t>
            </a:r>
            <a:r>
              <a:rPr lang="fr-FR" sz="3200" b="1" dirty="0" smtClean="0">
                <a:cs typeface="Calibri"/>
              </a:rPr>
              <a:t> hépatique: Axe LPS-TLR4-HMGB1</a:t>
            </a:r>
            <a:endParaRPr lang="fr-FR" sz="3200" b="1" dirty="0">
              <a:cs typeface="Calibri"/>
            </a:endParaRPr>
          </a:p>
        </p:txBody>
      </p:sp>
      <p:sp>
        <p:nvSpPr>
          <p:cNvPr id="10" name="Rectangle 9">
            <a:extLst>
              <a:ext uri="{FF2B5EF4-FFF2-40B4-BE49-F238E27FC236}">
                <a16:creationId xmlns:a16="http://schemas.microsoft.com/office/drawing/2014/main" id="{4367C435-766A-4746-89C7-DEBAC4960045}"/>
              </a:ext>
            </a:extLst>
          </p:cNvPr>
          <p:cNvSpPr/>
          <p:nvPr/>
        </p:nvSpPr>
        <p:spPr>
          <a:xfrm flipH="1" flipV="1">
            <a:off x="488505" y="4411055"/>
            <a:ext cx="75533" cy="1852810"/>
          </a:xfrm>
          <a:prstGeom prst="rect">
            <a:avLst/>
          </a:prstGeom>
          <a:solidFill>
            <a:srgbClr val="FF29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6148" name="Picture 4" descr="Cellules 09 00875 g001 5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575" y="644253"/>
            <a:ext cx="7997483" cy="4783951"/>
          </a:xfrm>
          <a:prstGeom prst="rect">
            <a:avLst/>
          </a:prstGeom>
          <a:noFill/>
          <a:extLst>
            <a:ext uri="{909E8E84-426E-40DD-AFC4-6F175D3DCCD1}">
              <a14:hiddenFill xmlns:a14="http://schemas.microsoft.com/office/drawing/2010/main">
                <a:solidFill>
                  <a:srgbClr val="FFFFFF"/>
                </a:solidFill>
              </a14:hiddenFill>
            </a:ext>
          </a:extLst>
        </p:spPr>
      </p:pic>
      <p:sp>
        <p:nvSpPr>
          <p:cNvPr id="20" name="Ellipse 19"/>
          <p:cNvSpPr/>
          <p:nvPr/>
        </p:nvSpPr>
        <p:spPr>
          <a:xfrm>
            <a:off x="6247844" y="4167325"/>
            <a:ext cx="814962" cy="1458152"/>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fr-FR">
              <a:solidFill>
                <a:srgbClr val="C00000"/>
              </a:solidFill>
            </a:endParaRPr>
          </a:p>
        </p:txBody>
      </p:sp>
      <p:sp>
        <p:nvSpPr>
          <p:cNvPr id="24" name="Ellipse 23"/>
          <p:cNvSpPr/>
          <p:nvPr/>
        </p:nvSpPr>
        <p:spPr>
          <a:xfrm>
            <a:off x="7535461" y="3582648"/>
            <a:ext cx="855111" cy="1489244"/>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25" name="Ellipse 24"/>
          <p:cNvSpPr/>
          <p:nvPr/>
        </p:nvSpPr>
        <p:spPr>
          <a:xfrm>
            <a:off x="4243067" y="4533653"/>
            <a:ext cx="999501" cy="1174123"/>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26" name="Ellipse 25"/>
          <p:cNvSpPr/>
          <p:nvPr/>
        </p:nvSpPr>
        <p:spPr>
          <a:xfrm>
            <a:off x="5639382" y="2387514"/>
            <a:ext cx="1017549" cy="144153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fr-FR">
              <a:solidFill>
                <a:srgbClr val="C00000"/>
              </a:solidFill>
            </a:endParaRPr>
          </a:p>
        </p:txBody>
      </p:sp>
      <p:pic>
        <p:nvPicPr>
          <p:cNvPr id="22" name="Image 21"/>
          <p:cNvPicPr>
            <a:picLocks noChangeAspect="1"/>
          </p:cNvPicPr>
          <p:nvPr/>
        </p:nvPicPr>
        <p:blipFill>
          <a:blip r:embed="rId4"/>
          <a:stretch>
            <a:fillRect/>
          </a:stretch>
        </p:blipFill>
        <p:spPr>
          <a:xfrm>
            <a:off x="5387667" y="592955"/>
            <a:ext cx="1182727" cy="1688738"/>
          </a:xfrm>
          <a:prstGeom prst="rect">
            <a:avLst/>
          </a:prstGeom>
        </p:spPr>
      </p:pic>
      <p:sp>
        <p:nvSpPr>
          <p:cNvPr id="23" name="Ellipse 22"/>
          <p:cNvSpPr/>
          <p:nvPr/>
        </p:nvSpPr>
        <p:spPr>
          <a:xfrm>
            <a:off x="5772689" y="2368936"/>
            <a:ext cx="1371498" cy="232422"/>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28" name="Rectangle 27"/>
          <p:cNvSpPr/>
          <p:nvPr/>
        </p:nvSpPr>
        <p:spPr>
          <a:xfrm>
            <a:off x="580815" y="4197332"/>
            <a:ext cx="6096000" cy="1754326"/>
          </a:xfrm>
          <a:prstGeom prst="rect">
            <a:avLst/>
          </a:prstGeom>
        </p:spPr>
        <p:txBody>
          <a:bodyPr>
            <a:spAutoFit/>
          </a:bodyPr>
          <a:lstStyle/>
          <a:p>
            <a:r>
              <a:rPr lang="fr-FR" b="1" dirty="0" smtClean="0">
                <a:solidFill>
                  <a:srgbClr val="C00000"/>
                </a:solidFill>
                <a:latin typeface="Arial" panose="020B0604020202020204" pitchFamily="34" charset="0"/>
              </a:rPr>
              <a:t>DAMP:</a:t>
            </a:r>
          </a:p>
          <a:p>
            <a:r>
              <a:rPr lang="fr-FR" b="1" dirty="0" smtClean="0">
                <a:solidFill>
                  <a:srgbClr val="002060"/>
                </a:solidFill>
              </a:rPr>
              <a:t>acides </a:t>
            </a:r>
            <a:r>
              <a:rPr lang="fr-FR" b="1" dirty="0">
                <a:solidFill>
                  <a:srgbClr val="002060"/>
                </a:solidFill>
              </a:rPr>
              <a:t>nucléiques, </a:t>
            </a:r>
            <a:endParaRPr lang="fr-FR" b="1" dirty="0" smtClean="0">
              <a:solidFill>
                <a:srgbClr val="002060"/>
              </a:solidFill>
            </a:endParaRPr>
          </a:p>
          <a:p>
            <a:r>
              <a:rPr lang="fr-FR" b="1" dirty="0" smtClean="0">
                <a:solidFill>
                  <a:srgbClr val="002060"/>
                </a:solidFill>
              </a:rPr>
              <a:t>protéines </a:t>
            </a:r>
            <a:r>
              <a:rPr lang="fr-FR" b="1" dirty="0">
                <a:solidFill>
                  <a:srgbClr val="002060"/>
                </a:solidFill>
              </a:rPr>
              <a:t>intracellulaires, </a:t>
            </a:r>
            <a:endParaRPr lang="fr-FR" b="1" dirty="0" smtClean="0">
              <a:solidFill>
                <a:srgbClr val="002060"/>
              </a:solidFill>
            </a:endParaRPr>
          </a:p>
          <a:p>
            <a:r>
              <a:rPr lang="fr-FR" b="1" dirty="0" smtClean="0">
                <a:solidFill>
                  <a:srgbClr val="002060"/>
                </a:solidFill>
              </a:rPr>
              <a:t>adénosine </a:t>
            </a:r>
            <a:r>
              <a:rPr lang="fr-FR" b="1" dirty="0">
                <a:solidFill>
                  <a:srgbClr val="002060"/>
                </a:solidFill>
              </a:rPr>
              <a:t>triphosphate (ATP) </a:t>
            </a:r>
            <a:endParaRPr lang="fr-FR" b="1" dirty="0" smtClean="0">
              <a:solidFill>
                <a:srgbClr val="002060"/>
              </a:solidFill>
            </a:endParaRPr>
          </a:p>
          <a:p>
            <a:r>
              <a:rPr lang="fr-FR" b="1" dirty="0" smtClean="0">
                <a:solidFill>
                  <a:srgbClr val="002060"/>
                </a:solidFill>
              </a:rPr>
              <a:t>composés </a:t>
            </a:r>
            <a:r>
              <a:rPr lang="fr-FR" b="1" dirty="0">
                <a:solidFill>
                  <a:srgbClr val="002060"/>
                </a:solidFill>
              </a:rPr>
              <a:t>mitochondriaux </a:t>
            </a:r>
            <a:endParaRPr lang="fr-FR" b="1" dirty="0" smtClean="0">
              <a:solidFill>
                <a:srgbClr val="002060"/>
              </a:solidFill>
            </a:endParaRPr>
          </a:p>
          <a:p>
            <a:r>
              <a:rPr lang="fr-FR" b="1" dirty="0" smtClean="0">
                <a:solidFill>
                  <a:srgbClr val="002060"/>
                </a:solidFill>
              </a:rPr>
              <a:t>Composés nucléiques: </a:t>
            </a:r>
            <a:r>
              <a:rPr lang="fr-FR" b="1" dirty="0">
                <a:solidFill>
                  <a:srgbClr val="002060"/>
                </a:solidFill>
              </a:rPr>
              <a:t>l</a:t>
            </a:r>
            <a:r>
              <a:rPr lang="fr-FR" b="1" dirty="0" smtClean="0">
                <a:solidFill>
                  <a:srgbClr val="002060"/>
                </a:solidFill>
              </a:rPr>
              <a:t>a </a:t>
            </a:r>
            <a:r>
              <a:rPr lang="fr-FR" b="1" dirty="0">
                <a:solidFill>
                  <a:srgbClr val="002060"/>
                </a:solidFill>
              </a:rPr>
              <a:t>High-</a:t>
            </a:r>
            <a:r>
              <a:rPr lang="fr-FR" b="1" dirty="0" err="1">
                <a:solidFill>
                  <a:srgbClr val="002060"/>
                </a:solidFill>
              </a:rPr>
              <a:t>Mobility</a:t>
            </a:r>
            <a:r>
              <a:rPr lang="fr-FR" b="1" dirty="0">
                <a:solidFill>
                  <a:srgbClr val="002060"/>
                </a:solidFill>
              </a:rPr>
              <a:t> Group Box-1 </a:t>
            </a:r>
            <a:r>
              <a:rPr lang="fr-FR" b="1" dirty="0">
                <a:solidFill>
                  <a:srgbClr val="002060"/>
                </a:solidFill>
              </a:rPr>
              <a:t>(HMGB1) </a:t>
            </a:r>
            <a:endParaRPr lang="fr-FR" b="1" dirty="0">
              <a:solidFill>
                <a:srgbClr val="002060"/>
              </a:solidFill>
            </a:endParaRPr>
          </a:p>
        </p:txBody>
      </p:sp>
      <p:sp>
        <p:nvSpPr>
          <p:cNvPr id="31" name="Rectangle 30">
            <a:extLst>
              <a:ext uri="{FF2B5EF4-FFF2-40B4-BE49-F238E27FC236}">
                <a16:creationId xmlns:a16="http://schemas.microsoft.com/office/drawing/2014/main" id="{4367C435-766A-4746-89C7-DEBAC4960045}"/>
              </a:ext>
            </a:extLst>
          </p:cNvPr>
          <p:cNvSpPr/>
          <p:nvPr/>
        </p:nvSpPr>
        <p:spPr>
          <a:xfrm flipH="1" flipV="1">
            <a:off x="485287" y="1960245"/>
            <a:ext cx="75533" cy="185281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9" name="Rectangle 28"/>
          <p:cNvSpPr/>
          <p:nvPr/>
        </p:nvSpPr>
        <p:spPr>
          <a:xfrm>
            <a:off x="7761312" y="5540735"/>
            <a:ext cx="6096000" cy="584775"/>
          </a:xfrm>
          <a:prstGeom prst="rect">
            <a:avLst/>
          </a:prstGeom>
        </p:spPr>
        <p:txBody>
          <a:bodyPr>
            <a:spAutoFit/>
          </a:bodyPr>
          <a:lstStyle/>
          <a:p>
            <a:r>
              <a:rPr lang="fr-FR" sz="1600" b="1" dirty="0" err="1">
                <a:solidFill>
                  <a:srgbClr val="222222"/>
                </a:solidFill>
                <a:latin typeface="Helvetica Neue"/>
              </a:rPr>
              <a:t>Roehlen</a:t>
            </a:r>
            <a:r>
              <a:rPr lang="fr-FR" sz="1600" b="1" dirty="0">
                <a:solidFill>
                  <a:srgbClr val="222222"/>
                </a:solidFill>
                <a:latin typeface="Helvetica Neue"/>
              </a:rPr>
              <a:t> N, </a:t>
            </a:r>
            <a:r>
              <a:rPr lang="fr-FR" sz="1600" b="1" dirty="0" smtClean="0">
                <a:solidFill>
                  <a:srgbClr val="222222"/>
                </a:solidFill>
                <a:latin typeface="Helvetica Neue"/>
              </a:rPr>
              <a:t>et al.</a:t>
            </a:r>
            <a:r>
              <a:rPr lang="fr-FR" sz="1600" b="1" dirty="0">
                <a:solidFill>
                  <a:srgbClr val="222222"/>
                </a:solidFill>
                <a:latin typeface="Helvetica Neue"/>
              </a:rPr>
              <a:t> </a:t>
            </a:r>
            <a:r>
              <a:rPr lang="fr-FR" sz="1600" b="1" i="1" dirty="0" err="1">
                <a:solidFill>
                  <a:srgbClr val="222222"/>
                </a:solidFill>
                <a:latin typeface="Helvetica Neue"/>
              </a:rPr>
              <a:t>Cells</a:t>
            </a:r>
            <a:r>
              <a:rPr lang="fr-FR" sz="1600" b="1" dirty="0">
                <a:solidFill>
                  <a:srgbClr val="222222"/>
                </a:solidFill>
                <a:latin typeface="Helvetica Neue"/>
              </a:rPr>
              <a:t> . 2020 ; 9(4) : 875. https://doi.org/10.3390/cells9040875</a:t>
            </a:r>
            <a:endParaRPr lang="fr-FR" sz="1600" b="1" dirty="0"/>
          </a:p>
        </p:txBody>
      </p:sp>
      <p:pic>
        <p:nvPicPr>
          <p:cNvPr id="33" name="Image 7">
            <a:extLst>
              <a:ext uri="{FF2B5EF4-FFF2-40B4-BE49-F238E27FC236}">
                <a16:creationId xmlns:a16="http://schemas.microsoft.com/office/drawing/2014/main" id="{9820D198-18B7-49BD-8C2D-3917E09498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91937" y="5805176"/>
            <a:ext cx="1207417" cy="1052824"/>
          </a:xfrm>
          <a:prstGeom prst="rect">
            <a:avLst/>
          </a:prstGeom>
          <a:noFill/>
          <a:extLst>
            <a:ext uri="{909E8E84-426E-40DD-AFC4-6F175D3DCCD1}">
              <a14:hiddenFill xmlns:a14="http://schemas.microsoft.com/office/drawing/2010/main">
                <a:solidFill>
                  <a:srgbClr val="FFFFFF"/>
                </a:solidFill>
              </a14:hiddenFill>
            </a:ext>
          </a:extLst>
        </p:spPr>
      </p:pic>
      <p:sp>
        <p:nvSpPr>
          <p:cNvPr id="5" name="Ellipse 4"/>
          <p:cNvSpPr/>
          <p:nvPr/>
        </p:nvSpPr>
        <p:spPr>
          <a:xfrm>
            <a:off x="8974070" y="4167325"/>
            <a:ext cx="1178584" cy="11462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772689" y="2619804"/>
            <a:ext cx="1071127" cy="369332"/>
          </a:xfrm>
          <a:prstGeom prst="rect">
            <a:avLst/>
          </a:prstGeom>
        </p:spPr>
        <p:txBody>
          <a:bodyPr wrap="none">
            <a:spAutoFit/>
          </a:bodyPr>
          <a:lstStyle/>
          <a:p>
            <a:r>
              <a:rPr lang="fr-FR" b="1" dirty="0">
                <a:solidFill>
                  <a:srgbClr val="C00000"/>
                </a:solidFill>
              </a:rPr>
              <a:t>(</a:t>
            </a:r>
            <a:r>
              <a:rPr lang="fr-FR" b="1" dirty="0" smtClean="0">
                <a:solidFill>
                  <a:srgbClr val="C00000"/>
                </a:solidFill>
              </a:rPr>
              <a:t>HMGB1)</a:t>
            </a:r>
            <a:endParaRPr lang="fr-FR" dirty="0">
              <a:solidFill>
                <a:srgbClr val="C00000"/>
              </a:solidFill>
            </a:endParaRPr>
          </a:p>
        </p:txBody>
      </p:sp>
      <p:sp>
        <p:nvSpPr>
          <p:cNvPr id="27" name="TextBox 51">
            <a:extLst>
              <a:ext uri="{FF2B5EF4-FFF2-40B4-BE49-F238E27FC236}">
                <a16:creationId xmlns:a16="http://schemas.microsoft.com/office/drawing/2014/main" id="{8DC591A5-2D2D-4026-B1EE-638A3933D191}"/>
              </a:ext>
            </a:extLst>
          </p:cNvPr>
          <p:cNvSpPr txBox="1"/>
          <p:nvPr/>
        </p:nvSpPr>
        <p:spPr>
          <a:xfrm>
            <a:off x="193463" y="1696526"/>
            <a:ext cx="6001007" cy="2031325"/>
          </a:xfrm>
          <a:prstGeom prst="rect">
            <a:avLst/>
          </a:prstGeom>
          <a:noFill/>
        </p:spPr>
        <p:txBody>
          <a:bodyPr wrap="square" rtlCol="0">
            <a:spAutoFit/>
          </a:bodyPr>
          <a:lstStyle/>
          <a:p>
            <a:r>
              <a:rPr lang="fr-FR" b="1" dirty="0" smtClean="0">
                <a:solidFill>
                  <a:schemeClr val="accent1">
                    <a:lumMod val="50000"/>
                  </a:schemeClr>
                </a:solidFill>
                <a:ea typeface="Cambria Math" panose="02040503050406030204" pitchFamily="18" charset="0"/>
              </a:rPr>
              <a:t>hépatocytes</a:t>
            </a:r>
          </a:p>
          <a:p>
            <a:r>
              <a:rPr lang="fr-FR" b="1" dirty="0" smtClean="0">
                <a:solidFill>
                  <a:schemeClr val="accent1">
                    <a:lumMod val="50000"/>
                  </a:schemeClr>
                </a:solidFill>
                <a:ea typeface="Cambria Math" panose="02040503050406030204" pitchFamily="18" charset="0"/>
              </a:rPr>
              <a:t>Cellules de </a:t>
            </a:r>
            <a:r>
              <a:rPr lang="fr-FR" b="1" dirty="0" err="1" smtClean="0">
                <a:solidFill>
                  <a:schemeClr val="accent1">
                    <a:lumMod val="50000"/>
                  </a:schemeClr>
                </a:solidFill>
                <a:ea typeface="Cambria Math" panose="02040503050406030204" pitchFamily="18" charset="0"/>
              </a:rPr>
              <a:t>Kuppfer</a:t>
            </a:r>
            <a:endParaRPr lang="fr-FR" b="1" dirty="0" smtClean="0">
              <a:solidFill>
                <a:schemeClr val="accent1">
                  <a:lumMod val="50000"/>
                </a:schemeClr>
              </a:solidFill>
              <a:ea typeface="Cambria Math" panose="02040503050406030204" pitchFamily="18" charset="0"/>
            </a:endParaRPr>
          </a:p>
          <a:p>
            <a:r>
              <a:rPr lang="fr-FR" b="1" dirty="0" smtClean="0">
                <a:solidFill>
                  <a:srgbClr val="C00000"/>
                </a:solidFill>
                <a:ea typeface="Cambria Math" panose="02040503050406030204" pitchFamily="18" charset="0"/>
              </a:rPr>
              <a:t>Cellules étoilées du foie</a:t>
            </a:r>
          </a:p>
          <a:p>
            <a:r>
              <a:rPr lang="fr-FR" b="1" dirty="0" smtClean="0">
                <a:solidFill>
                  <a:schemeClr val="accent1">
                    <a:lumMod val="50000"/>
                  </a:schemeClr>
                </a:solidFill>
                <a:ea typeface="Cambria Math" panose="02040503050406030204" pitchFamily="18" charset="0"/>
              </a:rPr>
              <a:t>Cellules endothéliales sinusoïdales</a:t>
            </a:r>
          </a:p>
          <a:p>
            <a:r>
              <a:rPr lang="fr-FR" b="1" dirty="0" smtClean="0">
                <a:solidFill>
                  <a:schemeClr val="accent1">
                    <a:lumMod val="50000"/>
                  </a:schemeClr>
                </a:solidFill>
                <a:ea typeface="Cambria Math" panose="02040503050406030204" pitchFamily="18" charset="0"/>
              </a:rPr>
              <a:t>Cellules épithéliales biliaires </a:t>
            </a:r>
          </a:p>
          <a:p>
            <a:r>
              <a:rPr lang="fr-FR" b="1" dirty="0" smtClean="0">
                <a:solidFill>
                  <a:schemeClr val="accent1">
                    <a:lumMod val="50000"/>
                  </a:schemeClr>
                </a:solidFill>
                <a:ea typeface="Cambria Math" panose="02040503050406030204" pitchFamily="18" charset="0"/>
              </a:rPr>
              <a:t>Cellules immunitaires  </a:t>
            </a:r>
          </a:p>
          <a:p>
            <a:endParaRPr lang="fr-FR" b="1" dirty="0" smtClean="0">
              <a:solidFill>
                <a:schemeClr val="accent1">
                  <a:lumMod val="50000"/>
                </a:schemeClr>
              </a:solidFill>
              <a:latin typeface="Cambria Math" panose="02040503050406030204" pitchFamily="18" charset="0"/>
              <a:ea typeface="Cambria Math" panose="02040503050406030204" pitchFamily="18" charset="0"/>
            </a:endParaRPr>
          </a:p>
        </p:txBody>
      </p:sp>
      <p:pic>
        <p:nvPicPr>
          <p:cNvPr id="9" name="Image 8"/>
          <p:cNvPicPr>
            <a:picLocks noChangeAspect="1"/>
          </p:cNvPicPr>
          <p:nvPr/>
        </p:nvPicPr>
        <p:blipFill>
          <a:blip r:embed="rId6"/>
          <a:stretch>
            <a:fillRect/>
          </a:stretch>
        </p:blipFill>
        <p:spPr>
          <a:xfrm>
            <a:off x="2229192" y="1004980"/>
            <a:ext cx="1773939" cy="1180476"/>
          </a:xfrm>
          <a:prstGeom prst="rect">
            <a:avLst/>
          </a:prstGeom>
        </p:spPr>
      </p:pic>
      <p:sp>
        <p:nvSpPr>
          <p:cNvPr id="11" name="Arc 10"/>
          <p:cNvSpPr/>
          <p:nvPr/>
        </p:nvSpPr>
        <p:spPr>
          <a:xfrm flipH="1">
            <a:off x="3281464" y="1437324"/>
            <a:ext cx="1923206" cy="1183977"/>
          </a:xfrm>
          <a:prstGeom prst="arc">
            <a:avLst>
              <a:gd name="adj1" fmla="val 1028047"/>
              <a:gd name="adj2" fmla="val 644101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ZoneTexte 11"/>
          <p:cNvSpPr txBox="1"/>
          <p:nvPr/>
        </p:nvSpPr>
        <p:spPr>
          <a:xfrm>
            <a:off x="3446419" y="1872356"/>
            <a:ext cx="978313" cy="369332"/>
          </a:xfrm>
          <a:prstGeom prst="rect">
            <a:avLst/>
          </a:prstGeom>
          <a:noFill/>
        </p:spPr>
        <p:txBody>
          <a:bodyPr wrap="square" rtlCol="0">
            <a:spAutoFit/>
          </a:bodyPr>
          <a:lstStyle/>
          <a:p>
            <a:r>
              <a:rPr lang="fr-FR" b="1" dirty="0" smtClean="0">
                <a:solidFill>
                  <a:srgbClr val="C00000"/>
                </a:solidFill>
              </a:rPr>
              <a:t>LPS</a:t>
            </a:r>
            <a:endParaRPr lang="fr-FR" b="1" dirty="0">
              <a:solidFill>
                <a:srgbClr val="C00000"/>
              </a:solidFill>
            </a:endParaRPr>
          </a:p>
        </p:txBody>
      </p:sp>
      <p:sp>
        <p:nvSpPr>
          <p:cNvPr id="14" name="ZoneTexte 13"/>
          <p:cNvSpPr txBox="1"/>
          <p:nvPr/>
        </p:nvSpPr>
        <p:spPr>
          <a:xfrm>
            <a:off x="-67918" y="479118"/>
            <a:ext cx="3315946" cy="1323439"/>
          </a:xfrm>
          <a:prstGeom prst="rect">
            <a:avLst/>
          </a:prstGeom>
          <a:noFill/>
        </p:spPr>
        <p:txBody>
          <a:bodyPr wrap="square" rtlCol="0">
            <a:spAutoFit/>
          </a:bodyPr>
          <a:lstStyle/>
          <a:p>
            <a:pPr marL="285750" indent="-285750">
              <a:buFont typeface="Arial" panose="020B0604020202020204" pitchFamily="34" charset="0"/>
              <a:buChar char="•"/>
            </a:pPr>
            <a:r>
              <a:rPr lang="fr-FR" sz="1600" dirty="0"/>
              <a:t>Augmentation de la perméabilité intestinale</a:t>
            </a:r>
          </a:p>
          <a:p>
            <a:pPr marL="285750" indent="-285750">
              <a:buFont typeface="Arial" panose="020B0604020202020204" pitchFamily="34" charset="0"/>
              <a:buChar char="•"/>
            </a:pPr>
            <a:r>
              <a:rPr lang="fr-FR" sz="1600" dirty="0" smtClean="0"/>
              <a:t>Désintégration </a:t>
            </a:r>
            <a:r>
              <a:rPr lang="fr-FR" sz="1600" dirty="0"/>
              <a:t>des jonctions </a:t>
            </a:r>
            <a:r>
              <a:rPr lang="fr-FR" sz="1600" dirty="0" smtClean="0"/>
              <a:t>serrées</a:t>
            </a:r>
          </a:p>
          <a:p>
            <a:pPr marL="285750" indent="-285750">
              <a:buFont typeface="Arial" panose="020B0604020202020204" pitchFamily="34" charset="0"/>
              <a:buChar char="•"/>
            </a:pPr>
            <a:r>
              <a:rPr lang="fr-FR" sz="1600" dirty="0" err="1" smtClean="0"/>
              <a:t>Dysbiose</a:t>
            </a:r>
            <a:r>
              <a:rPr lang="fr-FR" sz="1600" dirty="0" smtClean="0"/>
              <a:t> intestinale</a:t>
            </a:r>
            <a:endParaRPr lang="fr-FR" sz="1600" dirty="0"/>
          </a:p>
        </p:txBody>
      </p:sp>
    </p:spTree>
    <p:extLst>
      <p:ext uri="{BB962C8B-B14F-4D97-AF65-F5344CB8AC3E}">
        <p14:creationId xmlns:p14="http://schemas.microsoft.com/office/powerpoint/2010/main" val="150790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anim calcmode="lin" valueType="num">
                                      <p:cBhvr>
                                        <p:cTn id="13" dur="500" fill="hold"/>
                                        <p:tgtEl>
                                          <p:spTgt spid="31"/>
                                        </p:tgtEl>
                                        <p:attrNameLst>
                                          <p:attrName>ppt_x</p:attrName>
                                        </p:attrNameLst>
                                      </p:cBhvr>
                                      <p:tavLst>
                                        <p:tav tm="0">
                                          <p:val>
                                            <p:strVal val="#ppt_x"/>
                                          </p:val>
                                        </p:tav>
                                        <p:tav tm="100000">
                                          <p:val>
                                            <p:strVal val="#ppt_x"/>
                                          </p:val>
                                        </p:tav>
                                      </p:tavLst>
                                    </p:anim>
                                    <p:anim calcmode="lin" valueType="num">
                                      <p:cBhvr>
                                        <p:cTn id="14" dur="5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animBg="1"/>
      <p:bldP spid="24" grpId="0" animBg="1"/>
      <p:bldP spid="25" grpId="0" animBg="1"/>
      <p:bldP spid="26" grpId="0" animBg="1"/>
      <p:bldP spid="23" grpId="0" animBg="1"/>
      <p:bldP spid="28" grpId="0"/>
      <p:bldP spid="31" grpId="0" animBg="1"/>
      <p:bldP spid="5" grpId="0" animBg="1"/>
      <p:bldP spid="6" grpId="0"/>
      <p:bldP spid="27" grpId="0"/>
      <p:bldP spid="11" grpId="0" animBg="1"/>
      <p:bldP spid="12"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040130" y="-92926"/>
            <a:ext cx="10058400" cy="1450757"/>
          </a:xfrm>
        </p:spPr>
        <p:txBody>
          <a:bodyPr/>
          <a:lstStyle/>
          <a:p>
            <a:r>
              <a:rPr lang="fr-FR" b="1" dirty="0" smtClean="0"/>
              <a:t>TLR et carcinogenèse hépatique</a:t>
            </a:r>
            <a:endParaRPr lang="fr-FR" b="1" dirty="0"/>
          </a:p>
        </p:txBody>
      </p:sp>
      <p:sp>
        <p:nvSpPr>
          <p:cNvPr id="2" name="Espace réservé de la date 1"/>
          <p:cNvSpPr>
            <a:spLocks noGrp="1"/>
          </p:cNvSpPr>
          <p:nvPr>
            <p:ph type="dt" sz="half" idx="10"/>
          </p:nvPr>
        </p:nvSpPr>
        <p:spPr/>
        <p:txBody>
          <a:bodyPr/>
          <a:lstStyle/>
          <a:p>
            <a:fld id="{6B8DC8CC-7926-46F0-B39C-D3FB4012F2A7}" type="datetime1">
              <a:rPr lang="en-US" smtClean="0"/>
              <a:t>11/21/2024</a:t>
            </a:fld>
            <a:endParaRPr lang="en-US" dirty="0"/>
          </a:p>
        </p:txBody>
      </p:sp>
      <p:sp>
        <p:nvSpPr>
          <p:cNvPr id="3" name="Espace réservé du pied de page 2"/>
          <p:cNvSpPr>
            <a:spLocks noGrp="1"/>
          </p:cNvSpPr>
          <p:nvPr>
            <p:ph type="ftr" sz="quarter" idx="11"/>
          </p:nvPr>
        </p:nvSpPr>
        <p:spPr/>
        <p:txBody>
          <a:bodyPr/>
          <a:lstStyle/>
          <a:p>
            <a:r>
              <a:rPr lang="en-US" smtClean="0"/>
              <a:t>
              </a:t>
            </a:r>
            <a:endParaRPr lang="en-US" dirty="0"/>
          </a:p>
        </p:txBody>
      </p:sp>
      <p:sp>
        <p:nvSpPr>
          <p:cNvPr id="4" name="Espace réservé du numéro de diapositive 3"/>
          <p:cNvSpPr>
            <a:spLocks noGrp="1"/>
          </p:cNvSpPr>
          <p:nvPr>
            <p:ph type="sldNum" sz="quarter" idx="12"/>
          </p:nvPr>
        </p:nvSpPr>
        <p:spPr/>
        <p:txBody>
          <a:bodyPr/>
          <a:lstStyle/>
          <a:p>
            <a:fld id="{70C12960-6E85-460F-B6E3-5B82CB31AF3D}" type="slidenum">
              <a:rPr lang="en-US" smtClean="0"/>
              <a:t>16</a:t>
            </a:fld>
            <a:endParaRPr lang="en-US" dirty="0"/>
          </a:p>
        </p:txBody>
      </p:sp>
      <p:pic>
        <p:nvPicPr>
          <p:cNvPr id="7" name="Image 7">
            <a:extLst>
              <a:ext uri="{FF2B5EF4-FFF2-40B4-BE49-F238E27FC236}">
                <a16:creationId xmlns:a16="http://schemas.microsoft.com/office/drawing/2014/main" id="{9820D198-18B7-49BD-8C2D-3917E09498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1409" y="5273673"/>
            <a:ext cx="1207417" cy="10528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Diagramme 9"/>
          <p:cNvGraphicFramePr/>
          <p:nvPr>
            <p:extLst>
              <p:ext uri="{D42A27DB-BD31-4B8C-83A1-F6EECF244321}">
                <p14:modId xmlns:p14="http://schemas.microsoft.com/office/powerpoint/2010/main" val="3301086155"/>
              </p:ext>
            </p:extLst>
          </p:nvPr>
        </p:nvGraphicFramePr>
        <p:xfrm>
          <a:off x="2171700" y="1518557"/>
          <a:ext cx="7988300" cy="46197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00230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9A199821-91F0-4272-A90B-865253C7E0F4}" type="datetime1">
              <a:rPr lang="en-US" smtClean="0"/>
              <a:t>11/20/2024</a:t>
            </a:fld>
            <a:endParaRPr lang="en-US" dirty="0"/>
          </a:p>
        </p:txBody>
      </p:sp>
      <p:sp>
        <p:nvSpPr>
          <p:cNvPr id="5" name="Espace réservé du pied de page 4"/>
          <p:cNvSpPr>
            <a:spLocks noGrp="1"/>
          </p:cNvSpPr>
          <p:nvPr>
            <p:ph type="ftr" sz="quarter" idx="11"/>
          </p:nvPr>
        </p:nvSpPr>
        <p:spPr/>
        <p:txBody>
          <a:bodyPr/>
          <a:lstStyle/>
          <a:p>
            <a:r>
              <a:rPr lang="en-US" smtClean="0"/>
              <a:t>
              </a:t>
            </a:r>
            <a:endParaRPr lang="en-US" dirty="0"/>
          </a:p>
        </p:txBody>
      </p:sp>
      <p:sp>
        <p:nvSpPr>
          <p:cNvPr id="6" name="Espace réservé du numéro de diapositive 5"/>
          <p:cNvSpPr>
            <a:spLocks noGrp="1"/>
          </p:cNvSpPr>
          <p:nvPr>
            <p:ph type="sldNum" sz="quarter" idx="12"/>
          </p:nvPr>
        </p:nvSpPr>
        <p:spPr/>
        <p:txBody>
          <a:bodyPr/>
          <a:lstStyle/>
          <a:p>
            <a:fld id="{70C12960-6E85-460F-B6E3-5B82CB31AF3D}" type="slidenum">
              <a:rPr lang="en-US" smtClean="0"/>
              <a:t>17</a:t>
            </a:fld>
            <a:endParaRPr lang="en-US" dirty="0"/>
          </a:p>
        </p:txBody>
      </p:sp>
      <p:pic>
        <p:nvPicPr>
          <p:cNvPr id="7" name="Image 6"/>
          <p:cNvPicPr>
            <a:picLocks noChangeAspect="1"/>
          </p:cNvPicPr>
          <p:nvPr/>
        </p:nvPicPr>
        <p:blipFill rotWithShape="1">
          <a:blip r:embed="rId2"/>
          <a:srcRect l="22725" t="24107" r="6495" b="30580"/>
          <a:stretch/>
        </p:blipFill>
        <p:spPr>
          <a:xfrm>
            <a:off x="0" y="228600"/>
            <a:ext cx="11432253" cy="4114800"/>
          </a:xfrm>
          <a:prstGeom prst="rect">
            <a:avLst/>
          </a:prstGeom>
        </p:spPr>
      </p:pic>
      <p:sp>
        <p:nvSpPr>
          <p:cNvPr id="8" name="Rectangle 7"/>
          <p:cNvSpPr/>
          <p:nvPr/>
        </p:nvSpPr>
        <p:spPr>
          <a:xfrm>
            <a:off x="659511" y="4158734"/>
            <a:ext cx="2562561" cy="369332"/>
          </a:xfrm>
          <a:prstGeom prst="rect">
            <a:avLst/>
          </a:prstGeom>
        </p:spPr>
        <p:txBody>
          <a:bodyPr wrap="none">
            <a:spAutoFit/>
          </a:bodyPr>
          <a:lstStyle/>
          <a:p>
            <a:r>
              <a:rPr lang="fr-FR" dirty="0" err="1"/>
              <a:t>Liver</a:t>
            </a:r>
            <a:r>
              <a:rPr lang="fr-FR" dirty="0"/>
              <a:t> International (2014)</a:t>
            </a:r>
          </a:p>
        </p:txBody>
      </p:sp>
      <p:pic>
        <p:nvPicPr>
          <p:cNvPr id="9" name="Image 7">
            <a:extLst>
              <a:ext uri="{FF2B5EF4-FFF2-40B4-BE49-F238E27FC236}">
                <a16:creationId xmlns:a16="http://schemas.microsoft.com/office/drawing/2014/main" id="{9820D198-18B7-49BD-8C2D-3917E09498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5080" y="5192030"/>
            <a:ext cx="1207417" cy="1052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9361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2E8211E-557E-4A7D-ACEF-7D02C850D130}" type="datetime1">
              <a:rPr lang="en-US" smtClean="0"/>
              <a:t>11/20/2024</a:t>
            </a:fld>
            <a:endParaRPr lang="en-US" dirty="0"/>
          </a:p>
        </p:txBody>
      </p:sp>
      <p:sp>
        <p:nvSpPr>
          <p:cNvPr id="3" name="Espace réservé du pied de page 2"/>
          <p:cNvSpPr>
            <a:spLocks noGrp="1"/>
          </p:cNvSpPr>
          <p:nvPr>
            <p:ph type="ftr" sz="quarter" idx="11"/>
          </p:nvPr>
        </p:nvSpPr>
        <p:spPr/>
        <p:txBody>
          <a:bodyPr/>
          <a:lstStyle/>
          <a:p>
            <a:r>
              <a:rPr lang="en-US" smtClean="0"/>
              <a:t>
              </a:t>
            </a:r>
            <a:endParaRPr lang="en-US" dirty="0"/>
          </a:p>
        </p:txBody>
      </p:sp>
      <p:sp>
        <p:nvSpPr>
          <p:cNvPr id="4" name="Espace réservé du numéro de diapositive 3"/>
          <p:cNvSpPr>
            <a:spLocks noGrp="1"/>
          </p:cNvSpPr>
          <p:nvPr>
            <p:ph type="sldNum" sz="quarter" idx="12"/>
          </p:nvPr>
        </p:nvSpPr>
        <p:spPr/>
        <p:txBody>
          <a:bodyPr/>
          <a:lstStyle/>
          <a:p>
            <a:fld id="{70C12960-6E85-460F-B6E3-5B82CB31AF3D}" type="slidenum">
              <a:rPr lang="en-US" smtClean="0"/>
              <a:t>18</a:t>
            </a:fld>
            <a:endParaRPr lang="en-US" dirty="0"/>
          </a:p>
        </p:txBody>
      </p:sp>
      <p:pic>
        <p:nvPicPr>
          <p:cNvPr id="6" name="Image 5"/>
          <p:cNvPicPr>
            <a:picLocks noChangeAspect="1"/>
          </p:cNvPicPr>
          <p:nvPr/>
        </p:nvPicPr>
        <p:blipFill rotWithShape="1">
          <a:blip r:embed="rId2"/>
          <a:srcRect l="12260" t="73853"/>
          <a:stretch/>
        </p:blipFill>
        <p:spPr>
          <a:xfrm>
            <a:off x="294812" y="3706594"/>
            <a:ext cx="10697229" cy="2645726"/>
          </a:xfrm>
          <a:prstGeom prst="rect">
            <a:avLst/>
          </a:prstGeom>
        </p:spPr>
      </p:pic>
      <p:pic>
        <p:nvPicPr>
          <p:cNvPr id="7" name="Image 6"/>
          <p:cNvPicPr>
            <a:picLocks noChangeAspect="1"/>
          </p:cNvPicPr>
          <p:nvPr/>
        </p:nvPicPr>
        <p:blipFill rotWithShape="1">
          <a:blip r:embed="rId3"/>
          <a:srcRect l="34252" t="26504" r="12258" b="40393"/>
          <a:stretch/>
        </p:blipFill>
        <p:spPr>
          <a:xfrm>
            <a:off x="507999" y="270934"/>
            <a:ext cx="9977047" cy="3471333"/>
          </a:xfrm>
          <a:prstGeom prst="rect">
            <a:avLst/>
          </a:prstGeom>
        </p:spPr>
      </p:pic>
      <p:pic>
        <p:nvPicPr>
          <p:cNvPr id="8" name="Image 7">
            <a:extLst>
              <a:ext uri="{FF2B5EF4-FFF2-40B4-BE49-F238E27FC236}">
                <a16:creationId xmlns:a16="http://schemas.microsoft.com/office/drawing/2014/main" id="{9820D198-18B7-49BD-8C2D-3917E09498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2041" y="5192030"/>
            <a:ext cx="1207417" cy="1052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6909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1A2A34C-6371-4326-844E-A1C6E8C26D3E}" type="datetime1">
              <a:rPr lang="en-US" smtClean="0"/>
              <a:t>11/20/2024</a:t>
            </a:fld>
            <a:endParaRPr lang="en-US" dirty="0"/>
          </a:p>
        </p:txBody>
      </p:sp>
      <p:sp>
        <p:nvSpPr>
          <p:cNvPr id="3" name="Espace réservé du pied de page 2"/>
          <p:cNvSpPr>
            <a:spLocks noGrp="1"/>
          </p:cNvSpPr>
          <p:nvPr>
            <p:ph type="ftr" sz="quarter" idx="11"/>
          </p:nvPr>
        </p:nvSpPr>
        <p:spPr/>
        <p:txBody>
          <a:bodyPr/>
          <a:lstStyle/>
          <a:p>
            <a:r>
              <a:rPr lang="en-US" smtClean="0"/>
              <a:t>
              </a:t>
            </a:r>
            <a:endParaRPr lang="en-US" dirty="0"/>
          </a:p>
        </p:txBody>
      </p:sp>
      <p:sp>
        <p:nvSpPr>
          <p:cNvPr id="4" name="Espace réservé du numéro de diapositive 3"/>
          <p:cNvSpPr>
            <a:spLocks noGrp="1"/>
          </p:cNvSpPr>
          <p:nvPr>
            <p:ph type="sldNum" sz="quarter" idx="12"/>
          </p:nvPr>
        </p:nvSpPr>
        <p:spPr/>
        <p:txBody>
          <a:bodyPr/>
          <a:lstStyle/>
          <a:p>
            <a:fld id="{70C12960-6E85-460F-B6E3-5B82CB31AF3D}" type="slidenum">
              <a:rPr lang="en-US" smtClean="0"/>
              <a:t>19</a:t>
            </a:fld>
            <a:endParaRPr lang="en-US" dirty="0"/>
          </a:p>
        </p:txBody>
      </p:sp>
      <p:pic>
        <p:nvPicPr>
          <p:cNvPr id="5" name="Image 4"/>
          <p:cNvPicPr>
            <a:picLocks noChangeAspect="1"/>
          </p:cNvPicPr>
          <p:nvPr/>
        </p:nvPicPr>
        <p:blipFill rotWithShape="1">
          <a:blip r:embed="rId2"/>
          <a:srcRect l="35525" t="24107" r="12017" b="34607"/>
          <a:stretch/>
        </p:blipFill>
        <p:spPr>
          <a:xfrm>
            <a:off x="0" y="117034"/>
            <a:ext cx="6825343" cy="3020181"/>
          </a:xfrm>
          <a:prstGeom prst="rect">
            <a:avLst/>
          </a:prstGeom>
        </p:spPr>
      </p:pic>
      <p:pic>
        <p:nvPicPr>
          <p:cNvPr id="6" name="Image 5"/>
          <p:cNvPicPr>
            <a:picLocks noChangeAspect="1"/>
          </p:cNvPicPr>
          <p:nvPr/>
        </p:nvPicPr>
        <p:blipFill rotWithShape="1">
          <a:blip r:embed="rId3"/>
          <a:srcRect l="39976" t="48161" r="39125" b="36831"/>
          <a:stretch/>
        </p:blipFill>
        <p:spPr>
          <a:xfrm>
            <a:off x="6512159" y="2496396"/>
            <a:ext cx="5516098" cy="2227100"/>
          </a:xfrm>
          <a:prstGeom prst="rect">
            <a:avLst/>
          </a:prstGeom>
        </p:spPr>
      </p:pic>
      <p:sp>
        <p:nvSpPr>
          <p:cNvPr id="8" name="Rectangle 7"/>
          <p:cNvSpPr/>
          <p:nvPr/>
        </p:nvSpPr>
        <p:spPr>
          <a:xfrm>
            <a:off x="6808336" y="4702970"/>
            <a:ext cx="5029136" cy="923330"/>
          </a:xfrm>
          <a:prstGeom prst="rect">
            <a:avLst/>
          </a:prstGeom>
        </p:spPr>
        <p:txBody>
          <a:bodyPr wrap="square">
            <a:spAutoFit/>
          </a:bodyPr>
          <a:lstStyle/>
          <a:p>
            <a:r>
              <a:rPr lang="fr-FR" dirty="0">
                <a:solidFill>
                  <a:srgbClr val="1B1B1B"/>
                </a:solidFill>
                <a:latin typeface="Cambria" panose="02040503050406030204" pitchFamily="18" charset="0"/>
              </a:rPr>
              <a:t>Signification pronostique de l'expression de TLR4 </a:t>
            </a:r>
            <a:r>
              <a:rPr lang="fr-FR" dirty="0" smtClean="0">
                <a:solidFill>
                  <a:srgbClr val="1B1B1B"/>
                </a:solidFill>
                <a:latin typeface="Cambria" panose="02040503050406030204" pitchFamily="18" charset="0"/>
              </a:rPr>
              <a:t>et de HMGB1 sur </a:t>
            </a:r>
            <a:r>
              <a:rPr lang="fr-FR" dirty="0">
                <a:solidFill>
                  <a:srgbClr val="1B1B1B"/>
                </a:solidFill>
                <a:latin typeface="Cambria" panose="02040503050406030204" pitchFamily="18" charset="0"/>
              </a:rPr>
              <a:t>la survie globale et les taux de récidive dans </a:t>
            </a:r>
            <a:r>
              <a:rPr lang="fr-FR" dirty="0" smtClean="0">
                <a:solidFill>
                  <a:srgbClr val="1B1B1B"/>
                </a:solidFill>
                <a:latin typeface="Cambria" panose="02040503050406030204" pitchFamily="18" charset="0"/>
              </a:rPr>
              <a:t>une </a:t>
            </a:r>
            <a:r>
              <a:rPr lang="fr-FR" dirty="0" err="1" smtClean="0">
                <a:solidFill>
                  <a:srgbClr val="1B1B1B"/>
                </a:solidFill>
                <a:latin typeface="Cambria" panose="02040503050406030204" pitchFamily="18" charset="0"/>
              </a:rPr>
              <a:t>cohort</a:t>
            </a:r>
            <a:r>
              <a:rPr lang="fr-FR" dirty="0" smtClean="0">
                <a:solidFill>
                  <a:srgbClr val="1B1B1B"/>
                </a:solidFill>
                <a:latin typeface="Cambria" panose="02040503050406030204" pitchFamily="18" charset="0"/>
              </a:rPr>
              <a:t> de CHC</a:t>
            </a:r>
            <a:r>
              <a:rPr lang="fr-FR" dirty="0">
                <a:solidFill>
                  <a:srgbClr val="1B1B1B"/>
                </a:solidFill>
                <a:latin typeface="Cambria" panose="02040503050406030204" pitchFamily="18" charset="0"/>
              </a:rPr>
              <a:t>.</a:t>
            </a:r>
            <a:endParaRPr lang="fr-FR" dirty="0"/>
          </a:p>
        </p:txBody>
      </p:sp>
      <p:pic>
        <p:nvPicPr>
          <p:cNvPr id="9" name="Image 8"/>
          <p:cNvPicPr>
            <a:picLocks noChangeAspect="1"/>
          </p:cNvPicPr>
          <p:nvPr/>
        </p:nvPicPr>
        <p:blipFill rotWithShape="1">
          <a:blip r:embed="rId4"/>
          <a:srcRect l="10372" t="52208" r="63489" b="29837"/>
          <a:stretch/>
        </p:blipFill>
        <p:spPr>
          <a:xfrm>
            <a:off x="6512159" y="64515"/>
            <a:ext cx="5516098" cy="2130324"/>
          </a:xfrm>
          <a:prstGeom prst="rect">
            <a:avLst/>
          </a:prstGeom>
        </p:spPr>
      </p:pic>
      <p:sp>
        <p:nvSpPr>
          <p:cNvPr id="10" name="Rectangle 9"/>
          <p:cNvSpPr/>
          <p:nvPr/>
        </p:nvSpPr>
        <p:spPr>
          <a:xfrm>
            <a:off x="515067" y="3456475"/>
            <a:ext cx="5582520" cy="249299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endParaRPr lang="fr-FR" dirty="0" smtClean="0">
              <a:solidFill>
                <a:srgbClr val="1B1B1B"/>
              </a:solidFill>
              <a:latin typeface="Cambria" panose="02040503050406030204" pitchFamily="18" charset="0"/>
            </a:endParaRPr>
          </a:p>
          <a:p>
            <a:r>
              <a:rPr lang="fr-FR" sz="2400" dirty="0" smtClean="0">
                <a:solidFill>
                  <a:srgbClr val="1B1B1B"/>
                </a:solidFill>
                <a:latin typeface="Cambria" panose="02040503050406030204" pitchFamily="18" charset="0"/>
              </a:rPr>
              <a:t>Des </a:t>
            </a:r>
            <a:r>
              <a:rPr lang="fr-FR" sz="2400" dirty="0">
                <a:solidFill>
                  <a:srgbClr val="1B1B1B"/>
                </a:solidFill>
                <a:latin typeface="Cambria" panose="02040503050406030204" pitchFamily="18" charset="0"/>
              </a:rPr>
              <a:t>niveaux </a:t>
            </a:r>
            <a:r>
              <a:rPr lang="fr-FR" sz="2400" dirty="0" smtClean="0">
                <a:solidFill>
                  <a:srgbClr val="1B1B1B"/>
                </a:solidFill>
                <a:latin typeface="Cambria" panose="02040503050406030204" pitchFamily="18" charset="0"/>
              </a:rPr>
              <a:t>élevés de TLR4 - HMGB1 chez des sujets CHC prédisaient </a:t>
            </a:r>
            <a:r>
              <a:rPr lang="fr-FR" sz="2400" dirty="0">
                <a:solidFill>
                  <a:srgbClr val="1B1B1B"/>
                </a:solidFill>
                <a:latin typeface="Cambria" panose="02040503050406030204" pitchFamily="18" charset="0"/>
              </a:rPr>
              <a:t>une survie </a:t>
            </a:r>
            <a:r>
              <a:rPr lang="fr-FR" sz="2400" dirty="0" smtClean="0">
                <a:solidFill>
                  <a:srgbClr val="1B1B1B"/>
                </a:solidFill>
                <a:latin typeface="Cambria" panose="02040503050406030204" pitchFamily="18" charset="0"/>
              </a:rPr>
              <a:t>beaucoup faible plus et une probabilité de rechute élevée.</a:t>
            </a:r>
            <a:endParaRPr lang="fr-FR" sz="2400" dirty="0">
              <a:solidFill>
                <a:srgbClr val="1B1B1B"/>
              </a:solidFill>
              <a:latin typeface="Cambria" panose="02040503050406030204" pitchFamily="18" charset="0"/>
            </a:endParaRPr>
          </a:p>
          <a:p>
            <a:endParaRPr lang="fr-FR" sz="2400" dirty="0" smtClean="0">
              <a:solidFill>
                <a:srgbClr val="1B1B1B"/>
              </a:solidFill>
              <a:latin typeface="Cambria" panose="02040503050406030204" pitchFamily="18" charset="0"/>
            </a:endParaRPr>
          </a:p>
          <a:p>
            <a:endParaRPr lang="fr-FR" dirty="0"/>
          </a:p>
        </p:txBody>
      </p:sp>
      <p:pic>
        <p:nvPicPr>
          <p:cNvPr id="11" name="Image 7">
            <a:extLst>
              <a:ext uri="{FF2B5EF4-FFF2-40B4-BE49-F238E27FC236}">
                <a16:creationId xmlns:a16="http://schemas.microsoft.com/office/drawing/2014/main" id="{9820D198-18B7-49BD-8C2D-3917E09498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3814" y="5362296"/>
            <a:ext cx="1104443" cy="963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45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E4E138-3B8F-D975-5905-CC0E3849E011}"/>
              </a:ext>
            </a:extLst>
          </p:cNvPr>
          <p:cNvSpPr>
            <a:spLocks noGrp="1"/>
          </p:cNvSpPr>
          <p:nvPr>
            <p:ph type="title"/>
          </p:nvPr>
        </p:nvSpPr>
        <p:spPr/>
        <p:txBody>
          <a:bodyPr/>
          <a:lstStyle/>
          <a:p>
            <a:r>
              <a:rPr lang="fr-FR" dirty="0">
                <a:cs typeface="Calibri Light"/>
              </a:rPr>
              <a:t>Sommaire</a:t>
            </a:r>
            <a:endParaRPr lang="fr-FR" dirty="0"/>
          </a:p>
        </p:txBody>
      </p:sp>
      <p:sp>
        <p:nvSpPr>
          <p:cNvPr id="3" name="Espace réservé du contenu 2">
            <a:extLst>
              <a:ext uri="{FF2B5EF4-FFF2-40B4-BE49-F238E27FC236}">
                <a16:creationId xmlns:a16="http://schemas.microsoft.com/office/drawing/2014/main" id="{8A07F436-2386-3DCA-5A04-B2AAD871F4C1}"/>
              </a:ext>
            </a:extLst>
          </p:cNvPr>
          <p:cNvSpPr>
            <a:spLocks noGrp="1"/>
          </p:cNvSpPr>
          <p:nvPr>
            <p:ph idx="1"/>
          </p:nvPr>
        </p:nvSpPr>
        <p:spPr/>
        <p:txBody>
          <a:bodyPr vert="horz" lIns="91440" tIns="45720" rIns="91440" bIns="45720" rtlCol="0" anchor="t">
            <a:normAutofit fontScale="70000" lnSpcReduction="20000"/>
          </a:bodyPr>
          <a:lstStyle/>
          <a:p>
            <a:pPr algn="just">
              <a:lnSpc>
                <a:spcPct val="160000"/>
              </a:lnSpc>
              <a:spcBef>
                <a:spcPts val="0"/>
              </a:spcBef>
              <a:spcAft>
                <a:spcPts val="0"/>
              </a:spcAft>
              <a:buFont typeface="Wingdings" panose="05000000000000000000" pitchFamily="2" charset="2"/>
              <a:buChar char="§"/>
            </a:pPr>
            <a:r>
              <a:rPr lang="fr-FR" sz="4000" dirty="0" smtClean="0">
                <a:cs typeface="Calibri"/>
              </a:rPr>
              <a:t> Actualités </a:t>
            </a:r>
            <a:r>
              <a:rPr lang="fr-FR" sz="4000" dirty="0">
                <a:cs typeface="Calibri"/>
              </a:rPr>
              <a:t>sur les </a:t>
            </a:r>
            <a:r>
              <a:rPr lang="fr-FR" sz="4000" dirty="0" err="1">
                <a:cs typeface="Calibri"/>
              </a:rPr>
              <a:t>hépatopathies</a:t>
            </a:r>
            <a:r>
              <a:rPr lang="fr-FR" sz="4000" dirty="0">
                <a:cs typeface="Calibri"/>
              </a:rPr>
              <a:t> chroniques, la cirrhose et le carcinome hépatocellulaire </a:t>
            </a:r>
          </a:p>
          <a:p>
            <a:pPr algn="just">
              <a:lnSpc>
                <a:spcPct val="160000"/>
              </a:lnSpc>
              <a:spcBef>
                <a:spcPts val="0"/>
              </a:spcBef>
              <a:spcAft>
                <a:spcPts val="0"/>
              </a:spcAft>
              <a:buFont typeface="Wingdings" panose="05000000000000000000" pitchFamily="2" charset="2"/>
              <a:buChar char="§"/>
            </a:pPr>
            <a:r>
              <a:rPr lang="fr-FR" sz="4000" dirty="0" smtClean="0">
                <a:cs typeface="Calibri"/>
              </a:rPr>
              <a:t> Les </a:t>
            </a:r>
            <a:r>
              <a:rPr lang="fr-FR" sz="4000" dirty="0">
                <a:cs typeface="Calibri"/>
              </a:rPr>
              <a:t>TLR : acteurs clés de </a:t>
            </a:r>
            <a:r>
              <a:rPr lang="fr-FR" sz="4000" dirty="0" smtClean="0">
                <a:cs typeface="Calibri"/>
              </a:rPr>
              <a:t>la </a:t>
            </a:r>
            <a:r>
              <a:rPr lang="fr-FR" sz="4000" dirty="0" err="1" smtClean="0">
                <a:cs typeface="Calibri"/>
              </a:rPr>
              <a:t>fibrogenèse</a:t>
            </a:r>
            <a:r>
              <a:rPr lang="fr-FR" sz="4000" dirty="0" smtClean="0">
                <a:cs typeface="Calibri"/>
              </a:rPr>
              <a:t> hépatique</a:t>
            </a:r>
            <a:endParaRPr lang="fr-FR" sz="4000" dirty="0">
              <a:cs typeface="Calibri"/>
            </a:endParaRPr>
          </a:p>
          <a:p>
            <a:pPr algn="just">
              <a:lnSpc>
                <a:spcPct val="160000"/>
              </a:lnSpc>
              <a:spcBef>
                <a:spcPts val="0"/>
              </a:spcBef>
              <a:spcAft>
                <a:spcPts val="0"/>
              </a:spcAft>
              <a:buFont typeface="Wingdings" panose="05000000000000000000" pitchFamily="2" charset="2"/>
              <a:buChar char="§"/>
            </a:pPr>
            <a:r>
              <a:rPr lang="fr-FR" sz="4000" dirty="0" smtClean="0">
                <a:cs typeface="Calibri"/>
              </a:rPr>
              <a:t> Implication </a:t>
            </a:r>
            <a:r>
              <a:rPr lang="fr-FR" sz="4000" dirty="0">
                <a:cs typeface="Calibri"/>
              </a:rPr>
              <a:t>des TLR dans la progression des hépatites chroniques en Tunisie (Travaux de </a:t>
            </a:r>
            <a:r>
              <a:rPr lang="fr-FR" sz="4000" dirty="0" smtClean="0">
                <a:cs typeface="Calibri"/>
              </a:rPr>
              <a:t>recherche)</a:t>
            </a:r>
          </a:p>
          <a:p>
            <a:pPr algn="just">
              <a:lnSpc>
                <a:spcPct val="160000"/>
              </a:lnSpc>
              <a:spcBef>
                <a:spcPts val="0"/>
              </a:spcBef>
              <a:spcAft>
                <a:spcPts val="0"/>
              </a:spcAft>
              <a:buFont typeface="Wingdings" panose="05000000000000000000" pitchFamily="2" charset="2"/>
              <a:buChar char="§"/>
            </a:pPr>
            <a:r>
              <a:rPr lang="fr-FR" sz="4000" dirty="0">
                <a:cs typeface="Calibri"/>
              </a:rPr>
              <a:t> </a:t>
            </a:r>
            <a:r>
              <a:rPr lang="fr-FR" sz="4000" dirty="0" smtClean="0">
                <a:cs typeface="Calibri"/>
              </a:rPr>
              <a:t>Conclusion </a:t>
            </a:r>
            <a:r>
              <a:rPr lang="fr-FR" sz="4000" dirty="0">
                <a:cs typeface="Calibri"/>
              </a:rPr>
              <a:t>et perspectives</a:t>
            </a:r>
          </a:p>
          <a:p>
            <a:pPr marL="0" indent="0">
              <a:buNone/>
            </a:pPr>
            <a:endParaRPr lang="fr-FR" dirty="0">
              <a:cs typeface="Calibri"/>
            </a:endParaRPr>
          </a:p>
          <a:p>
            <a:pPr marL="0" indent="0">
              <a:buNone/>
            </a:pPr>
            <a:endParaRPr lang="fr-FR" dirty="0">
              <a:cs typeface="Calibri"/>
            </a:endParaRPr>
          </a:p>
          <a:p>
            <a:endParaRPr lang="fr-FR" dirty="0">
              <a:cs typeface="Calibri"/>
            </a:endParaRPr>
          </a:p>
          <a:p>
            <a:endParaRPr lang="fr-FR" dirty="0">
              <a:cs typeface="Calibri"/>
            </a:endParaRPr>
          </a:p>
        </p:txBody>
      </p:sp>
      <p:pic>
        <p:nvPicPr>
          <p:cNvPr id="5" name="Image 7">
            <a:extLst>
              <a:ext uri="{FF2B5EF4-FFF2-40B4-BE49-F238E27FC236}">
                <a16:creationId xmlns:a16="http://schemas.microsoft.com/office/drawing/2014/main" id="{9820D198-18B7-49BD-8C2D-3917E09498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5080" y="5175701"/>
            <a:ext cx="1207417" cy="1052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7846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Espace réservé de la date 3"/>
          <p:cNvSpPr>
            <a:spLocks noGrp="1"/>
          </p:cNvSpPr>
          <p:nvPr>
            <p:ph type="dt" sz="half" idx="10"/>
          </p:nvPr>
        </p:nvSpPr>
        <p:spPr/>
        <p:txBody>
          <a:bodyPr/>
          <a:lstStyle/>
          <a:p>
            <a:fld id="{4F662473-DB8C-48D2-90AB-58D57097297A}" type="datetime1">
              <a:rPr lang="en-US" smtClean="0"/>
              <a:t>11/20/2024</a:t>
            </a:fld>
            <a:endParaRPr lang="en-US" dirty="0"/>
          </a:p>
        </p:txBody>
      </p:sp>
      <p:sp>
        <p:nvSpPr>
          <p:cNvPr id="5" name="Espace réservé du pied de page 4"/>
          <p:cNvSpPr>
            <a:spLocks noGrp="1"/>
          </p:cNvSpPr>
          <p:nvPr>
            <p:ph type="ftr" sz="quarter" idx="11"/>
          </p:nvPr>
        </p:nvSpPr>
        <p:spPr/>
        <p:txBody>
          <a:bodyPr/>
          <a:lstStyle/>
          <a:p>
            <a:r>
              <a:rPr lang="en-US" smtClean="0"/>
              <a:t>
              </a:t>
            </a:r>
            <a:endParaRPr lang="en-US" dirty="0"/>
          </a:p>
        </p:txBody>
      </p:sp>
      <p:sp>
        <p:nvSpPr>
          <p:cNvPr id="6" name="Espace réservé du numéro de diapositive 5"/>
          <p:cNvSpPr>
            <a:spLocks noGrp="1"/>
          </p:cNvSpPr>
          <p:nvPr>
            <p:ph type="sldNum" sz="quarter" idx="12"/>
          </p:nvPr>
        </p:nvSpPr>
        <p:spPr/>
        <p:txBody>
          <a:bodyPr/>
          <a:lstStyle/>
          <a:p>
            <a:fld id="{70C12960-6E85-460F-B6E3-5B82CB31AF3D}" type="slidenum">
              <a:rPr lang="en-US" smtClean="0"/>
              <a:t>20</a:t>
            </a:fld>
            <a:endParaRPr lang="en-US" dirty="0"/>
          </a:p>
        </p:txBody>
      </p:sp>
      <p:pic>
        <p:nvPicPr>
          <p:cNvPr id="8" name="Image 7">
            <a:extLst>
              <a:ext uri="{FF2B5EF4-FFF2-40B4-BE49-F238E27FC236}">
                <a16:creationId xmlns:a16="http://schemas.microsoft.com/office/drawing/2014/main" id="{9820D198-18B7-49BD-8C2D-3917E09498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4583" y="5196594"/>
            <a:ext cx="1207417" cy="1052824"/>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p:cNvPicPr>
            <a:picLocks noChangeAspect="1"/>
          </p:cNvPicPr>
          <p:nvPr/>
        </p:nvPicPr>
        <p:blipFill rotWithShape="1">
          <a:blip r:embed="rId4"/>
          <a:srcRect l="11305" t="18750" r="11013" b="5134"/>
          <a:stretch/>
        </p:blipFill>
        <p:spPr>
          <a:xfrm>
            <a:off x="403364" y="301051"/>
            <a:ext cx="10107386" cy="5568043"/>
          </a:xfrm>
          <a:prstGeom prst="rect">
            <a:avLst/>
          </a:prstGeom>
        </p:spPr>
      </p:pic>
    </p:spTree>
    <p:extLst>
      <p:ext uri="{BB962C8B-B14F-4D97-AF65-F5344CB8AC3E}">
        <p14:creationId xmlns:p14="http://schemas.microsoft.com/office/powerpoint/2010/main" val="16502245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2BAF2759-5F4D-4DB4-A076-78AC8CBF0830}" type="datetime1">
              <a:rPr lang="en-US" smtClean="0"/>
              <a:t>11/20/2024</a:t>
            </a:fld>
            <a:endParaRPr lang="en-US" dirty="0"/>
          </a:p>
        </p:txBody>
      </p:sp>
      <p:sp>
        <p:nvSpPr>
          <p:cNvPr id="5" name="Espace réservé du pied de page 4"/>
          <p:cNvSpPr>
            <a:spLocks noGrp="1"/>
          </p:cNvSpPr>
          <p:nvPr>
            <p:ph type="ftr" sz="quarter" idx="11"/>
          </p:nvPr>
        </p:nvSpPr>
        <p:spPr/>
        <p:txBody>
          <a:bodyPr/>
          <a:lstStyle/>
          <a:p>
            <a:r>
              <a:rPr lang="en-US" smtClean="0"/>
              <a:t>
              </a:t>
            </a:r>
            <a:endParaRPr lang="en-US" dirty="0"/>
          </a:p>
        </p:txBody>
      </p:sp>
      <p:sp>
        <p:nvSpPr>
          <p:cNvPr id="6" name="Espace réservé du numéro de diapositive 5"/>
          <p:cNvSpPr>
            <a:spLocks noGrp="1"/>
          </p:cNvSpPr>
          <p:nvPr>
            <p:ph type="sldNum" sz="quarter" idx="12"/>
          </p:nvPr>
        </p:nvSpPr>
        <p:spPr/>
        <p:txBody>
          <a:bodyPr/>
          <a:lstStyle/>
          <a:p>
            <a:fld id="{70C12960-6E85-460F-B6E3-5B82CB31AF3D}" type="slidenum">
              <a:rPr lang="en-US" smtClean="0"/>
              <a:t>21</a:t>
            </a:fld>
            <a:endParaRPr lang="en-US" dirty="0"/>
          </a:p>
        </p:txBody>
      </p:sp>
      <p:pic>
        <p:nvPicPr>
          <p:cNvPr id="7" name="Image 6"/>
          <p:cNvPicPr>
            <a:picLocks noChangeAspect="1"/>
          </p:cNvPicPr>
          <p:nvPr/>
        </p:nvPicPr>
        <p:blipFill rotWithShape="1">
          <a:blip r:embed="rId2"/>
          <a:srcRect l="10781" t="17133" r="7886" b="5457"/>
          <a:stretch/>
        </p:blipFill>
        <p:spPr>
          <a:xfrm>
            <a:off x="806422" y="283779"/>
            <a:ext cx="10582330" cy="5662638"/>
          </a:xfrm>
          <a:prstGeom prst="rect">
            <a:avLst/>
          </a:prstGeom>
        </p:spPr>
      </p:pic>
      <p:pic>
        <p:nvPicPr>
          <p:cNvPr id="8" name="Image 7">
            <a:extLst>
              <a:ext uri="{FF2B5EF4-FFF2-40B4-BE49-F238E27FC236}">
                <a16:creationId xmlns:a16="http://schemas.microsoft.com/office/drawing/2014/main" id="{9820D198-18B7-49BD-8C2D-3917E09498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1925" y="5273673"/>
            <a:ext cx="1207417" cy="1052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9981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noAutofit/>
          </a:bodyPr>
          <a:lstStyle/>
          <a:p>
            <a:r>
              <a:rPr lang="fr-FR" sz="4000" dirty="0" smtClean="0"/>
              <a:t>Implication </a:t>
            </a:r>
            <a:r>
              <a:rPr lang="fr-FR" sz="4000" dirty="0"/>
              <a:t>des TLR dans la progression des hépatites chroniques en </a:t>
            </a:r>
            <a:r>
              <a:rPr lang="fr-FR" sz="4000" dirty="0" smtClean="0"/>
              <a:t>Tunisie</a:t>
            </a:r>
            <a:endParaRPr lang="fr-FR" sz="4000" dirty="0"/>
          </a:p>
        </p:txBody>
      </p:sp>
      <p:sp>
        <p:nvSpPr>
          <p:cNvPr id="8" name="Espace réservé du texte 7"/>
          <p:cNvSpPr>
            <a:spLocks noGrp="1"/>
          </p:cNvSpPr>
          <p:nvPr>
            <p:ph type="body" idx="1"/>
          </p:nvPr>
        </p:nvSpPr>
        <p:spPr/>
        <p:txBody>
          <a:bodyPr/>
          <a:lstStyle/>
          <a:p>
            <a:r>
              <a:rPr lang="fr-FR" dirty="0"/>
              <a:t>(Résumé des principaux Travaux de recherche du Laboratoire d’</a:t>
            </a:r>
            <a:r>
              <a:rPr lang="fr-FR" dirty="0" err="1"/>
              <a:t>immuno</a:t>
            </a:r>
            <a:r>
              <a:rPr lang="fr-FR" dirty="0"/>
              <a:t>-oncologie moléculaire)</a:t>
            </a:r>
          </a:p>
        </p:txBody>
      </p:sp>
      <p:sp>
        <p:nvSpPr>
          <p:cNvPr id="4" name="Espace réservé de la date 3"/>
          <p:cNvSpPr>
            <a:spLocks noGrp="1"/>
          </p:cNvSpPr>
          <p:nvPr>
            <p:ph type="dt" sz="half" idx="10"/>
          </p:nvPr>
        </p:nvSpPr>
        <p:spPr/>
        <p:txBody>
          <a:bodyPr/>
          <a:lstStyle/>
          <a:p>
            <a:fld id="{F49C1289-146A-4250-9D73-3B531CF92D2E}" type="datetime1">
              <a:rPr lang="en-US" smtClean="0"/>
              <a:t>11/20/2024</a:t>
            </a:fld>
            <a:endParaRPr lang="en-US" dirty="0"/>
          </a:p>
        </p:txBody>
      </p:sp>
      <p:sp>
        <p:nvSpPr>
          <p:cNvPr id="5" name="Espace réservé du pied de page 4"/>
          <p:cNvSpPr>
            <a:spLocks noGrp="1"/>
          </p:cNvSpPr>
          <p:nvPr>
            <p:ph type="ftr" sz="quarter" idx="11"/>
          </p:nvPr>
        </p:nvSpPr>
        <p:spPr/>
        <p:txBody>
          <a:bodyPr/>
          <a:lstStyle/>
          <a:p>
            <a:r>
              <a:rPr lang="en-US" smtClean="0"/>
              <a:t>
              </a:t>
            </a:r>
            <a:endParaRPr lang="en-US" dirty="0"/>
          </a:p>
        </p:txBody>
      </p:sp>
      <p:sp>
        <p:nvSpPr>
          <p:cNvPr id="6" name="Espace réservé du numéro de diapositive 5"/>
          <p:cNvSpPr>
            <a:spLocks noGrp="1"/>
          </p:cNvSpPr>
          <p:nvPr>
            <p:ph type="sldNum" sz="quarter" idx="12"/>
          </p:nvPr>
        </p:nvSpPr>
        <p:spPr/>
        <p:txBody>
          <a:bodyPr/>
          <a:lstStyle/>
          <a:p>
            <a:fld id="{70C12960-6E85-460F-B6E3-5B82CB31AF3D}" type="slidenum">
              <a:rPr lang="en-US" smtClean="0"/>
              <a:t>22</a:t>
            </a:fld>
            <a:endParaRPr lang="en-US" dirty="0"/>
          </a:p>
        </p:txBody>
      </p:sp>
      <p:pic>
        <p:nvPicPr>
          <p:cNvPr id="10" name="Image 7">
            <a:extLst>
              <a:ext uri="{FF2B5EF4-FFF2-40B4-BE49-F238E27FC236}">
                <a16:creationId xmlns:a16="http://schemas.microsoft.com/office/drawing/2014/main" id="{9820D198-18B7-49BD-8C2D-3917E09498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1409" y="5197732"/>
            <a:ext cx="1207417" cy="1052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5077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D30473C8-9E88-455C-8BDC-4E9DFDAA2540}" type="datetime1">
              <a:rPr lang="en-US" smtClean="0"/>
              <a:t>11/20/2024</a:t>
            </a:fld>
            <a:endParaRPr lang="en-US" dirty="0"/>
          </a:p>
        </p:txBody>
      </p:sp>
      <p:sp>
        <p:nvSpPr>
          <p:cNvPr id="5" name="Espace réservé du pied de page 4"/>
          <p:cNvSpPr>
            <a:spLocks noGrp="1"/>
          </p:cNvSpPr>
          <p:nvPr>
            <p:ph type="ftr" sz="quarter" idx="11"/>
          </p:nvPr>
        </p:nvSpPr>
        <p:spPr/>
        <p:txBody>
          <a:bodyPr/>
          <a:lstStyle/>
          <a:p>
            <a:r>
              <a:rPr lang="en-US" smtClean="0"/>
              <a:t>
              </a:t>
            </a:r>
            <a:endParaRPr lang="en-US" dirty="0"/>
          </a:p>
        </p:txBody>
      </p:sp>
      <p:sp>
        <p:nvSpPr>
          <p:cNvPr id="6" name="Espace réservé du numéro de diapositive 5"/>
          <p:cNvSpPr>
            <a:spLocks noGrp="1"/>
          </p:cNvSpPr>
          <p:nvPr>
            <p:ph type="sldNum" sz="quarter" idx="12"/>
          </p:nvPr>
        </p:nvSpPr>
        <p:spPr/>
        <p:txBody>
          <a:bodyPr/>
          <a:lstStyle/>
          <a:p>
            <a:fld id="{70C12960-6E85-460F-B6E3-5B82CB31AF3D}" type="slidenum">
              <a:rPr lang="en-US" smtClean="0"/>
              <a:t>23</a:t>
            </a:fld>
            <a:endParaRPr lang="en-US" dirty="0"/>
          </a:p>
        </p:txBody>
      </p:sp>
      <p:pic>
        <p:nvPicPr>
          <p:cNvPr id="7" name="Image 6"/>
          <p:cNvPicPr>
            <a:picLocks noChangeAspect="1"/>
          </p:cNvPicPr>
          <p:nvPr/>
        </p:nvPicPr>
        <p:blipFill rotWithShape="1">
          <a:blip r:embed="rId2"/>
          <a:srcRect l="25194" t="35669" r="7799" b="5280"/>
          <a:stretch/>
        </p:blipFill>
        <p:spPr>
          <a:xfrm>
            <a:off x="117401" y="779829"/>
            <a:ext cx="7983092" cy="3955456"/>
          </a:xfrm>
          <a:prstGeom prst="rect">
            <a:avLst/>
          </a:prstGeom>
        </p:spPr>
      </p:pic>
      <p:pic>
        <p:nvPicPr>
          <p:cNvPr id="8" name="Image 7"/>
          <p:cNvPicPr>
            <a:picLocks noChangeAspect="1"/>
          </p:cNvPicPr>
          <p:nvPr/>
        </p:nvPicPr>
        <p:blipFill rotWithShape="1">
          <a:blip r:embed="rId3"/>
          <a:srcRect l="25564" t="27909" r="40663" b="6359"/>
          <a:stretch/>
        </p:blipFill>
        <p:spPr>
          <a:xfrm>
            <a:off x="6945839" y="0"/>
            <a:ext cx="4966136" cy="5434193"/>
          </a:xfrm>
          <a:prstGeom prst="rect">
            <a:avLst/>
          </a:prstGeom>
        </p:spPr>
      </p:pic>
      <p:pic>
        <p:nvPicPr>
          <p:cNvPr id="9" name="Image 7">
            <a:extLst>
              <a:ext uri="{FF2B5EF4-FFF2-40B4-BE49-F238E27FC236}">
                <a16:creationId xmlns:a16="http://schemas.microsoft.com/office/drawing/2014/main" id="{9820D198-18B7-49BD-8C2D-3917E09498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5080" y="5175701"/>
            <a:ext cx="1207417" cy="1052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9392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BD32A76-22FC-44E5-A115-74FF05972B03}" type="datetime1">
              <a:rPr lang="en-US" smtClean="0"/>
              <a:t>11/20/2024</a:t>
            </a:fld>
            <a:endParaRPr lang="en-US" dirty="0"/>
          </a:p>
        </p:txBody>
      </p:sp>
      <p:sp>
        <p:nvSpPr>
          <p:cNvPr id="3" name="Espace réservé du pied de page 2"/>
          <p:cNvSpPr>
            <a:spLocks noGrp="1"/>
          </p:cNvSpPr>
          <p:nvPr>
            <p:ph type="ftr" sz="quarter" idx="11"/>
          </p:nvPr>
        </p:nvSpPr>
        <p:spPr/>
        <p:txBody>
          <a:bodyPr/>
          <a:lstStyle/>
          <a:p>
            <a:r>
              <a:rPr lang="en-US" smtClean="0"/>
              <a:t>
              </a:t>
            </a:r>
            <a:endParaRPr lang="en-US" dirty="0"/>
          </a:p>
        </p:txBody>
      </p:sp>
      <p:sp>
        <p:nvSpPr>
          <p:cNvPr id="4" name="Espace réservé du numéro de diapositive 3"/>
          <p:cNvSpPr>
            <a:spLocks noGrp="1"/>
          </p:cNvSpPr>
          <p:nvPr>
            <p:ph type="sldNum" sz="quarter" idx="12"/>
          </p:nvPr>
        </p:nvSpPr>
        <p:spPr/>
        <p:txBody>
          <a:bodyPr/>
          <a:lstStyle/>
          <a:p>
            <a:fld id="{70C12960-6E85-460F-B6E3-5B82CB31AF3D}" type="slidenum">
              <a:rPr lang="en-US" smtClean="0"/>
              <a:t>24</a:t>
            </a:fld>
            <a:endParaRPr lang="en-US" dirty="0"/>
          </a:p>
        </p:txBody>
      </p:sp>
      <p:pic>
        <p:nvPicPr>
          <p:cNvPr id="6" name="Image 5"/>
          <p:cNvPicPr>
            <a:picLocks noChangeAspect="1"/>
          </p:cNvPicPr>
          <p:nvPr/>
        </p:nvPicPr>
        <p:blipFill rotWithShape="1">
          <a:blip r:embed="rId2"/>
          <a:srcRect l="35621" t="28449" r="14578" b="39008"/>
          <a:stretch/>
        </p:blipFill>
        <p:spPr>
          <a:xfrm>
            <a:off x="257184" y="268014"/>
            <a:ext cx="9060236" cy="3328700"/>
          </a:xfrm>
          <a:prstGeom prst="rect">
            <a:avLst/>
          </a:prstGeom>
        </p:spPr>
      </p:pic>
      <p:pic>
        <p:nvPicPr>
          <p:cNvPr id="5" name="Image 4"/>
          <p:cNvPicPr>
            <a:picLocks noChangeAspect="1"/>
          </p:cNvPicPr>
          <p:nvPr/>
        </p:nvPicPr>
        <p:blipFill rotWithShape="1">
          <a:blip r:embed="rId3"/>
          <a:srcRect l="35498" t="58297" r="14459" b="8944"/>
          <a:stretch/>
        </p:blipFill>
        <p:spPr>
          <a:xfrm>
            <a:off x="3110650" y="2359823"/>
            <a:ext cx="9081350" cy="3342290"/>
          </a:xfrm>
          <a:prstGeom prst="rect">
            <a:avLst/>
          </a:prstGeom>
        </p:spPr>
      </p:pic>
      <p:pic>
        <p:nvPicPr>
          <p:cNvPr id="7" name="Image 7">
            <a:extLst>
              <a:ext uri="{FF2B5EF4-FFF2-40B4-BE49-F238E27FC236}">
                <a16:creationId xmlns:a16="http://schemas.microsoft.com/office/drawing/2014/main" id="{9820D198-18B7-49BD-8C2D-3917E09498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5080" y="5175701"/>
            <a:ext cx="1207417" cy="1052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6959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068387" y="789929"/>
            <a:ext cx="10058400" cy="1450757"/>
          </a:xfrm>
        </p:spPr>
        <p:txBody>
          <a:bodyPr>
            <a:noAutofit/>
          </a:bodyPr>
          <a:lstStyle/>
          <a:p>
            <a:r>
              <a:rPr lang="fr-FR" sz="3600" dirty="0" smtClean="0"/>
              <a:t>Hypothèse: </a:t>
            </a:r>
            <a:r>
              <a:rPr lang="fr-FR" sz="3600" dirty="0" smtClean="0"/>
              <a:t>Implication des axes </a:t>
            </a:r>
            <a:r>
              <a:rPr lang="fr-FR" sz="3600" dirty="0" smtClean="0"/>
              <a:t>LPS-TLR4-HMGB1 dans </a:t>
            </a:r>
            <a:r>
              <a:rPr lang="fr-FR" sz="3600" dirty="0" smtClean="0"/>
              <a:t>la </a:t>
            </a:r>
            <a:r>
              <a:rPr lang="fr-FR" sz="3600" dirty="0" err="1" smtClean="0"/>
              <a:t>fibrogenèse</a:t>
            </a:r>
            <a:r>
              <a:rPr lang="fr-FR" sz="3600" dirty="0" smtClean="0"/>
              <a:t> hépatique </a:t>
            </a:r>
            <a:br>
              <a:rPr lang="fr-FR" sz="3600" dirty="0" smtClean="0"/>
            </a:br>
            <a:endParaRPr lang="fr-FR" sz="3600" dirty="0"/>
          </a:p>
        </p:txBody>
      </p:sp>
      <p:sp>
        <p:nvSpPr>
          <p:cNvPr id="4" name="Espace réservé de la date 3"/>
          <p:cNvSpPr>
            <a:spLocks noGrp="1"/>
          </p:cNvSpPr>
          <p:nvPr>
            <p:ph type="dt" sz="half" idx="10"/>
          </p:nvPr>
        </p:nvSpPr>
        <p:spPr/>
        <p:txBody>
          <a:bodyPr/>
          <a:lstStyle/>
          <a:p>
            <a:fld id="{BC90EDF7-2A92-400D-AF16-4938B0F35425}" type="datetime1">
              <a:rPr lang="en-US" smtClean="0"/>
              <a:t>11/22/2024</a:t>
            </a:fld>
            <a:endParaRPr lang="en-US" dirty="0"/>
          </a:p>
        </p:txBody>
      </p:sp>
      <p:sp>
        <p:nvSpPr>
          <p:cNvPr id="5" name="Espace réservé du pied de page 4"/>
          <p:cNvSpPr>
            <a:spLocks noGrp="1"/>
          </p:cNvSpPr>
          <p:nvPr>
            <p:ph type="ftr" sz="quarter" idx="11"/>
          </p:nvPr>
        </p:nvSpPr>
        <p:spPr/>
        <p:txBody>
          <a:bodyPr/>
          <a:lstStyle/>
          <a:p>
            <a:r>
              <a:rPr lang="en-US" smtClean="0"/>
              <a:t>
              </a:t>
            </a:r>
            <a:endParaRPr lang="en-US" dirty="0"/>
          </a:p>
        </p:txBody>
      </p:sp>
      <p:sp>
        <p:nvSpPr>
          <p:cNvPr id="6" name="Espace réservé du numéro de diapositive 5"/>
          <p:cNvSpPr>
            <a:spLocks noGrp="1"/>
          </p:cNvSpPr>
          <p:nvPr>
            <p:ph type="sldNum" sz="quarter" idx="12"/>
          </p:nvPr>
        </p:nvSpPr>
        <p:spPr/>
        <p:txBody>
          <a:bodyPr/>
          <a:lstStyle/>
          <a:p>
            <a:fld id="{70C12960-6E85-460F-B6E3-5B82CB31AF3D}" type="slidenum">
              <a:rPr lang="en-US" smtClean="0"/>
              <a:t>25</a:t>
            </a:fld>
            <a:endParaRPr lang="en-US" dirty="0"/>
          </a:p>
        </p:txBody>
      </p:sp>
      <p:pic>
        <p:nvPicPr>
          <p:cNvPr id="33794" name="Picture 2" descr="La lignée cellulaire HeLa : Révolutionner la recherch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4114" y="2240686"/>
            <a:ext cx="4229100" cy="3279754"/>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1894114" y="2240686"/>
            <a:ext cx="4078187"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b="1" dirty="0" smtClean="0"/>
              <a:t>Etude in vitro de la corrélation TLR4-HMGB1</a:t>
            </a:r>
            <a:endParaRPr lang="fr-FR" b="1" dirty="0"/>
          </a:p>
        </p:txBody>
      </p:sp>
      <p:pic>
        <p:nvPicPr>
          <p:cNvPr id="7172" name="Picture 4" descr="Biopsie hépatiq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2302" y="2562947"/>
            <a:ext cx="3928156" cy="2928245"/>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
        <p:nvSpPr>
          <p:cNvPr id="12" name="ZoneTexte 11"/>
          <p:cNvSpPr txBox="1"/>
          <p:nvPr/>
        </p:nvSpPr>
        <p:spPr>
          <a:xfrm>
            <a:off x="5972302" y="2240686"/>
            <a:ext cx="3928156"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b="1" dirty="0" smtClean="0"/>
              <a:t>Etude d’expression intrahépatique de TLR4 et HMGB1</a:t>
            </a:r>
            <a:endParaRPr lang="fr-FR" b="1" dirty="0"/>
          </a:p>
        </p:txBody>
      </p:sp>
    </p:spTree>
    <p:extLst>
      <p:ext uri="{BB962C8B-B14F-4D97-AF65-F5344CB8AC3E}">
        <p14:creationId xmlns:p14="http://schemas.microsoft.com/office/powerpoint/2010/main" val="34421425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ZoneTexte 33">
            <a:extLst>
              <a:ext uri="{FF2B5EF4-FFF2-40B4-BE49-F238E27FC236}">
                <a16:creationId xmlns:a16="http://schemas.microsoft.com/office/drawing/2014/main" id="{7226F886-E8E5-9F8A-84E7-06F32323D9E4}"/>
              </a:ext>
            </a:extLst>
          </p:cNvPr>
          <p:cNvSpPr txBox="1"/>
          <p:nvPr/>
        </p:nvSpPr>
        <p:spPr>
          <a:xfrm>
            <a:off x="558800" y="228600"/>
            <a:ext cx="1981200" cy="502573"/>
          </a:xfrm>
          <a:prstGeom prst="rect">
            <a:avLst/>
          </a:prstGeom>
          <a:noFill/>
        </p:spPr>
        <p:txBody>
          <a:bodyPr wrap="square" rtlCol="0">
            <a:spAutoFit/>
          </a:bodyPr>
          <a:lstStyle/>
          <a:p>
            <a:endParaRPr lang="fr-FR" sz="1333" dirty="0" smtClean="0">
              <a:solidFill>
                <a:schemeClr val="tx1">
                  <a:lumMod val="95000"/>
                  <a:lumOff val="5000"/>
                </a:schemeClr>
              </a:solidFill>
              <a:latin typeface="Sitka Heading" panose="02000505000000020004" pitchFamily="2" charset="0"/>
            </a:endParaRPr>
          </a:p>
          <a:p>
            <a:endParaRPr lang="fr-FR" sz="1333" dirty="0">
              <a:solidFill>
                <a:schemeClr val="tx1">
                  <a:lumMod val="95000"/>
                  <a:lumOff val="5000"/>
                </a:schemeClr>
              </a:solidFill>
              <a:latin typeface="Sitka Heading" panose="02000505000000020004" pitchFamily="2" charset="0"/>
            </a:endParaRPr>
          </a:p>
        </p:txBody>
      </p:sp>
      <p:pic>
        <p:nvPicPr>
          <p:cNvPr id="18" name="Picture 11">
            <a:extLst>
              <a:ext uri="{FF2B5EF4-FFF2-40B4-BE49-F238E27FC236}">
                <a16:creationId xmlns:a16="http://schemas.microsoft.com/office/drawing/2014/main" id="{16934105-A2A3-4F91-BF52-FA6F934C026B}"/>
              </a:ext>
            </a:extLst>
          </p:cNvPr>
          <p:cNvPicPr>
            <a:picLocks noChangeAspect="1"/>
          </p:cNvPicPr>
          <p:nvPr/>
        </p:nvPicPr>
        <p:blipFill>
          <a:blip r:embed="rId3">
            <a:duotone>
              <a:schemeClr val="accent5">
                <a:shade val="45000"/>
                <a:satMod val="135000"/>
              </a:schemeClr>
              <a:prstClr val="white"/>
            </a:duotone>
          </a:blip>
          <a:srcRect/>
          <a:stretch>
            <a:fillRect/>
          </a:stretch>
        </p:blipFill>
        <p:spPr>
          <a:xfrm>
            <a:off x="11714237" y="6375400"/>
            <a:ext cx="447601" cy="465472"/>
          </a:xfrm>
          <a:prstGeom prst="rect">
            <a:avLst/>
          </a:prstGeom>
          <a:ln>
            <a:noFill/>
          </a:ln>
        </p:spPr>
      </p:pic>
      <p:pic>
        <p:nvPicPr>
          <p:cNvPr id="3074" name="Picture 2">
            <a:extLst>
              <a:ext uri="{FF2B5EF4-FFF2-40B4-BE49-F238E27FC236}">
                <a16:creationId xmlns:a16="http://schemas.microsoft.com/office/drawing/2014/main" id="{C200266F-7C3A-4E5B-A931-7A2E2983FD4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3396"/>
          <a:stretch/>
        </p:blipFill>
        <p:spPr bwMode="auto">
          <a:xfrm>
            <a:off x="2540000" y="1007314"/>
            <a:ext cx="6462211" cy="4615491"/>
          </a:xfrm>
          <a:prstGeom prst="rect">
            <a:avLst/>
          </a:prstGeom>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8E4C4058-2446-486D-8126-AD3436D3FE66}"/>
              </a:ext>
            </a:extLst>
          </p:cNvPr>
          <p:cNvSpPr txBox="1"/>
          <p:nvPr/>
        </p:nvSpPr>
        <p:spPr>
          <a:xfrm>
            <a:off x="1447800" y="5613375"/>
            <a:ext cx="9296400" cy="923330"/>
          </a:xfrm>
          <a:prstGeom prst="rect">
            <a:avLst/>
          </a:prstGeom>
          <a:solidFill>
            <a:srgbClr val="F1E0F4"/>
          </a:solidFill>
          <a:ln>
            <a:solidFill>
              <a:srgbClr val="7030A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defTabSz="609630">
              <a:lnSpc>
                <a:spcPct val="150000"/>
              </a:lnSpc>
              <a:defRPr/>
            </a:pPr>
            <a:r>
              <a:rPr lang="fr-FR" dirty="0">
                <a:latin typeface="Tahoma" panose="020B0604030504040204" pitchFamily="34" charset="0"/>
                <a:ea typeface="Tahoma" panose="020B0604030504040204" pitchFamily="34" charset="0"/>
                <a:cs typeface="Tahoma" panose="020B0604030504040204" pitchFamily="34" charset="0"/>
              </a:rPr>
              <a:t>une corrélation positive significative entre l'expression de l'ARNm de TLR4 et HMGB1 des deux gènes (</a:t>
            </a:r>
            <a:r>
              <a:rPr lang="fr-FR" b="1" dirty="0">
                <a:solidFill>
                  <a:srgbClr val="0070C0"/>
                </a:solidFill>
                <a:latin typeface="Tahoma" panose="020B0604030504040204" pitchFamily="34" charset="0"/>
                <a:ea typeface="Tahoma" panose="020B0604030504040204" pitchFamily="34" charset="0"/>
                <a:cs typeface="Tahoma" panose="020B0604030504040204" pitchFamily="34" charset="0"/>
              </a:rPr>
              <a:t>r = 0,874 </a:t>
            </a:r>
            <a:r>
              <a:rPr lang="fr-FR" dirty="0">
                <a:latin typeface="Tahoma" panose="020B0604030504040204" pitchFamily="34" charset="0"/>
                <a:ea typeface="Tahoma" panose="020B0604030504040204" pitchFamily="34" charset="0"/>
                <a:cs typeface="Tahoma" panose="020B0604030504040204" pitchFamily="34" charset="0"/>
              </a:rPr>
              <a:t>; </a:t>
            </a:r>
            <a:r>
              <a:rPr lang="fr-FR" b="1" dirty="0">
                <a:solidFill>
                  <a:srgbClr val="0070C0"/>
                </a:solidFill>
                <a:latin typeface="Tahoma" panose="020B0604030504040204" pitchFamily="34" charset="0"/>
                <a:ea typeface="Tahoma" panose="020B0604030504040204" pitchFamily="34" charset="0"/>
                <a:cs typeface="Tahoma" panose="020B0604030504040204" pitchFamily="34" charset="0"/>
              </a:rPr>
              <a:t>p &lt; 0,0045</a:t>
            </a:r>
            <a:r>
              <a:rPr lang="fr-FR" dirty="0">
                <a:latin typeface="Tahoma" panose="020B0604030504040204" pitchFamily="34" charset="0"/>
                <a:ea typeface="Tahoma" panose="020B0604030504040204" pitchFamily="34" charset="0"/>
                <a:cs typeface="Tahoma" panose="020B0604030504040204" pitchFamily="34" charset="0"/>
              </a:rPr>
              <a:t>)</a:t>
            </a:r>
            <a:endParaRPr lang="fr-TN" dirty="0">
              <a:latin typeface="Tahoma" panose="020B0604030504040204" pitchFamily="34" charset="0"/>
              <a:ea typeface="Tahoma" panose="020B0604030504040204" pitchFamily="34" charset="0"/>
              <a:cs typeface="Tahoma" panose="020B0604030504040204" pitchFamily="34" charset="0"/>
            </a:endParaRPr>
          </a:p>
        </p:txBody>
      </p:sp>
      <p:sp>
        <p:nvSpPr>
          <p:cNvPr id="28" name="Arrow: Down 27">
            <a:extLst>
              <a:ext uri="{FF2B5EF4-FFF2-40B4-BE49-F238E27FC236}">
                <a16:creationId xmlns:a16="http://schemas.microsoft.com/office/drawing/2014/main" id="{2589FB18-5DF1-4AB4-B17C-ABD6C6CBAB32}"/>
              </a:ext>
            </a:extLst>
          </p:cNvPr>
          <p:cNvSpPr/>
          <p:nvPr/>
        </p:nvSpPr>
        <p:spPr>
          <a:xfrm rot="16200000">
            <a:off x="619407" y="5798698"/>
            <a:ext cx="241299" cy="441797"/>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TN" sz="600"/>
          </a:p>
        </p:txBody>
      </p:sp>
      <p:sp>
        <p:nvSpPr>
          <p:cNvPr id="24" name="Slide Number Placeholder 2">
            <a:extLst>
              <a:ext uri="{FF2B5EF4-FFF2-40B4-BE49-F238E27FC236}">
                <a16:creationId xmlns:a16="http://schemas.microsoft.com/office/drawing/2014/main" id="{83681251-FB4D-4068-A973-278CCAF35EDA}"/>
              </a:ext>
            </a:extLst>
          </p:cNvPr>
          <p:cNvSpPr>
            <a:spLocks noGrp="1"/>
          </p:cNvSpPr>
          <p:nvPr>
            <p:ph type="sldNum" sz="quarter" idx="12"/>
          </p:nvPr>
        </p:nvSpPr>
        <p:spPr/>
        <p:txBody>
          <a:bodyPr/>
          <a:lstStyle/>
          <a:p>
            <a:fld id="{B6F15528-21DE-4FAA-801E-634DDDAF4B2B}" type="slidenum">
              <a:rPr lang="en-US" sz="1333" b="1">
                <a:solidFill>
                  <a:schemeClr val="tx1"/>
                </a:solidFill>
              </a:rPr>
              <a:pPr/>
              <a:t>26</a:t>
            </a:fld>
            <a:endParaRPr lang="en-US" sz="1333" b="1" dirty="0">
              <a:solidFill>
                <a:schemeClr val="tx1"/>
              </a:solidFill>
            </a:endParaRPr>
          </a:p>
        </p:txBody>
      </p:sp>
      <p:sp>
        <p:nvSpPr>
          <p:cNvPr id="2" name="Titre 1"/>
          <p:cNvSpPr>
            <a:spLocks noGrp="1"/>
          </p:cNvSpPr>
          <p:nvPr>
            <p:ph type="title" idx="4294967295"/>
          </p:nvPr>
        </p:nvSpPr>
        <p:spPr>
          <a:xfrm>
            <a:off x="498070" y="-105615"/>
            <a:ext cx="10058400" cy="1450976"/>
          </a:xfrm>
        </p:spPr>
        <p:txBody>
          <a:bodyPr>
            <a:noAutofit/>
          </a:bodyPr>
          <a:lstStyle/>
          <a:p>
            <a:pPr marL="228611" indent="-228611">
              <a:spcBef>
                <a:spcPts val="133"/>
              </a:spcBef>
              <a:tabLst>
                <a:tab pos="304815" algn="l"/>
              </a:tabLst>
            </a:pPr>
            <a:r>
              <a:rPr lang="fr-FR" sz="3200" b="1" dirty="0"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a:t>   </a:t>
            </a:r>
            <a:r>
              <a:rPr lang="fr-FR" sz="3200"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C</a:t>
            </a:r>
            <a:r>
              <a:rPr lang="fr-FR" sz="320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orrélation </a:t>
            </a:r>
            <a:r>
              <a:rPr lang="fr-FR" sz="3200"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entre l’expression génique de TLR4 et </a:t>
            </a:r>
            <a:r>
              <a:rPr lang="fr-FR" sz="320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HMGB1 </a:t>
            </a:r>
            <a:r>
              <a:rPr lang="fr-FR" sz="3200" i="1" dirty="0" smtClean="0">
                <a:solidFill>
                  <a:schemeClr val="tx1"/>
                </a:solidFill>
                <a:latin typeface="Cambria Math" panose="02040503050406030204" pitchFamily="18" charset="0"/>
                <a:ea typeface="Cambria Math" panose="02040503050406030204" pitchFamily="18" charset="0"/>
              </a:rPr>
              <a:t>dans </a:t>
            </a:r>
            <a:r>
              <a:rPr lang="fr-FR" sz="3200" i="1" dirty="0">
                <a:solidFill>
                  <a:schemeClr val="tx1"/>
                </a:solidFill>
                <a:latin typeface="Cambria Math" panose="02040503050406030204" pitchFamily="18" charset="0"/>
                <a:ea typeface="Cambria Math" panose="02040503050406030204" pitchFamily="18" charset="0"/>
              </a:rPr>
              <a:t>la lignée cellulaire </a:t>
            </a:r>
            <a:r>
              <a:rPr lang="fr-FR" sz="3200" i="1" dirty="0" err="1" smtClean="0">
                <a:solidFill>
                  <a:schemeClr val="tx1"/>
                </a:solidFill>
                <a:latin typeface="Cambria Math" panose="02040503050406030204" pitchFamily="18" charset="0"/>
                <a:ea typeface="Cambria Math" panose="02040503050406030204" pitchFamily="18" charset="0"/>
              </a:rPr>
              <a:t>HeLa</a:t>
            </a:r>
            <a:r>
              <a:rPr lang="fr-FR" sz="3200" i="1" dirty="0" smtClean="0">
                <a:solidFill>
                  <a:schemeClr val="tx1"/>
                </a:solidFill>
                <a:latin typeface="Cambria Math" panose="02040503050406030204" pitchFamily="18" charset="0"/>
                <a:ea typeface="Cambria Math" panose="02040503050406030204" pitchFamily="18" charset="0"/>
              </a:rPr>
              <a:t> en réponse au LPS</a:t>
            </a:r>
            <a:endParaRPr lang="fr-TN" sz="3200"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68969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anim calcmode="lin" valueType="num">
                                      <p:cBhvr>
                                        <p:cTn id="8" dur="500" fill="hold"/>
                                        <p:tgtEl>
                                          <p:spTgt spid="3074"/>
                                        </p:tgtEl>
                                        <p:attrNameLst>
                                          <p:attrName>ppt_x</p:attrName>
                                        </p:attrNameLst>
                                      </p:cBhvr>
                                      <p:tavLst>
                                        <p:tav tm="0">
                                          <p:val>
                                            <p:strVal val="#ppt_x"/>
                                          </p:val>
                                        </p:tav>
                                        <p:tav tm="100000">
                                          <p:val>
                                            <p:strVal val="#ppt_x"/>
                                          </p:val>
                                        </p:tav>
                                      </p:tavLst>
                                    </p:anim>
                                    <p:anim calcmode="lin" valueType="num">
                                      <p:cBhvr>
                                        <p:cTn id="9" dur="5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down)">
                                      <p:cBhvr>
                                        <p:cTn id="14" dur="500"/>
                                        <p:tgtEl>
                                          <p:spTgt spid="2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C30F964-270B-418D-B111-D847116B1E9B}" type="datetime1">
              <a:rPr lang="en-US" smtClean="0"/>
              <a:t>11/20/2024</a:t>
            </a:fld>
            <a:endParaRPr lang="en-US" dirty="0"/>
          </a:p>
        </p:txBody>
      </p:sp>
      <p:sp>
        <p:nvSpPr>
          <p:cNvPr id="3" name="Espace réservé du pied de page 2"/>
          <p:cNvSpPr>
            <a:spLocks noGrp="1"/>
          </p:cNvSpPr>
          <p:nvPr>
            <p:ph type="ftr" sz="quarter" idx="11"/>
          </p:nvPr>
        </p:nvSpPr>
        <p:spPr/>
        <p:txBody>
          <a:bodyPr/>
          <a:lstStyle/>
          <a:p>
            <a:r>
              <a:rPr lang="en-US" smtClean="0"/>
              <a:t>
              </a:t>
            </a:r>
            <a:endParaRPr lang="en-US" dirty="0"/>
          </a:p>
        </p:txBody>
      </p:sp>
      <p:sp>
        <p:nvSpPr>
          <p:cNvPr id="4" name="Espace réservé du numéro de diapositive 3"/>
          <p:cNvSpPr>
            <a:spLocks noGrp="1"/>
          </p:cNvSpPr>
          <p:nvPr>
            <p:ph type="sldNum" sz="quarter" idx="12"/>
          </p:nvPr>
        </p:nvSpPr>
        <p:spPr/>
        <p:txBody>
          <a:bodyPr/>
          <a:lstStyle/>
          <a:p>
            <a:fld id="{70C12960-6E85-460F-B6E3-5B82CB31AF3D}" type="slidenum">
              <a:rPr lang="en-US" smtClean="0"/>
              <a:t>27</a:t>
            </a:fld>
            <a:endParaRPr lang="en-US" dirty="0"/>
          </a:p>
        </p:txBody>
      </p:sp>
      <p:graphicFrame>
        <p:nvGraphicFramePr>
          <p:cNvPr id="6" name="Tableau 5"/>
          <p:cNvGraphicFramePr>
            <a:graphicFrameLocks noGrp="1"/>
          </p:cNvGraphicFramePr>
          <p:nvPr>
            <p:extLst>
              <p:ext uri="{D42A27DB-BD31-4B8C-83A1-F6EECF244321}">
                <p14:modId xmlns:p14="http://schemas.microsoft.com/office/powerpoint/2010/main" val="3061543135"/>
              </p:ext>
            </p:extLst>
          </p:nvPr>
        </p:nvGraphicFramePr>
        <p:xfrm>
          <a:off x="-3" y="-1"/>
          <a:ext cx="12192002" cy="6904487"/>
        </p:xfrm>
        <a:graphic>
          <a:graphicData uri="http://schemas.openxmlformats.org/drawingml/2006/table">
            <a:tbl>
              <a:tblPr firstRow="1" firstCol="1" bandRow="1">
                <a:tableStyleId>{5C22544A-7EE6-4342-B048-85BDC9FD1C3A}</a:tableStyleId>
              </a:tblPr>
              <a:tblGrid>
                <a:gridCol w="3338252">
                  <a:extLst>
                    <a:ext uri="{9D8B030D-6E8A-4147-A177-3AD203B41FA5}">
                      <a16:colId xmlns:a16="http://schemas.microsoft.com/office/drawing/2014/main" val="10618371"/>
                    </a:ext>
                  </a:extLst>
                </a:gridCol>
                <a:gridCol w="3338252">
                  <a:extLst>
                    <a:ext uri="{9D8B030D-6E8A-4147-A177-3AD203B41FA5}">
                      <a16:colId xmlns:a16="http://schemas.microsoft.com/office/drawing/2014/main" val="388066960"/>
                    </a:ext>
                  </a:extLst>
                </a:gridCol>
                <a:gridCol w="2757749">
                  <a:extLst>
                    <a:ext uri="{9D8B030D-6E8A-4147-A177-3AD203B41FA5}">
                      <a16:colId xmlns:a16="http://schemas.microsoft.com/office/drawing/2014/main" val="3535165482"/>
                    </a:ext>
                  </a:extLst>
                </a:gridCol>
                <a:gridCol w="2757749">
                  <a:extLst>
                    <a:ext uri="{9D8B030D-6E8A-4147-A177-3AD203B41FA5}">
                      <a16:colId xmlns:a16="http://schemas.microsoft.com/office/drawing/2014/main" val="3203680580"/>
                    </a:ext>
                  </a:extLst>
                </a:gridCol>
              </a:tblGrid>
              <a:tr h="365760">
                <a:tc rowSpan="2">
                  <a:txBody>
                    <a:bodyPr/>
                    <a:lstStyle/>
                    <a:p>
                      <a:pPr algn="ctr">
                        <a:lnSpc>
                          <a:spcPct val="150000"/>
                        </a:lnSpc>
                        <a:spcAft>
                          <a:spcPts val="0"/>
                        </a:spcAft>
                      </a:pPr>
                      <a:r>
                        <a:rPr lang="fr-FR" sz="1600" b="1" dirty="0">
                          <a:effectLst/>
                        </a:rPr>
                        <a:t>Paramètres</a:t>
                      </a:r>
                    </a:p>
                    <a:p>
                      <a:pPr algn="ctr">
                        <a:lnSpc>
                          <a:spcPct val="150000"/>
                        </a:lnSpc>
                        <a:spcAft>
                          <a:spcPts val="0"/>
                        </a:spcAft>
                      </a:pPr>
                      <a:r>
                        <a:rPr lang="fr-FR" sz="1600" b="1" dirty="0">
                          <a:effectLst/>
                        </a:rPr>
                        <a:t>(</a:t>
                      </a:r>
                      <a:r>
                        <a:rPr lang="fr-FR" sz="1600" b="1" dirty="0" err="1">
                          <a:effectLst/>
                        </a:rPr>
                        <a:t>moy</a:t>
                      </a:r>
                      <a:r>
                        <a:rPr lang="fr-FR" sz="1600" b="1" dirty="0">
                          <a:effectLst/>
                        </a:rPr>
                        <a:t> ± SD)</a:t>
                      </a:r>
                      <a:endParaRPr lang="fr-FR" sz="16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tc>
                  <a:txBody>
                    <a:bodyPr/>
                    <a:lstStyle/>
                    <a:p>
                      <a:pPr algn="ctr">
                        <a:lnSpc>
                          <a:spcPct val="150000"/>
                        </a:lnSpc>
                        <a:spcAft>
                          <a:spcPts val="0"/>
                        </a:spcAft>
                      </a:pPr>
                      <a:r>
                        <a:rPr lang="fr-FR" sz="1600" b="1" dirty="0">
                          <a:effectLst/>
                        </a:rPr>
                        <a:t>HVB (n=17)</a:t>
                      </a:r>
                      <a:endParaRPr lang="fr-FR" sz="16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tc>
                  <a:txBody>
                    <a:bodyPr/>
                    <a:lstStyle/>
                    <a:p>
                      <a:pPr algn="ctr">
                        <a:lnSpc>
                          <a:spcPct val="150000"/>
                        </a:lnSpc>
                        <a:spcAft>
                          <a:spcPts val="0"/>
                        </a:spcAft>
                      </a:pPr>
                      <a:r>
                        <a:rPr lang="fr-FR" sz="1600" b="1" dirty="0">
                          <a:effectLst/>
                        </a:rPr>
                        <a:t>NASH (n=8)</a:t>
                      </a:r>
                      <a:endParaRPr lang="fr-FR" sz="16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tc>
                  <a:txBody>
                    <a:bodyPr/>
                    <a:lstStyle/>
                    <a:p>
                      <a:pPr algn="ctr">
                        <a:lnSpc>
                          <a:spcPct val="150000"/>
                        </a:lnSpc>
                        <a:spcAft>
                          <a:spcPts val="0"/>
                        </a:spcAft>
                      </a:pPr>
                      <a:r>
                        <a:rPr lang="fr-FR" sz="1600" b="1" dirty="0">
                          <a:effectLst/>
                        </a:rPr>
                        <a:t>HAI (n=15)</a:t>
                      </a:r>
                      <a:endParaRPr lang="fr-FR" sz="16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extLst>
                  <a:ext uri="{0D108BD9-81ED-4DB2-BD59-A6C34878D82A}">
                    <a16:rowId xmlns:a16="http://schemas.microsoft.com/office/drawing/2014/main" val="3467641808"/>
                  </a:ext>
                </a:extLst>
              </a:tr>
              <a:tr h="365760">
                <a:tc vMerge="1">
                  <a:txBody>
                    <a:bodyPr/>
                    <a:lstStyle/>
                    <a:p>
                      <a:endParaRPr lang="fr-FR"/>
                    </a:p>
                  </a:txBody>
                  <a:tcPr/>
                </a:tc>
                <a:tc gridSpan="3">
                  <a:txBody>
                    <a:bodyPr/>
                    <a:lstStyle/>
                    <a:p>
                      <a:pPr algn="ctr">
                        <a:lnSpc>
                          <a:spcPct val="150000"/>
                        </a:lnSpc>
                        <a:spcAft>
                          <a:spcPts val="0"/>
                        </a:spcAft>
                      </a:pPr>
                      <a:r>
                        <a:rPr lang="fr-FR" sz="1600" b="1" dirty="0" smtClean="0">
                          <a:effectLst/>
                          <a:latin typeface="Times New Roman" panose="02020603050405020304" pitchFamily="18" charset="0"/>
                          <a:ea typeface="Times New Roman" panose="02020603050405020304" pitchFamily="18" charset="0"/>
                          <a:cs typeface="Arial" panose="020B0604020202020204" pitchFamily="34" charset="0"/>
                        </a:rPr>
                        <a:t>N=</a:t>
                      </a:r>
                      <a:r>
                        <a:rPr lang="fr-FR" sz="1600" b="1" baseline="0" dirty="0" smtClean="0">
                          <a:effectLst/>
                          <a:latin typeface="Times New Roman" panose="02020603050405020304" pitchFamily="18" charset="0"/>
                          <a:ea typeface="Times New Roman" panose="02020603050405020304" pitchFamily="18" charset="0"/>
                          <a:cs typeface="Arial" panose="020B0604020202020204" pitchFamily="34" charset="0"/>
                        </a:rPr>
                        <a:t> </a:t>
                      </a:r>
                      <a:r>
                        <a:rPr lang="fr-FR" sz="1600" b="1" dirty="0" smtClean="0">
                          <a:effectLst/>
                          <a:latin typeface="Times New Roman" panose="02020603050405020304" pitchFamily="18" charset="0"/>
                          <a:ea typeface="Times New Roman" panose="02020603050405020304" pitchFamily="18" charset="0"/>
                          <a:cs typeface="Arial" panose="020B0604020202020204" pitchFamily="34" charset="0"/>
                        </a:rPr>
                        <a:t>40 biopsies</a:t>
                      </a:r>
                      <a:endParaRPr lang="fr-FR" sz="16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tc hMerge="1">
                  <a:txBody>
                    <a:bodyPr/>
                    <a:lstStyle/>
                    <a:p>
                      <a:pPr algn="ctr">
                        <a:lnSpc>
                          <a:spcPct val="150000"/>
                        </a:lnSpc>
                        <a:spcAft>
                          <a:spcPts val="0"/>
                        </a:spcAft>
                      </a:pPr>
                      <a:endParaRPr lang="fr-FR" sz="16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tc hMerge="1">
                  <a:txBody>
                    <a:bodyPr/>
                    <a:lstStyle/>
                    <a:p>
                      <a:pPr algn="ctr">
                        <a:lnSpc>
                          <a:spcPct val="150000"/>
                        </a:lnSpc>
                        <a:spcAft>
                          <a:spcPts val="0"/>
                        </a:spcAft>
                      </a:pPr>
                      <a:endParaRPr lang="fr-FR" sz="16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extLst>
                  <a:ext uri="{0D108BD9-81ED-4DB2-BD59-A6C34878D82A}">
                    <a16:rowId xmlns:a16="http://schemas.microsoft.com/office/drawing/2014/main" val="3654882219"/>
                  </a:ext>
                </a:extLst>
              </a:tr>
              <a:tr h="322164">
                <a:tc>
                  <a:txBody>
                    <a:bodyPr/>
                    <a:lstStyle/>
                    <a:p>
                      <a:pPr algn="ctr">
                        <a:lnSpc>
                          <a:spcPct val="150000"/>
                        </a:lnSpc>
                        <a:spcAft>
                          <a:spcPts val="0"/>
                        </a:spcAft>
                      </a:pPr>
                      <a:r>
                        <a:rPr lang="fr-FR" sz="1600" b="1" dirty="0">
                          <a:effectLst/>
                        </a:rPr>
                        <a:t>Age </a:t>
                      </a:r>
                      <a:endParaRPr lang="fr-FR" sz="16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tc>
                  <a:txBody>
                    <a:bodyPr/>
                    <a:lstStyle/>
                    <a:p>
                      <a:pPr algn="ctr">
                        <a:lnSpc>
                          <a:spcPct val="150000"/>
                        </a:lnSpc>
                        <a:spcAft>
                          <a:spcPts val="0"/>
                        </a:spcAft>
                      </a:pPr>
                      <a:r>
                        <a:rPr lang="fr-FR" sz="1600" b="0" dirty="0">
                          <a:effectLst/>
                        </a:rPr>
                        <a:t>38,9±7,1</a:t>
                      </a:r>
                      <a:endParaRPr lang="fr-FR" sz="1600" b="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tc>
                  <a:txBody>
                    <a:bodyPr/>
                    <a:lstStyle/>
                    <a:p>
                      <a:pPr algn="ctr">
                        <a:lnSpc>
                          <a:spcPct val="150000"/>
                        </a:lnSpc>
                        <a:spcAft>
                          <a:spcPts val="0"/>
                        </a:spcAft>
                      </a:pPr>
                      <a:r>
                        <a:rPr lang="fr-FR" sz="1600" b="0" dirty="0">
                          <a:effectLst/>
                        </a:rPr>
                        <a:t>46,1±16,1</a:t>
                      </a:r>
                      <a:endParaRPr lang="fr-FR" sz="1600" b="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tc>
                  <a:txBody>
                    <a:bodyPr/>
                    <a:lstStyle/>
                    <a:p>
                      <a:pPr algn="ctr">
                        <a:lnSpc>
                          <a:spcPct val="150000"/>
                        </a:lnSpc>
                        <a:spcAft>
                          <a:spcPts val="0"/>
                        </a:spcAft>
                      </a:pPr>
                      <a:r>
                        <a:rPr lang="fr-FR" sz="1600" b="0" dirty="0">
                          <a:effectLst/>
                        </a:rPr>
                        <a:t>47,3±15,8</a:t>
                      </a:r>
                      <a:r>
                        <a:rPr lang="fr-FR" sz="1600" b="0" baseline="30000" dirty="0">
                          <a:effectLst/>
                        </a:rPr>
                        <a:t>#</a:t>
                      </a:r>
                      <a:endParaRPr lang="fr-FR" sz="1600" b="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extLst>
                  <a:ext uri="{0D108BD9-81ED-4DB2-BD59-A6C34878D82A}">
                    <a16:rowId xmlns:a16="http://schemas.microsoft.com/office/drawing/2014/main" val="2176202960"/>
                  </a:ext>
                </a:extLst>
              </a:tr>
              <a:tr h="322164">
                <a:tc>
                  <a:txBody>
                    <a:bodyPr/>
                    <a:lstStyle/>
                    <a:p>
                      <a:pPr algn="ctr">
                        <a:lnSpc>
                          <a:spcPct val="150000"/>
                        </a:lnSpc>
                        <a:spcAft>
                          <a:spcPts val="0"/>
                        </a:spcAft>
                      </a:pPr>
                      <a:r>
                        <a:rPr lang="fr-FR" sz="1600" b="1" dirty="0">
                          <a:effectLst/>
                        </a:rPr>
                        <a:t>Sexe Ratio </a:t>
                      </a:r>
                      <a:r>
                        <a:rPr lang="fr-FR" sz="1600" b="1" dirty="0" smtClean="0">
                          <a:effectLst/>
                        </a:rPr>
                        <a:t>(H:F</a:t>
                      </a:r>
                      <a:r>
                        <a:rPr lang="fr-FR" sz="1600" b="1" dirty="0">
                          <a:effectLst/>
                        </a:rPr>
                        <a:t>)</a:t>
                      </a:r>
                      <a:endParaRPr lang="fr-FR" sz="16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tc>
                  <a:txBody>
                    <a:bodyPr/>
                    <a:lstStyle/>
                    <a:p>
                      <a:pPr algn="ctr">
                        <a:lnSpc>
                          <a:spcPct val="150000"/>
                        </a:lnSpc>
                        <a:spcAft>
                          <a:spcPts val="0"/>
                        </a:spcAft>
                      </a:pPr>
                      <a:r>
                        <a:rPr lang="fr-FR" sz="1600" b="0" dirty="0">
                          <a:effectLst/>
                        </a:rPr>
                        <a:t>2/13</a:t>
                      </a:r>
                      <a:endParaRPr lang="fr-FR" sz="1600" b="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tc>
                  <a:txBody>
                    <a:bodyPr/>
                    <a:lstStyle/>
                    <a:p>
                      <a:pPr algn="ctr">
                        <a:lnSpc>
                          <a:spcPct val="150000"/>
                        </a:lnSpc>
                        <a:spcAft>
                          <a:spcPts val="0"/>
                        </a:spcAft>
                      </a:pPr>
                      <a:r>
                        <a:rPr lang="fr-FR" sz="1600" b="0" dirty="0">
                          <a:effectLst/>
                        </a:rPr>
                        <a:t>0/8</a:t>
                      </a:r>
                      <a:endParaRPr lang="fr-FR" sz="1600" b="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tc>
                  <a:txBody>
                    <a:bodyPr/>
                    <a:lstStyle/>
                    <a:p>
                      <a:pPr algn="ctr">
                        <a:lnSpc>
                          <a:spcPct val="150000"/>
                        </a:lnSpc>
                        <a:spcAft>
                          <a:spcPts val="0"/>
                        </a:spcAft>
                      </a:pPr>
                      <a:r>
                        <a:rPr lang="fr-FR" sz="1600" b="0">
                          <a:effectLst/>
                        </a:rPr>
                        <a:t>6/9</a:t>
                      </a:r>
                      <a:endParaRPr lang="fr-FR" sz="1600" b="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extLst>
                  <a:ext uri="{0D108BD9-81ED-4DB2-BD59-A6C34878D82A}">
                    <a16:rowId xmlns:a16="http://schemas.microsoft.com/office/drawing/2014/main" val="2356010879"/>
                  </a:ext>
                </a:extLst>
              </a:tr>
              <a:tr h="322164">
                <a:tc>
                  <a:txBody>
                    <a:bodyPr/>
                    <a:lstStyle/>
                    <a:p>
                      <a:pPr algn="ctr">
                        <a:lnSpc>
                          <a:spcPct val="150000"/>
                        </a:lnSpc>
                        <a:spcAft>
                          <a:spcPts val="0"/>
                        </a:spcAft>
                      </a:pPr>
                      <a:r>
                        <a:rPr lang="fr-FR" sz="1600" b="1">
                          <a:effectLst/>
                        </a:rPr>
                        <a:t>IMC </a:t>
                      </a:r>
                      <a:endParaRPr lang="fr-FR" sz="1600" b="1">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tc>
                  <a:txBody>
                    <a:bodyPr/>
                    <a:lstStyle/>
                    <a:p>
                      <a:pPr algn="ctr">
                        <a:lnSpc>
                          <a:spcPct val="150000"/>
                        </a:lnSpc>
                        <a:spcAft>
                          <a:spcPts val="0"/>
                        </a:spcAft>
                      </a:pPr>
                      <a:r>
                        <a:rPr lang="fr-FR" sz="1600" b="0" dirty="0">
                          <a:effectLst/>
                        </a:rPr>
                        <a:t>25,9±1,8</a:t>
                      </a:r>
                      <a:endParaRPr lang="fr-FR" sz="1600" b="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tc>
                  <a:txBody>
                    <a:bodyPr/>
                    <a:lstStyle/>
                    <a:p>
                      <a:pPr algn="ctr">
                        <a:lnSpc>
                          <a:spcPct val="150000"/>
                        </a:lnSpc>
                        <a:spcAft>
                          <a:spcPts val="0"/>
                        </a:spcAft>
                      </a:pPr>
                      <a:r>
                        <a:rPr lang="fr-FR" sz="1600" b="0">
                          <a:effectLst/>
                        </a:rPr>
                        <a:t>25,5±5,1</a:t>
                      </a:r>
                      <a:endParaRPr lang="fr-FR" sz="1600" b="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tc>
                  <a:txBody>
                    <a:bodyPr/>
                    <a:lstStyle/>
                    <a:p>
                      <a:pPr algn="ctr">
                        <a:lnSpc>
                          <a:spcPct val="150000"/>
                        </a:lnSpc>
                        <a:spcAft>
                          <a:spcPts val="0"/>
                        </a:spcAft>
                      </a:pPr>
                      <a:r>
                        <a:rPr lang="fr-FR" sz="1600" b="0">
                          <a:effectLst/>
                        </a:rPr>
                        <a:t>26,2±6,1</a:t>
                      </a:r>
                      <a:endParaRPr lang="fr-FR" sz="1600" b="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extLst>
                  <a:ext uri="{0D108BD9-81ED-4DB2-BD59-A6C34878D82A}">
                    <a16:rowId xmlns:a16="http://schemas.microsoft.com/office/drawing/2014/main" val="3386148562"/>
                  </a:ext>
                </a:extLst>
              </a:tr>
              <a:tr h="322164">
                <a:tc>
                  <a:txBody>
                    <a:bodyPr/>
                    <a:lstStyle/>
                    <a:p>
                      <a:pPr algn="ctr">
                        <a:lnSpc>
                          <a:spcPct val="150000"/>
                        </a:lnSpc>
                        <a:spcAft>
                          <a:spcPts val="0"/>
                        </a:spcAft>
                      </a:pPr>
                      <a:r>
                        <a:rPr lang="fr-FR" sz="1600" b="1" dirty="0">
                          <a:effectLst/>
                        </a:rPr>
                        <a:t>AST (UI/l)</a:t>
                      </a:r>
                      <a:endParaRPr lang="fr-FR" sz="16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tc>
                  <a:txBody>
                    <a:bodyPr/>
                    <a:lstStyle/>
                    <a:p>
                      <a:pPr algn="ctr">
                        <a:lnSpc>
                          <a:spcPct val="150000"/>
                        </a:lnSpc>
                        <a:spcAft>
                          <a:spcPts val="0"/>
                        </a:spcAft>
                      </a:pPr>
                      <a:r>
                        <a:rPr lang="fr-FR" sz="1600" b="0">
                          <a:effectLst/>
                        </a:rPr>
                        <a:t>30,4± 33,3</a:t>
                      </a:r>
                      <a:endParaRPr lang="fr-FR" sz="1600" b="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tc>
                  <a:txBody>
                    <a:bodyPr/>
                    <a:lstStyle/>
                    <a:p>
                      <a:pPr algn="ctr">
                        <a:lnSpc>
                          <a:spcPct val="150000"/>
                        </a:lnSpc>
                        <a:spcAft>
                          <a:spcPts val="0"/>
                        </a:spcAft>
                      </a:pPr>
                      <a:r>
                        <a:rPr lang="fr-FR" sz="1600" b="0" dirty="0">
                          <a:effectLst/>
                        </a:rPr>
                        <a:t>45,7±9,3*</a:t>
                      </a:r>
                      <a:endParaRPr lang="fr-FR" sz="1600" b="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tc>
                  <a:txBody>
                    <a:bodyPr/>
                    <a:lstStyle/>
                    <a:p>
                      <a:pPr algn="ctr">
                        <a:lnSpc>
                          <a:spcPct val="150000"/>
                        </a:lnSpc>
                        <a:spcAft>
                          <a:spcPts val="0"/>
                        </a:spcAft>
                      </a:pPr>
                      <a:r>
                        <a:rPr lang="fr-FR" sz="1600" b="0">
                          <a:effectLst/>
                        </a:rPr>
                        <a:t>202,7±460,8</a:t>
                      </a:r>
                      <a:r>
                        <a:rPr lang="fr-FR" sz="1600" b="0" baseline="30000">
                          <a:effectLst/>
                        </a:rPr>
                        <a:t>#</a:t>
                      </a:r>
                      <a:endParaRPr lang="fr-FR" sz="1600" b="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extLst>
                  <a:ext uri="{0D108BD9-81ED-4DB2-BD59-A6C34878D82A}">
                    <a16:rowId xmlns:a16="http://schemas.microsoft.com/office/drawing/2014/main" val="3560358957"/>
                  </a:ext>
                </a:extLst>
              </a:tr>
              <a:tr h="322164">
                <a:tc>
                  <a:txBody>
                    <a:bodyPr/>
                    <a:lstStyle/>
                    <a:p>
                      <a:pPr algn="ctr">
                        <a:lnSpc>
                          <a:spcPct val="150000"/>
                        </a:lnSpc>
                        <a:spcAft>
                          <a:spcPts val="0"/>
                        </a:spcAft>
                      </a:pPr>
                      <a:r>
                        <a:rPr lang="fr-FR" sz="1600" b="1" dirty="0">
                          <a:effectLst/>
                        </a:rPr>
                        <a:t>ALT (UI/l) </a:t>
                      </a:r>
                      <a:endParaRPr lang="fr-FR" sz="16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tc>
                  <a:txBody>
                    <a:bodyPr/>
                    <a:lstStyle/>
                    <a:p>
                      <a:pPr algn="ctr">
                        <a:lnSpc>
                          <a:spcPct val="150000"/>
                        </a:lnSpc>
                        <a:spcAft>
                          <a:spcPts val="0"/>
                        </a:spcAft>
                      </a:pPr>
                      <a:r>
                        <a:rPr lang="fr-FR" sz="1600" b="0">
                          <a:effectLst/>
                        </a:rPr>
                        <a:t>43,6± 73,1</a:t>
                      </a:r>
                      <a:endParaRPr lang="fr-FR" sz="1600" b="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tc>
                  <a:txBody>
                    <a:bodyPr/>
                    <a:lstStyle/>
                    <a:p>
                      <a:pPr algn="ctr">
                        <a:lnSpc>
                          <a:spcPct val="150000"/>
                        </a:lnSpc>
                        <a:spcAft>
                          <a:spcPts val="0"/>
                        </a:spcAft>
                      </a:pPr>
                      <a:r>
                        <a:rPr lang="fr-FR" sz="1600" b="0" dirty="0">
                          <a:effectLst/>
                        </a:rPr>
                        <a:t>83,3±38,3*</a:t>
                      </a:r>
                      <a:endParaRPr lang="fr-FR" sz="1600" b="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tc>
                  <a:txBody>
                    <a:bodyPr/>
                    <a:lstStyle/>
                    <a:p>
                      <a:pPr algn="ctr">
                        <a:lnSpc>
                          <a:spcPct val="150000"/>
                        </a:lnSpc>
                        <a:spcAft>
                          <a:spcPts val="0"/>
                        </a:spcAft>
                      </a:pPr>
                      <a:r>
                        <a:rPr lang="fr-FR" sz="1600" b="0">
                          <a:effectLst/>
                        </a:rPr>
                        <a:t>175,8±355,4</a:t>
                      </a:r>
                      <a:endParaRPr lang="fr-FR" sz="1600" b="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extLst>
                  <a:ext uri="{0D108BD9-81ED-4DB2-BD59-A6C34878D82A}">
                    <a16:rowId xmlns:a16="http://schemas.microsoft.com/office/drawing/2014/main" val="3110983413"/>
                  </a:ext>
                </a:extLst>
              </a:tr>
              <a:tr h="322164">
                <a:tc>
                  <a:txBody>
                    <a:bodyPr/>
                    <a:lstStyle/>
                    <a:p>
                      <a:pPr algn="ctr">
                        <a:lnSpc>
                          <a:spcPct val="150000"/>
                        </a:lnSpc>
                        <a:spcAft>
                          <a:spcPts val="0"/>
                        </a:spcAft>
                      </a:pPr>
                      <a:r>
                        <a:rPr lang="fr-FR" sz="1600" b="1" dirty="0" err="1">
                          <a:effectLst/>
                        </a:rPr>
                        <a:t>ɣGT</a:t>
                      </a:r>
                      <a:r>
                        <a:rPr lang="fr-FR" sz="1600" b="1" dirty="0">
                          <a:effectLst/>
                        </a:rPr>
                        <a:t> (UI/l) </a:t>
                      </a:r>
                      <a:endParaRPr lang="fr-FR" sz="16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tc>
                  <a:txBody>
                    <a:bodyPr/>
                    <a:lstStyle/>
                    <a:p>
                      <a:pPr algn="ctr">
                        <a:lnSpc>
                          <a:spcPct val="150000"/>
                        </a:lnSpc>
                        <a:spcAft>
                          <a:spcPts val="0"/>
                        </a:spcAft>
                      </a:pPr>
                      <a:r>
                        <a:rPr lang="fr-FR" sz="1600" b="0">
                          <a:effectLst/>
                        </a:rPr>
                        <a:t>18,8± 9,2</a:t>
                      </a:r>
                      <a:endParaRPr lang="fr-FR" sz="1600" b="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tc>
                  <a:txBody>
                    <a:bodyPr/>
                    <a:lstStyle/>
                    <a:p>
                      <a:pPr algn="ctr">
                        <a:lnSpc>
                          <a:spcPct val="150000"/>
                        </a:lnSpc>
                        <a:spcAft>
                          <a:spcPts val="0"/>
                        </a:spcAft>
                      </a:pPr>
                      <a:r>
                        <a:rPr lang="fr-FR" sz="1600" b="0" dirty="0">
                          <a:effectLst/>
                        </a:rPr>
                        <a:t>56,8±12,3*</a:t>
                      </a:r>
                      <a:endParaRPr lang="fr-FR" sz="1600" b="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tc>
                  <a:txBody>
                    <a:bodyPr/>
                    <a:lstStyle/>
                    <a:p>
                      <a:pPr algn="ctr">
                        <a:lnSpc>
                          <a:spcPct val="150000"/>
                        </a:lnSpc>
                        <a:spcAft>
                          <a:spcPts val="0"/>
                        </a:spcAft>
                      </a:pPr>
                      <a:r>
                        <a:rPr lang="fr-FR" sz="1600" b="0">
                          <a:effectLst/>
                        </a:rPr>
                        <a:t>335,6±389,6</a:t>
                      </a:r>
                      <a:r>
                        <a:rPr lang="fr-FR" sz="1600" b="0" baseline="30000">
                          <a:effectLst/>
                        </a:rPr>
                        <a:t>#</a:t>
                      </a:r>
                      <a:endParaRPr lang="fr-FR" sz="1600" b="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extLst>
                  <a:ext uri="{0D108BD9-81ED-4DB2-BD59-A6C34878D82A}">
                    <a16:rowId xmlns:a16="http://schemas.microsoft.com/office/drawing/2014/main" val="1863565904"/>
                  </a:ext>
                </a:extLst>
              </a:tr>
              <a:tr h="322164">
                <a:tc>
                  <a:txBody>
                    <a:bodyPr/>
                    <a:lstStyle/>
                    <a:p>
                      <a:pPr algn="ctr">
                        <a:lnSpc>
                          <a:spcPct val="150000"/>
                        </a:lnSpc>
                        <a:spcAft>
                          <a:spcPts val="0"/>
                        </a:spcAft>
                      </a:pPr>
                      <a:r>
                        <a:rPr lang="fr-FR" sz="1600" b="1" dirty="0">
                          <a:effectLst/>
                        </a:rPr>
                        <a:t>Bilirubine totale (µmol/l) </a:t>
                      </a:r>
                      <a:endParaRPr lang="fr-FR" sz="16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tc>
                  <a:txBody>
                    <a:bodyPr/>
                    <a:lstStyle/>
                    <a:p>
                      <a:pPr algn="ctr">
                        <a:lnSpc>
                          <a:spcPct val="150000"/>
                        </a:lnSpc>
                        <a:spcAft>
                          <a:spcPts val="0"/>
                        </a:spcAft>
                      </a:pPr>
                      <a:r>
                        <a:rPr lang="fr-FR" sz="1600" b="0">
                          <a:effectLst/>
                        </a:rPr>
                        <a:t>9,2±7,0</a:t>
                      </a:r>
                      <a:endParaRPr lang="fr-FR" sz="1600" b="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tc>
                  <a:txBody>
                    <a:bodyPr/>
                    <a:lstStyle/>
                    <a:p>
                      <a:pPr algn="ctr">
                        <a:lnSpc>
                          <a:spcPct val="150000"/>
                        </a:lnSpc>
                        <a:spcAft>
                          <a:spcPts val="0"/>
                        </a:spcAft>
                      </a:pPr>
                      <a:r>
                        <a:rPr lang="fr-FR" sz="1600" b="0">
                          <a:effectLst/>
                        </a:rPr>
                        <a:t>8,3±2,1</a:t>
                      </a:r>
                      <a:endParaRPr lang="fr-FR" sz="1600" b="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tc>
                  <a:txBody>
                    <a:bodyPr/>
                    <a:lstStyle/>
                    <a:p>
                      <a:pPr algn="ctr">
                        <a:lnSpc>
                          <a:spcPct val="150000"/>
                        </a:lnSpc>
                        <a:spcAft>
                          <a:spcPts val="0"/>
                        </a:spcAft>
                      </a:pPr>
                      <a:r>
                        <a:rPr lang="fr-FR" sz="1600" b="0">
                          <a:effectLst/>
                        </a:rPr>
                        <a:t>50,2±124,5</a:t>
                      </a:r>
                      <a:endParaRPr lang="fr-FR" sz="1600" b="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extLst>
                  <a:ext uri="{0D108BD9-81ED-4DB2-BD59-A6C34878D82A}">
                    <a16:rowId xmlns:a16="http://schemas.microsoft.com/office/drawing/2014/main" val="1110480130"/>
                  </a:ext>
                </a:extLst>
              </a:tr>
              <a:tr h="644328">
                <a:tc>
                  <a:txBody>
                    <a:bodyPr/>
                    <a:lstStyle/>
                    <a:p>
                      <a:pPr algn="ctr">
                        <a:lnSpc>
                          <a:spcPct val="150000"/>
                        </a:lnSpc>
                        <a:spcAft>
                          <a:spcPts val="0"/>
                        </a:spcAft>
                      </a:pPr>
                      <a:r>
                        <a:rPr lang="fr-FR" sz="1600" b="1" dirty="0">
                          <a:effectLst/>
                        </a:rPr>
                        <a:t>Bilirubine conjuguée (µmol/l)</a:t>
                      </a:r>
                      <a:endParaRPr lang="fr-FR" sz="16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tc>
                  <a:txBody>
                    <a:bodyPr/>
                    <a:lstStyle/>
                    <a:p>
                      <a:pPr algn="ctr">
                        <a:lnSpc>
                          <a:spcPct val="150000"/>
                        </a:lnSpc>
                        <a:spcAft>
                          <a:spcPts val="0"/>
                        </a:spcAft>
                      </a:pPr>
                      <a:r>
                        <a:rPr lang="en-US" sz="1600" b="0">
                          <a:effectLst/>
                        </a:rPr>
                        <a:t>3,2±2,9</a:t>
                      </a:r>
                      <a:endParaRPr lang="fr-FR" sz="1600" b="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tc>
                  <a:txBody>
                    <a:bodyPr/>
                    <a:lstStyle/>
                    <a:p>
                      <a:pPr algn="ctr">
                        <a:lnSpc>
                          <a:spcPct val="150000"/>
                        </a:lnSpc>
                        <a:spcAft>
                          <a:spcPts val="0"/>
                        </a:spcAft>
                      </a:pPr>
                      <a:r>
                        <a:rPr lang="en-US" sz="1600" b="0" dirty="0">
                          <a:effectLst/>
                        </a:rPr>
                        <a:t>2,7±1,2</a:t>
                      </a:r>
                      <a:endParaRPr lang="fr-FR" sz="1600" b="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tc>
                  <a:txBody>
                    <a:bodyPr/>
                    <a:lstStyle/>
                    <a:p>
                      <a:pPr algn="ctr">
                        <a:lnSpc>
                          <a:spcPct val="150000"/>
                        </a:lnSpc>
                        <a:spcAft>
                          <a:spcPts val="0"/>
                        </a:spcAft>
                      </a:pPr>
                      <a:r>
                        <a:rPr lang="en-US" sz="1600" b="0">
                          <a:effectLst/>
                        </a:rPr>
                        <a:t>26±60,5</a:t>
                      </a:r>
                      <a:r>
                        <a:rPr lang="fr-FR" sz="1600" b="0" baseline="30000">
                          <a:effectLst/>
                        </a:rPr>
                        <a:t>#</a:t>
                      </a:r>
                      <a:endParaRPr lang="fr-FR" sz="1600" b="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extLst>
                  <a:ext uri="{0D108BD9-81ED-4DB2-BD59-A6C34878D82A}">
                    <a16:rowId xmlns:a16="http://schemas.microsoft.com/office/drawing/2014/main" val="55655756"/>
                  </a:ext>
                </a:extLst>
              </a:tr>
              <a:tr h="322164">
                <a:tc>
                  <a:txBody>
                    <a:bodyPr/>
                    <a:lstStyle/>
                    <a:p>
                      <a:pPr algn="ctr">
                        <a:lnSpc>
                          <a:spcPct val="150000"/>
                        </a:lnSpc>
                        <a:spcAft>
                          <a:spcPts val="0"/>
                        </a:spcAft>
                      </a:pPr>
                      <a:r>
                        <a:rPr lang="fr-FR" sz="1600" b="1" dirty="0">
                          <a:effectLst/>
                        </a:rPr>
                        <a:t>Albumine (g/l) </a:t>
                      </a:r>
                      <a:endParaRPr lang="fr-FR" sz="16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tc>
                  <a:txBody>
                    <a:bodyPr/>
                    <a:lstStyle/>
                    <a:p>
                      <a:pPr algn="ctr">
                        <a:lnSpc>
                          <a:spcPct val="150000"/>
                        </a:lnSpc>
                        <a:spcAft>
                          <a:spcPts val="0"/>
                        </a:spcAft>
                      </a:pPr>
                      <a:r>
                        <a:rPr lang="fr-FR" sz="1600" b="0">
                          <a:effectLst/>
                        </a:rPr>
                        <a:t>40,1±5,9</a:t>
                      </a:r>
                      <a:endParaRPr lang="fr-FR" sz="1600" b="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tc>
                  <a:txBody>
                    <a:bodyPr/>
                    <a:lstStyle/>
                    <a:p>
                      <a:pPr algn="ctr">
                        <a:lnSpc>
                          <a:spcPct val="150000"/>
                        </a:lnSpc>
                        <a:spcAft>
                          <a:spcPts val="0"/>
                        </a:spcAft>
                      </a:pPr>
                      <a:r>
                        <a:rPr lang="fr-FR" sz="1600" b="0" dirty="0">
                          <a:effectLst/>
                        </a:rPr>
                        <a:t>45,0±2,5</a:t>
                      </a:r>
                      <a:endParaRPr lang="fr-FR" sz="1600" b="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tc>
                  <a:txBody>
                    <a:bodyPr/>
                    <a:lstStyle/>
                    <a:p>
                      <a:pPr algn="ctr">
                        <a:lnSpc>
                          <a:spcPct val="150000"/>
                        </a:lnSpc>
                        <a:spcAft>
                          <a:spcPts val="0"/>
                        </a:spcAft>
                      </a:pPr>
                      <a:r>
                        <a:rPr lang="fr-FR" sz="1600" b="0">
                          <a:effectLst/>
                        </a:rPr>
                        <a:t>39,2±8,9</a:t>
                      </a:r>
                      <a:endParaRPr lang="fr-FR" sz="1600" b="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extLst>
                  <a:ext uri="{0D108BD9-81ED-4DB2-BD59-A6C34878D82A}">
                    <a16:rowId xmlns:a16="http://schemas.microsoft.com/office/drawing/2014/main" val="20609866"/>
                  </a:ext>
                </a:extLst>
              </a:tr>
              <a:tr h="322164">
                <a:tc>
                  <a:txBody>
                    <a:bodyPr/>
                    <a:lstStyle/>
                    <a:p>
                      <a:pPr algn="ctr">
                        <a:lnSpc>
                          <a:spcPct val="150000"/>
                        </a:lnSpc>
                        <a:spcAft>
                          <a:spcPts val="0"/>
                        </a:spcAft>
                      </a:pPr>
                      <a:r>
                        <a:rPr lang="fr-FR" sz="1600" b="1" dirty="0">
                          <a:effectLst/>
                        </a:rPr>
                        <a:t>Plaquettes (10^3/µL) </a:t>
                      </a:r>
                      <a:endParaRPr lang="fr-FR" sz="16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tc>
                  <a:txBody>
                    <a:bodyPr/>
                    <a:lstStyle/>
                    <a:p>
                      <a:pPr algn="ctr">
                        <a:lnSpc>
                          <a:spcPct val="150000"/>
                        </a:lnSpc>
                        <a:spcAft>
                          <a:spcPts val="0"/>
                        </a:spcAft>
                      </a:pPr>
                      <a:r>
                        <a:rPr lang="fr-FR" sz="1600" b="0">
                          <a:effectLst/>
                        </a:rPr>
                        <a:t>214,9±42,8</a:t>
                      </a:r>
                      <a:endParaRPr lang="fr-FR" sz="1600" b="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tc>
                  <a:txBody>
                    <a:bodyPr/>
                    <a:lstStyle/>
                    <a:p>
                      <a:pPr algn="ctr">
                        <a:lnSpc>
                          <a:spcPct val="150000"/>
                        </a:lnSpc>
                        <a:spcAft>
                          <a:spcPts val="0"/>
                        </a:spcAft>
                      </a:pPr>
                      <a:r>
                        <a:rPr lang="fr-FR" sz="1600" b="0" dirty="0">
                          <a:effectLst/>
                        </a:rPr>
                        <a:t>244±30,3</a:t>
                      </a:r>
                      <a:endParaRPr lang="fr-FR" sz="1600" b="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tc>
                  <a:txBody>
                    <a:bodyPr/>
                    <a:lstStyle/>
                    <a:p>
                      <a:pPr algn="ctr">
                        <a:lnSpc>
                          <a:spcPct val="150000"/>
                        </a:lnSpc>
                        <a:spcAft>
                          <a:spcPts val="0"/>
                        </a:spcAft>
                      </a:pPr>
                      <a:r>
                        <a:rPr lang="fr-FR" sz="1600" b="0" dirty="0">
                          <a:effectLst/>
                        </a:rPr>
                        <a:t>267,9±76,8</a:t>
                      </a:r>
                      <a:r>
                        <a:rPr lang="fr-FR" sz="1600" b="0" baseline="30000" dirty="0">
                          <a:effectLst/>
                        </a:rPr>
                        <a:t>#</a:t>
                      </a:r>
                      <a:endParaRPr lang="fr-FR" sz="1600" b="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extLst>
                  <a:ext uri="{0D108BD9-81ED-4DB2-BD59-A6C34878D82A}">
                    <a16:rowId xmlns:a16="http://schemas.microsoft.com/office/drawing/2014/main" val="2852230212"/>
                  </a:ext>
                </a:extLst>
              </a:tr>
              <a:tr h="322164">
                <a:tc>
                  <a:txBody>
                    <a:bodyPr/>
                    <a:lstStyle/>
                    <a:p>
                      <a:pPr algn="ctr">
                        <a:lnSpc>
                          <a:spcPct val="150000"/>
                        </a:lnSpc>
                        <a:spcAft>
                          <a:spcPts val="0"/>
                        </a:spcAft>
                      </a:pPr>
                      <a:r>
                        <a:rPr lang="fr-FR" sz="1600" b="1" dirty="0">
                          <a:effectLst/>
                        </a:rPr>
                        <a:t>Diabète (%)</a:t>
                      </a:r>
                      <a:endParaRPr lang="fr-FR" sz="16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tc>
                  <a:txBody>
                    <a:bodyPr/>
                    <a:lstStyle/>
                    <a:p>
                      <a:pPr algn="ctr">
                        <a:lnSpc>
                          <a:spcPct val="150000"/>
                        </a:lnSpc>
                        <a:spcAft>
                          <a:spcPts val="0"/>
                        </a:spcAft>
                      </a:pPr>
                      <a:r>
                        <a:rPr lang="fr-FR" sz="1600" b="0">
                          <a:effectLst/>
                        </a:rPr>
                        <a:t>0</a:t>
                      </a:r>
                      <a:endParaRPr lang="fr-FR" sz="1600" b="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tc>
                  <a:txBody>
                    <a:bodyPr/>
                    <a:lstStyle/>
                    <a:p>
                      <a:pPr algn="ctr">
                        <a:lnSpc>
                          <a:spcPct val="150000"/>
                        </a:lnSpc>
                        <a:spcAft>
                          <a:spcPts val="0"/>
                        </a:spcAft>
                      </a:pPr>
                      <a:r>
                        <a:rPr lang="fr-FR" sz="1600" b="0" dirty="0">
                          <a:effectLst/>
                        </a:rPr>
                        <a:t>66,7</a:t>
                      </a:r>
                      <a:endParaRPr lang="fr-FR" sz="1600" b="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tc>
                  <a:txBody>
                    <a:bodyPr/>
                    <a:lstStyle/>
                    <a:p>
                      <a:pPr algn="ctr">
                        <a:lnSpc>
                          <a:spcPct val="150000"/>
                        </a:lnSpc>
                        <a:spcAft>
                          <a:spcPts val="0"/>
                        </a:spcAft>
                      </a:pPr>
                      <a:r>
                        <a:rPr lang="fr-FR" sz="1600" b="0" dirty="0">
                          <a:effectLst/>
                        </a:rPr>
                        <a:t>18,2</a:t>
                      </a:r>
                      <a:endParaRPr lang="fr-FR" sz="1600" b="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extLst>
                  <a:ext uri="{0D108BD9-81ED-4DB2-BD59-A6C34878D82A}">
                    <a16:rowId xmlns:a16="http://schemas.microsoft.com/office/drawing/2014/main" val="2515777674"/>
                  </a:ext>
                </a:extLst>
              </a:tr>
              <a:tr h="322164">
                <a:tc>
                  <a:txBody>
                    <a:bodyPr/>
                    <a:lstStyle/>
                    <a:p>
                      <a:pPr algn="ctr">
                        <a:lnSpc>
                          <a:spcPct val="150000"/>
                        </a:lnSpc>
                        <a:spcAft>
                          <a:spcPts val="0"/>
                        </a:spcAft>
                      </a:pPr>
                      <a:r>
                        <a:rPr lang="en-US" sz="1600" b="1" dirty="0" err="1">
                          <a:effectLst/>
                        </a:rPr>
                        <a:t>Triglycérides</a:t>
                      </a:r>
                      <a:r>
                        <a:rPr lang="en-US" sz="1600" b="1" dirty="0">
                          <a:effectLst/>
                        </a:rPr>
                        <a:t> (</a:t>
                      </a:r>
                      <a:r>
                        <a:rPr lang="en-US" sz="1600" b="1" dirty="0" err="1">
                          <a:effectLst/>
                        </a:rPr>
                        <a:t>mmol</a:t>
                      </a:r>
                      <a:r>
                        <a:rPr lang="en-US" sz="1600" b="1" dirty="0">
                          <a:effectLst/>
                        </a:rPr>
                        <a:t>/l) </a:t>
                      </a:r>
                      <a:endParaRPr lang="fr-FR" sz="16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tc>
                  <a:txBody>
                    <a:bodyPr/>
                    <a:lstStyle/>
                    <a:p>
                      <a:pPr algn="ctr">
                        <a:lnSpc>
                          <a:spcPct val="150000"/>
                        </a:lnSpc>
                        <a:spcAft>
                          <a:spcPts val="0"/>
                        </a:spcAft>
                      </a:pPr>
                      <a:r>
                        <a:rPr lang="en-US" sz="1600" b="0">
                          <a:effectLst/>
                        </a:rPr>
                        <a:t>1±0,2</a:t>
                      </a:r>
                      <a:endParaRPr lang="fr-FR" sz="1600" b="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tc>
                  <a:txBody>
                    <a:bodyPr/>
                    <a:lstStyle/>
                    <a:p>
                      <a:pPr algn="ctr">
                        <a:lnSpc>
                          <a:spcPct val="150000"/>
                        </a:lnSpc>
                        <a:spcAft>
                          <a:spcPts val="0"/>
                        </a:spcAft>
                      </a:pPr>
                      <a:r>
                        <a:rPr lang="en-US" sz="1600" b="0" dirty="0">
                          <a:effectLst/>
                        </a:rPr>
                        <a:t>1,9±0,8</a:t>
                      </a:r>
                      <a:r>
                        <a:rPr lang="fr-FR" sz="1600" b="0" dirty="0">
                          <a:effectLst/>
                        </a:rPr>
                        <a:t>*</a:t>
                      </a:r>
                      <a:endParaRPr lang="fr-FR" sz="1600" b="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tc>
                  <a:txBody>
                    <a:bodyPr/>
                    <a:lstStyle/>
                    <a:p>
                      <a:pPr algn="ctr">
                        <a:lnSpc>
                          <a:spcPct val="150000"/>
                        </a:lnSpc>
                        <a:spcAft>
                          <a:spcPts val="0"/>
                        </a:spcAft>
                      </a:pPr>
                      <a:r>
                        <a:rPr lang="en-US" sz="1600" b="0" dirty="0">
                          <a:effectLst/>
                        </a:rPr>
                        <a:t>1,5±0,5</a:t>
                      </a:r>
                      <a:r>
                        <a:rPr lang="fr-FR" sz="1600" b="0" baseline="30000" dirty="0">
                          <a:effectLst/>
                        </a:rPr>
                        <a:t>#</a:t>
                      </a:r>
                      <a:endParaRPr lang="fr-FR" sz="1600" b="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extLst>
                  <a:ext uri="{0D108BD9-81ED-4DB2-BD59-A6C34878D82A}">
                    <a16:rowId xmlns:a16="http://schemas.microsoft.com/office/drawing/2014/main" val="2737986305"/>
                  </a:ext>
                </a:extLst>
              </a:tr>
              <a:tr h="400718">
                <a:tc>
                  <a:txBody>
                    <a:bodyPr/>
                    <a:lstStyle/>
                    <a:p>
                      <a:pPr algn="ctr">
                        <a:lnSpc>
                          <a:spcPct val="150000"/>
                        </a:lnSpc>
                        <a:spcAft>
                          <a:spcPts val="0"/>
                        </a:spcAft>
                      </a:pPr>
                      <a:r>
                        <a:rPr lang="en-US" sz="1600" b="1" dirty="0">
                          <a:effectLst/>
                        </a:rPr>
                        <a:t>Phosphatase alkaline (UI/l)</a:t>
                      </a:r>
                      <a:endParaRPr lang="fr-FR" sz="16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tc>
                  <a:txBody>
                    <a:bodyPr/>
                    <a:lstStyle/>
                    <a:p>
                      <a:pPr algn="ctr">
                        <a:lnSpc>
                          <a:spcPct val="150000"/>
                        </a:lnSpc>
                        <a:spcAft>
                          <a:spcPts val="0"/>
                        </a:spcAft>
                      </a:pPr>
                      <a:r>
                        <a:rPr lang="en-US" sz="1600" b="0">
                          <a:effectLst/>
                        </a:rPr>
                        <a:t>73,3±44,4</a:t>
                      </a:r>
                      <a:endParaRPr lang="fr-FR" sz="1600" b="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tc>
                  <a:txBody>
                    <a:bodyPr/>
                    <a:lstStyle/>
                    <a:p>
                      <a:pPr algn="ctr">
                        <a:lnSpc>
                          <a:spcPct val="150000"/>
                        </a:lnSpc>
                        <a:spcAft>
                          <a:spcPts val="0"/>
                        </a:spcAft>
                      </a:pPr>
                      <a:r>
                        <a:rPr lang="en-US" sz="1600" b="0" dirty="0">
                          <a:effectLst/>
                        </a:rPr>
                        <a:t>66±17,8 </a:t>
                      </a:r>
                      <a:endParaRPr lang="fr-FR" sz="1600" b="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tc>
                  <a:txBody>
                    <a:bodyPr/>
                    <a:lstStyle/>
                    <a:p>
                      <a:pPr algn="ctr">
                        <a:lnSpc>
                          <a:spcPct val="150000"/>
                        </a:lnSpc>
                        <a:spcAft>
                          <a:spcPts val="0"/>
                        </a:spcAft>
                      </a:pPr>
                      <a:r>
                        <a:rPr lang="fr-FR" sz="1600" b="0" dirty="0">
                          <a:effectLst/>
                        </a:rPr>
                        <a:t>330,0±254,2</a:t>
                      </a:r>
                      <a:r>
                        <a:rPr lang="fr-FR" sz="1600" b="0" baseline="30000" dirty="0">
                          <a:effectLst/>
                        </a:rPr>
                        <a:t>#a</a:t>
                      </a:r>
                      <a:endParaRPr lang="fr-FR" sz="1600" b="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tc>
                <a:extLst>
                  <a:ext uri="{0D108BD9-81ED-4DB2-BD59-A6C34878D82A}">
                    <a16:rowId xmlns:a16="http://schemas.microsoft.com/office/drawing/2014/main" val="2030382344"/>
                  </a:ext>
                </a:extLst>
              </a:tr>
              <a:tr h="368187">
                <a:tc rowSpan="3">
                  <a:txBody>
                    <a:bodyPr/>
                    <a:lstStyle/>
                    <a:p>
                      <a:pPr algn="ctr">
                        <a:lnSpc>
                          <a:spcPct val="150000"/>
                        </a:lnSpc>
                        <a:spcAft>
                          <a:spcPts val="0"/>
                        </a:spcAft>
                      </a:pPr>
                      <a:r>
                        <a:rPr lang="en-US" sz="1600" b="1" dirty="0">
                          <a:solidFill>
                            <a:srgbClr val="002060"/>
                          </a:solidFill>
                          <a:effectLst/>
                        </a:rPr>
                        <a:t>Score </a:t>
                      </a:r>
                      <a:r>
                        <a:rPr lang="en-US" sz="1600" b="1" dirty="0" err="1">
                          <a:solidFill>
                            <a:srgbClr val="002060"/>
                          </a:solidFill>
                          <a:effectLst/>
                        </a:rPr>
                        <a:t>fibrose</a:t>
                      </a:r>
                      <a:r>
                        <a:rPr lang="en-US" sz="1600" b="1" dirty="0">
                          <a:solidFill>
                            <a:srgbClr val="002060"/>
                          </a:solidFill>
                          <a:effectLst/>
                        </a:rPr>
                        <a:t> (%)</a:t>
                      </a:r>
                      <a:endParaRPr lang="fr-FR" sz="1600" b="1" dirty="0">
                        <a:solidFill>
                          <a:srgbClr val="002060"/>
                        </a:solidFill>
                        <a:effectLst/>
                      </a:endParaRPr>
                    </a:p>
                    <a:p>
                      <a:pPr algn="ctr">
                        <a:lnSpc>
                          <a:spcPct val="150000"/>
                        </a:lnSpc>
                        <a:spcAft>
                          <a:spcPts val="0"/>
                        </a:spcAft>
                      </a:pPr>
                      <a:r>
                        <a:rPr lang="en-US" sz="1600" b="1" dirty="0">
                          <a:solidFill>
                            <a:srgbClr val="002060"/>
                          </a:solidFill>
                          <a:effectLst/>
                        </a:rPr>
                        <a:t> </a:t>
                      </a:r>
                      <a:endParaRPr lang="fr-FR" sz="1600" b="1" dirty="0">
                        <a:solidFill>
                          <a:srgbClr val="002060"/>
                        </a:solidFill>
                        <a:effectLst/>
                      </a:endParaRPr>
                    </a:p>
                    <a:p>
                      <a:pPr algn="ctr">
                        <a:lnSpc>
                          <a:spcPct val="150000"/>
                        </a:lnSpc>
                        <a:spcAft>
                          <a:spcPts val="0"/>
                        </a:spcAft>
                      </a:pPr>
                      <a:r>
                        <a:rPr lang="en-US" sz="1600" b="1" dirty="0">
                          <a:solidFill>
                            <a:srgbClr val="002060"/>
                          </a:solidFill>
                          <a:effectLst/>
                        </a:rPr>
                        <a:t> </a:t>
                      </a:r>
                      <a:endParaRPr lang="fr-FR" sz="1600" b="1"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solidFill>
                      <a:schemeClr val="accent2">
                        <a:lumMod val="40000"/>
                        <a:lumOff val="60000"/>
                      </a:schemeClr>
                    </a:solidFill>
                  </a:tcPr>
                </a:tc>
                <a:tc>
                  <a:txBody>
                    <a:bodyPr/>
                    <a:lstStyle/>
                    <a:p>
                      <a:pPr algn="ctr">
                        <a:lnSpc>
                          <a:spcPct val="150000"/>
                        </a:lnSpc>
                        <a:spcAft>
                          <a:spcPts val="0"/>
                        </a:spcAft>
                      </a:pPr>
                      <a:r>
                        <a:rPr lang="en-US" sz="1600" b="1" dirty="0">
                          <a:solidFill>
                            <a:srgbClr val="002060"/>
                          </a:solidFill>
                          <a:effectLst/>
                        </a:rPr>
                        <a:t>F0-F1 (52,9)</a:t>
                      </a:r>
                      <a:endParaRPr lang="fr-FR" sz="1600" b="1"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solidFill>
                      <a:schemeClr val="accent2">
                        <a:lumMod val="40000"/>
                        <a:lumOff val="60000"/>
                      </a:schemeClr>
                    </a:solidFill>
                  </a:tcPr>
                </a:tc>
                <a:tc>
                  <a:txBody>
                    <a:bodyPr/>
                    <a:lstStyle/>
                    <a:p>
                      <a:pPr algn="ctr">
                        <a:lnSpc>
                          <a:spcPct val="150000"/>
                        </a:lnSpc>
                        <a:spcAft>
                          <a:spcPts val="0"/>
                        </a:spcAft>
                      </a:pPr>
                      <a:r>
                        <a:rPr lang="en-US" sz="1600" b="1" dirty="0">
                          <a:solidFill>
                            <a:srgbClr val="002060"/>
                          </a:solidFill>
                          <a:effectLst/>
                        </a:rPr>
                        <a:t>F0-F1 (50)</a:t>
                      </a:r>
                      <a:endParaRPr lang="fr-FR" sz="1600" b="1"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solidFill>
                      <a:schemeClr val="accent2">
                        <a:lumMod val="40000"/>
                        <a:lumOff val="60000"/>
                      </a:schemeClr>
                    </a:solidFill>
                  </a:tcPr>
                </a:tc>
                <a:tc>
                  <a:txBody>
                    <a:bodyPr/>
                    <a:lstStyle/>
                    <a:p>
                      <a:pPr algn="ctr">
                        <a:lnSpc>
                          <a:spcPct val="150000"/>
                        </a:lnSpc>
                        <a:spcAft>
                          <a:spcPts val="0"/>
                        </a:spcAft>
                      </a:pPr>
                      <a:r>
                        <a:rPr lang="en-US" sz="1600" b="1" dirty="0">
                          <a:solidFill>
                            <a:srgbClr val="002060"/>
                          </a:solidFill>
                          <a:effectLst/>
                        </a:rPr>
                        <a:t>F0-F1 (26,6)</a:t>
                      </a:r>
                      <a:endParaRPr lang="fr-FR" sz="1600" b="1"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solidFill>
                      <a:schemeClr val="accent2">
                        <a:lumMod val="40000"/>
                        <a:lumOff val="60000"/>
                      </a:schemeClr>
                    </a:solidFill>
                  </a:tcPr>
                </a:tc>
                <a:extLst>
                  <a:ext uri="{0D108BD9-81ED-4DB2-BD59-A6C34878D82A}">
                    <a16:rowId xmlns:a16="http://schemas.microsoft.com/office/drawing/2014/main" val="3942578122"/>
                  </a:ext>
                </a:extLst>
              </a:tr>
              <a:tr h="368187">
                <a:tc vMerge="1">
                  <a:txBody>
                    <a:bodyPr/>
                    <a:lstStyle/>
                    <a:p>
                      <a:endParaRPr lang="fr-FR"/>
                    </a:p>
                  </a:txBody>
                  <a:tcPr/>
                </a:tc>
                <a:tc>
                  <a:txBody>
                    <a:bodyPr/>
                    <a:lstStyle/>
                    <a:p>
                      <a:pPr algn="ctr">
                        <a:lnSpc>
                          <a:spcPct val="150000"/>
                        </a:lnSpc>
                        <a:spcAft>
                          <a:spcPts val="0"/>
                        </a:spcAft>
                      </a:pPr>
                      <a:r>
                        <a:rPr lang="en-US" sz="1600" b="1" dirty="0">
                          <a:solidFill>
                            <a:srgbClr val="002060"/>
                          </a:solidFill>
                          <a:effectLst/>
                        </a:rPr>
                        <a:t>F2-F3 (47,1)</a:t>
                      </a:r>
                      <a:endParaRPr lang="fr-FR" sz="1600" b="1"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solidFill>
                      <a:schemeClr val="accent2">
                        <a:lumMod val="40000"/>
                        <a:lumOff val="60000"/>
                      </a:schemeClr>
                    </a:solidFill>
                  </a:tcPr>
                </a:tc>
                <a:tc>
                  <a:txBody>
                    <a:bodyPr/>
                    <a:lstStyle/>
                    <a:p>
                      <a:pPr algn="ctr">
                        <a:lnSpc>
                          <a:spcPct val="150000"/>
                        </a:lnSpc>
                        <a:spcAft>
                          <a:spcPts val="0"/>
                        </a:spcAft>
                      </a:pPr>
                      <a:r>
                        <a:rPr lang="en-US" sz="1600" b="1" dirty="0">
                          <a:solidFill>
                            <a:srgbClr val="002060"/>
                          </a:solidFill>
                          <a:effectLst/>
                        </a:rPr>
                        <a:t>F2-F3 (25)</a:t>
                      </a:r>
                      <a:endParaRPr lang="fr-FR" sz="1600" b="1"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solidFill>
                      <a:schemeClr val="accent2">
                        <a:lumMod val="40000"/>
                        <a:lumOff val="60000"/>
                      </a:schemeClr>
                    </a:solidFill>
                  </a:tcPr>
                </a:tc>
                <a:tc>
                  <a:txBody>
                    <a:bodyPr/>
                    <a:lstStyle/>
                    <a:p>
                      <a:pPr algn="ctr">
                        <a:lnSpc>
                          <a:spcPct val="150000"/>
                        </a:lnSpc>
                        <a:spcAft>
                          <a:spcPts val="0"/>
                        </a:spcAft>
                      </a:pPr>
                      <a:r>
                        <a:rPr lang="en-US" sz="1600" b="1" dirty="0">
                          <a:solidFill>
                            <a:srgbClr val="002060"/>
                          </a:solidFill>
                          <a:effectLst/>
                        </a:rPr>
                        <a:t>F2-F3 (33,3)</a:t>
                      </a:r>
                      <a:endParaRPr lang="fr-FR" sz="1600" b="1"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solidFill>
                      <a:schemeClr val="accent2">
                        <a:lumMod val="40000"/>
                        <a:lumOff val="60000"/>
                      </a:schemeClr>
                    </a:solidFill>
                  </a:tcPr>
                </a:tc>
                <a:extLst>
                  <a:ext uri="{0D108BD9-81ED-4DB2-BD59-A6C34878D82A}">
                    <a16:rowId xmlns:a16="http://schemas.microsoft.com/office/drawing/2014/main" val="2607318044"/>
                  </a:ext>
                </a:extLst>
              </a:tr>
              <a:tr h="368187">
                <a:tc vMerge="1">
                  <a:txBody>
                    <a:bodyPr/>
                    <a:lstStyle/>
                    <a:p>
                      <a:endParaRPr lang="fr-FR"/>
                    </a:p>
                  </a:txBody>
                  <a:tcPr/>
                </a:tc>
                <a:tc>
                  <a:txBody>
                    <a:bodyPr/>
                    <a:lstStyle/>
                    <a:p>
                      <a:pPr algn="ctr">
                        <a:lnSpc>
                          <a:spcPct val="150000"/>
                        </a:lnSpc>
                        <a:spcAft>
                          <a:spcPts val="0"/>
                        </a:spcAft>
                      </a:pPr>
                      <a:r>
                        <a:rPr lang="en-US" sz="1600" b="1" dirty="0">
                          <a:solidFill>
                            <a:srgbClr val="002060"/>
                          </a:solidFill>
                          <a:effectLst/>
                        </a:rPr>
                        <a:t>F4 (0)</a:t>
                      </a:r>
                      <a:endParaRPr lang="fr-FR" sz="1600" b="1"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solidFill>
                      <a:schemeClr val="accent2">
                        <a:lumMod val="40000"/>
                        <a:lumOff val="60000"/>
                      </a:schemeClr>
                    </a:solidFill>
                  </a:tcPr>
                </a:tc>
                <a:tc>
                  <a:txBody>
                    <a:bodyPr/>
                    <a:lstStyle/>
                    <a:p>
                      <a:pPr algn="ctr">
                        <a:lnSpc>
                          <a:spcPct val="150000"/>
                        </a:lnSpc>
                        <a:spcAft>
                          <a:spcPts val="0"/>
                        </a:spcAft>
                      </a:pPr>
                      <a:r>
                        <a:rPr lang="en-US" sz="1600" b="1" dirty="0">
                          <a:solidFill>
                            <a:srgbClr val="002060"/>
                          </a:solidFill>
                          <a:effectLst/>
                        </a:rPr>
                        <a:t>F4 (25)</a:t>
                      </a:r>
                      <a:endParaRPr lang="fr-FR" sz="1600" b="1"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solidFill>
                      <a:schemeClr val="accent2">
                        <a:lumMod val="40000"/>
                        <a:lumOff val="60000"/>
                      </a:schemeClr>
                    </a:solidFill>
                  </a:tcPr>
                </a:tc>
                <a:tc>
                  <a:txBody>
                    <a:bodyPr/>
                    <a:lstStyle/>
                    <a:p>
                      <a:pPr algn="ctr">
                        <a:lnSpc>
                          <a:spcPct val="150000"/>
                        </a:lnSpc>
                        <a:spcAft>
                          <a:spcPts val="0"/>
                        </a:spcAft>
                      </a:pPr>
                      <a:r>
                        <a:rPr lang="en-US" sz="1600" b="1" dirty="0">
                          <a:solidFill>
                            <a:srgbClr val="002060"/>
                          </a:solidFill>
                          <a:effectLst/>
                        </a:rPr>
                        <a:t>F4 (40)</a:t>
                      </a:r>
                      <a:endParaRPr lang="fr-FR" sz="1600" b="1"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34770" marR="34770" marT="0" marB="0">
                    <a:solidFill>
                      <a:schemeClr val="accent2">
                        <a:lumMod val="40000"/>
                        <a:lumOff val="60000"/>
                      </a:schemeClr>
                    </a:solidFill>
                  </a:tcPr>
                </a:tc>
                <a:extLst>
                  <a:ext uri="{0D108BD9-81ED-4DB2-BD59-A6C34878D82A}">
                    <a16:rowId xmlns:a16="http://schemas.microsoft.com/office/drawing/2014/main" val="643149367"/>
                  </a:ext>
                </a:extLst>
              </a:tr>
            </a:tbl>
          </a:graphicData>
        </a:graphic>
      </p:graphicFrame>
    </p:spTree>
    <p:extLst>
      <p:ext uri="{BB962C8B-B14F-4D97-AF65-F5344CB8AC3E}">
        <p14:creationId xmlns:p14="http://schemas.microsoft.com/office/powerpoint/2010/main" val="498689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1">
            <a:extLst>
              <a:ext uri="{FF2B5EF4-FFF2-40B4-BE49-F238E27FC236}">
                <a16:creationId xmlns:a16="http://schemas.microsoft.com/office/drawing/2014/main" id="{16934105-A2A3-4F91-BF52-FA6F934C026B}"/>
              </a:ext>
            </a:extLst>
          </p:cNvPr>
          <p:cNvPicPr>
            <a:picLocks noChangeAspect="1"/>
          </p:cNvPicPr>
          <p:nvPr/>
        </p:nvPicPr>
        <p:blipFill>
          <a:blip r:embed="rId3">
            <a:duotone>
              <a:schemeClr val="accent5">
                <a:shade val="45000"/>
                <a:satMod val="135000"/>
              </a:schemeClr>
              <a:prstClr val="white"/>
            </a:duotone>
          </a:blip>
          <a:srcRect/>
          <a:stretch>
            <a:fillRect/>
          </a:stretch>
        </p:blipFill>
        <p:spPr>
          <a:xfrm>
            <a:off x="11714237" y="6375400"/>
            <a:ext cx="447601" cy="465472"/>
          </a:xfrm>
          <a:prstGeom prst="rect">
            <a:avLst/>
          </a:prstGeom>
          <a:ln>
            <a:noFill/>
          </a:ln>
        </p:spPr>
      </p:pic>
      <p:grpSp>
        <p:nvGrpSpPr>
          <p:cNvPr id="7" name="Groupe 6"/>
          <p:cNvGrpSpPr/>
          <p:nvPr/>
        </p:nvGrpSpPr>
        <p:grpSpPr>
          <a:xfrm>
            <a:off x="887325" y="2002193"/>
            <a:ext cx="3598607" cy="4067433"/>
            <a:chOff x="905091" y="2542306"/>
            <a:chExt cx="2811149" cy="3457873"/>
          </a:xfrm>
        </p:grpSpPr>
        <p:pic>
          <p:nvPicPr>
            <p:cNvPr id="4098" name="Picture 2">
              <a:extLst>
                <a:ext uri="{FF2B5EF4-FFF2-40B4-BE49-F238E27FC236}">
                  <a16:creationId xmlns:a16="http://schemas.microsoft.com/office/drawing/2014/main" id="{2D81530A-14C8-4200-865F-457BBF5BFE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091" y="2542306"/>
              <a:ext cx="2811149" cy="3457873"/>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01888412-5503-4773-837B-D6F9BBDE7015}"/>
                </a:ext>
              </a:extLst>
            </p:cNvPr>
            <p:cNvSpPr/>
            <p:nvPr/>
          </p:nvSpPr>
          <p:spPr>
            <a:xfrm>
              <a:off x="2835945" y="3011647"/>
              <a:ext cx="485603" cy="2051563"/>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TN" sz="1200" dirty="0"/>
            </a:p>
          </p:txBody>
        </p:sp>
      </p:grpSp>
      <p:grpSp>
        <p:nvGrpSpPr>
          <p:cNvPr id="4" name="Group 3">
            <a:extLst>
              <a:ext uri="{FF2B5EF4-FFF2-40B4-BE49-F238E27FC236}">
                <a16:creationId xmlns:a16="http://schemas.microsoft.com/office/drawing/2014/main" id="{6FE8222C-3069-42A0-AEC2-4DE881456FF7}"/>
              </a:ext>
            </a:extLst>
          </p:cNvPr>
          <p:cNvGrpSpPr/>
          <p:nvPr/>
        </p:nvGrpSpPr>
        <p:grpSpPr>
          <a:xfrm>
            <a:off x="5665013" y="1908313"/>
            <a:ext cx="4870464" cy="4460977"/>
            <a:chOff x="8362174" y="1441172"/>
            <a:chExt cx="9157866" cy="8604628"/>
          </a:xfrm>
        </p:grpSpPr>
        <p:sp>
          <p:nvSpPr>
            <p:cNvPr id="38" name="TextBox 37">
              <a:extLst>
                <a:ext uri="{FF2B5EF4-FFF2-40B4-BE49-F238E27FC236}">
                  <a16:creationId xmlns:a16="http://schemas.microsoft.com/office/drawing/2014/main" id="{A7323668-2084-4AAD-8E1D-CD198D645050}"/>
                </a:ext>
              </a:extLst>
            </p:cNvPr>
            <p:cNvSpPr txBox="1"/>
            <p:nvPr/>
          </p:nvSpPr>
          <p:spPr>
            <a:xfrm>
              <a:off x="8858209" y="9467789"/>
              <a:ext cx="2614234" cy="578011"/>
            </a:xfrm>
            <a:prstGeom prst="rect">
              <a:avLst/>
            </a:prstGeom>
            <a:noFill/>
          </p:spPr>
          <p:txBody>
            <a:bodyPr wrap="square">
              <a:spAutoFit/>
            </a:bodyPr>
            <a:lstStyle/>
            <a:p>
              <a:pPr algn="ctr"/>
              <a:r>
                <a:rPr lang="fr-FR" sz="1333" b="1" i="1" dirty="0">
                  <a:solidFill>
                    <a:srgbClr val="44546A"/>
                  </a:solidFill>
                  <a:latin typeface="Sitka Text" pitchFamily="2" charset="0"/>
                  <a:ea typeface="Times New Roman" panose="02020603050405020304" pitchFamily="18" charset="0"/>
                </a:rPr>
                <a:t>Hépatocytes</a:t>
              </a:r>
              <a:endParaRPr lang="fr-TN" sz="1333" dirty="0">
                <a:latin typeface="Sitka Text" pitchFamily="2" charset="0"/>
              </a:endParaRPr>
            </a:p>
          </p:txBody>
        </p:sp>
        <p:sp>
          <p:nvSpPr>
            <p:cNvPr id="52" name="TextBox 51">
              <a:extLst>
                <a:ext uri="{FF2B5EF4-FFF2-40B4-BE49-F238E27FC236}">
                  <a16:creationId xmlns:a16="http://schemas.microsoft.com/office/drawing/2014/main" id="{DE7C360F-3512-439B-BF23-4194CEB49D8C}"/>
                </a:ext>
              </a:extLst>
            </p:cNvPr>
            <p:cNvSpPr txBox="1"/>
            <p:nvPr/>
          </p:nvSpPr>
          <p:spPr>
            <a:xfrm>
              <a:off x="12415886" y="9393641"/>
              <a:ext cx="4642193" cy="573749"/>
            </a:xfrm>
            <a:prstGeom prst="rect">
              <a:avLst/>
            </a:prstGeom>
            <a:noFill/>
          </p:spPr>
          <p:txBody>
            <a:bodyPr wrap="square">
              <a:spAutoFit/>
            </a:bodyPr>
            <a:lstStyle/>
            <a:p>
              <a:pPr algn="ctr"/>
              <a:r>
                <a:rPr lang="fr-FR" sz="1333" b="1" i="1" dirty="0">
                  <a:solidFill>
                    <a:srgbClr val="44546A"/>
                  </a:solidFill>
                  <a:latin typeface="Sitka Text" pitchFamily="2" charset="0"/>
                  <a:ea typeface="Times New Roman" panose="02020603050405020304" pitchFamily="18" charset="0"/>
                </a:rPr>
                <a:t>Infiltrats lymphocytaires</a:t>
              </a:r>
              <a:endParaRPr lang="fr-TN" sz="1333" dirty="0">
                <a:latin typeface="Sitka Text" pitchFamily="2" charset="0"/>
              </a:endParaRPr>
            </a:p>
          </p:txBody>
        </p:sp>
        <p:pic>
          <p:nvPicPr>
            <p:cNvPr id="48" name="Picture 47">
              <a:extLst>
                <a:ext uri="{FF2B5EF4-FFF2-40B4-BE49-F238E27FC236}">
                  <a16:creationId xmlns:a16="http://schemas.microsoft.com/office/drawing/2014/main" id="{8000A175-0D64-4ACC-9D51-54E7E57D931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370"/>
            <a:stretch/>
          </p:blipFill>
          <p:spPr>
            <a:xfrm>
              <a:off x="8365121" y="1488300"/>
              <a:ext cx="4419600" cy="3502800"/>
            </a:xfrm>
            <a:prstGeom prst="rect">
              <a:avLst/>
            </a:prstGeom>
            <a:ln w="28575">
              <a:solidFill>
                <a:srgbClr val="44546A"/>
              </a:solidFill>
            </a:ln>
          </p:spPr>
        </p:pic>
        <p:pic>
          <p:nvPicPr>
            <p:cNvPr id="39" name="Image 83">
              <a:extLst>
                <a:ext uri="{FF2B5EF4-FFF2-40B4-BE49-F238E27FC236}">
                  <a16:creationId xmlns:a16="http://schemas.microsoft.com/office/drawing/2014/main" id="{43140659-10F3-4E11-BA11-1F63D493909B}"/>
                </a:ext>
              </a:extLst>
            </p:cNvPr>
            <p:cNvPicPr/>
            <p:nvPr/>
          </p:nvPicPr>
          <p:blipFill>
            <a:blip r:embed="rId6" cstate="print">
              <a:extLst>
                <a:ext uri="{28A0092B-C50C-407E-A947-70E740481C1C}">
                  <a14:useLocalDpi xmlns:a14="http://schemas.microsoft.com/office/drawing/2010/main" val="0"/>
                </a:ext>
              </a:extLst>
            </a:blip>
            <a:srcRect l="3328" t="18005" r="13866" b="2534"/>
            <a:stretch>
              <a:fillRect/>
            </a:stretch>
          </p:blipFill>
          <p:spPr bwMode="auto">
            <a:xfrm>
              <a:off x="12960543" y="5782444"/>
              <a:ext cx="4419601" cy="3500340"/>
            </a:xfrm>
            <a:prstGeom prst="rect">
              <a:avLst/>
            </a:prstGeom>
            <a:noFill/>
            <a:ln w="28575">
              <a:solidFill>
                <a:srgbClr val="44546A"/>
              </a:solidFill>
            </a:ln>
          </p:spPr>
        </p:pic>
        <p:pic>
          <p:nvPicPr>
            <p:cNvPr id="40" name="Image 124">
              <a:extLst>
                <a:ext uri="{FF2B5EF4-FFF2-40B4-BE49-F238E27FC236}">
                  <a16:creationId xmlns:a16="http://schemas.microsoft.com/office/drawing/2014/main" id="{AED42F05-2F5A-4855-9AA5-0C059B5262B3}"/>
                </a:ext>
              </a:extLst>
            </p:cNvPr>
            <p:cNvPicPr/>
            <p:nvPr/>
          </p:nvPicPr>
          <p:blipFill rotWithShape="1">
            <a:blip r:embed="rId7" cstate="print">
              <a:extLst>
                <a:ext uri="{28A0092B-C50C-407E-A947-70E740481C1C}">
                  <a14:useLocalDpi xmlns:a14="http://schemas.microsoft.com/office/drawing/2010/main" val="0"/>
                </a:ext>
              </a:extLst>
            </a:blip>
            <a:srcRect l="3138" t="12602" r="11702" b="2767"/>
            <a:stretch/>
          </p:blipFill>
          <p:spPr bwMode="auto">
            <a:xfrm>
              <a:off x="8401050" y="5782444"/>
              <a:ext cx="4420523" cy="3501834"/>
            </a:xfrm>
            <a:prstGeom prst="rect">
              <a:avLst/>
            </a:prstGeom>
            <a:ln w="28575">
              <a:solidFill>
                <a:srgbClr val="44546A"/>
              </a:solidFill>
            </a:ln>
            <a:extLst>
              <a:ext uri="{53640926-AAD7-44D8-BBD7-CCE9431645EC}">
                <a14:shadowObscured xmlns:a14="http://schemas.microsoft.com/office/drawing/2010/main"/>
              </a:ext>
            </a:extLst>
          </p:spPr>
        </p:pic>
        <p:pic>
          <p:nvPicPr>
            <p:cNvPr id="41" name="Image 17">
              <a:extLst>
                <a:ext uri="{FF2B5EF4-FFF2-40B4-BE49-F238E27FC236}">
                  <a16:creationId xmlns:a16="http://schemas.microsoft.com/office/drawing/2014/main" id="{B4FDCE70-F2D4-43CB-A4D7-C93C8D01DC69}"/>
                </a:ext>
              </a:extLst>
            </p:cNvPr>
            <p:cNvPicPr/>
            <p:nvPr/>
          </p:nvPicPr>
          <p:blipFill rotWithShape="1">
            <a:blip r:embed="rId8" cstate="print">
              <a:extLst>
                <a:ext uri="{28A0092B-C50C-407E-A947-70E740481C1C}">
                  <a14:useLocalDpi xmlns:a14="http://schemas.microsoft.com/office/drawing/2010/main" val="0"/>
                </a:ext>
              </a:extLst>
            </a:blip>
            <a:srcRect l="3300" t="21513" r="18215" b="910"/>
            <a:stretch/>
          </p:blipFill>
          <p:spPr bwMode="auto">
            <a:xfrm>
              <a:off x="12960545" y="1468413"/>
              <a:ext cx="4419600" cy="3501834"/>
            </a:xfrm>
            <a:prstGeom prst="rect">
              <a:avLst/>
            </a:prstGeom>
            <a:ln w="28575">
              <a:solidFill>
                <a:srgbClr val="44546A"/>
              </a:solidFill>
            </a:ln>
            <a:extLst>
              <a:ext uri="{53640926-AAD7-44D8-BBD7-CCE9431645EC}">
                <a14:shadowObscured xmlns:a14="http://schemas.microsoft.com/office/drawing/2010/main"/>
              </a:ext>
            </a:extLst>
          </p:spPr>
        </p:pic>
        <p:sp>
          <p:nvSpPr>
            <p:cNvPr id="43" name="Zone de texte 61">
              <a:extLst>
                <a:ext uri="{FF2B5EF4-FFF2-40B4-BE49-F238E27FC236}">
                  <a16:creationId xmlns:a16="http://schemas.microsoft.com/office/drawing/2014/main" id="{693AB827-494E-48EA-B656-AEA2C0728F7D}"/>
                </a:ext>
              </a:extLst>
            </p:cNvPr>
            <p:cNvSpPr txBox="1">
              <a:spLocks/>
            </p:cNvSpPr>
            <p:nvPr/>
          </p:nvSpPr>
          <p:spPr bwMode="auto">
            <a:xfrm>
              <a:off x="8362174" y="1441172"/>
              <a:ext cx="496035" cy="501928"/>
            </a:xfrm>
            <a:prstGeom prst="rect">
              <a:avLst/>
            </a:prstGeom>
            <a:solidFill>
              <a:schemeClr val="lt1">
                <a:lumMod val="100000"/>
                <a:lumOff val="0"/>
              </a:schemeClr>
            </a:solidFill>
            <a:ln w="6350">
              <a:solidFill>
                <a:srgbClr val="000000"/>
              </a:solidFill>
              <a:miter lim="800000"/>
              <a:headEnd/>
              <a:tailEnd/>
            </a:ln>
          </p:spPr>
          <p:txBody>
            <a:bodyPr rot="0" vert="horz" wrap="square" lIns="60960" tIns="30480" rIns="60960" bIns="30480" anchor="t" anchorCtr="0" upright="1">
              <a:noAutofit/>
            </a:bodyPr>
            <a:lstStyle/>
            <a:p>
              <a:pPr algn="ctr">
                <a:lnSpc>
                  <a:spcPct val="150000"/>
                </a:lnSpc>
              </a:pPr>
              <a:r>
                <a:rPr lang="fr-FR" sz="1200" dirty="0">
                  <a:latin typeface="Times New Roman" panose="02020603050405020304" pitchFamily="18" charset="0"/>
                  <a:ea typeface="Times New Roman" panose="02020603050405020304" pitchFamily="18" charset="0"/>
                </a:rPr>
                <a:t>A</a:t>
              </a:r>
              <a:endParaRPr lang="fr-TN" sz="600" dirty="0">
                <a:latin typeface="Times New Roman" panose="02020603050405020304" pitchFamily="18" charset="0"/>
                <a:ea typeface="Times New Roman" panose="02020603050405020304" pitchFamily="18" charset="0"/>
              </a:endParaRPr>
            </a:p>
          </p:txBody>
        </p:sp>
        <p:sp>
          <p:nvSpPr>
            <p:cNvPr id="44" name="Zone de texte 61">
              <a:extLst>
                <a:ext uri="{FF2B5EF4-FFF2-40B4-BE49-F238E27FC236}">
                  <a16:creationId xmlns:a16="http://schemas.microsoft.com/office/drawing/2014/main" id="{6D043053-85CA-467B-BF2E-D4D16EE7F3F0}"/>
                </a:ext>
              </a:extLst>
            </p:cNvPr>
            <p:cNvSpPr txBox="1">
              <a:spLocks/>
            </p:cNvSpPr>
            <p:nvPr/>
          </p:nvSpPr>
          <p:spPr bwMode="auto">
            <a:xfrm>
              <a:off x="12954000" y="1441172"/>
              <a:ext cx="496035" cy="501928"/>
            </a:xfrm>
            <a:prstGeom prst="rect">
              <a:avLst/>
            </a:prstGeom>
            <a:solidFill>
              <a:schemeClr val="lt1">
                <a:lumMod val="100000"/>
                <a:lumOff val="0"/>
              </a:schemeClr>
            </a:solidFill>
            <a:ln w="6350">
              <a:solidFill>
                <a:srgbClr val="000000"/>
              </a:solidFill>
              <a:miter lim="800000"/>
              <a:headEnd/>
              <a:tailEnd/>
            </a:ln>
          </p:spPr>
          <p:txBody>
            <a:bodyPr rot="0" vert="horz" wrap="square" lIns="60960" tIns="30480" rIns="60960" bIns="30480" anchor="t" anchorCtr="0" upright="1">
              <a:noAutofit/>
            </a:bodyPr>
            <a:lstStyle/>
            <a:p>
              <a:pPr algn="ctr">
                <a:lnSpc>
                  <a:spcPct val="150000"/>
                </a:lnSpc>
              </a:pPr>
              <a:r>
                <a:rPr lang="fr-FR" sz="1200" dirty="0">
                  <a:latin typeface="Times New Roman" panose="02020603050405020304" pitchFamily="18" charset="0"/>
                  <a:ea typeface="Times New Roman" panose="02020603050405020304" pitchFamily="18" charset="0"/>
                </a:rPr>
                <a:t>B</a:t>
              </a:r>
              <a:endParaRPr lang="fr-TN" sz="1200" dirty="0">
                <a:latin typeface="Times New Roman" panose="02020603050405020304" pitchFamily="18" charset="0"/>
                <a:ea typeface="Times New Roman" panose="02020603050405020304" pitchFamily="18" charset="0"/>
              </a:endParaRPr>
            </a:p>
          </p:txBody>
        </p:sp>
        <p:sp>
          <p:nvSpPr>
            <p:cNvPr id="45" name="Zone de texte 61">
              <a:extLst>
                <a:ext uri="{FF2B5EF4-FFF2-40B4-BE49-F238E27FC236}">
                  <a16:creationId xmlns:a16="http://schemas.microsoft.com/office/drawing/2014/main" id="{9BA1082A-7D70-4608-BD57-A2E8B76273B0}"/>
                </a:ext>
              </a:extLst>
            </p:cNvPr>
            <p:cNvSpPr txBox="1">
              <a:spLocks/>
            </p:cNvSpPr>
            <p:nvPr/>
          </p:nvSpPr>
          <p:spPr bwMode="auto">
            <a:xfrm>
              <a:off x="8382000" y="5782444"/>
              <a:ext cx="496035" cy="501928"/>
            </a:xfrm>
            <a:prstGeom prst="rect">
              <a:avLst/>
            </a:prstGeom>
            <a:solidFill>
              <a:schemeClr val="lt1">
                <a:lumMod val="100000"/>
                <a:lumOff val="0"/>
              </a:schemeClr>
            </a:solidFill>
            <a:ln w="6350">
              <a:solidFill>
                <a:srgbClr val="000000"/>
              </a:solidFill>
              <a:miter lim="800000"/>
              <a:headEnd/>
              <a:tailEnd/>
            </a:ln>
          </p:spPr>
          <p:txBody>
            <a:bodyPr rot="0" vert="horz" wrap="square" lIns="60960" tIns="30480" rIns="60960" bIns="30480" anchor="t" anchorCtr="0" upright="1">
              <a:noAutofit/>
            </a:bodyPr>
            <a:lstStyle/>
            <a:p>
              <a:pPr algn="ctr">
                <a:lnSpc>
                  <a:spcPct val="150000"/>
                </a:lnSpc>
              </a:pPr>
              <a:r>
                <a:rPr lang="fr-FR" sz="1200" dirty="0">
                  <a:latin typeface="Times New Roman" panose="02020603050405020304" pitchFamily="18" charset="0"/>
                  <a:ea typeface="Times New Roman" panose="02020603050405020304" pitchFamily="18" charset="0"/>
                </a:rPr>
                <a:t>C</a:t>
              </a:r>
              <a:endParaRPr lang="fr-TN" sz="1200" dirty="0">
                <a:latin typeface="Times New Roman" panose="02020603050405020304" pitchFamily="18" charset="0"/>
                <a:ea typeface="Times New Roman" panose="02020603050405020304" pitchFamily="18" charset="0"/>
              </a:endParaRPr>
            </a:p>
          </p:txBody>
        </p:sp>
        <p:sp>
          <p:nvSpPr>
            <p:cNvPr id="46" name="Zone de texte 61">
              <a:extLst>
                <a:ext uri="{FF2B5EF4-FFF2-40B4-BE49-F238E27FC236}">
                  <a16:creationId xmlns:a16="http://schemas.microsoft.com/office/drawing/2014/main" id="{132EFCFB-22CF-48EF-BE30-F9BF222BC30B}"/>
                </a:ext>
              </a:extLst>
            </p:cNvPr>
            <p:cNvSpPr txBox="1">
              <a:spLocks/>
            </p:cNvSpPr>
            <p:nvPr/>
          </p:nvSpPr>
          <p:spPr bwMode="auto">
            <a:xfrm>
              <a:off x="12934950" y="5782444"/>
              <a:ext cx="496035" cy="501928"/>
            </a:xfrm>
            <a:prstGeom prst="rect">
              <a:avLst/>
            </a:prstGeom>
            <a:solidFill>
              <a:schemeClr val="lt1">
                <a:lumMod val="100000"/>
                <a:lumOff val="0"/>
              </a:schemeClr>
            </a:solidFill>
            <a:ln w="6350">
              <a:solidFill>
                <a:srgbClr val="000000"/>
              </a:solidFill>
              <a:miter lim="800000"/>
              <a:headEnd/>
              <a:tailEnd/>
            </a:ln>
          </p:spPr>
          <p:txBody>
            <a:bodyPr rot="0" vert="horz" wrap="square" lIns="60960" tIns="30480" rIns="60960" bIns="30480" anchor="t" anchorCtr="0" upright="1">
              <a:noAutofit/>
            </a:bodyPr>
            <a:lstStyle/>
            <a:p>
              <a:pPr algn="ctr">
                <a:lnSpc>
                  <a:spcPct val="150000"/>
                </a:lnSpc>
              </a:pPr>
              <a:r>
                <a:rPr lang="fr-FR" sz="1200" dirty="0">
                  <a:latin typeface="Times New Roman" panose="02020603050405020304" pitchFamily="18" charset="0"/>
                  <a:ea typeface="Times New Roman" panose="02020603050405020304" pitchFamily="18" charset="0"/>
                </a:rPr>
                <a:t>D</a:t>
              </a:r>
              <a:endParaRPr lang="fr-TN" sz="600" dirty="0">
                <a:latin typeface="Times New Roman" panose="02020603050405020304" pitchFamily="18" charset="0"/>
                <a:ea typeface="Times New Roman" panose="02020603050405020304" pitchFamily="18" charset="0"/>
              </a:endParaRPr>
            </a:p>
          </p:txBody>
        </p:sp>
        <p:sp>
          <p:nvSpPr>
            <p:cNvPr id="32" name="TextBox 31">
              <a:extLst>
                <a:ext uri="{FF2B5EF4-FFF2-40B4-BE49-F238E27FC236}">
                  <a16:creationId xmlns:a16="http://schemas.microsoft.com/office/drawing/2014/main" id="{35BED04A-651F-4163-ADE6-560F89731E49}"/>
                </a:ext>
              </a:extLst>
            </p:cNvPr>
            <p:cNvSpPr txBox="1"/>
            <p:nvPr/>
          </p:nvSpPr>
          <p:spPr>
            <a:xfrm>
              <a:off x="8401051" y="5124390"/>
              <a:ext cx="3753233" cy="573749"/>
            </a:xfrm>
            <a:prstGeom prst="rect">
              <a:avLst/>
            </a:prstGeom>
            <a:noFill/>
          </p:spPr>
          <p:txBody>
            <a:bodyPr wrap="square">
              <a:spAutoFit/>
            </a:bodyPr>
            <a:lstStyle/>
            <a:p>
              <a:r>
                <a:rPr lang="fr-FR" sz="1333" b="1" i="1" dirty="0">
                  <a:solidFill>
                    <a:srgbClr val="44546A"/>
                  </a:solidFill>
                  <a:latin typeface="Sitka Text" pitchFamily="2" charset="0"/>
                  <a:ea typeface="Times New Roman" panose="02020603050405020304" pitchFamily="18" charset="0"/>
                </a:rPr>
                <a:t>Tissu hépatique sain</a:t>
              </a:r>
              <a:endParaRPr lang="fr-TN" sz="1333" dirty="0">
                <a:latin typeface="Sitka Text" pitchFamily="2" charset="0"/>
              </a:endParaRPr>
            </a:p>
          </p:txBody>
        </p:sp>
        <p:sp>
          <p:nvSpPr>
            <p:cNvPr id="37" name="TextBox 36">
              <a:extLst>
                <a:ext uri="{FF2B5EF4-FFF2-40B4-BE49-F238E27FC236}">
                  <a16:creationId xmlns:a16="http://schemas.microsoft.com/office/drawing/2014/main" id="{D91D5C5B-1D1A-430D-8D39-9BFFA4C3A2D2}"/>
                </a:ext>
              </a:extLst>
            </p:cNvPr>
            <p:cNvSpPr txBox="1"/>
            <p:nvPr/>
          </p:nvSpPr>
          <p:spPr>
            <a:xfrm>
              <a:off x="14376765" y="5124390"/>
              <a:ext cx="2681312" cy="573749"/>
            </a:xfrm>
            <a:prstGeom prst="rect">
              <a:avLst/>
            </a:prstGeom>
            <a:noFill/>
          </p:spPr>
          <p:txBody>
            <a:bodyPr wrap="square">
              <a:spAutoFit/>
            </a:bodyPr>
            <a:lstStyle/>
            <a:p>
              <a:pPr algn="ctr"/>
              <a:r>
                <a:rPr lang="fr-FR" sz="1333" b="1" i="1" dirty="0">
                  <a:solidFill>
                    <a:srgbClr val="44546A"/>
                  </a:solidFill>
                  <a:latin typeface="Sitka Text" pitchFamily="2" charset="0"/>
                  <a:ea typeface="Times New Roman" panose="02020603050405020304" pitchFamily="18" charset="0"/>
                </a:rPr>
                <a:t>Espace porte</a:t>
              </a:r>
              <a:endParaRPr lang="fr-TN" sz="1333" dirty="0">
                <a:latin typeface="Sitka Text" pitchFamily="2" charset="0"/>
              </a:endParaRPr>
            </a:p>
          </p:txBody>
        </p:sp>
        <p:sp>
          <p:nvSpPr>
            <p:cNvPr id="53" name="TextBox 52">
              <a:extLst>
                <a:ext uri="{FF2B5EF4-FFF2-40B4-BE49-F238E27FC236}">
                  <a16:creationId xmlns:a16="http://schemas.microsoft.com/office/drawing/2014/main" id="{54C78D71-27F4-4AB1-A3F8-C0D5D41C2808}"/>
                </a:ext>
              </a:extLst>
            </p:cNvPr>
            <p:cNvSpPr txBox="1"/>
            <p:nvPr/>
          </p:nvSpPr>
          <p:spPr>
            <a:xfrm>
              <a:off x="11586517" y="4334680"/>
              <a:ext cx="1801021" cy="573749"/>
            </a:xfrm>
            <a:prstGeom prst="rect">
              <a:avLst/>
            </a:prstGeom>
            <a:noFill/>
          </p:spPr>
          <p:txBody>
            <a:bodyPr wrap="square">
              <a:spAutoFit/>
            </a:bodyPr>
            <a:lstStyle/>
            <a:p>
              <a:r>
                <a:rPr lang="fr-FR" sz="1333" b="1" i="1" dirty="0">
                  <a:latin typeface="Times New Roman" panose="02020603050405020304" pitchFamily="18" charset="0"/>
                  <a:ea typeface="Times New Roman" panose="02020603050405020304" pitchFamily="18" charset="0"/>
                </a:rPr>
                <a:t>Gr x10</a:t>
              </a:r>
              <a:endParaRPr lang="fr-TN" sz="1333" dirty="0"/>
            </a:p>
          </p:txBody>
        </p:sp>
        <p:sp>
          <p:nvSpPr>
            <p:cNvPr id="54" name="TextBox 53">
              <a:extLst>
                <a:ext uri="{FF2B5EF4-FFF2-40B4-BE49-F238E27FC236}">
                  <a16:creationId xmlns:a16="http://schemas.microsoft.com/office/drawing/2014/main" id="{884E881D-6609-4710-B29C-ED3595F487CB}"/>
                </a:ext>
              </a:extLst>
            </p:cNvPr>
            <p:cNvSpPr txBox="1"/>
            <p:nvPr/>
          </p:nvSpPr>
          <p:spPr>
            <a:xfrm>
              <a:off x="16006116" y="4411539"/>
              <a:ext cx="1513924" cy="573749"/>
            </a:xfrm>
            <a:prstGeom prst="rect">
              <a:avLst/>
            </a:prstGeom>
            <a:noFill/>
          </p:spPr>
          <p:txBody>
            <a:bodyPr wrap="square">
              <a:spAutoFit/>
            </a:bodyPr>
            <a:lstStyle/>
            <a:p>
              <a:r>
                <a:rPr lang="fr-FR" sz="1333" b="1" i="1" dirty="0">
                  <a:latin typeface="Times New Roman" panose="02020603050405020304" pitchFamily="18" charset="0"/>
                  <a:ea typeface="Times New Roman" panose="02020603050405020304" pitchFamily="18" charset="0"/>
                </a:rPr>
                <a:t>Gr x10</a:t>
              </a:r>
              <a:endParaRPr lang="fr-TN" sz="1333" dirty="0"/>
            </a:p>
          </p:txBody>
        </p:sp>
        <p:sp>
          <p:nvSpPr>
            <p:cNvPr id="55" name="TextBox 54">
              <a:extLst>
                <a:ext uri="{FF2B5EF4-FFF2-40B4-BE49-F238E27FC236}">
                  <a16:creationId xmlns:a16="http://schemas.microsoft.com/office/drawing/2014/main" id="{4E3A5B3A-0A08-443A-AC8C-8739FB686D03}"/>
                </a:ext>
              </a:extLst>
            </p:cNvPr>
            <p:cNvSpPr txBox="1"/>
            <p:nvPr/>
          </p:nvSpPr>
          <p:spPr>
            <a:xfrm>
              <a:off x="11472442" y="8864819"/>
              <a:ext cx="1444259" cy="573749"/>
            </a:xfrm>
            <a:prstGeom prst="rect">
              <a:avLst/>
            </a:prstGeom>
            <a:noFill/>
          </p:spPr>
          <p:txBody>
            <a:bodyPr wrap="square">
              <a:spAutoFit/>
            </a:bodyPr>
            <a:lstStyle/>
            <a:p>
              <a:r>
                <a:rPr lang="fr-FR" sz="1333" b="1" i="1" dirty="0">
                  <a:latin typeface="Times New Roman" panose="02020603050405020304" pitchFamily="18" charset="0"/>
                  <a:ea typeface="Times New Roman" panose="02020603050405020304" pitchFamily="18" charset="0"/>
                </a:rPr>
                <a:t>Gr x40</a:t>
              </a:r>
              <a:endParaRPr lang="fr-TN" sz="1333" dirty="0"/>
            </a:p>
          </p:txBody>
        </p:sp>
        <p:sp>
          <p:nvSpPr>
            <p:cNvPr id="56" name="TextBox 55">
              <a:extLst>
                <a:ext uri="{FF2B5EF4-FFF2-40B4-BE49-F238E27FC236}">
                  <a16:creationId xmlns:a16="http://schemas.microsoft.com/office/drawing/2014/main" id="{91FDC538-FCE3-48D0-AA13-1767D43D73C2}"/>
                </a:ext>
              </a:extLst>
            </p:cNvPr>
            <p:cNvSpPr txBox="1"/>
            <p:nvPr/>
          </p:nvSpPr>
          <p:spPr>
            <a:xfrm>
              <a:off x="15988092" y="8864819"/>
              <a:ext cx="1473872" cy="573749"/>
            </a:xfrm>
            <a:prstGeom prst="rect">
              <a:avLst/>
            </a:prstGeom>
            <a:noFill/>
          </p:spPr>
          <p:txBody>
            <a:bodyPr wrap="square">
              <a:spAutoFit/>
            </a:bodyPr>
            <a:lstStyle/>
            <a:p>
              <a:r>
                <a:rPr lang="fr-FR" sz="1333" b="1" i="1" dirty="0">
                  <a:latin typeface="Times New Roman" panose="02020603050405020304" pitchFamily="18" charset="0"/>
                  <a:ea typeface="Times New Roman" panose="02020603050405020304" pitchFamily="18" charset="0"/>
                </a:rPr>
                <a:t>Gr x40</a:t>
              </a:r>
              <a:endParaRPr lang="fr-TN" sz="1333" dirty="0"/>
            </a:p>
          </p:txBody>
        </p:sp>
        <p:sp>
          <p:nvSpPr>
            <p:cNvPr id="2" name="Arrow: Right 1">
              <a:extLst>
                <a:ext uri="{FF2B5EF4-FFF2-40B4-BE49-F238E27FC236}">
                  <a16:creationId xmlns:a16="http://schemas.microsoft.com/office/drawing/2014/main" id="{EAAFFD7B-7C8F-42FC-A6E2-E41ABDB48673}"/>
                </a:ext>
              </a:extLst>
            </p:cNvPr>
            <p:cNvSpPr/>
            <p:nvPr/>
          </p:nvSpPr>
          <p:spPr>
            <a:xfrm rot="13143840">
              <a:off x="13918744" y="7643323"/>
              <a:ext cx="258701" cy="2321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TN" sz="1200"/>
            </a:p>
          </p:txBody>
        </p:sp>
        <p:sp>
          <p:nvSpPr>
            <p:cNvPr id="50" name="Arrow: Right 49">
              <a:extLst>
                <a:ext uri="{FF2B5EF4-FFF2-40B4-BE49-F238E27FC236}">
                  <a16:creationId xmlns:a16="http://schemas.microsoft.com/office/drawing/2014/main" id="{93C8615E-E4CC-4D85-A7BD-4F2A97604FEE}"/>
                </a:ext>
              </a:extLst>
            </p:cNvPr>
            <p:cNvSpPr/>
            <p:nvPr/>
          </p:nvSpPr>
          <p:spPr>
            <a:xfrm rot="18373969">
              <a:off x="13190803" y="7964764"/>
              <a:ext cx="258701" cy="2321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TN" sz="1200"/>
            </a:p>
          </p:txBody>
        </p:sp>
      </p:grpSp>
      <p:sp>
        <p:nvSpPr>
          <p:cNvPr id="3" name="Titre 2"/>
          <p:cNvSpPr>
            <a:spLocks noGrp="1"/>
          </p:cNvSpPr>
          <p:nvPr>
            <p:ph type="title"/>
          </p:nvPr>
        </p:nvSpPr>
        <p:spPr>
          <a:xfrm>
            <a:off x="806581" y="1204500"/>
            <a:ext cx="10058400" cy="1450757"/>
          </a:xfrm>
        </p:spPr>
        <p:txBody>
          <a:bodyPr anchor="t">
            <a:normAutofit fontScale="90000"/>
          </a:bodyPr>
          <a:lstStyle/>
          <a:p>
            <a:r>
              <a:rPr lang="fr-FR" sz="3100"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Expression et Localisation de TLR4 dans les biopsies </a:t>
            </a:r>
            <a:r>
              <a:rPr lang="fr-FR" sz="310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hépatiques  </a:t>
            </a:r>
            <a:r>
              <a:rPr lang="fr-TN"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
            </a:r>
            <a:br>
              <a:rPr lang="fr-TN"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a:br>
            <a:endParaRPr lang="fr-FR" i="1" dirty="0">
              <a:solidFill>
                <a:schemeClr val="tx1"/>
              </a:solidFill>
            </a:endParaRPr>
          </a:p>
        </p:txBody>
      </p:sp>
      <p:sp>
        <p:nvSpPr>
          <p:cNvPr id="47" name="Slide Number Placeholder 2">
            <a:extLst>
              <a:ext uri="{FF2B5EF4-FFF2-40B4-BE49-F238E27FC236}">
                <a16:creationId xmlns:a16="http://schemas.microsoft.com/office/drawing/2014/main" id="{DC991165-1C6A-449D-84CD-EE591477AC5D}"/>
              </a:ext>
            </a:extLst>
          </p:cNvPr>
          <p:cNvSpPr>
            <a:spLocks noGrp="1"/>
          </p:cNvSpPr>
          <p:nvPr>
            <p:ph type="sldNum" sz="quarter" idx="12"/>
          </p:nvPr>
        </p:nvSpPr>
        <p:spPr/>
        <p:txBody>
          <a:bodyPr/>
          <a:lstStyle/>
          <a:p>
            <a:fld id="{B6F15528-21DE-4FAA-801E-634DDDAF4B2B}" type="slidenum">
              <a:rPr lang="en-US" sz="1333" b="1">
                <a:solidFill>
                  <a:schemeClr val="tx1"/>
                </a:solidFill>
              </a:rPr>
              <a:pPr/>
              <a:t>28</a:t>
            </a:fld>
            <a:endParaRPr lang="en-US" sz="1333" b="1" dirty="0">
              <a:solidFill>
                <a:schemeClr val="tx1"/>
              </a:solidFill>
            </a:endParaRPr>
          </a:p>
        </p:txBody>
      </p:sp>
      <p:sp>
        <p:nvSpPr>
          <p:cNvPr id="5" name="Rectangle 4"/>
          <p:cNvSpPr/>
          <p:nvPr/>
        </p:nvSpPr>
        <p:spPr>
          <a:xfrm>
            <a:off x="1290611" y="5905750"/>
            <a:ext cx="1648208" cy="369332"/>
          </a:xfrm>
          <a:prstGeom prst="rect">
            <a:avLst/>
          </a:prstGeom>
        </p:spPr>
        <p:txBody>
          <a:bodyPr wrap="none">
            <a:spAutoFit/>
          </a:bodyPr>
          <a:lstStyle/>
          <a:p>
            <a:r>
              <a:rPr lang="fr-FR" dirty="0">
                <a:latin typeface="Times New Roman" panose="02020603050405020304" pitchFamily="18" charset="0"/>
                <a:ea typeface="Calibri" panose="020F0502020204030204" pitchFamily="34" charset="0"/>
              </a:rPr>
              <a:t>*** : p &lt; 0</a:t>
            </a:r>
            <a:r>
              <a:rPr lang="fr-FR" dirty="0">
                <a:latin typeface="Times New Roman" panose="02020603050405020304" pitchFamily="18" charset="0"/>
                <a:ea typeface="Times New Roman" panose="02020603050405020304" pitchFamily="18" charset="0"/>
              </a:rPr>
              <a:t>,</a:t>
            </a:r>
            <a:r>
              <a:rPr lang="fr-FR" dirty="0">
                <a:latin typeface="Times New Roman" panose="02020603050405020304" pitchFamily="18" charset="0"/>
                <a:ea typeface="Calibri" panose="020F0502020204030204" pitchFamily="34" charset="0"/>
              </a:rPr>
              <a:t>001 </a:t>
            </a:r>
            <a:endParaRPr lang="fr-FR" dirty="0"/>
          </a:p>
        </p:txBody>
      </p:sp>
    </p:spTree>
    <p:extLst>
      <p:ext uri="{BB962C8B-B14F-4D97-AF65-F5344CB8AC3E}">
        <p14:creationId xmlns:p14="http://schemas.microsoft.com/office/powerpoint/2010/main" val="374199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i="1" dirty="0"/>
              <a:t>Comparaison du taux d’expression protéique de TLR4 chez différentes étiologies de l'hépatite chronique</a:t>
            </a:r>
            <a:r>
              <a:rPr lang="fr-FR" sz="3200" i="1" dirty="0"/>
              <a:t/>
            </a:r>
            <a:br>
              <a:rPr lang="fr-FR" sz="3200" i="1" dirty="0"/>
            </a:br>
            <a:endParaRPr lang="fr-FR" sz="3200" dirty="0"/>
          </a:p>
        </p:txBody>
      </p:sp>
      <p:sp>
        <p:nvSpPr>
          <p:cNvPr id="4" name="Espace réservé de la date 3"/>
          <p:cNvSpPr>
            <a:spLocks noGrp="1"/>
          </p:cNvSpPr>
          <p:nvPr>
            <p:ph type="dt" sz="half" idx="10"/>
          </p:nvPr>
        </p:nvSpPr>
        <p:spPr/>
        <p:txBody>
          <a:bodyPr/>
          <a:lstStyle/>
          <a:p>
            <a:fld id="{AC5D6B01-E32E-40BA-B937-E866A7A425A6}" type="datetime1">
              <a:rPr lang="en-US" smtClean="0"/>
              <a:t>11/22/2024</a:t>
            </a:fld>
            <a:endParaRPr lang="en-US" dirty="0"/>
          </a:p>
        </p:txBody>
      </p:sp>
      <p:sp>
        <p:nvSpPr>
          <p:cNvPr id="5" name="Espace réservé du pied de page 4"/>
          <p:cNvSpPr>
            <a:spLocks noGrp="1"/>
          </p:cNvSpPr>
          <p:nvPr>
            <p:ph type="ftr" sz="quarter" idx="11"/>
          </p:nvPr>
        </p:nvSpPr>
        <p:spPr/>
        <p:txBody>
          <a:bodyPr/>
          <a:lstStyle/>
          <a:p>
            <a:r>
              <a:rPr lang="en-US" smtClean="0"/>
              <a:t>
              </a:t>
            </a:r>
            <a:endParaRPr lang="en-US" dirty="0"/>
          </a:p>
        </p:txBody>
      </p:sp>
      <p:sp>
        <p:nvSpPr>
          <p:cNvPr id="6" name="Espace réservé du numéro de diapositive 5"/>
          <p:cNvSpPr>
            <a:spLocks noGrp="1"/>
          </p:cNvSpPr>
          <p:nvPr>
            <p:ph type="sldNum" sz="quarter" idx="12"/>
          </p:nvPr>
        </p:nvSpPr>
        <p:spPr/>
        <p:txBody>
          <a:bodyPr/>
          <a:lstStyle/>
          <a:p>
            <a:fld id="{70C12960-6E85-460F-B6E3-5B82CB31AF3D}" type="slidenum">
              <a:rPr lang="en-US" smtClean="0"/>
              <a:t>29</a:t>
            </a:fld>
            <a:endParaRPr lang="en-US" dirty="0"/>
          </a:p>
        </p:txBody>
      </p:sp>
      <p:pic>
        <p:nvPicPr>
          <p:cNvPr id="7" name="Image 6"/>
          <p:cNvPicPr/>
          <p:nvPr/>
        </p:nvPicPr>
        <p:blipFill>
          <a:blip r:embed="rId3">
            <a:extLst>
              <a:ext uri="{28A0092B-C50C-407E-A947-70E740481C1C}">
                <a14:useLocalDpi xmlns:a14="http://schemas.microsoft.com/office/drawing/2010/main" val="0"/>
              </a:ext>
            </a:extLst>
          </a:blip>
          <a:srcRect/>
          <a:stretch>
            <a:fillRect/>
          </a:stretch>
        </p:blipFill>
        <p:spPr bwMode="auto">
          <a:xfrm>
            <a:off x="5424203" y="1737360"/>
            <a:ext cx="4775336" cy="3567430"/>
          </a:xfrm>
          <a:prstGeom prst="rect">
            <a:avLst/>
          </a:prstGeom>
          <a:noFill/>
        </p:spPr>
      </p:pic>
      <p:sp>
        <p:nvSpPr>
          <p:cNvPr id="8" name="Rectangle 7"/>
          <p:cNvSpPr/>
          <p:nvPr/>
        </p:nvSpPr>
        <p:spPr>
          <a:xfrm>
            <a:off x="4894499" y="5384437"/>
            <a:ext cx="6096000" cy="923330"/>
          </a:xfrm>
          <a:prstGeom prst="rect">
            <a:avLst/>
          </a:prstGeom>
        </p:spPr>
        <p:txBody>
          <a:bodyPr>
            <a:spAutoFit/>
          </a:bodyPr>
          <a:lstStyle/>
          <a:p>
            <a:pPr algn="ctr">
              <a:lnSpc>
                <a:spcPct val="150000"/>
              </a:lnSpc>
              <a:spcAft>
                <a:spcPts val="1200"/>
              </a:spcAft>
              <a:tabLst>
                <a:tab pos="4763135" algn="l"/>
              </a:tabLst>
            </a:pPr>
            <a:r>
              <a:rPr lang="fr-FR" dirty="0">
                <a:latin typeface="Times New Roman" panose="02020603050405020304" pitchFamily="18" charset="0"/>
                <a:ea typeface="Times New Roman" panose="02020603050405020304" pitchFamily="18" charset="0"/>
              </a:rPr>
              <a:t>** : p &lt; 0,01 </a:t>
            </a:r>
            <a:r>
              <a:rPr lang="fr-FR" dirty="0">
                <a:latin typeface="Times New Roman" panose="02020603050405020304" pitchFamily="18" charset="0"/>
                <a:ea typeface="Calibri" panose="020F0502020204030204" pitchFamily="34" charset="0"/>
              </a:rPr>
              <a:t>différence hautement significative </a:t>
            </a:r>
            <a:r>
              <a:rPr lang="fr-FR" dirty="0">
                <a:latin typeface="Times New Roman" panose="02020603050405020304" pitchFamily="18" charset="0"/>
                <a:ea typeface="Times New Roman" panose="02020603050405020304" pitchFamily="18" charset="0"/>
              </a:rPr>
              <a:t>; </a:t>
            </a:r>
            <a:r>
              <a:rPr lang="fr-FR" dirty="0">
                <a:latin typeface="Times New Roman" panose="02020603050405020304" pitchFamily="18" charset="0"/>
                <a:ea typeface="Calibri" panose="020F0502020204030204" pitchFamily="34" charset="0"/>
              </a:rPr>
              <a:t>*** : p &lt; 0</a:t>
            </a:r>
            <a:r>
              <a:rPr lang="fr-FR" dirty="0">
                <a:latin typeface="Times New Roman" panose="02020603050405020304" pitchFamily="18" charset="0"/>
                <a:ea typeface="Times New Roman" panose="02020603050405020304" pitchFamily="18" charset="0"/>
              </a:rPr>
              <a:t>,</a:t>
            </a:r>
            <a:r>
              <a:rPr lang="fr-FR" dirty="0">
                <a:latin typeface="Times New Roman" panose="02020603050405020304" pitchFamily="18" charset="0"/>
                <a:ea typeface="Calibri" panose="020F0502020204030204" pitchFamily="34" charset="0"/>
              </a:rPr>
              <a:t>001 différence très hautement significative par rapport aux</a:t>
            </a:r>
            <a:r>
              <a:rPr lang="fr-FR" dirty="0">
                <a:latin typeface="Times New Roman" panose="02020603050405020304" pitchFamily="18" charset="0"/>
                <a:ea typeface="Times New Roman" panose="02020603050405020304" pitchFamily="18" charset="0"/>
              </a:rPr>
              <a:t> témoins</a:t>
            </a:r>
            <a:r>
              <a:rPr lang="fr-FR" dirty="0">
                <a:latin typeface="Times New Roman" panose="02020603050405020304" pitchFamily="18" charset="0"/>
                <a:ea typeface="Calibri" panose="020F0502020204030204" pitchFamily="34" charset="0"/>
              </a:rPr>
              <a:t>.</a:t>
            </a:r>
            <a:endParaRPr lang="fr-FR" sz="3600"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941615" y="2561560"/>
            <a:ext cx="4136571" cy="1477328"/>
          </a:xfrm>
          <a:prstGeom prst="rect">
            <a:avLst/>
          </a:prstGeom>
        </p:spPr>
        <p:txBody>
          <a:bodyPr wrap="square">
            <a:spAutoFit/>
          </a:bodyPr>
          <a:lstStyle/>
          <a:p>
            <a:r>
              <a:rPr lang="fr-FR" dirty="0">
                <a:latin typeface="Times New Roman" panose="02020603050405020304" pitchFamily="18" charset="0"/>
                <a:ea typeface="Times New Roman" panose="02020603050405020304" pitchFamily="18" charset="0"/>
              </a:rPr>
              <a:t>La comparaison de l’expression intrahépatique de TLR4 </a:t>
            </a:r>
            <a:r>
              <a:rPr lang="fr-FR" dirty="0" smtClean="0">
                <a:latin typeface="Times New Roman" panose="02020603050405020304" pitchFamily="18" charset="0"/>
                <a:ea typeface="Times New Roman" panose="02020603050405020304" pitchFamily="18" charset="0"/>
              </a:rPr>
              <a:t>a </a:t>
            </a:r>
            <a:r>
              <a:rPr lang="fr-FR" dirty="0">
                <a:latin typeface="Times New Roman" panose="02020603050405020304" pitchFamily="18" charset="0"/>
                <a:ea typeface="Times New Roman" panose="02020603050405020304" pitchFamily="18" charset="0"/>
              </a:rPr>
              <a:t>montré une augmentation de TLR4</a:t>
            </a:r>
            <a:r>
              <a:rPr lang="fr-FR" dirty="0" smtClean="0">
                <a:latin typeface="Times New Roman" panose="02020603050405020304" pitchFamily="18" charset="0"/>
                <a:ea typeface="Times New Roman" panose="02020603050405020304" pitchFamily="18" charset="0"/>
              </a:rPr>
              <a:t>,</a:t>
            </a:r>
            <a:r>
              <a:rPr lang="fr-FR" dirty="0">
                <a:latin typeface="Times New Roman" panose="02020603050405020304" pitchFamily="18" charset="0"/>
                <a:ea typeface="Times New Roman" panose="02020603050405020304" pitchFamily="18" charset="0"/>
              </a:rPr>
              <a:t> </a:t>
            </a:r>
            <a:r>
              <a:rPr lang="fr-FR" dirty="0" smtClean="0">
                <a:latin typeface="Times New Roman" panose="02020603050405020304" pitchFamily="18" charset="0"/>
                <a:ea typeface="Times New Roman" panose="02020603050405020304" pitchFamily="18" charset="0"/>
              </a:rPr>
              <a:t>dans </a:t>
            </a:r>
            <a:r>
              <a:rPr lang="fr-FR" dirty="0">
                <a:latin typeface="Times New Roman" panose="02020603050405020304" pitchFamily="18" charset="0"/>
                <a:ea typeface="Times New Roman" panose="02020603050405020304" pitchFamily="18" charset="0"/>
              </a:rPr>
              <a:t>les 3 groupes de patients (HAI, NASH </a:t>
            </a:r>
            <a:r>
              <a:rPr lang="fr-FR" dirty="0" smtClean="0">
                <a:latin typeface="Times New Roman" panose="02020603050405020304" pitchFamily="18" charset="0"/>
                <a:ea typeface="Times New Roman" panose="02020603050405020304" pitchFamily="18" charset="0"/>
              </a:rPr>
              <a:t>HVB</a:t>
            </a:r>
            <a:r>
              <a:rPr lang="fr-FR" dirty="0">
                <a:latin typeface="Times New Roman" panose="02020603050405020304" pitchFamily="18" charset="0"/>
                <a:ea typeface="Times New Roman" panose="02020603050405020304" pitchFamily="18" charset="0"/>
              </a:rPr>
              <a:t>) </a:t>
            </a:r>
            <a:r>
              <a:rPr lang="fr-FR" dirty="0" smtClean="0">
                <a:latin typeface="Times New Roman" panose="02020603050405020304" pitchFamily="18" charset="0"/>
                <a:ea typeface="Times New Roman" panose="02020603050405020304" pitchFamily="18" charset="0"/>
              </a:rPr>
              <a:t> </a:t>
            </a:r>
            <a:r>
              <a:rPr lang="fr-FR" dirty="0">
                <a:latin typeface="Times New Roman" panose="02020603050405020304" pitchFamily="18" charset="0"/>
                <a:ea typeface="Times New Roman" panose="02020603050405020304" pitchFamily="18" charset="0"/>
              </a:rPr>
              <a:t>en comparaison avec les témoins,</a:t>
            </a:r>
            <a:endParaRPr lang="fr-FR" dirty="0"/>
          </a:p>
        </p:txBody>
      </p:sp>
    </p:spTree>
    <p:extLst>
      <p:ext uri="{BB962C8B-B14F-4D97-AF65-F5344CB8AC3E}">
        <p14:creationId xmlns:p14="http://schemas.microsoft.com/office/powerpoint/2010/main" val="2134394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normAutofit/>
          </a:bodyPr>
          <a:lstStyle/>
          <a:p>
            <a:r>
              <a:rPr lang="fr-FR" sz="4000" b="1" u="sng" dirty="0" smtClean="0"/>
              <a:t>Actualités </a:t>
            </a:r>
            <a:r>
              <a:rPr lang="fr-FR" sz="4000" b="1" u="sng" dirty="0"/>
              <a:t>sur les </a:t>
            </a:r>
            <a:r>
              <a:rPr lang="fr-FR" sz="4000" b="1" u="sng" dirty="0" err="1"/>
              <a:t>hépatopathies</a:t>
            </a:r>
            <a:r>
              <a:rPr lang="fr-FR" sz="4000" b="1" u="sng" dirty="0"/>
              <a:t> </a:t>
            </a:r>
            <a:r>
              <a:rPr lang="fr-FR" sz="4000" b="1" u="sng" dirty="0" smtClean="0"/>
              <a:t>chroniques, la cirrhose </a:t>
            </a:r>
            <a:r>
              <a:rPr lang="fr-FR" sz="4000" b="1" u="sng" dirty="0" smtClean="0"/>
              <a:t>et le carcinome hépatocellulaire </a:t>
            </a:r>
            <a:r>
              <a:rPr lang="fr-FR" sz="4000" b="1" u="sng" dirty="0"/>
              <a:t/>
            </a:r>
            <a:br>
              <a:rPr lang="fr-FR" sz="4000" b="1" u="sng" dirty="0"/>
            </a:br>
            <a:endParaRPr lang="fr-FR" sz="4000" b="1" u="sng" dirty="0"/>
          </a:p>
        </p:txBody>
      </p:sp>
      <p:sp>
        <p:nvSpPr>
          <p:cNvPr id="10" name="Espace réservé du texte 9"/>
          <p:cNvSpPr>
            <a:spLocks noGrp="1"/>
          </p:cNvSpPr>
          <p:nvPr>
            <p:ph type="body" idx="1"/>
          </p:nvPr>
        </p:nvSpPr>
        <p:spPr/>
        <p:txBody>
          <a:bodyPr/>
          <a:lstStyle/>
          <a:p>
            <a:endParaRPr lang="fr-FR" dirty="0"/>
          </a:p>
        </p:txBody>
      </p:sp>
      <p:sp>
        <p:nvSpPr>
          <p:cNvPr id="4" name="Espace réservé de la date 3"/>
          <p:cNvSpPr>
            <a:spLocks noGrp="1"/>
          </p:cNvSpPr>
          <p:nvPr>
            <p:ph type="dt" sz="half" idx="10"/>
          </p:nvPr>
        </p:nvSpPr>
        <p:spPr/>
        <p:txBody>
          <a:bodyPr/>
          <a:lstStyle/>
          <a:p>
            <a:fld id="{2DB2E2A4-07EF-4D79-A04D-DBF50C81CB0F}" type="datetime1">
              <a:rPr lang="en-US" smtClean="0"/>
              <a:t>11/20/2024</a:t>
            </a:fld>
            <a:endParaRPr lang="en-US" dirty="0"/>
          </a:p>
        </p:txBody>
      </p:sp>
      <p:sp>
        <p:nvSpPr>
          <p:cNvPr id="5" name="Espace réservé du pied de page 4"/>
          <p:cNvSpPr>
            <a:spLocks noGrp="1"/>
          </p:cNvSpPr>
          <p:nvPr>
            <p:ph type="ftr" sz="quarter" idx="11"/>
          </p:nvPr>
        </p:nvSpPr>
        <p:spPr/>
        <p:txBody>
          <a:bodyPr/>
          <a:lstStyle/>
          <a:p>
            <a:r>
              <a:rPr lang="en-US" smtClean="0"/>
              <a:t>
              </a:t>
            </a:r>
            <a:endParaRPr lang="en-US" dirty="0"/>
          </a:p>
        </p:txBody>
      </p:sp>
      <p:sp>
        <p:nvSpPr>
          <p:cNvPr id="6" name="Espace réservé du numéro de diapositive 5"/>
          <p:cNvSpPr>
            <a:spLocks noGrp="1"/>
          </p:cNvSpPr>
          <p:nvPr>
            <p:ph type="sldNum" sz="quarter" idx="12"/>
          </p:nvPr>
        </p:nvSpPr>
        <p:spPr/>
        <p:txBody>
          <a:bodyPr/>
          <a:lstStyle/>
          <a:p>
            <a:fld id="{70C12960-6E85-460F-B6E3-5B82CB31AF3D}" type="slidenum">
              <a:rPr lang="en-US" smtClean="0"/>
              <a:t>3</a:t>
            </a:fld>
            <a:endParaRPr lang="en-US" dirty="0"/>
          </a:p>
        </p:txBody>
      </p:sp>
      <p:pic>
        <p:nvPicPr>
          <p:cNvPr id="7" name="Image 7">
            <a:extLst>
              <a:ext uri="{FF2B5EF4-FFF2-40B4-BE49-F238E27FC236}">
                <a16:creationId xmlns:a16="http://schemas.microsoft.com/office/drawing/2014/main" id="{9820D198-18B7-49BD-8C2D-3917E09498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5080" y="5175701"/>
            <a:ext cx="1207417" cy="1052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0542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 90">
            <a:extLst>
              <a:ext uri="{FF2B5EF4-FFF2-40B4-BE49-F238E27FC236}">
                <a16:creationId xmlns:a16="http://schemas.microsoft.com/office/drawing/2014/main" id="{0E670FE0-6949-43D3-AE3A-1E9C035A5986}"/>
              </a:ext>
            </a:extLst>
          </p:cNvPr>
          <p:cNvPicPr/>
          <p:nvPr/>
        </p:nvPicPr>
        <p:blipFill rotWithShape="1">
          <a:blip r:embed="rId3" cstate="print">
            <a:extLst>
              <a:ext uri="{28A0092B-C50C-407E-A947-70E740481C1C}">
                <a14:useLocalDpi xmlns:a14="http://schemas.microsoft.com/office/drawing/2010/main" val="0"/>
              </a:ext>
            </a:extLst>
          </a:blip>
          <a:srcRect l="2030" t="26506" r="22817" b="1800"/>
          <a:stretch/>
        </p:blipFill>
        <p:spPr bwMode="auto">
          <a:xfrm>
            <a:off x="3286847" y="3907380"/>
            <a:ext cx="2858964" cy="2214020"/>
          </a:xfrm>
          <a:prstGeom prst="rect">
            <a:avLst/>
          </a:prstGeom>
          <a:ln w="28575">
            <a:solidFill>
              <a:srgbClr val="44546A"/>
            </a:solidFill>
          </a:ln>
          <a:extLst>
            <a:ext uri="{53640926-AAD7-44D8-BBD7-CCE9431645EC}">
              <a14:shadowObscured xmlns:a14="http://schemas.microsoft.com/office/drawing/2010/main"/>
            </a:ext>
          </a:extLst>
        </p:spPr>
      </p:pic>
      <p:pic>
        <p:nvPicPr>
          <p:cNvPr id="26" name="Image 87">
            <a:extLst>
              <a:ext uri="{FF2B5EF4-FFF2-40B4-BE49-F238E27FC236}">
                <a16:creationId xmlns:a16="http://schemas.microsoft.com/office/drawing/2014/main" id="{D8F6F48A-F016-4E3C-A3B9-901872B08941}"/>
              </a:ext>
            </a:extLst>
          </p:cNvPr>
          <p:cNvPicPr/>
          <p:nvPr/>
        </p:nvPicPr>
        <p:blipFill rotWithShape="1">
          <a:blip r:embed="rId4" cstate="print">
            <a:extLst>
              <a:ext uri="{28A0092B-C50C-407E-A947-70E740481C1C}">
                <a14:useLocalDpi xmlns:a14="http://schemas.microsoft.com/office/drawing/2010/main" val="0"/>
              </a:ext>
            </a:extLst>
          </a:blip>
          <a:srcRect l="3322" t="19661" r="14345" b="1812"/>
          <a:stretch/>
        </p:blipFill>
        <p:spPr bwMode="auto">
          <a:xfrm>
            <a:off x="3251200" y="1234733"/>
            <a:ext cx="2859953" cy="2214020"/>
          </a:xfrm>
          <a:prstGeom prst="rect">
            <a:avLst/>
          </a:prstGeom>
          <a:ln w="28575">
            <a:solidFill>
              <a:srgbClr val="44546A"/>
            </a:solidFill>
          </a:ln>
          <a:extLst>
            <a:ext uri="{53640926-AAD7-44D8-BBD7-CCE9431645EC}">
              <a14:shadowObscured xmlns:a14="http://schemas.microsoft.com/office/drawing/2010/main"/>
            </a:ext>
          </a:extLst>
        </p:spPr>
      </p:pic>
      <p:pic>
        <p:nvPicPr>
          <p:cNvPr id="18" name="Picture 11">
            <a:extLst>
              <a:ext uri="{FF2B5EF4-FFF2-40B4-BE49-F238E27FC236}">
                <a16:creationId xmlns:a16="http://schemas.microsoft.com/office/drawing/2014/main" id="{16934105-A2A3-4F91-BF52-FA6F934C026B}"/>
              </a:ext>
            </a:extLst>
          </p:cNvPr>
          <p:cNvPicPr>
            <a:picLocks noChangeAspect="1"/>
          </p:cNvPicPr>
          <p:nvPr/>
        </p:nvPicPr>
        <p:blipFill>
          <a:blip r:embed="rId5">
            <a:duotone>
              <a:schemeClr val="accent5">
                <a:shade val="45000"/>
                <a:satMod val="135000"/>
              </a:schemeClr>
              <a:prstClr val="white"/>
            </a:duotone>
          </a:blip>
          <a:srcRect/>
          <a:stretch>
            <a:fillRect/>
          </a:stretch>
        </p:blipFill>
        <p:spPr>
          <a:xfrm>
            <a:off x="11714237" y="6375400"/>
            <a:ext cx="447601" cy="465472"/>
          </a:xfrm>
          <a:prstGeom prst="rect">
            <a:avLst/>
          </a:prstGeom>
          <a:ln>
            <a:noFill/>
          </a:ln>
        </p:spPr>
      </p:pic>
      <p:sp>
        <p:nvSpPr>
          <p:cNvPr id="20" name="TextBox 19">
            <a:extLst>
              <a:ext uri="{FF2B5EF4-FFF2-40B4-BE49-F238E27FC236}">
                <a16:creationId xmlns:a16="http://schemas.microsoft.com/office/drawing/2014/main" id="{F1C64E1D-110B-4E5C-AE34-3E60516AA3DA}"/>
              </a:ext>
            </a:extLst>
          </p:cNvPr>
          <p:cNvSpPr txBox="1"/>
          <p:nvPr/>
        </p:nvSpPr>
        <p:spPr>
          <a:xfrm>
            <a:off x="2363944" y="76200"/>
            <a:ext cx="7464113" cy="550985"/>
          </a:xfrm>
          <a:prstGeom prst="rect">
            <a:avLst/>
          </a:prstGeom>
          <a:noFill/>
        </p:spPr>
        <p:txBody>
          <a:bodyPr wrap="square">
            <a:spAutoFit/>
          </a:bodyPr>
          <a:lstStyle/>
          <a:p>
            <a:pPr algn="ctr">
              <a:lnSpc>
                <a:spcPct val="150000"/>
              </a:lnSpc>
              <a:spcBef>
                <a:spcPts val="133"/>
              </a:spcBef>
              <a:spcAft>
                <a:spcPts val="800"/>
              </a:spcAft>
            </a:pPr>
            <a:r>
              <a:rPr lang="fr-FR" sz="2267" b="1" i="1" dirty="0">
                <a:solidFill>
                  <a:schemeClr val="accent3">
                    <a:lumMod val="50000"/>
                  </a:schemeClr>
                </a:solidFill>
                <a:latin typeface="Cambria Math" panose="02040503050406030204" pitchFamily="18" charset="0"/>
                <a:ea typeface="Cambria Math" panose="02040503050406030204" pitchFamily="18" charset="0"/>
                <a:cs typeface="Times New Roman" panose="02020603050405020304" pitchFamily="18" charset="0"/>
              </a:rPr>
              <a:t>Expression de TLR4 en fonction de la sévérité de la fibrose </a:t>
            </a:r>
            <a:endParaRPr lang="fr-TN" sz="2267" b="1" i="1" dirty="0">
              <a:solidFill>
                <a:schemeClr val="accent3">
                  <a:lumMod val="5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pic>
        <p:nvPicPr>
          <p:cNvPr id="27" name="Image 86">
            <a:extLst>
              <a:ext uri="{FF2B5EF4-FFF2-40B4-BE49-F238E27FC236}">
                <a16:creationId xmlns:a16="http://schemas.microsoft.com/office/drawing/2014/main" id="{D2112378-DD94-4239-9381-C0E3C5D7A8D2}"/>
              </a:ext>
            </a:extLst>
          </p:cNvPr>
          <p:cNvPicPr/>
          <p:nvPr/>
        </p:nvPicPr>
        <p:blipFill rotWithShape="1">
          <a:blip r:embed="rId6" cstate="print">
            <a:extLst>
              <a:ext uri="{28A0092B-C50C-407E-A947-70E740481C1C}">
                <a14:useLocalDpi xmlns:a14="http://schemas.microsoft.com/office/drawing/2010/main" val="0"/>
              </a:ext>
            </a:extLst>
          </a:blip>
          <a:srcRect l="3138" t="24987" r="19977" b="1549"/>
          <a:stretch/>
        </p:blipFill>
        <p:spPr bwMode="auto">
          <a:xfrm>
            <a:off x="304800" y="1210580"/>
            <a:ext cx="2859953" cy="2214020"/>
          </a:xfrm>
          <a:prstGeom prst="rect">
            <a:avLst/>
          </a:prstGeom>
          <a:ln w="28575">
            <a:solidFill>
              <a:srgbClr val="44546A"/>
            </a:solidFill>
          </a:ln>
          <a:extLst>
            <a:ext uri="{53640926-AAD7-44D8-BBD7-CCE9431645EC}">
              <a14:shadowObscured xmlns:a14="http://schemas.microsoft.com/office/drawing/2010/main"/>
            </a:ext>
          </a:extLst>
        </p:spPr>
      </p:pic>
      <p:pic>
        <p:nvPicPr>
          <p:cNvPr id="28" name="Image 89">
            <a:extLst>
              <a:ext uri="{FF2B5EF4-FFF2-40B4-BE49-F238E27FC236}">
                <a16:creationId xmlns:a16="http://schemas.microsoft.com/office/drawing/2014/main" id="{82B7A50F-FA6F-4D8E-9733-837374372C31}"/>
              </a:ext>
            </a:extLst>
          </p:cNvPr>
          <p:cNvPicPr/>
          <p:nvPr/>
        </p:nvPicPr>
        <p:blipFill rotWithShape="1">
          <a:blip r:embed="rId7" cstate="print">
            <a:extLst>
              <a:ext uri="{28A0092B-C50C-407E-A947-70E740481C1C}">
                <a14:useLocalDpi xmlns:a14="http://schemas.microsoft.com/office/drawing/2010/main" val="0"/>
              </a:ext>
            </a:extLst>
          </a:blip>
          <a:srcRect l="2650" t="45376" r="386" b="2513"/>
          <a:stretch/>
        </p:blipFill>
        <p:spPr bwMode="auto">
          <a:xfrm>
            <a:off x="340447" y="3897400"/>
            <a:ext cx="2859953" cy="2214020"/>
          </a:xfrm>
          <a:prstGeom prst="rect">
            <a:avLst/>
          </a:prstGeom>
          <a:ln w="28575">
            <a:solidFill>
              <a:srgbClr val="44546A"/>
            </a:solidFill>
          </a:ln>
          <a:extLst>
            <a:ext uri="{53640926-AAD7-44D8-BBD7-CCE9431645EC}">
              <a14:shadowObscured xmlns:a14="http://schemas.microsoft.com/office/drawing/2010/main"/>
            </a:ext>
          </a:extLst>
        </p:spPr>
      </p:pic>
      <p:pic>
        <p:nvPicPr>
          <p:cNvPr id="25" name="Image 101">
            <a:extLst>
              <a:ext uri="{FF2B5EF4-FFF2-40B4-BE49-F238E27FC236}">
                <a16:creationId xmlns:a16="http://schemas.microsoft.com/office/drawing/2014/main" id="{9E1E91D3-9D5A-4624-8808-D389ECA90C8D}"/>
              </a:ext>
            </a:extLst>
          </p:cNvPr>
          <p:cNvPicPr/>
          <p:nvPr/>
        </p:nvPicPr>
        <p:blipFill rotWithShape="1">
          <a:blip r:embed="rId8" cstate="print">
            <a:extLst>
              <a:ext uri="{28A0092B-C50C-407E-A947-70E740481C1C}">
                <a14:useLocalDpi xmlns:a14="http://schemas.microsoft.com/office/drawing/2010/main" val="0"/>
              </a:ext>
            </a:extLst>
          </a:blip>
          <a:srcRect l="41008" t="18653" r="1339" b="24552"/>
          <a:stretch/>
        </p:blipFill>
        <p:spPr bwMode="auto">
          <a:xfrm>
            <a:off x="5161268" y="1234732"/>
            <a:ext cx="934733" cy="604366"/>
          </a:xfrm>
          <a:prstGeom prst="rect">
            <a:avLst/>
          </a:prstGeom>
          <a:ln w="28575" cap="flat" cmpd="sng" algn="ctr">
            <a:solidFill>
              <a:srgbClr val="44546A"/>
            </a:solidFill>
            <a:prstDash val="solid"/>
            <a:round/>
            <a:headEnd type="none" w="med" len="med"/>
            <a:tailEnd type="none" w="med" len="med"/>
            <a:extLst>
              <a:ext uri="{C807C97D-BFC1-408E-A445-0C87EB9F89A2}">
                <ask:lineSketchStyleProps xmln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29" name="Image 109">
            <a:extLst>
              <a:ext uri="{FF2B5EF4-FFF2-40B4-BE49-F238E27FC236}">
                <a16:creationId xmlns:a16="http://schemas.microsoft.com/office/drawing/2014/main" id="{963130AC-CFF7-4367-9A29-F6F0615BA72F}"/>
              </a:ext>
            </a:extLst>
          </p:cNvPr>
          <p:cNvPicPr/>
          <p:nvPr/>
        </p:nvPicPr>
        <p:blipFill rotWithShape="1">
          <a:blip r:embed="rId9" cstate="print">
            <a:extLst>
              <a:ext uri="{28A0092B-C50C-407E-A947-70E740481C1C}">
                <a14:useLocalDpi xmlns:a14="http://schemas.microsoft.com/office/drawing/2010/main" val="0"/>
              </a:ext>
            </a:extLst>
          </a:blip>
          <a:srcRect t="11256" r="23884" b="14434"/>
          <a:stretch/>
        </p:blipFill>
        <p:spPr bwMode="auto">
          <a:xfrm>
            <a:off x="2312000" y="3897423"/>
            <a:ext cx="888401" cy="602227"/>
          </a:xfrm>
          <a:prstGeom prst="rect">
            <a:avLst/>
          </a:prstGeom>
          <a:ln w="28575" cap="flat" cmpd="sng" algn="ctr">
            <a:solidFill>
              <a:srgbClr val="44546A"/>
            </a:solidFill>
            <a:prstDash val="solid"/>
            <a:round/>
            <a:headEnd type="none" w="med" len="med"/>
            <a:tailEnd type="none" w="med" len="med"/>
            <a:extLst>
              <a:ext uri="{C807C97D-BFC1-408E-A445-0C87EB9F89A2}">
                <ask:lineSketchStyleProps xmln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30" name="Image 203">
            <a:extLst>
              <a:ext uri="{FF2B5EF4-FFF2-40B4-BE49-F238E27FC236}">
                <a16:creationId xmlns:a16="http://schemas.microsoft.com/office/drawing/2014/main" id="{8CFABDF1-A6C8-41BF-A87E-719A9BED97AE}"/>
              </a:ext>
            </a:extLst>
          </p:cNvPr>
          <p:cNvPicPr/>
          <p:nvPr/>
        </p:nvPicPr>
        <p:blipFill rotWithShape="1">
          <a:blip r:embed="rId10" cstate="print">
            <a:extLst>
              <a:ext uri="{28A0092B-C50C-407E-A947-70E740481C1C}">
                <a14:useLocalDpi xmlns:a14="http://schemas.microsoft.com/office/drawing/2010/main" val="0"/>
              </a:ext>
            </a:extLst>
          </a:blip>
          <a:srcRect l="14711" r="1" b="15744"/>
          <a:stretch/>
        </p:blipFill>
        <p:spPr bwMode="auto">
          <a:xfrm rot="10800000">
            <a:off x="5221034" y="3897400"/>
            <a:ext cx="924777" cy="583125"/>
          </a:xfrm>
          <a:prstGeom prst="rect">
            <a:avLst/>
          </a:prstGeom>
          <a:ln w="28575" cap="flat" cmpd="sng" algn="ctr">
            <a:solidFill>
              <a:srgbClr val="44546A"/>
            </a:solidFill>
            <a:prstDash val="solid"/>
            <a:round/>
            <a:headEnd type="none" w="med" len="med"/>
            <a:tailEnd type="none" w="med" len="med"/>
            <a:extLst>
              <a:ext uri="{C807C97D-BFC1-408E-A445-0C87EB9F89A2}">
                <ask:lineSketchStyleProps xmln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5122" name="Picture 2">
            <a:extLst>
              <a:ext uri="{FF2B5EF4-FFF2-40B4-BE49-F238E27FC236}">
                <a16:creationId xmlns:a16="http://schemas.microsoft.com/office/drawing/2014/main" id="{3281D6C3-9DC2-4689-8E88-1483A138515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22131" y="1181123"/>
            <a:ext cx="5316021" cy="3449444"/>
          </a:xfrm>
          <a:prstGeom prst="rect">
            <a:avLst/>
          </a:prstGeom>
          <a:noFill/>
          <a:extLst>
            <a:ext uri="{909E8E84-426E-40DD-AFC4-6F175D3DCCD1}">
              <a14:hiddenFill xmlns:a14="http://schemas.microsoft.com/office/drawing/2010/main">
                <a:solidFill>
                  <a:srgbClr val="FFFFFF"/>
                </a:solidFill>
              </a14:hiddenFill>
            </a:ext>
          </a:extLst>
        </p:spPr>
      </p:pic>
      <p:sp>
        <p:nvSpPr>
          <p:cNvPr id="33" name="Zone de texte 61">
            <a:extLst>
              <a:ext uri="{FF2B5EF4-FFF2-40B4-BE49-F238E27FC236}">
                <a16:creationId xmlns:a16="http://schemas.microsoft.com/office/drawing/2014/main" id="{F49A9CA6-FE06-4157-9D46-7202999D43C2}"/>
              </a:ext>
            </a:extLst>
          </p:cNvPr>
          <p:cNvSpPr txBox="1">
            <a:spLocks/>
          </p:cNvSpPr>
          <p:nvPr/>
        </p:nvSpPr>
        <p:spPr bwMode="auto">
          <a:xfrm>
            <a:off x="288612" y="1181123"/>
            <a:ext cx="320988" cy="317477"/>
          </a:xfrm>
          <a:prstGeom prst="rect">
            <a:avLst/>
          </a:prstGeom>
          <a:solidFill>
            <a:schemeClr val="lt1">
              <a:lumMod val="100000"/>
              <a:lumOff val="0"/>
            </a:schemeClr>
          </a:solidFill>
          <a:ln w="6350">
            <a:solidFill>
              <a:srgbClr val="000000"/>
            </a:solidFill>
            <a:miter lim="800000"/>
            <a:headEnd/>
            <a:tailEnd/>
          </a:ln>
        </p:spPr>
        <p:txBody>
          <a:bodyPr rot="0" vert="horz" wrap="square" lIns="60960" tIns="30480" rIns="60960" bIns="30480" anchor="t" anchorCtr="0" upright="1">
            <a:noAutofit/>
          </a:bodyPr>
          <a:lstStyle/>
          <a:p>
            <a:pPr algn="ctr">
              <a:lnSpc>
                <a:spcPct val="150000"/>
              </a:lnSpc>
            </a:pPr>
            <a:r>
              <a:rPr lang="fr-FR" sz="1200" dirty="0">
                <a:latin typeface="Times New Roman" panose="02020603050405020304" pitchFamily="18" charset="0"/>
                <a:ea typeface="Times New Roman" panose="02020603050405020304" pitchFamily="18" charset="0"/>
              </a:rPr>
              <a:t>A</a:t>
            </a:r>
            <a:endParaRPr lang="fr-TN" sz="1200" dirty="0">
              <a:latin typeface="Times New Roman" panose="02020603050405020304" pitchFamily="18" charset="0"/>
              <a:ea typeface="Times New Roman" panose="02020603050405020304" pitchFamily="18" charset="0"/>
            </a:endParaRPr>
          </a:p>
        </p:txBody>
      </p:sp>
      <p:sp>
        <p:nvSpPr>
          <p:cNvPr id="35" name="Zone de texte 61">
            <a:extLst>
              <a:ext uri="{FF2B5EF4-FFF2-40B4-BE49-F238E27FC236}">
                <a16:creationId xmlns:a16="http://schemas.microsoft.com/office/drawing/2014/main" id="{3E5674A7-B6E2-4F1E-B172-4D313AF622BD}"/>
              </a:ext>
            </a:extLst>
          </p:cNvPr>
          <p:cNvSpPr txBox="1">
            <a:spLocks/>
          </p:cNvSpPr>
          <p:nvPr/>
        </p:nvSpPr>
        <p:spPr bwMode="auto">
          <a:xfrm>
            <a:off x="3247947" y="1193800"/>
            <a:ext cx="320988" cy="317477"/>
          </a:xfrm>
          <a:prstGeom prst="rect">
            <a:avLst/>
          </a:prstGeom>
          <a:solidFill>
            <a:schemeClr val="lt1">
              <a:lumMod val="100000"/>
              <a:lumOff val="0"/>
            </a:schemeClr>
          </a:solidFill>
          <a:ln w="6350">
            <a:solidFill>
              <a:srgbClr val="000000"/>
            </a:solidFill>
            <a:miter lim="800000"/>
            <a:headEnd/>
            <a:tailEnd/>
          </a:ln>
        </p:spPr>
        <p:txBody>
          <a:bodyPr rot="0" vert="horz" wrap="square" lIns="60960" tIns="30480" rIns="60960" bIns="30480" anchor="t" anchorCtr="0" upright="1">
            <a:noAutofit/>
          </a:bodyPr>
          <a:lstStyle/>
          <a:p>
            <a:pPr algn="ctr">
              <a:lnSpc>
                <a:spcPct val="150000"/>
              </a:lnSpc>
            </a:pPr>
            <a:r>
              <a:rPr lang="fr-FR" sz="1200" dirty="0">
                <a:latin typeface="Times New Roman" panose="02020603050405020304" pitchFamily="18" charset="0"/>
                <a:ea typeface="Times New Roman" panose="02020603050405020304" pitchFamily="18" charset="0"/>
              </a:rPr>
              <a:t>B</a:t>
            </a:r>
            <a:endParaRPr lang="fr-TN" sz="1200" dirty="0">
              <a:latin typeface="Times New Roman" panose="02020603050405020304" pitchFamily="18" charset="0"/>
              <a:ea typeface="Times New Roman" panose="02020603050405020304" pitchFamily="18" charset="0"/>
            </a:endParaRPr>
          </a:p>
        </p:txBody>
      </p:sp>
      <p:sp>
        <p:nvSpPr>
          <p:cNvPr id="37" name="Zone de texte 61">
            <a:extLst>
              <a:ext uri="{FF2B5EF4-FFF2-40B4-BE49-F238E27FC236}">
                <a16:creationId xmlns:a16="http://schemas.microsoft.com/office/drawing/2014/main" id="{09489819-279C-4F8F-95B0-21DC07EF173C}"/>
              </a:ext>
            </a:extLst>
          </p:cNvPr>
          <p:cNvSpPr txBox="1">
            <a:spLocks/>
          </p:cNvSpPr>
          <p:nvPr/>
        </p:nvSpPr>
        <p:spPr bwMode="auto">
          <a:xfrm>
            <a:off x="311211" y="3884723"/>
            <a:ext cx="320988" cy="317477"/>
          </a:xfrm>
          <a:prstGeom prst="rect">
            <a:avLst/>
          </a:prstGeom>
          <a:solidFill>
            <a:schemeClr val="lt1">
              <a:lumMod val="100000"/>
              <a:lumOff val="0"/>
            </a:schemeClr>
          </a:solidFill>
          <a:ln w="6350">
            <a:solidFill>
              <a:srgbClr val="000000"/>
            </a:solidFill>
            <a:miter lim="800000"/>
            <a:headEnd/>
            <a:tailEnd/>
          </a:ln>
        </p:spPr>
        <p:txBody>
          <a:bodyPr rot="0" vert="horz" wrap="square" lIns="60960" tIns="30480" rIns="60960" bIns="30480" anchor="t" anchorCtr="0" upright="1">
            <a:noAutofit/>
          </a:bodyPr>
          <a:lstStyle/>
          <a:p>
            <a:pPr algn="ctr">
              <a:lnSpc>
                <a:spcPct val="150000"/>
              </a:lnSpc>
            </a:pPr>
            <a:r>
              <a:rPr lang="fr-FR" sz="1200" dirty="0">
                <a:latin typeface="Times New Roman" panose="02020603050405020304" pitchFamily="18" charset="0"/>
                <a:ea typeface="Times New Roman" panose="02020603050405020304" pitchFamily="18" charset="0"/>
              </a:rPr>
              <a:t>C</a:t>
            </a:r>
            <a:endParaRPr lang="fr-TN" sz="1200" dirty="0">
              <a:latin typeface="Times New Roman" panose="02020603050405020304" pitchFamily="18" charset="0"/>
              <a:ea typeface="Times New Roman" panose="02020603050405020304" pitchFamily="18" charset="0"/>
            </a:endParaRPr>
          </a:p>
        </p:txBody>
      </p:sp>
      <p:sp>
        <p:nvSpPr>
          <p:cNvPr id="38" name="Zone de texte 61">
            <a:extLst>
              <a:ext uri="{FF2B5EF4-FFF2-40B4-BE49-F238E27FC236}">
                <a16:creationId xmlns:a16="http://schemas.microsoft.com/office/drawing/2014/main" id="{74FA0132-5350-462F-8A65-1FAC9C1FD624}"/>
              </a:ext>
            </a:extLst>
          </p:cNvPr>
          <p:cNvSpPr txBox="1">
            <a:spLocks/>
          </p:cNvSpPr>
          <p:nvPr/>
        </p:nvSpPr>
        <p:spPr bwMode="auto">
          <a:xfrm>
            <a:off x="3285812" y="3884723"/>
            <a:ext cx="320988" cy="317477"/>
          </a:xfrm>
          <a:prstGeom prst="rect">
            <a:avLst/>
          </a:prstGeom>
          <a:solidFill>
            <a:schemeClr val="lt1">
              <a:lumMod val="100000"/>
              <a:lumOff val="0"/>
            </a:schemeClr>
          </a:solidFill>
          <a:ln w="6350">
            <a:solidFill>
              <a:srgbClr val="000000"/>
            </a:solidFill>
            <a:miter lim="800000"/>
            <a:headEnd/>
            <a:tailEnd/>
          </a:ln>
        </p:spPr>
        <p:txBody>
          <a:bodyPr rot="0" vert="horz" wrap="square" lIns="60960" tIns="30480" rIns="60960" bIns="30480" anchor="t" anchorCtr="0" upright="1">
            <a:noAutofit/>
          </a:bodyPr>
          <a:lstStyle/>
          <a:p>
            <a:pPr algn="ctr">
              <a:lnSpc>
                <a:spcPct val="150000"/>
              </a:lnSpc>
            </a:pPr>
            <a:r>
              <a:rPr lang="fr-FR" sz="1200" dirty="0">
                <a:latin typeface="Times New Roman" panose="02020603050405020304" pitchFamily="18" charset="0"/>
                <a:ea typeface="Times New Roman" panose="02020603050405020304" pitchFamily="18" charset="0"/>
              </a:rPr>
              <a:t>D</a:t>
            </a:r>
            <a:endParaRPr lang="fr-TN" sz="1200" dirty="0">
              <a:latin typeface="Times New Roman" panose="02020603050405020304" pitchFamily="18" charset="0"/>
              <a:ea typeface="Times New Roman" panose="02020603050405020304" pitchFamily="18" charset="0"/>
            </a:endParaRPr>
          </a:p>
        </p:txBody>
      </p:sp>
      <p:pic>
        <p:nvPicPr>
          <p:cNvPr id="24" name="Image 98">
            <a:extLst>
              <a:ext uri="{FF2B5EF4-FFF2-40B4-BE49-F238E27FC236}">
                <a16:creationId xmlns:a16="http://schemas.microsoft.com/office/drawing/2014/main" id="{140474EE-3F43-4AFE-8FF9-42346DD5C140}"/>
              </a:ext>
            </a:extLst>
          </p:cNvPr>
          <p:cNvPicPr/>
          <p:nvPr/>
        </p:nvPicPr>
        <p:blipFill rotWithShape="1">
          <a:blip r:embed="rId12" cstate="print">
            <a:extLst>
              <a:ext uri="{28A0092B-C50C-407E-A947-70E740481C1C}">
                <a14:useLocalDpi xmlns:a14="http://schemas.microsoft.com/office/drawing/2010/main" val="0"/>
              </a:ext>
            </a:extLst>
          </a:blip>
          <a:srcRect l="14144" b="15445"/>
          <a:stretch/>
        </p:blipFill>
        <p:spPr bwMode="auto">
          <a:xfrm rot="10800000">
            <a:off x="2273689" y="1205182"/>
            <a:ext cx="875911" cy="610574"/>
          </a:xfrm>
          <a:prstGeom prst="rect">
            <a:avLst/>
          </a:prstGeom>
          <a:ln w="28575">
            <a:solidFill>
              <a:srgbClr val="44546A"/>
            </a:solidFill>
          </a:ln>
          <a:extLst>
            <a:ext uri="{53640926-AAD7-44D8-BBD7-CCE9431645EC}">
              <a14:shadowObscured xmlns:a14="http://schemas.microsoft.com/office/drawing/2010/main"/>
            </a:ext>
          </a:extLst>
        </p:spPr>
      </p:pic>
      <p:sp>
        <p:nvSpPr>
          <p:cNvPr id="39" name="TextBox 38">
            <a:extLst>
              <a:ext uri="{FF2B5EF4-FFF2-40B4-BE49-F238E27FC236}">
                <a16:creationId xmlns:a16="http://schemas.microsoft.com/office/drawing/2014/main" id="{0F65EA53-EF95-4B38-83E2-ADDE5D0B661C}"/>
              </a:ext>
            </a:extLst>
          </p:cNvPr>
          <p:cNvSpPr txBox="1"/>
          <p:nvPr/>
        </p:nvSpPr>
        <p:spPr>
          <a:xfrm>
            <a:off x="1317368" y="3448753"/>
            <a:ext cx="834817" cy="297454"/>
          </a:xfrm>
          <a:prstGeom prst="rect">
            <a:avLst/>
          </a:prstGeom>
          <a:noFill/>
        </p:spPr>
        <p:txBody>
          <a:bodyPr wrap="square">
            <a:spAutoFit/>
          </a:bodyPr>
          <a:lstStyle/>
          <a:p>
            <a:r>
              <a:rPr lang="fr-FR" sz="1333" b="1" i="1" dirty="0">
                <a:solidFill>
                  <a:srgbClr val="44546A"/>
                </a:solidFill>
                <a:latin typeface="Sitka Text" pitchFamily="2" charset="0"/>
                <a:ea typeface="Times New Roman" panose="02020603050405020304" pitchFamily="18" charset="0"/>
              </a:rPr>
              <a:t>Témoin</a:t>
            </a:r>
            <a:endParaRPr lang="fr-TN" sz="1333" dirty="0">
              <a:latin typeface="Sitka Text" pitchFamily="2" charset="0"/>
            </a:endParaRPr>
          </a:p>
        </p:txBody>
      </p:sp>
      <p:sp>
        <p:nvSpPr>
          <p:cNvPr id="40" name="TextBox 39">
            <a:extLst>
              <a:ext uri="{FF2B5EF4-FFF2-40B4-BE49-F238E27FC236}">
                <a16:creationId xmlns:a16="http://schemas.microsoft.com/office/drawing/2014/main" id="{6A162BD3-02BC-4A62-9A61-4C8BD70994EB}"/>
              </a:ext>
            </a:extLst>
          </p:cNvPr>
          <p:cNvSpPr txBox="1"/>
          <p:nvPr/>
        </p:nvSpPr>
        <p:spPr>
          <a:xfrm>
            <a:off x="4380431" y="3483250"/>
            <a:ext cx="834817" cy="297454"/>
          </a:xfrm>
          <a:prstGeom prst="rect">
            <a:avLst/>
          </a:prstGeom>
          <a:noFill/>
        </p:spPr>
        <p:txBody>
          <a:bodyPr wrap="square">
            <a:spAutoFit/>
          </a:bodyPr>
          <a:lstStyle/>
          <a:p>
            <a:r>
              <a:rPr lang="fr-FR" sz="1333" b="1" i="1" dirty="0">
                <a:solidFill>
                  <a:srgbClr val="44546A"/>
                </a:solidFill>
                <a:latin typeface="Sitka Text" pitchFamily="2" charset="0"/>
                <a:ea typeface="Times New Roman" panose="02020603050405020304" pitchFamily="18" charset="0"/>
              </a:rPr>
              <a:t>F0-F1</a:t>
            </a:r>
            <a:endParaRPr lang="fr-TN" sz="1333" dirty="0">
              <a:latin typeface="Sitka Text" pitchFamily="2" charset="0"/>
            </a:endParaRPr>
          </a:p>
        </p:txBody>
      </p:sp>
      <p:sp>
        <p:nvSpPr>
          <p:cNvPr id="42" name="TextBox 41">
            <a:extLst>
              <a:ext uri="{FF2B5EF4-FFF2-40B4-BE49-F238E27FC236}">
                <a16:creationId xmlns:a16="http://schemas.microsoft.com/office/drawing/2014/main" id="{E3100C58-F21E-4952-9DF5-DC4C13F34064}"/>
              </a:ext>
            </a:extLst>
          </p:cNvPr>
          <p:cNvSpPr txBox="1"/>
          <p:nvPr/>
        </p:nvSpPr>
        <p:spPr>
          <a:xfrm>
            <a:off x="1310554" y="6236800"/>
            <a:ext cx="834817" cy="297454"/>
          </a:xfrm>
          <a:prstGeom prst="rect">
            <a:avLst/>
          </a:prstGeom>
          <a:noFill/>
        </p:spPr>
        <p:txBody>
          <a:bodyPr wrap="square">
            <a:spAutoFit/>
          </a:bodyPr>
          <a:lstStyle/>
          <a:p>
            <a:r>
              <a:rPr lang="fr-FR" sz="1333" b="1" i="1" dirty="0">
                <a:solidFill>
                  <a:srgbClr val="44546A"/>
                </a:solidFill>
                <a:latin typeface="Sitka Text" pitchFamily="2" charset="0"/>
                <a:ea typeface="Times New Roman" panose="02020603050405020304" pitchFamily="18" charset="0"/>
              </a:rPr>
              <a:t>F2-F3</a:t>
            </a:r>
            <a:endParaRPr lang="fr-TN" sz="1333" dirty="0">
              <a:latin typeface="Sitka Text" pitchFamily="2" charset="0"/>
            </a:endParaRPr>
          </a:p>
        </p:txBody>
      </p:sp>
      <p:sp>
        <p:nvSpPr>
          <p:cNvPr id="43" name="TextBox 42">
            <a:extLst>
              <a:ext uri="{FF2B5EF4-FFF2-40B4-BE49-F238E27FC236}">
                <a16:creationId xmlns:a16="http://schemas.microsoft.com/office/drawing/2014/main" id="{5817C731-8CF9-4119-8B33-BD0143D66B88}"/>
              </a:ext>
            </a:extLst>
          </p:cNvPr>
          <p:cNvSpPr txBox="1"/>
          <p:nvPr/>
        </p:nvSpPr>
        <p:spPr>
          <a:xfrm>
            <a:off x="4457376" y="6236800"/>
            <a:ext cx="447601" cy="297454"/>
          </a:xfrm>
          <a:prstGeom prst="rect">
            <a:avLst/>
          </a:prstGeom>
          <a:noFill/>
        </p:spPr>
        <p:txBody>
          <a:bodyPr wrap="square">
            <a:spAutoFit/>
          </a:bodyPr>
          <a:lstStyle/>
          <a:p>
            <a:r>
              <a:rPr lang="fr-FR" sz="1333" b="1" i="1" dirty="0">
                <a:solidFill>
                  <a:srgbClr val="44546A"/>
                </a:solidFill>
                <a:latin typeface="Sitka Text" pitchFamily="2" charset="0"/>
                <a:ea typeface="Times New Roman" panose="02020603050405020304" pitchFamily="18" charset="0"/>
              </a:rPr>
              <a:t>F4</a:t>
            </a:r>
            <a:endParaRPr lang="fr-TN" sz="1333" dirty="0">
              <a:latin typeface="Sitka Text" pitchFamily="2" charset="0"/>
            </a:endParaRPr>
          </a:p>
        </p:txBody>
      </p:sp>
      <p:sp>
        <p:nvSpPr>
          <p:cNvPr id="44" name="TextBox 43">
            <a:extLst>
              <a:ext uri="{FF2B5EF4-FFF2-40B4-BE49-F238E27FC236}">
                <a16:creationId xmlns:a16="http://schemas.microsoft.com/office/drawing/2014/main" id="{EA6E8B3C-8979-4E80-92A9-8DF379AF512E}"/>
              </a:ext>
            </a:extLst>
          </p:cNvPr>
          <p:cNvSpPr txBox="1"/>
          <p:nvPr/>
        </p:nvSpPr>
        <p:spPr>
          <a:xfrm>
            <a:off x="2520016" y="3099880"/>
            <a:ext cx="686335" cy="297454"/>
          </a:xfrm>
          <a:prstGeom prst="rect">
            <a:avLst/>
          </a:prstGeom>
          <a:noFill/>
        </p:spPr>
        <p:txBody>
          <a:bodyPr wrap="square">
            <a:spAutoFit/>
          </a:bodyPr>
          <a:lstStyle/>
          <a:p>
            <a:r>
              <a:rPr lang="fr-FR" sz="1333" b="1" i="1" dirty="0">
                <a:latin typeface="Times New Roman" panose="02020603050405020304" pitchFamily="18" charset="0"/>
                <a:ea typeface="Times New Roman" panose="02020603050405020304" pitchFamily="18" charset="0"/>
              </a:rPr>
              <a:t>Gr x10</a:t>
            </a:r>
            <a:endParaRPr lang="fr-TN" sz="1333" dirty="0"/>
          </a:p>
        </p:txBody>
      </p:sp>
      <p:sp>
        <p:nvSpPr>
          <p:cNvPr id="45" name="TextBox 44">
            <a:extLst>
              <a:ext uri="{FF2B5EF4-FFF2-40B4-BE49-F238E27FC236}">
                <a16:creationId xmlns:a16="http://schemas.microsoft.com/office/drawing/2014/main" id="{5287BB21-2112-406D-BAF7-F866A6169807}"/>
              </a:ext>
            </a:extLst>
          </p:cNvPr>
          <p:cNvSpPr txBox="1"/>
          <p:nvPr/>
        </p:nvSpPr>
        <p:spPr>
          <a:xfrm>
            <a:off x="5409665" y="3106343"/>
            <a:ext cx="686335" cy="297454"/>
          </a:xfrm>
          <a:prstGeom prst="rect">
            <a:avLst/>
          </a:prstGeom>
          <a:noFill/>
        </p:spPr>
        <p:txBody>
          <a:bodyPr wrap="square">
            <a:spAutoFit/>
          </a:bodyPr>
          <a:lstStyle/>
          <a:p>
            <a:r>
              <a:rPr lang="fr-FR" sz="1333" b="1" i="1" dirty="0">
                <a:latin typeface="Times New Roman" panose="02020603050405020304" pitchFamily="18" charset="0"/>
                <a:ea typeface="Times New Roman" panose="02020603050405020304" pitchFamily="18" charset="0"/>
              </a:rPr>
              <a:t>Gr x10</a:t>
            </a:r>
            <a:endParaRPr lang="fr-TN" sz="1333" dirty="0"/>
          </a:p>
        </p:txBody>
      </p:sp>
      <p:sp>
        <p:nvSpPr>
          <p:cNvPr id="46" name="TextBox 45">
            <a:extLst>
              <a:ext uri="{FF2B5EF4-FFF2-40B4-BE49-F238E27FC236}">
                <a16:creationId xmlns:a16="http://schemas.microsoft.com/office/drawing/2014/main" id="{CB930BC5-9803-4020-B203-8F3C9A0946A5}"/>
              </a:ext>
            </a:extLst>
          </p:cNvPr>
          <p:cNvSpPr txBox="1"/>
          <p:nvPr/>
        </p:nvSpPr>
        <p:spPr>
          <a:xfrm>
            <a:off x="5495123" y="5778990"/>
            <a:ext cx="686335" cy="297454"/>
          </a:xfrm>
          <a:prstGeom prst="rect">
            <a:avLst/>
          </a:prstGeom>
          <a:noFill/>
        </p:spPr>
        <p:txBody>
          <a:bodyPr wrap="square">
            <a:spAutoFit/>
          </a:bodyPr>
          <a:lstStyle/>
          <a:p>
            <a:r>
              <a:rPr lang="fr-FR" sz="1333" b="1" i="1" dirty="0">
                <a:latin typeface="Times New Roman" panose="02020603050405020304" pitchFamily="18" charset="0"/>
                <a:ea typeface="Times New Roman" panose="02020603050405020304" pitchFamily="18" charset="0"/>
              </a:rPr>
              <a:t>Gr x10</a:t>
            </a:r>
            <a:endParaRPr lang="fr-TN" sz="1333" dirty="0"/>
          </a:p>
        </p:txBody>
      </p:sp>
      <p:sp>
        <p:nvSpPr>
          <p:cNvPr id="47" name="TextBox 46">
            <a:extLst>
              <a:ext uri="{FF2B5EF4-FFF2-40B4-BE49-F238E27FC236}">
                <a16:creationId xmlns:a16="http://schemas.microsoft.com/office/drawing/2014/main" id="{F512D924-6431-48C6-A50A-35C7B7094D5F}"/>
              </a:ext>
            </a:extLst>
          </p:cNvPr>
          <p:cNvSpPr txBox="1"/>
          <p:nvPr/>
        </p:nvSpPr>
        <p:spPr>
          <a:xfrm>
            <a:off x="2463265" y="5774000"/>
            <a:ext cx="686335" cy="297454"/>
          </a:xfrm>
          <a:prstGeom prst="rect">
            <a:avLst/>
          </a:prstGeom>
          <a:noFill/>
        </p:spPr>
        <p:txBody>
          <a:bodyPr wrap="square">
            <a:spAutoFit/>
          </a:bodyPr>
          <a:lstStyle/>
          <a:p>
            <a:r>
              <a:rPr lang="fr-FR" sz="1333" b="1" i="1" dirty="0">
                <a:latin typeface="Times New Roman" panose="02020603050405020304" pitchFamily="18" charset="0"/>
                <a:ea typeface="Times New Roman" panose="02020603050405020304" pitchFamily="18" charset="0"/>
              </a:rPr>
              <a:t>Gr x10</a:t>
            </a:r>
            <a:endParaRPr lang="fr-TN" sz="1333" dirty="0"/>
          </a:p>
        </p:txBody>
      </p:sp>
      <p:sp>
        <p:nvSpPr>
          <p:cNvPr id="48" name="Rectangle 47">
            <a:extLst>
              <a:ext uri="{FF2B5EF4-FFF2-40B4-BE49-F238E27FC236}">
                <a16:creationId xmlns:a16="http://schemas.microsoft.com/office/drawing/2014/main" id="{DC7F025F-A417-4680-8BAC-E4707AA750FB}"/>
              </a:ext>
            </a:extLst>
          </p:cNvPr>
          <p:cNvSpPr/>
          <p:nvPr/>
        </p:nvSpPr>
        <p:spPr>
          <a:xfrm>
            <a:off x="10591824" y="1815756"/>
            <a:ext cx="736577" cy="2222844"/>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TN" sz="1200" dirty="0"/>
          </a:p>
        </p:txBody>
      </p:sp>
      <p:sp>
        <p:nvSpPr>
          <p:cNvPr id="49" name="Rectangle 48">
            <a:extLst>
              <a:ext uri="{FF2B5EF4-FFF2-40B4-BE49-F238E27FC236}">
                <a16:creationId xmlns:a16="http://schemas.microsoft.com/office/drawing/2014/main" id="{3CE66A58-3A2B-4A15-AE4E-6D62A1E22621}"/>
              </a:ext>
            </a:extLst>
          </p:cNvPr>
          <p:cNvSpPr/>
          <p:nvPr/>
        </p:nvSpPr>
        <p:spPr>
          <a:xfrm>
            <a:off x="9715512" y="2209800"/>
            <a:ext cx="736577" cy="1833661"/>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TN" sz="1200" dirty="0"/>
          </a:p>
        </p:txBody>
      </p:sp>
      <p:sp>
        <p:nvSpPr>
          <p:cNvPr id="53" name="Rectangle 52">
            <a:extLst>
              <a:ext uri="{FF2B5EF4-FFF2-40B4-BE49-F238E27FC236}">
                <a16:creationId xmlns:a16="http://schemas.microsoft.com/office/drawing/2014/main" id="{5718116F-68D4-4E07-B562-7BAEAF2CCDC0}"/>
              </a:ext>
            </a:extLst>
          </p:cNvPr>
          <p:cNvSpPr/>
          <p:nvPr/>
        </p:nvSpPr>
        <p:spPr>
          <a:xfrm>
            <a:off x="47118" y="1075214"/>
            <a:ext cx="6235269" cy="50988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TN" sz="1200" dirty="0"/>
          </a:p>
        </p:txBody>
      </p:sp>
      <p:pic>
        <p:nvPicPr>
          <p:cNvPr id="54" name="Image 90">
            <a:extLst>
              <a:ext uri="{FF2B5EF4-FFF2-40B4-BE49-F238E27FC236}">
                <a16:creationId xmlns:a16="http://schemas.microsoft.com/office/drawing/2014/main" id="{1B52430B-DE2E-475D-824E-90F3D36FC5AC}"/>
              </a:ext>
            </a:extLst>
          </p:cNvPr>
          <p:cNvPicPr/>
          <p:nvPr/>
        </p:nvPicPr>
        <p:blipFill rotWithShape="1">
          <a:blip r:embed="rId3" cstate="print">
            <a:extLst>
              <a:ext uri="{28A0092B-C50C-407E-A947-70E740481C1C}">
                <a14:useLocalDpi xmlns:a14="http://schemas.microsoft.com/office/drawing/2010/main" val="0"/>
              </a:ext>
            </a:extLst>
          </a:blip>
          <a:srcRect l="2030" t="26506" r="22817" b="1800"/>
          <a:stretch/>
        </p:blipFill>
        <p:spPr bwMode="auto">
          <a:xfrm>
            <a:off x="1483450" y="1540254"/>
            <a:ext cx="4139288" cy="3096426"/>
          </a:xfrm>
          <a:prstGeom prst="rect">
            <a:avLst/>
          </a:prstGeom>
          <a:ln w="28575">
            <a:solidFill>
              <a:srgbClr val="44546A"/>
            </a:solidFill>
          </a:ln>
          <a:extLst>
            <a:ext uri="{53640926-AAD7-44D8-BBD7-CCE9431645EC}">
              <a14:shadowObscured xmlns:a14="http://schemas.microsoft.com/office/drawing/2010/main"/>
            </a:ext>
          </a:extLst>
        </p:spPr>
      </p:pic>
      <p:pic>
        <p:nvPicPr>
          <p:cNvPr id="55" name="Image 203">
            <a:extLst>
              <a:ext uri="{FF2B5EF4-FFF2-40B4-BE49-F238E27FC236}">
                <a16:creationId xmlns:a16="http://schemas.microsoft.com/office/drawing/2014/main" id="{D380DB7D-9B88-4A8D-A37E-711EA40424C2}"/>
              </a:ext>
            </a:extLst>
          </p:cNvPr>
          <p:cNvPicPr/>
          <p:nvPr/>
        </p:nvPicPr>
        <p:blipFill rotWithShape="1">
          <a:blip r:embed="rId13" cstate="print">
            <a:extLst>
              <a:ext uri="{28A0092B-C50C-407E-A947-70E740481C1C}">
                <a14:useLocalDpi xmlns:a14="http://schemas.microsoft.com/office/drawing/2010/main" val="0"/>
              </a:ext>
            </a:extLst>
          </a:blip>
          <a:srcRect l="14711" r="1" b="15744"/>
          <a:stretch/>
        </p:blipFill>
        <p:spPr bwMode="auto">
          <a:xfrm rot="10800000">
            <a:off x="4107516" y="1953631"/>
            <a:ext cx="1086498" cy="727035"/>
          </a:xfrm>
          <a:prstGeom prst="rect">
            <a:avLst/>
          </a:prstGeom>
          <a:ln w="28575" cap="flat" cmpd="sng" algn="ctr">
            <a:solidFill>
              <a:srgbClr val="44546A"/>
            </a:solidFill>
            <a:prstDash val="solid"/>
            <a:round/>
            <a:headEnd type="none" w="med" len="med"/>
            <a:tailEnd type="none" w="med" len="med"/>
            <a:extLst>
              <a:ext uri="{C807C97D-BFC1-408E-A445-0C87EB9F89A2}">
                <ask:lineSketchStyleProps xmln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56" name="TextBox 55">
            <a:extLst>
              <a:ext uri="{FF2B5EF4-FFF2-40B4-BE49-F238E27FC236}">
                <a16:creationId xmlns:a16="http://schemas.microsoft.com/office/drawing/2014/main" id="{E4DD122A-4627-415A-92A9-CEF96265B5CA}"/>
              </a:ext>
            </a:extLst>
          </p:cNvPr>
          <p:cNvSpPr txBox="1"/>
          <p:nvPr/>
        </p:nvSpPr>
        <p:spPr>
          <a:xfrm>
            <a:off x="2970588" y="4894041"/>
            <a:ext cx="1196695" cy="379656"/>
          </a:xfrm>
          <a:prstGeom prst="rect">
            <a:avLst/>
          </a:prstGeom>
          <a:noFill/>
        </p:spPr>
        <p:txBody>
          <a:bodyPr wrap="square">
            <a:spAutoFit/>
          </a:bodyPr>
          <a:lstStyle/>
          <a:p>
            <a:pPr algn="ctr"/>
            <a:r>
              <a:rPr lang="fr-FR" sz="1867" b="1" i="1" dirty="0">
                <a:solidFill>
                  <a:srgbClr val="44546A"/>
                </a:solidFill>
                <a:latin typeface="Sitka Text" pitchFamily="2" charset="0"/>
                <a:ea typeface="Times New Roman" panose="02020603050405020304" pitchFamily="18" charset="0"/>
              </a:rPr>
              <a:t>F4</a:t>
            </a:r>
            <a:endParaRPr lang="fr-TN" sz="1867" dirty="0">
              <a:latin typeface="Sitka Text" pitchFamily="2" charset="0"/>
            </a:endParaRPr>
          </a:p>
        </p:txBody>
      </p:sp>
      <p:sp>
        <p:nvSpPr>
          <p:cNvPr id="50" name="Slide Number Placeholder 2">
            <a:extLst>
              <a:ext uri="{FF2B5EF4-FFF2-40B4-BE49-F238E27FC236}">
                <a16:creationId xmlns:a16="http://schemas.microsoft.com/office/drawing/2014/main" id="{2A89B2C0-A528-4493-B360-D7CE8806F855}"/>
              </a:ext>
            </a:extLst>
          </p:cNvPr>
          <p:cNvSpPr>
            <a:spLocks noGrp="1"/>
          </p:cNvSpPr>
          <p:nvPr>
            <p:ph type="sldNum" sz="quarter" idx="12"/>
          </p:nvPr>
        </p:nvSpPr>
        <p:spPr>
          <a:xfrm>
            <a:off x="10650519" y="6477000"/>
            <a:ext cx="1422400" cy="243417"/>
          </a:xfrm>
        </p:spPr>
        <p:txBody>
          <a:bodyPr/>
          <a:lstStyle/>
          <a:p>
            <a:fld id="{B6F15528-21DE-4FAA-801E-634DDDAF4B2B}" type="slidenum">
              <a:rPr lang="en-US" sz="1333" b="1">
                <a:solidFill>
                  <a:schemeClr val="tx1"/>
                </a:solidFill>
              </a:rPr>
              <a:pPr/>
              <a:t>30</a:t>
            </a:fld>
            <a:endParaRPr lang="en-US" sz="1333" b="1" dirty="0">
              <a:solidFill>
                <a:schemeClr val="tx1"/>
              </a:solidFill>
            </a:endParaRPr>
          </a:p>
        </p:txBody>
      </p:sp>
      <p:sp>
        <p:nvSpPr>
          <p:cNvPr id="2" name="Rectangle 1"/>
          <p:cNvSpPr/>
          <p:nvPr/>
        </p:nvSpPr>
        <p:spPr>
          <a:xfrm>
            <a:off x="6309468" y="4604283"/>
            <a:ext cx="6096000" cy="1338828"/>
          </a:xfrm>
          <a:prstGeom prst="rect">
            <a:avLst/>
          </a:prstGeom>
        </p:spPr>
        <p:txBody>
          <a:bodyPr>
            <a:spAutoFit/>
          </a:bodyPr>
          <a:lstStyle/>
          <a:p>
            <a:pPr algn="ctr">
              <a:lnSpc>
                <a:spcPct val="150000"/>
              </a:lnSpc>
              <a:spcAft>
                <a:spcPts val="0"/>
              </a:spcAft>
              <a:tabLst>
                <a:tab pos="4763135" algn="l"/>
              </a:tabLst>
            </a:pPr>
            <a:r>
              <a:rPr lang="fr-FR" dirty="0">
                <a:latin typeface="Times New Roman" panose="02020603050405020304" pitchFamily="18" charset="0"/>
                <a:ea typeface="Times New Roman" panose="02020603050405020304" pitchFamily="18" charset="0"/>
              </a:rPr>
              <a:t>* : p &lt; 0,05 </a:t>
            </a:r>
            <a:r>
              <a:rPr lang="fr-FR" dirty="0">
                <a:latin typeface="Times New Roman" panose="02020603050405020304" pitchFamily="18" charset="0"/>
                <a:ea typeface="Calibri" panose="020F0502020204030204" pitchFamily="34" charset="0"/>
              </a:rPr>
              <a:t>différence significative ; </a:t>
            </a:r>
            <a:r>
              <a:rPr lang="fr-FR" dirty="0">
                <a:latin typeface="Times New Roman" panose="02020603050405020304" pitchFamily="18" charset="0"/>
                <a:ea typeface="Times New Roman" panose="02020603050405020304" pitchFamily="18" charset="0"/>
              </a:rPr>
              <a:t>**** : p &lt; 0,0001 </a:t>
            </a:r>
            <a:r>
              <a:rPr lang="fr-FR" dirty="0">
                <a:latin typeface="Times New Roman" panose="02020603050405020304" pitchFamily="18" charset="0"/>
                <a:ea typeface="Calibri" panose="020F0502020204030204" pitchFamily="34" charset="0"/>
              </a:rPr>
              <a:t>différence très hautement significative par rapport aux</a:t>
            </a:r>
            <a:r>
              <a:rPr lang="fr-FR" dirty="0">
                <a:latin typeface="Times New Roman" panose="02020603050405020304" pitchFamily="18" charset="0"/>
                <a:ea typeface="Times New Roman" panose="02020603050405020304" pitchFamily="18" charset="0"/>
              </a:rPr>
              <a:t> témoins.</a:t>
            </a:r>
            <a:endParaRPr lang="fr-FR" sz="3600" dirty="0">
              <a:latin typeface="Times New Roman" panose="02020603050405020304" pitchFamily="18" charset="0"/>
              <a:ea typeface="Times New Roman" panose="02020603050405020304" pitchFamily="18" charset="0"/>
            </a:endParaRPr>
          </a:p>
          <a:p>
            <a:pPr algn="ctr">
              <a:lnSpc>
                <a:spcPct val="150000"/>
              </a:lnSpc>
              <a:spcAft>
                <a:spcPts val="1200"/>
              </a:spcAft>
              <a:tabLst>
                <a:tab pos="4763135" algn="l"/>
              </a:tabLst>
            </a:pPr>
            <a:r>
              <a:rPr lang="fr-FR" dirty="0">
                <a:latin typeface="Times New Roman" panose="02020603050405020304" pitchFamily="18" charset="0"/>
                <a:ea typeface="Times New Roman" panose="02020603050405020304" pitchFamily="18" charset="0"/>
              </a:rPr>
              <a:t>a’’’ : p &lt; 0,0001 comparé aux patients du stade F0-F1.</a:t>
            </a:r>
            <a:endParaRPr lang="fr-FR"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7733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ppt_x"/>
                                          </p:val>
                                        </p:tav>
                                        <p:tav tm="100000">
                                          <p:val>
                                            <p:strVal val="#ppt_x"/>
                                          </p:val>
                                        </p:tav>
                                      </p:tavLst>
                                    </p:anim>
                                    <p:anim calcmode="lin" valueType="num">
                                      <p:cBhvr additive="base">
                                        <p:cTn id="40" dur="500" fill="hold"/>
                                        <p:tgtEl>
                                          <p:spTgt spid="3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ppt_x"/>
                                          </p:val>
                                        </p:tav>
                                        <p:tav tm="100000">
                                          <p:val>
                                            <p:strVal val="#ppt_x"/>
                                          </p:val>
                                        </p:tav>
                                      </p:tavLst>
                                    </p:anim>
                                    <p:anim calcmode="lin" valueType="num">
                                      <p:cBhvr additive="base">
                                        <p:cTn id="44" dur="500" fill="hold"/>
                                        <p:tgtEl>
                                          <p:spTgt spid="3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500" fill="hold"/>
                                        <p:tgtEl>
                                          <p:spTgt spid="38"/>
                                        </p:tgtEl>
                                        <p:attrNameLst>
                                          <p:attrName>ppt_x</p:attrName>
                                        </p:attrNameLst>
                                      </p:cBhvr>
                                      <p:tavLst>
                                        <p:tav tm="0">
                                          <p:val>
                                            <p:strVal val="#ppt_x"/>
                                          </p:val>
                                        </p:tav>
                                        <p:tav tm="100000">
                                          <p:val>
                                            <p:strVal val="#ppt_x"/>
                                          </p:val>
                                        </p:tav>
                                      </p:tavLst>
                                    </p:anim>
                                    <p:anim calcmode="lin" valueType="num">
                                      <p:cBhvr additive="base">
                                        <p:cTn id="48" dur="500" fill="hold"/>
                                        <p:tgtEl>
                                          <p:spTgt spid="3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ppt_x"/>
                                          </p:val>
                                        </p:tav>
                                        <p:tav tm="100000">
                                          <p:val>
                                            <p:strVal val="#ppt_x"/>
                                          </p:val>
                                        </p:tav>
                                      </p:tavLst>
                                    </p:anim>
                                    <p:anim calcmode="lin" valueType="num">
                                      <p:cBhvr additive="base">
                                        <p:cTn id="52" dur="5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500" fill="hold"/>
                                        <p:tgtEl>
                                          <p:spTgt spid="39"/>
                                        </p:tgtEl>
                                        <p:attrNameLst>
                                          <p:attrName>ppt_x</p:attrName>
                                        </p:attrNameLst>
                                      </p:cBhvr>
                                      <p:tavLst>
                                        <p:tav tm="0">
                                          <p:val>
                                            <p:strVal val="#ppt_x"/>
                                          </p:val>
                                        </p:tav>
                                        <p:tav tm="100000">
                                          <p:val>
                                            <p:strVal val="#ppt_x"/>
                                          </p:val>
                                        </p:tav>
                                      </p:tavLst>
                                    </p:anim>
                                    <p:anim calcmode="lin" valueType="num">
                                      <p:cBhvr additive="base">
                                        <p:cTn id="56" dur="500" fill="hold"/>
                                        <p:tgtEl>
                                          <p:spTgt spid="3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additive="base">
                                        <p:cTn id="59" dur="500" fill="hold"/>
                                        <p:tgtEl>
                                          <p:spTgt spid="40"/>
                                        </p:tgtEl>
                                        <p:attrNameLst>
                                          <p:attrName>ppt_x</p:attrName>
                                        </p:attrNameLst>
                                      </p:cBhvr>
                                      <p:tavLst>
                                        <p:tav tm="0">
                                          <p:val>
                                            <p:strVal val="#ppt_x"/>
                                          </p:val>
                                        </p:tav>
                                        <p:tav tm="100000">
                                          <p:val>
                                            <p:strVal val="#ppt_x"/>
                                          </p:val>
                                        </p:tav>
                                      </p:tavLst>
                                    </p:anim>
                                    <p:anim calcmode="lin" valueType="num">
                                      <p:cBhvr additive="base">
                                        <p:cTn id="60" dur="500" fill="hold"/>
                                        <p:tgtEl>
                                          <p:spTgt spid="4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ppt_x"/>
                                          </p:val>
                                        </p:tav>
                                        <p:tav tm="100000">
                                          <p:val>
                                            <p:strVal val="#ppt_x"/>
                                          </p:val>
                                        </p:tav>
                                      </p:tavLst>
                                    </p:anim>
                                    <p:anim calcmode="lin" valueType="num">
                                      <p:cBhvr additive="base">
                                        <p:cTn id="64" dur="500" fill="hold"/>
                                        <p:tgtEl>
                                          <p:spTgt spid="4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additive="base">
                                        <p:cTn id="67" dur="500" fill="hold"/>
                                        <p:tgtEl>
                                          <p:spTgt spid="43"/>
                                        </p:tgtEl>
                                        <p:attrNameLst>
                                          <p:attrName>ppt_x</p:attrName>
                                        </p:attrNameLst>
                                      </p:cBhvr>
                                      <p:tavLst>
                                        <p:tav tm="0">
                                          <p:val>
                                            <p:strVal val="#ppt_x"/>
                                          </p:val>
                                        </p:tav>
                                        <p:tav tm="100000">
                                          <p:val>
                                            <p:strVal val="#ppt_x"/>
                                          </p:val>
                                        </p:tav>
                                      </p:tavLst>
                                    </p:anim>
                                    <p:anim calcmode="lin" valueType="num">
                                      <p:cBhvr additive="base">
                                        <p:cTn id="68" dur="500" fill="hold"/>
                                        <p:tgtEl>
                                          <p:spTgt spid="4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500" fill="hold"/>
                                        <p:tgtEl>
                                          <p:spTgt spid="44"/>
                                        </p:tgtEl>
                                        <p:attrNameLst>
                                          <p:attrName>ppt_x</p:attrName>
                                        </p:attrNameLst>
                                      </p:cBhvr>
                                      <p:tavLst>
                                        <p:tav tm="0">
                                          <p:val>
                                            <p:strVal val="#ppt_x"/>
                                          </p:val>
                                        </p:tav>
                                        <p:tav tm="100000">
                                          <p:val>
                                            <p:strVal val="#ppt_x"/>
                                          </p:val>
                                        </p:tav>
                                      </p:tavLst>
                                    </p:anim>
                                    <p:anim calcmode="lin" valueType="num">
                                      <p:cBhvr additive="base">
                                        <p:cTn id="72" dur="500" fill="hold"/>
                                        <p:tgtEl>
                                          <p:spTgt spid="4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5"/>
                                        </p:tgtEl>
                                        <p:attrNameLst>
                                          <p:attrName>style.visibility</p:attrName>
                                        </p:attrNameLst>
                                      </p:cBhvr>
                                      <p:to>
                                        <p:strVal val="visible"/>
                                      </p:to>
                                    </p:set>
                                    <p:anim calcmode="lin" valueType="num">
                                      <p:cBhvr additive="base">
                                        <p:cTn id="75" dur="500" fill="hold"/>
                                        <p:tgtEl>
                                          <p:spTgt spid="45"/>
                                        </p:tgtEl>
                                        <p:attrNameLst>
                                          <p:attrName>ppt_x</p:attrName>
                                        </p:attrNameLst>
                                      </p:cBhvr>
                                      <p:tavLst>
                                        <p:tav tm="0">
                                          <p:val>
                                            <p:strVal val="#ppt_x"/>
                                          </p:val>
                                        </p:tav>
                                        <p:tav tm="100000">
                                          <p:val>
                                            <p:strVal val="#ppt_x"/>
                                          </p:val>
                                        </p:tav>
                                      </p:tavLst>
                                    </p:anim>
                                    <p:anim calcmode="lin" valueType="num">
                                      <p:cBhvr additive="base">
                                        <p:cTn id="76" dur="500" fill="hold"/>
                                        <p:tgtEl>
                                          <p:spTgt spid="4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ppt_x"/>
                                          </p:val>
                                        </p:tav>
                                        <p:tav tm="100000">
                                          <p:val>
                                            <p:strVal val="#ppt_x"/>
                                          </p:val>
                                        </p:tav>
                                      </p:tavLst>
                                    </p:anim>
                                    <p:anim calcmode="lin" valueType="num">
                                      <p:cBhvr additive="base">
                                        <p:cTn id="80" dur="500" fill="hold"/>
                                        <p:tgtEl>
                                          <p:spTgt spid="4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additive="base">
                                        <p:cTn id="83" dur="500" fill="hold"/>
                                        <p:tgtEl>
                                          <p:spTgt spid="47"/>
                                        </p:tgtEl>
                                        <p:attrNameLst>
                                          <p:attrName>ppt_x</p:attrName>
                                        </p:attrNameLst>
                                      </p:cBhvr>
                                      <p:tavLst>
                                        <p:tav tm="0">
                                          <p:val>
                                            <p:strVal val="#ppt_x"/>
                                          </p:val>
                                        </p:tav>
                                        <p:tav tm="100000">
                                          <p:val>
                                            <p:strVal val="#ppt_x"/>
                                          </p:val>
                                        </p:tav>
                                      </p:tavLst>
                                    </p:anim>
                                    <p:anim calcmode="lin" valueType="num">
                                      <p:cBhvr additive="base">
                                        <p:cTn id="84"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barn(inVertical)">
                                      <p:cBhvr>
                                        <p:cTn id="89" dur="500"/>
                                        <p:tgtEl>
                                          <p:spTgt spid="53"/>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54"/>
                                        </p:tgtEl>
                                        <p:attrNameLst>
                                          <p:attrName>style.visibility</p:attrName>
                                        </p:attrNameLst>
                                      </p:cBhvr>
                                      <p:to>
                                        <p:strVal val="visible"/>
                                      </p:to>
                                    </p:set>
                                    <p:anim calcmode="lin" valueType="num">
                                      <p:cBhvr additive="base">
                                        <p:cTn id="94" dur="500" fill="hold"/>
                                        <p:tgtEl>
                                          <p:spTgt spid="54"/>
                                        </p:tgtEl>
                                        <p:attrNameLst>
                                          <p:attrName>ppt_x</p:attrName>
                                        </p:attrNameLst>
                                      </p:cBhvr>
                                      <p:tavLst>
                                        <p:tav tm="0">
                                          <p:val>
                                            <p:strVal val="#ppt_x"/>
                                          </p:val>
                                        </p:tav>
                                        <p:tav tm="100000">
                                          <p:val>
                                            <p:strVal val="#ppt_x"/>
                                          </p:val>
                                        </p:tav>
                                      </p:tavLst>
                                    </p:anim>
                                    <p:anim calcmode="lin" valueType="num">
                                      <p:cBhvr additive="base">
                                        <p:cTn id="95" dur="500" fill="hold"/>
                                        <p:tgtEl>
                                          <p:spTgt spid="54"/>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additive="base">
                                        <p:cTn id="98" dur="500" fill="hold"/>
                                        <p:tgtEl>
                                          <p:spTgt spid="56"/>
                                        </p:tgtEl>
                                        <p:attrNameLst>
                                          <p:attrName>ppt_x</p:attrName>
                                        </p:attrNameLst>
                                      </p:cBhvr>
                                      <p:tavLst>
                                        <p:tav tm="0">
                                          <p:val>
                                            <p:strVal val="#ppt_x"/>
                                          </p:val>
                                        </p:tav>
                                        <p:tav tm="100000">
                                          <p:val>
                                            <p:strVal val="#ppt_x"/>
                                          </p:val>
                                        </p:tav>
                                      </p:tavLst>
                                    </p:anim>
                                    <p:anim calcmode="lin" valueType="num">
                                      <p:cBhvr additive="base">
                                        <p:cTn id="99" dur="500" fill="hold"/>
                                        <p:tgtEl>
                                          <p:spTgt spid="56"/>
                                        </p:tgtEl>
                                        <p:attrNameLst>
                                          <p:attrName>ppt_y</p:attrName>
                                        </p:attrNameLst>
                                      </p:cBhvr>
                                      <p:tavLst>
                                        <p:tav tm="0">
                                          <p:val>
                                            <p:strVal val="1+#ppt_h/2"/>
                                          </p:val>
                                        </p:tav>
                                        <p:tav tm="100000">
                                          <p:val>
                                            <p:strVal val="#ppt_y"/>
                                          </p:val>
                                        </p:tav>
                                      </p:tavLst>
                                    </p:anim>
                                  </p:childTnLst>
                                </p:cTn>
                              </p:par>
                              <p:par>
                                <p:cTn id="100" presetID="2" presetClass="entr" presetSubtype="4" fill="hold" nodeType="withEffect">
                                  <p:stCondLst>
                                    <p:cond delay="0"/>
                                  </p:stCondLst>
                                  <p:childTnLst>
                                    <p:set>
                                      <p:cBhvr>
                                        <p:cTn id="101" dur="1" fill="hold">
                                          <p:stCondLst>
                                            <p:cond delay="0"/>
                                          </p:stCondLst>
                                        </p:cTn>
                                        <p:tgtEl>
                                          <p:spTgt spid="55"/>
                                        </p:tgtEl>
                                        <p:attrNameLst>
                                          <p:attrName>style.visibility</p:attrName>
                                        </p:attrNameLst>
                                      </p:cBhvr>
                                      <p:to>
                                        <p:strVal val="visible"/>
                                      </p:to>
                                    </p:set>
                                    <p:anim calcmode="lin" valueType="num">
                                      <p:cBhvr additive="base">
                                        <p:cTn id="102" dur="500" fill="hold"/>
                                        <p:tgtEl>
                                          <p:spTgt spid="55"/>
                                        </p:tgtEl>
                                        <p:attrNameLst>
                                          <p:attrName>ppt_x</p:attrName>
                                        </p:attrNameLst>
                                      </p:cBhvr>
                                      <p:tavLst>
                                        <p:tav tm="0">
                                          <p:val>
                                            <p:strVal val="#ppt_x"/>
                                          </p:val>
                                        </p:tav>
                                        <p:tav tm="100000">
                                          <p:val>
                                            <p:strVal val="#ppt_x"/>
                                          </p:val>
                                        </p:tav>
                                      </p:tavLst>
                                    </p:anim>
                                    <p:anim calcmode="lin" valueType="num">
                                      <p:cBhvr additive="base">
                                        <p:cTn id="103"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48"/>
                                        </p:tgtEl>
                                        <p:attrNameLst>
                                          <p:attrName>style.visibility</p:attrName>
                                        </p:attrNameLst>
                                      </p:cBhvr>
                                      <p:to>
                                        <p:strVal val="visible"/>
                                      </p:to>
                                    </p:set>
                                    <p:animEffect transition="in" filter="fade">
                                      <p:cBhvr>
                                        <p:cTn id="108" dur="500"/>
                                        <p:tgtEl>
                                          <p:spTgt spid="48"/>
                                        </p:tgtEl>
                                      </p:cBhvr>
                                    </p:animEffect>
                                    <p:anim calcmode="lin" valueType="num">
                                      <p:cBhvr>
                                        <p:cTn id="109" dur="500" fill="hold"/>
                                        <p:tgtEl>
                                          <p:spTgt spid="48"/>
                                        </p:tgtEl>
                                        <p:attrNameLst>
                                          <p:attrName>ppt_x</p:attrName>
                                        </p:attrNameLst>
                                      </p:cBhvr>
                                      <p:tavLst>
                                        <p:tav tm="0">
                                          <p:val>
                                            <p:strVal val="#ppt_x"/>
                                          </p:val>
                                        </p:tav>
                                        <p:tav tm="100000">
                                          <p:val>
                                            <p:strVal val="#ppt_x"/>
                                          </p:val>
                                        </p:tav>
                                      </p:tavLst>
                                    </p:anim>
                                    <p:anim calcmode="lin" valueType="num">
                                      <p:cBhvr>
                                        <p:cTn id="110" dur="500" fill="hold"/>
                                        <p:tgtEl>
                                          <p:spTgt spid="48"/>
                                        </p:tgtEl>
                                        <p:attrNameLst>
                                          <p:attrName>ppt_y</p:attrName>
                                        </p:attrNameLst>
                                      </p:cBhvr>
                                      <p:tavLst>
                                        <p:tav tm="0">
                                          <p:val>
                                            <p:strVal val="#ppt_y+.1"/>
                                          </p:val>
                                        </p:tav>
                                        <p:tav tm="100000">
                                          <p:val>
                                            <p:strVal val="#ppt_y"/>
                                          </p:val>
                                        </p:tav>
                                      </p:tavLst>
                                    </p:anim>
                                  </p:childTnLst>
                                </p:cTn>
                              </p:par>
                              <p:par>
                                <p:cTn id="111" presetID="42" presetClass="entr" presetSubtype="0" fill="hold" nodeType="withEffect">
                                  <p:stCondLst>
                                    <p:cond delay="0"/>
                                  </p:stCondLst>
                                  <p:childTnLst>
                                    <p:set>
                                      <p:cBhvr>
                                        <p:cTn id="112" dur="1" fill="hold">
                                          <p:stCondLst>
                                            <p:cond delay="0"/>
                                          </p:stCondLst>
                                        </p:cTn>
                                        <p:tgtEl>
                                          <p:spTgt spid="5122"/>
                                        </p:tgtEl>
                                        <p:attrNameLst>
                                          <p:attrName>style.visibility</p:attrName>
                                        </p:attrNameLst>
                                      </p:cBhvr>
                                      <p:to>
                                        <p:strVal val="visible"/>
                                      </p:to>
                                    </p:set>
                                    <p:animEffect transition="in" filter="fade">
                                      <p:cBhvr>
                                        <p:cTn id="113" dur="500"/>
                                        <p:tgtEl>
                                          <p:spTgt spid="5122"/>
                                        </p:tgtEl>
                                      </p:cBhvr>
                                    </p:animEffect>
                                    <p:anim calcmode="lin" valueType="num">
                                      <p:cBhvr>
                                        <p:cTn id="114" dur="500" fill="hold"/>
                                        <p:tgtEl>
                                          <p:spTgt spid="5122"/>
                                        </p:tgtEl>
                                        <p:attrNameLst>
                                          <p:attrName>ppt_x</p:attrName>
                                        </p:attrNameLst>
                                      </p:cBhvr>
                                      <p:tavLst>
                                        <p:tav tm="0">
                                          <p:val>
                                            <p:strVal val="#ppt_x"/>
                                          </p:val>
                                        </p:tav>
                                        <p:tav tm="100000">
                                          <p:val>
                                            <p:strVal val="#ppt_x"/>
                                          </p:val>
                                        </p:tav>
                                      </p:tavLst>
                                    </p:anim>
                                    <p:anim calcmode="lin" valueType="num">
                                      <p:cBhvr>
                                        <p:cTn id="115" dur="5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grpId="0" nodeType="clickEffect">
                                  <p:stCondLst>
                                    <p:cond delay="0"/>
                                  </p:stCondLst>
                                  <p:childTnLst>
                                    <p:set>
                                      <p:cBhvr>
                                        <p:cTn id="119" dur="1" fill="hold">
                                          <p:stCondLst>
                                            <p:cond delay="0"/>
                                          </p:stCondLst>
                                        </p:cTn>
                                        <p:tgtEl>
                                          <p:spTgt spid="49"/>
                                        </p:tgtEl>
                                        <p:attrNameLst>
                                          <p:attrName>style.visibility</p:attrName>
                                        </p:attrNameLst>
                                      </p:cBhvr>
                                      <p:to>
                                        <p:strVal val="visible"/>
                                      </p:to>
                                    </p:set>
                                    <p:animEffect transition="in" filter="fade">
                                      <p:cBhvr>
                                        <p:cTn id="120" dur="500"/>
                                        <p:tgtEl>
                                          <p:spTgt spid="49"/>
                                        </p:tgtEl>
                                      </p:cBhvr>
                                    </p:animEffect>
                                    <p:anim calcmode="lin" valueType="num">
                                      <p:cBhvr>
                                        <p:cTn id="121" dur="500" fill="hold"/>
                                        <p:tgtEl>
                                          <p:spTgt spid="49"/>
                                        </p:tgtEl>
                                        <p:attrNameLst>
                                          <p:attrName>ppt_x</p:attrName>
                                        </p:attrNameLst>
                                      </p:cBhvr>
                                      <p:tavLst>
                                        <p:tav tm="0">
                                          <p:val>
                                            <p:strVal val="#ppt_x"/>
                                          </p:val>
                                        </p:tav>
                                        <p:tav tm="100000">
                                          <p:val>
                                            <p:strVal val="#ppt_x"/>
                                          </p:val>
                                        </p:tav>
                                      </p:tavLst>
                                    </p:anim>
                                    <p:anim calcmode="lin" valueType="num">
                                      <p:cBhvr>
                                        <p:cTn id="122"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7" grpId="0" animBg="1"/>
      <p:bldP spid="38" grpId="0" animBg="1"/>
      <p:bldP spid="39" grpId="0"/>
      <p:bldP spid="40" grpId="0"/>
      <p:bldP spid="42" grpId="0"/>
      <p:bldP spid="43" grpId="0"/>
      <p:bldP spid="44" grpId="0"/>
      <p:bldP spid="45" grpId="0"/>
      <p:bldP spid="46" grpId="0"/>
      <p:bldP spid="47" grpId="0"/>
      <p:bldP spid="48" grpId="0" animBg="1"/>
      <p:bldP spid="49" grpId="0" animBg="1"/>
      <p:bldP spid="53" grpId="0" animBg="1"/>
      <p:bldP spid="5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50C1A9C-2D39-49CB-93A8-48294D963B45}" type="datetime1">
              <a:rPr lang="en-US" smtClean="0"/>
              <a:t>11/22/2024</a:t>
            </a:fld>
            <a:endParaRPr lang="en-US" dirty="0"/>
          </a:p>
        </p:txBody>
      </p:sp>
      <p:sp>
        <p:nvSpPr>
          <p:cNvPr id="3" name="Espace réservé du pied de page 2"/>
          <p:cNvSpPr>
            <a:spLocks noGrp="1"/>
          </p:cNvSpPr>
          <p:nvPr>
            <p:ph type="ftr" sz="quarter" idx="11"/>
          </p:nvPr>
        </p:nvSpPr>
        <p:spPr/>
        <p:txBody>
          <a:bodyPr/>
          <a:lstStyle/>
          <a:p>
            <a:r>
              <a:rPr lang="en-US" smtClean="0"/>
              <a:t>
              </a:t>
            </a:r>
            <a:endParaRPr lang="en-US" dirty="0"/>
          </a:p>
        </p:txBody>
      </p:sp>
      <p:sp>
        <p:nvSpPr>
          <p:cNvPr id="4" name="Espace réservé du numéro de diapositive 3"/>
          <p:cNvSpPr>
            <a:spLocks noGrp="1"/>
          </p:cNvSpPr>
          <p:nvPr>
            <p:ph type="sldNum" sz="quarter" idx="12"/>
          </p:nvPr>
        </p:nvSpPr>
        <p:spPr/>
        <p:txBody>
          <a:bodyPr/>
          <a:lstStyle/>
          <a:p>
            <a:fld id="{70C12960-6E85-460F-B6E3-5B82CB31AF3D}" type="slidenum">
              <a:rPr lang="en-US" smtClean="0"/>
              <a:t>31</a:t>
            </a:fld>
            <a:endParaRPr lang="en-US" dirty="0"/>
          </a:p>
        </p:txBody>
      </p:sp>
      <p:pic>
        <p:nvPicPr>
          <p:cNvPr id="5" name="Picture 31"/>
          <p:cNvPicPr/>
          <p:nvPr/>
        </p:nvPicPr>
        <p:blipFill>
          <a:blip r:embed="rId3">
            <a:extLst>
              <a:ext uri="{28A0092B-C50C-407E-A947-70E740481C1C}">
                <a14:useLocalDpi xmlns:a14="http://schemas.microsoft.com/office/drawing/2010/main" val="0"/>
              </a:ext>
            </a:extLst>
          </a:blip>
          <a:srcRect/>
          <a:stretch>
            <a:fillRect/>
          </a:stretch>
        </p:blipFill>
        <p:spPr bwMode="auto">
          <a:xfrm>
            <a:off x="6324100" y="1673808"/>
            <a:ext cx="3277099" cy="3633516"/>
          </a:xfrm>
          <a:prstGeom prst="rect">
            <a:avLst/>
          </a:prstGeom>
          <a:noFill/>
        </p:spPr>
      </p:pic>
      <p:sp>
        <p:nvSpPr>
          <p:cNvPr id="6" name="Rectangle 5"/>
          <p:cNvSpPr/>
          <p:nvPr/>
        </p:nvSpPr>
        <p:spPr>
          <a:xfrm>
            <a:off x="6249190" y="5046603"/>
            <a:ext cx="6096000" cy="417422"/>
          </a:xfrm>
          <a:prstGeom prst="rect">
            <a:avLst/>
          </a:prstGeom>
        </p:spPr>
        <p:txBody>
          <a:bodyPr>
            <a:spAutoFit/>
          </a:bodyPr>
          <a:lstStyle/>
          <a:p>
            <a:pPr algn="ctr">
              <a:lnSpc>
                <a:spcPct val="150000"/>
              </a:lnSpc>
              <a:spcAft>
                <a:spcPts val="1000"/>
              </a:spcAft>
            </a:pPr>
            <a:r>
              <a:rPr lang="fr-FR" sz="1600" dirty="0" smtClean="0">
                <a:solidFill>
                  <a:srgbClr val="000000"/>
                </a:solidFill>
                <a:latin typeface="Times New Roman" panose="02020603050405020304" pitchFamily="18" charset="0"/>
                <a:ea typeface="Times New Roman" panose="02020603050405020304" pitchFamily="18" charset="0"/>
              </a:rPr>
              <a:t>**</a:t>
            </a:r>
            <a:r>
              <a:rPr lang="fr-FR" sz="1600" dirty="0">
                <a:solidFill>
                  <a:srgbClr val="000000"/>
                </a:solidFill>
                <a:latin typeface="Times New Roman" panose="02020603050405020304" pitchFamily="18" charset="0"/>
                <a:ea typeface="Times New Roman" panose="02020603050405020304" pitchFamily="18" charset="0"/>
              </a:rPr>
              <a:t> : p &lt; 0,05 </a:t>
            </a:r>
            <a:r>
              <a:rPr lang="fr-FR" sz="1600" dirty="0">
                <a:solidFill>
                  <a:srgbClr val="000000"/>
                </a:solidFill>
                <a:latin typeface="Times New Roman" panose="02020603050405020304" pitchFamily="18" charset="0"/>
                <a:ea typeface="Calibri" panose="020F0502020204030204" pitchFamily="34" charset="0"/>
              </a:rPr>
              <a:t>différence très significative par rapport aux</a:t>
            </a:r>
            <a:r>
              <a:rPr lang="fr-FR" sz="1600" dirty="0">
                <a:solidFill>
                  <a:srgbClr val="000000"/>
                </a:solidFill>
                <a:latin typeface="Times New Roman" panose="02020603050405020304" pitchFamily="18" charset="0"/>
                <a:ea typeface="Times New Roman" panose="02020603050405020304" pitchFamily="18" charset="0"/>
              </a:rPr>
              <a:t> témoins.</a:t>
            </a:r>
            <a:endParaRPr lang="fr-FR" sz="1600" i="1" dirty="0">
              <a:solidFill>
                <a:srgbClr val="44546A"/>
              </a:solidFill>
              <a:effectLst/>
              <a:latin typeface="Times New Roman" panose="02020603050405020304" pitchFamily="18" charset="0"/>
              <a:ea typeface="Times New Roman" panose="02020603050405020304" pitchFamily="18" charset="0"/>
            </a:endParaRPr>
          </a:p>
        </p:txBody>
      </p:sp>
      <p:sp>
        <p:nvSpPr>
          <p:cNvPr id="7" name="Rectangle 6"/>
          <p:cNvSpPr/>
          <p:nvPr/>
        </p:nvSpPr>
        <p:spPr>
          <a:xfrm>
            <a:off x="1376752" y="236586"/>
            <a:ext cx="9438495" cy="1307537"/>
          </a:xfrm>
          <a:prstGeom prst="rect">
            <a:avLst/>
          </a:prstGeom>
        </p:spPr>
        <p:txBody>
          <a:bodyPr wrap="square">
            <a:spAutoFit/>
          </a:bodyPr>
          <a:lstStyle/>
          <a:p>
            <a:pPr algn="ctr">
              <a:lnSpc>
                <a:spcPct val="150000"/>
              </a:lnSpc>
              <a:spcAft>
                <a:spcPts val="1000"/>
              </a:spcAft>
            </a:pPr>
            <a:r>
              <a:rPr lang="fr-FR" sz="2800" b="1" i="1" dirty="0" smtClean="0">
                <a:solidFill>
                  <a:srgbClr val="44546A"/>
                </a:solidFill>
                <a:latin typeface="Times New Roman" panose="02020603050405020304" pitchFamily="18" charset="0"/>
                <a:ea typeface="Times New Roman" panose="02020603050405020304" pitchFamily="18" charset="0"/>
              </a:rPr>
              <a:t>Taux </a:t>
            </a:r>
            <a:r>
              <a:rPr lang="fr-FR" sz="2800" b="1" i="1" dirty="0">
                <a:solidFill>
                  <a:srgbClr val="44546A"/>
                </a:solidFill>
                <a:latin typeface="Times New Roman" panose="02020603050405020304" pitchFamily="18" charset="0"/>
                <a:ea typeface="Times New Roman" panose="02020603050405020304" pitchFamily="18" charset="0"/>
              </a:rPr>
              <a:t>d'expression de HMGB1 chez les témoins et les patients atteints d’hépatite chronique</a:t>
            </a:r>
            <a:endParaRPr lang="fr-FR" sz="2800" i="1" dirty="0">
              <a:solidFill>
                <a:srgbClr val="44546A"/>
              </a:solidFill>
              <a:latin typeface="Times New Roman" panose="02020603050405020304" pitchFamily="18" charset="0"/>
              <a:ea typeface="Times New Roman" panose="02020603050405020304" pitchFamily="18" charset="0"/>
            </a:endParaRPr>
          </a:p>
        </p:txBody>
      </p:sp>
      <p:pic>
        <p:nvPicPr>
          <p:cNvPr id="8" name="Image 7"/>
          <p:cNvPicPr>
            <a:picLocks noChangeAspect="1"/>
          </p:cNvPicPr>
          <p:nvPr/>
        </p:nvPicPr>
        <p:blipFill rotWithShape="1">
          <a:blip r:embed="rId4"/>
          <a:srcRect l="40797" t="26786" r="22056" b="9821"/>
          <a:stretch/>
        </p:blipFill>
        <p:spPr>
          <a:xfrm>
            <a:off x="1415932" y="1673808"/>
            <a:ext cx="4833258" cy="4637315"/>
          </a:xfrm>
          <a:prstGeom prst="rect">
            <a:avLst/>
          </a:prstGeom>
        </p:spPr>
      </p:pic>
      <p:sp>
        <p:nvSpPr>
          <p:cNvPr id="9" name="Rectangle 8"/>
          <p:cNvSpPr/>
          <p:nvPr/>
        </p:nvSpPr>
        <p:spPr>
          <a:xfrm>
            <a:off x="786648" y="4915870"/>
            <a:ext cx="2087181" cy="1200329"/>
          </a:xfrm>
          <a:prstGeom prst="rect">
            <a:avLst/>
          </a:prstGeom>
        </p:spPr>
        <p:txBody>
          <a:bodyPr wrap="square">
            <a:spAutoFit/>
          </a:bodyPr>
          <a:lstStyle/>
          <a:p>
            <a:pPr algn="just"/>
            <a:r>
              <a:rPr lang="fr-FR" sz="1200" b="1" dirty="0">
                <a:solidFill>
                  <a:srgbClr val="44546A"/>
                </a:solidFill>
                <a:latin typeface="Times New Roman" panose="02020603050405020304" pitchFamily="18" charset="0"/>
                <a:ea typeface="Times New Roman" panose="02020603050405020304" pitchFamily="18" charset="0"/>
              </a:rPr>
              <a:t>Profil </a:t>
            </a:r>
            <a:r>
              <a:rPr lang="fr-FR" sz="1200" b="1" dirty="0" err="1">
                <a:solidFill>
                  <a:srgbClr val="44546A"/>
                </a:solidFill>
                <a:latin typeface="Times New Roman" panose="02020603050405020304" pitchFamily="18" charset="0"/>
                <a:ea typeface="Times New Roman" panose="02020603050405020304" pitchFamily="18" charset="0"/>
              </a:rPr>
              <a:t>immunohistochimique</a:t>
            </a:r>
            <a:r>
              <a:rPr lang="fr-FR" sz="1200" b="1" dirty="0">
                <a:solidFill>
                  <a:srgbClr val="44546A"/>
                </a:solidFill>
                <a:latin typeface="Times New Roman" panose="02020603050405020304" pitchFamily="18" charset="0"/>
                <a:ea typeface="Times New Roman" panose="02020603050405020304" pitchFamily="18" charset="0"/>
              </a:rPr>
              <a:t> de HMGB1 dans les tissus hépatiques des patients atteints d’hépatite chronique (B-E) et des témoins (A</a:t>
            </a:r>
            <a:r>
              <a:rPr lang="fr-FR" sz="1200" b="1" dirty="0" smtClean="0">
                <a:solidFill>
                  <a:srgbClr val="44546A"/>
                </a:solidFill>
                <a:latin typeface="Times New Roman" panose="02020603050405020304" pitchFamily="18" charset="0"/>
                <a:ea typeface="Times New Roman" panose="02020603050405020304" pitchFamily="18" charset="0"/>
              </a:rPr>
              <a:t>).</a:t>
            </a:r>
            <a:endParaRPr lang="fr-FR" sz="1200" i="1" dirty="0">
              <a:solidFill>
                <a:srgbClr val="44546A"/>
              </a:solidFill>
              <a:latin typeface="Times New Roman" panose="02020603050405020304" pitchFamily="18" charset="0"/>
              <a:ea typeface="Times New Roman" panose="02020603050405020304" pitchFamily="18" charset="0"/>
            </a:endParaRPr>
          </a:p>
          <a:p>
            <a:pPr algn="just"/>
            <a:r>
              <a:rPr lang="fr-FR" sz="1200" b="1" dirty="0">
                <a:solidFill>
                  <a:srgbClr val="44546A"/>
                </a:solidFill>
                <a:latin typeface="Times New Roman" panose="02020603050405020304" pitchFamily="18" charset="0"/>
                <a:ea typeface="Times New Roman" panose="02020603050405020304" pitchFamily="18" charset="0"/>
              </a:rPr>
              <a:t>Grossissement x100 et x400</a:t>
            </a:r>
            <a:endParaRPr lang="fr-FR" sz="1200" i="1" dirty="0">
              <a:solidFill>
                <a:srgbClr val="44546A"/>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073693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1">
            <a:extLst>
              <a:ext uri="{FF2B5EF4-FFF2-40B4-BE49-F238E27FC236}">
                <a16:creationId xmlns:a16="http://schemas.microsoft.com/office/drawing/2014/main" id="{16934105-A2A3-4F91-BF52-FA6F934C026B}"/>
              </a:ext>
            </a:extLst>
          </p:cNvPr>
          <p:cNvPicPr>
            <a:picLocks noChangeAspect="1"/>
          </p:cNvPicPr>
          <p:nvPr/>
        </p:nvPicPr>
        <p:blipFill>
          <a:blip r:embed="rId3">
            <a:duotone>
              <a:schemeClr val="accent5">
                <a:shade val="45000"/>
                <a:satMod val="135000"/>
              </a:schemeClr>
              <a:prstClr val="white"/>
            </a:duotone>
          </a:blip>
          <a:srcRect/>
          <a:stretch>
            <a:fillRect/>
          </a:stretch>
        </p:blipFill>
        <p:spPr>
          <a:xfrm>
            <a:off x="11714237" y="6375400"/>
            <a:ext cx="447601" cy="465472"/>
          </a:xfrm>
          <a:prstGeom prst="rect">
            <a:avLst/>
          </a:prstGeom>
          <a:ln>
            <a:noFill/>
          </a:ln>
        </p:spPr>
      </p:pic>
      <p:sp>
        <p:nvSpPr>
          <p:cNvPr id="32" name="TextBox 31">
            <a:extLst>
              <a:ext uri="{FF2B5EF4-FFF2-40B4-BE49-F238E27FC236}">
                <a16:creationId xmlns:a16="http://schemas.microsoft.com/office/drawing/2014/main" id="{ACE9F74A-67EC-46FB-B111-2CB8E4E6A3D3}"/>
              </a:ext>
            </a:extLst>
          </p:cNvPr>
          <p:cNvSpPr txBox="1"/>
          <p:nvPr/>
        </p:nvSpPr>
        <p:spPr>
          <a:xfrm>
            <a:off x="2619255" y="-51826"/>
            <a:ext cx="7670800" cy="550985"/>
          </a:xfrm>
          <a:prstGeom prst="rect">
            <a:avLst/>
          </a:prstGeom>
          <a:noFill/>
        </p:spPr>
        <p:txBody>
          <a:bodyPr wrap="square">
            <a:spAutoFit/>
          </a:bodyPr>
          <a:lstStyle/>
          <a:p>
            <a:pPr algn="ctr">
              <a:lnSpc>
                <a:spcPct val="150000"/>
              </a:lnSpc>
            </a:pPr>
            <a:r>
              <a:rPr lang="fr-FR" sz="2267" b="1" i="1" dirty="0">
                <a:solidFill>
                  <a:srgbClr val="44546A"/>
                </a:solidFill>
                <a:latin typeface="Cambria Math" panose="02040503050406030204" pitchFamily="18" charset="0"/>
                <a:ea typeface="Cambria Math" panose="02040503050406030204" pitchFamily="18" charset="0"/>
              </a:rPr>
              <a:t>Expression de HMGB1 en fonction de la sévérité de la fibrose </a:t>
            </a:r>
            <a:endParaRPr lang="fr-TN" sz="2267" i="1" dirty="0">
              <a:solidFill>
                <a:srgbClr val="44546A"/>
              </a:solidFill>
              <a:latin typeface="Cambria Math" panose="02040503050406030204" pitchFamily="18" charset="0"/>
              <a:ea typeface="Cambria Math" panose="02040503050406030204" pitchFamily="18" charset="0"/>
            </a:endParaRPr>
          </a:p>
        </p:txBody>
      </p:sp>
      <p:pic>
        <p:nvPicPr>
          <p:cNvPr id="35" name="Picture 34">
            <a:extLst>
              <a:ext uri="{FF2B5EF4-FFF2-40B4-BE49-F238E27FC236}">
                <a16:creationId xmlns:a16="http://schemas.microsoft.com/office/drawing/2014/main" id="{5CDE3AF4-EC0E-4306-ACE9-D942C2D9406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45669" y="-20668"/>
            <a:ext cx="4329203" cy="3663938"/>
          </a:xfrm>
          <a:prstGeom prst="rect">
            <a:avLst/>
          </a:prstGeom>
          <a:noFill/>
        </p:spPr>
      </p:pic>
      <p:sp>
        <p:nvSpPr>
          <p:cNvPr id="38" name="Rectangle 37">
            <a:extLst>
              <a:ext uri="{FF2B5EF4-FFF2-40B4-BE49-F238E27FC236}">
                <a16:creationId xmlns:a16="http://schemas.microsoft.com/office/drawing/2014/main" id="{AFFB7E34-FCE6-403F-87BC-47FB6F1094AE}"/>
              </a:ext>
            </a:extLst>
          </p:cNvPr>
          <p:cNvSpPr/>
          <p:nvPr/>
        </p:nvSpPr>
        <p:spPr>
          <a:xfrm>
            <a:off x="3097645" y="499159"/>
            <a:ext cx="615272" cy="2039059"/>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TN" sz="1200" dirty="0"/>
          </a:p>
        </p:txBody>
      </p:sp>
      <p:sp>
        <p:nvSpPr>
          <p:cNvPr id="39" name="Rectangle 38">
            <a:extLst>
              <a:ext uri="{FF2B5EF4-FFF2-40B4-BE49-F238E27FC236}">
                <a16:creationId xmlns:a16="http://schemas.microsoft.com/office/drawing/2014/main" id="{1EBC572E-D570-4993-B0E5-A40E51054087}"/>
              </a:ext>
            </a:extLst>
          </p:cNvPr>
          <p:cNvSpPr/>
          <p:nvPr/>
        </p:nvSpPr>
        <p:spPr>
          <a:xfrm>
            <a:off x="3780316" y="1608038"/>
            <a:ext cx="736577" cy="919097"/>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TN" sz="1200" dirty="0"/>
          </a:p>
        </p:txBody>
      </p:sp>
      <p:sp>
        <p:nvSpPr>
          <p:cNvPr id="40" name="TextBox 39">
            <a:extLst>
              <a:ext uri="{FF2B5EF4-FFF2-40B4-BE49-F238E27FC236}">
                <a16:creationId xmlns:a16="http://schemas.microsoft.com/office/drawing/2014/main" id="{A8D47B0F-18CD-4C75-A6F5-3B1AAB4C4C79}"/>
              </a:ext>
            </a:extLst>
          </p:cNvPr>
          <p:cNvSpPr txBox="1"/>
          <p:nvPr/>
        </p:nvSpPr>
        <p:spPr>
          <a:xfrm>
            <a:off x="279269" y="4903792"/>
            <a:ext cx="4804779" cy="2169825"/>
          </a:xfrm>
          <a:prstGeom prst="rect">
            <a:avLst/>
          </a:prstGeom>
          <a:solidFill>
            <a:srgbClr val="ECF5D7"/>
          </a:solidFill>
          <a:ln>
            <a:solidFill>
              <a:srgbClr val="7030A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150000"/>
              </a:lnSpc>
              <a:spcAft>
                <a:spcPts val="533"/>
              </a:spcAft>
            </a:pPr>
            <a:r>
              <a:rPr lang="fr-FR" dirty="0" smtClean="0">
                <a:latin typeface="Tahoma" panose="020B0604030504040204" pitchFamily="34" charset="0"/>
                <a:ea typeface="Tahoma" panose="020B0604030504040204" pitchFamily="34" charset="0"/>
                <a:cs typeface="Tahoma" panose="020B0604030504040204" pitchFamily="34" charset="0"/>
              </a:rPr>
              <a:t>F2-F3: A</a:t>
            </a:r>
            <a:r>
              <a:rPr lang="fr-TN" dirty="0" err="1">
                <a:latin typeface="Tahoma" panose="020B0604030504040204" pitchFamily="34" charset="0"/>
                <a:ea typeface="Tahoma" panose="020B0604030504040204" pitchFamily="34" charset="0"/>
                <a:cs typeface="Tahoma" panose="020B0604030504040204" pitchFamily="34" charset="0"/>
              </a:rPr>
              <a:t>ugmentation</a:t>
            </a:r>
            <a:r>
              <a:rPr lang="fr-TN" dirty="0">
                <a:latin typeface="Tahoma" panose="020B0604030504040204" pitchFamily="34" charset="0"/>
                <a:ea typeface="Tahoma" panose="020B0604030504040204" pitchFamily="34" charset="0"/>
                <a:cs typeface="Tahoma" panose="020B0604030504040204" pitchFamily="34" charset="0"/>
              </a:rPr>
              <a:t> significative du marquage nucléaire, associée à une translocation cytoplasmique qui était absente ou faible dans les stades précoces de la fibrose </a:t>
            </a:r>
          </a:p>
        </p:txBody>
      </p:sp>
      <p:grpSp>
        <p:nvGrpSpPr>
          <p:cNvPr id="4" name="Group 3">
            <a:extLst>
              <a:ext uri="{FF2B5EF4-FFF2-40B4-BE49-F238E27FC236}">
                <a16:creationId xmlns:a16="http://schemas.microsoft.com/office/drawing/2014/main" id="{E2296639-86D4-48A3-8CD9-72C3FA2A9581}"/>
              </a:ext>
            </a:extLst>
          </p:cNvPr>
          <p:cNvGrpSpPr/>
          <p:nvPr/>
        </p:nvGrpSpPr>
        <p:grpSpPr>
          <a:xfrm>
            <a:off x="5357440" y="685800"/>
            <a:ext cx="6495349" cy="6065454"/>
            <a:chOff x="8036159" y="1028700"/>
            <a:chExt cx="9743024" cy="9098181"/>
          </a:xfrm>
        </p:grpSpPr>
        <p:pic>
          <p:nvPicPr>
            <p:cNvPr id="67" name="Image 56">
              <a:extLst>
                <a:ext uri="{FF2B5EF4-FFF2-40B4-BE49-F238E27FC236}">
                  <a16:creationId xmlns:a16="http://schemas.microsoft.com/office/drawing/2014/main" id="{26700396-A8DC-4967-8981-E7E947F57513}"/>
                </a:ext>
              </a:extLst>
            </p:cNvPr>
            <p:cNvPicPr/>
            <p:nvPr/>
          </p:nvPicPr>
          <p:blipFill rotWithShape="1">
            <a:blip r:embed="rId5" cstate="print">
              <a:extLst>
                <a:ext uri="{28A0092B-C50C-407E-A947-70E740481C1C}">
                  <a14:useLocalDpi xmlns:a14="http://schemas.microsoft.com/office/drawing/2010/main" val="0"/>
                </a:ext>
              </a:extLst>
            </a:blip>
            <a:srcRect l="2214" t="31568" r="1865" b="2356"/>
            <a:stretch/>
          </p:blipFill>
          <p:spPr bwMode="auto">
            <a:xfrm>
              <a:off x="8061186" y="5679300"/>
              <a:ext cx="4680000" cy="3960000"/>
            </a:xfrm>
            <a:prstGeom prst="rect">
              <a:avLst/>
            </a:prstGeom>
            <a:ln w="28575">
              <a:solidFill>
                <a:srgbClr val="44546A"/>
              </a:solidFill>
            </a:ln>
            <a:extLst>
              <a:ext uri="{53640926-AAD7-44D8-BBD7-CCE9431645EC}">
                <a14:shadowObscured xmlns:a14="http://schemas.microsoft.com/office/drawing/2010/main"/>
              </a:ext>
            </a:extLst>
          </p:spPr>
        </p:pic>
        <p:pic>
          <p:nvPicPr>
            <p:cNvPr id="72" name="Image 4">
              <a:extLst>
                <a:ext uri="{FF2B5EF4-FFF2-40B4-BE49-F238E27FC236}">
                  <a16:creationId xmlns:a16="http://schemas.microsoft.com/office/drawing/2014/main" id="{4B392C15-A54A-407A-837B-7667FE91386F}"/>
                </a:ext>
              </a:extLst>
            </p:cNvPr>
            <p:cNvPicPr/>
            <p:nvPr/>
          </p:nvPicPr>
          <p:blipFill rotWithShape="1">
            <a:blip r:embed="rId6" cstate="print">
              <a:extLst>
                <a:ext uri="{28A0092B-C50C-407E-A947-70E740481C1C}">
                  <a14:useLocalDpi xmlns:a14="http://schemas.microsoft.com/office/drawing/2010/main" val="0"/>
                </a:ext>
              </a:extLst>
            </a:blip>
            <a:srcRect l="4104" r="5968" b="11873"/>
            <a:stretch/>
          </p:blipFill>
          <p:spPr bwMode="auto">
            <a:xfrm rot="10800000">
              <a:off x="10903407" y="5676901"/>
              <a:ext cx="1800000" cy="1440000"/>
            </a:xfrm>
            <a:prstGeom prst="rect">
              <a:avLst/>
            </a:prstGeom>
            <a:ln w="28575" cap="flat" cmpd="sng" algn="ctr">
              <a:solidFill>
                <a:schemeClr val="accent3">
                  <a:lumMod val="75000"/>
                </a:schemeClr>
              </a:solidFill>
              <a:prstDash val="solid"/>
              <a:round/>
              <a:headEnd type="none" w="med" len="med"/>
              <a:tailEnd type="none" w="med" len="med"/>
              <a:extLst>
                <a:ext uri="{C807C97D-BFC1-408E-A445-0C87EB9F89A2}">
                  <ask:lineSketchStyleProps xmln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77" name="Zone de texte 61">
              <a:extLst>
                <a:ext uri="{FF2B5EF4-FFF2-40B4-BE49-F238E27FC236}">
                  <a16:creationId xmlns:a16="http://schemas.microsoft.com/office/drawing/2014/main" id="{4D014A7C-75BE-4E05-9197-EFB0F7EB8C5D}"/>
                </a:ext>
              </a:extLst>
            </p:cNvPr>
            <p:cNvSpPr txBox="1">
              <a:spLocks/>
            </p:cNvSpPr>
            <p:nvPr/>
          </p:nvSpPr>
          <p:spPr bwMode="auto">
            <a:xfrm>
              <a:off x="8061186" y="5657884"/>
              <a:ext cx="481482" cy="476216"/>
            </a:xfrm>
            <a:prstGeom prst="rect">
              <a:avLst/>
            </a:prstGeom>
            <a:solidFill>
              <a:schemeClr val="lt1">
                <a:lumMod val="100000"/>
                <a:lumOff val="0"/>
              </a:schemeClr>
            </a:solidFill>
            <a:ln w="6350">
              <a:solidFill>
                <a:srgbClr val="000000"/>
              </a:solidFill>
              <a:miter lim="800000"/>
              <a:headEnd/>
              <a:tailEnd/>
            </a:ln>
          </p:spPr>
          <p:txBody>
            <a:bodyPr rot="0" vert="horz" wrap="square" lIns="60960" tIns="30480" rIns="60960" bIns="30480" anchor="t" anchorCtr="0" upright="1">
              <a:noAutofit/>
            </a:bodyPr>
            <a:lstStyle/>
            <a:p>
              <a:pPr algn="ctr">
                <a:lnSpc>
                  <a:spcPct val="150000"/>
                </a:lnSpc>
              </a:pPr>
              <a:r>
                <a:rPr lang="fr-FR" sz="1200" dirty="0">
                  <a:latin typeface="Times New Roman" panose="02020603050405020304" pitchFamily="18" charset="0"/>
                  <a:ea typeface="Times New Roman" panose="02020603050405020304" pitchFamily="18" charset="0"/>
                </a:rPr>
                <a:t>C</a:t>
              </a:r>
              <a:endParaRPr lang="fr-TN" sz="1200" dirty="0">
                <a:latin typeface="Times New Roman" panose="02020603050405020304" pitchFamily="18" charset="0"/>
                <a:ea typeface="Times New Roman" panose="02020603050405020304" pitchFamily="18" charset="0"/>
              </a:endParaRPr>
            </a:p>
          </p:txBody>
        </p:sp>
        <p:sp>
          <p:nvSpPr>
            <p:cNvPr id="45" name="TextBox 44">
              <a:extLst>
                <a:ext uri="{FF2B5EF4-FFF2-40B4-BE49-F238E27FC236}">
                  <a16:creationId xmlns:a16="http://schemas.microsoft.com/office/drawing/2014/main" id="{E39AB097-CD32-4F0D-8197-1305E7DA5167}"/>
                </a:ext>
              </a:extLst>
            </p:cNvPr>
            <p:cNvSpPr txBox="1"/>
            <p:nvPr/>
          </p:nvSpPr>
          <p:spPr>
            <a:xfrm>
              <a:off x="10000765" y="9680700"/>
              <a:ext cx="1252226" cy="446181"/>
            </a:xfrm>
            <a:prstGeom prst="rect">
              <a:avLst/>
            </a:prstGeom>
            <a:noFill/>
          </p:spPr>
          <p:txBody>
            <a:bodyPr wrap="square">
              <a:spAutoFit/>
            </a:bodyPr>
            <a:lstStyle/>
            <a:p>
              <a:r>
                <a:rPr lang="fr-FR" sz="1333" b="1" i="1" dirty="0">
                  <a:solidFill>
                    <a:srgbClr val="44546A"/>
                  </a:solidFill>
                  <a:latin typeface="Sitka Text" pitchFamily="2" charset="0"/>
                  <a:ea typeface="Times New Roman" panose="02020603050405020304" pitchFamily="18" charset="0"/>
                </a:rPr>
                <a:t>F2-F3</a:t>
              </a:r>
              <a:endParaRPr lang="fr-TN" sz="1333" dirty="0">
                <a:latin typeface="Sitka Text" pitchFamily="2" charset="0"/>
              </a:endParaRPr>
            </a:p>
          </p:txBody>
        </p:sp>
        <p:grpSp>
          <p:nvGrpSpPr>
            <p:cNvPr id="2" name="Group 1">
              <a:extLst>
                <a:ext uri="{FF2B5EF4-FFF2-40B4-BE49-F238E27FC236}">
                  <a16:creationId xmlns:a16="http://schemas.microsoft.com/office/drawing/2014/main" id="{F1B5DFE8-571B-4113-995B-B41E8DB97A38}"/>
                </a:ext>
              </a:extLst>
            </p:cNvPr>
            <p:cNvGrpSpPr/>
            <p:nvPr/>
          </p:nvGrpSpPr>
          <p:grpSpPr>
            <a:xfrm>
              <a:off x="8036159" y="1028700"/>
              <a:ext cx="9743024" cy="4496372"/>
              <a:chOff x="8036159" y="1028700"/>
              <a:chExt cx="9743024" cy="4496372"/>
            </a:xfrm>
          </p:grpSpPr>
          <p:pic>
            <p:nvPicPr>
              <p:cNvPr id="66" name="Image 57">
                <a:extLst>
                  <a:ext uri="{FF2B5EF4-FFF2-40B4-BE49-F238E27FC236}">
                    <a16:creationId xmlns:a16="http://schemas.microsoft.com/office/drawing/2014/main" id="{FF9AC32D-D957-4592-8642-B7BE3A52FCA3}"/>
                  </a:ext>
                </a:extLst>
              </p:cNvPr>
              <p:cNvPicPr/>
              <p:nvPr/>
            </p:nvPicPr>
            <p:blipFill rotWithShape="1">
              <a:blip r:embed="rId7" cstate="print">
                <a:extLst>
                  <a:ext uri="{28A0092B-C50C-407E-A947-70E740481C1C}">
                    <a14:useLocalDpi xmlns:a14="http://schemas.microsoft.com/office/drawing/2010/main" val="0"/>
                  </a:ext>
                </a:extLst>
              </a:blip>
              <a:srcRect l="3138" t="17896" r="11369" b="2295"/>
              <a:stretch/>
            </p:blipFill>
            <p:spPr bwMode="auto">
              <a:xfrm>
                <a:off x="12995207" y="1053746"/>
                <a:ext cx="4680000" cy="3960000"/>
              </a:xfrm>
              <a:prstGeom prst="rect">
                <a:avLst/>
              </a:prstGeom>
              <a:ln w="28575">
                <a:solidFill>
                  <a:srgbClr val="44546A"/>
                </a:solidFill>
              </a:ln>
              <a:extLst>
                <a:ext uri="{53640926-AAD7-44D8-BBD7-CCE9431645EC}">
                  <a14:shadowObscured xmlns:a14="http://schemas.microsoft.com/office/drawing/2010/main"/>
                </a:ext>
              </a:extLst>
            </p:spPr>
          </p:pic>
          <p:pic>
            <p:nvPicPr>
              <p:cNvPr id="69" name="Image 1">
                <a:extLst>
                  <a:ext uri="{FF2B5EF4-FFF2-40B4-BE49-F238E27FC236}">
                    <a16:creationId xmlns:a16="http://schemas.microsoft.com/office/drawing/2014/main" id="{187C67BD-4EA2-448D-916D-712D41A0FFE3}"/>
                  </a:ext>
                </a:extLst>
              </p:cNvPr>
              <p:cNvPicPr/>
              <p:nvPr/>
            </p:nvPicPr>
            <p:blipFill rotWithShape="1">
              <a:blip r:embed="rId8" cstate="print">
                <a:extLst>
                  <a:ext uri="{28A0092B-C50C-407E-A947-70E740481C1C}">
                    <a14:useLocalDpi xmlns:a14="http://schemas.microsoft.com/office/drawing/2010/main" val="0"/>
                  </a:ext>
                </a:extLst>
              </a:blip>
              <a:srcRect l="3297" t="18393" r="22280" b="1406"/>
              <a:stretch/>
            </p:blipFill>
            <p:spPr bwMode="auto">
              <a:xfrm>
                <a:off x="8061186" y="1050116"/>
                <a:ext cx="4680000" cy="3960000"/>
              </a:xfrm>
              <a:prstGeom prst="rect">
                <a:avLst/>
              </a:prstGeom>
              <a:ln w="28575">
                <a:solidFill>
                  <a:srgbClr val="44546A"/>
                </a:solidFill>
              </a:ln>
              <a:extLst>
                <a:ext uri="{53640926-AAD7-44D8-BBD7-CCE9431645EC}">
                  <a14:shadowObscured xmlns:a14="http://schemas.microsoft.com/office/drawing/2010/main"/>
                </a:ext>
              </a:extLst>
            </p:spPr>
          </p:pic>
          <p:pic>
            <p:nvPicPr>
              <p:cNvPr id="70" name="Image 2">
                <a:extLst>
                  <a:ext uri="{FF2B5EF4-FFF2-40B4-BE49-F238E27FC236}">
                    <a16:creationId xmlns:a16="http://schemas.microsoft.com/office/drawing/2014/main" id="{9997FB17-2B80-4ECE-B15D-D8881A018D50}"/>
                  </a:ext>
                </a:extLst>
              </p:cNvPr>
              <p:cNvPicPr/>
              <p:nvPr/>
            </p:nvPicPr>
            <p:blipFill rotWithShape="1">
              <a:blip r:embed="rId9" cstate="print">
                <a:extLst>
                  <a:ext uri="{28A0092B-C50C-407E-A947-70E740481C1C}">
                    <a14:useLocalDpi xmlns:a14="http://schemas.microsoft.com/office/drawing/2010/main" val="0"/>
                  </a:ext>
                </a:extLst>
              </a:blip>
              <a:srcRect l="9676" t="6814" r="5438" b="10217"/>
              <a:stretch/>
            </p:blipFill>
            <p:spPr bwMode="auto">
              <a:xfrm>
                <a:off x="10941186" y="1050116"/>
                <a:ext cx="1800000" cy="1440000"/>
              </a:xfrm>
              <a:prstGeom prst="rect">
                <a:avLst/>
              </a:prstGeom>
              <a:ln w="28575">
                <a:solidFill>
                  <a:schemeClr val="accent3">
                    <a:lumMod val="75000"/>
                  </a:schemeClr>
                </a:solidFill>
              </a:ln>
              <a:extLst>
                <a:ext uri="{53640926-AAD7-44D8-BBD7-CCE9431645EC}">
                  <a14:shadowObscured xmlns:a14="http://schemas.microsoft.com/office/drawing/2010/main"/>
                </a:ext>
              </a:extLst>
            </p:spPr>
          </p:pic>
          <p:pic>
            <p:nvPicPr>
              <p:cNvPr id="71" name="Image 3">
                <a:extLst>
                  <a:ext uri="{FF2B5EF4-FFF2-40B4-BE49-F238E27FC236}">
                    <a16:creationId xmlns:a16="http://schemas.microsoft.com/office/drawing/2014/main" id="{FCF64801-0B44-4C14-A4D4-14BA4767FD33}"/>
                  </a:ext>
                </a:extLst>
              </p:cNvPr>
              <p:cNvPicPr/>
              <p:nvPr/>
            </p:nvPicPr>
            <p:blipFill rotWithShape="1">
              <a:blip r:embed="rId10" cstate="print">
                <a:extLst>
                  <a:ext uri="{28A0092B-C50C-407E-A947-70E740481C1C}">
                    <a14:useLocalDpi xmlns:a14="http://schemas.microsoft.com/office/drawing/2010/main" val="0"/>
                  </a:ext>
                </a:extLst>
              </a:blip>
              <a:srcRect t="11812" r="9933"/>
              <a:stretch/>
            </p:blipFill>
            <p:spPr bwMode="auto">
              <a:xfrm>
                <a:off x="15863794" y="1078672"/>
                <a:ext cx="1800000" cy="1440000"/>
              </a:xfrm>
              <a:prstGeom prst="rect">
                <a:avLst/>
              </a:prstGeom>
              <a:ln w="28575" cap="flat" cmpd="sng" algn="ctr">
                <a:solidFill>
                  <a:schemeClr val="accent3">
                    <a:lumMod val="75000"/>
                  </a:schemeClr>
                </a:solidFill>
                <a:prstDash val="solid"/>
                <a:round/>
                <a:headEnd type="none" w="med" len="med"/>
                <a:tailEnd type="none" w="med" len="med"/>
                <a:extLst>
                  <a:ext uri="{C807C97D-BFC1-408E-A445-0C87EB9F89A2}">
                    <ask:lineSketchStyleProps xmln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75" name="Zone de texte 61">
                <a:extLst>
                  <a:ext uri="{FF2B5EF4-FFF2-40B4-BE49-F238E27FC236}">
                    <a16:creationId xmlns:a16="http://schemas.microsoft.com/office/drawing/2014/main" id="{EB1E8C37-B93E-408D-AF19-4B34338A476B}"/>
                  </a:ext>
                </a:extLst>
              </p:cNvPr>
              <p:cNvSpPr txBox="1">
                <a:spLocks/>
              </p:cNvSpPr>
              <p:nvPr/>
            </p:nvSpPr>
            <p:spPr bwMode="auto">
              <a:xfrm>
                <a:off x="8036159" y="1028700"/>
                <a:ext cx="481482" cy="476216"/>
              </a:xfrm>
              <a:prstGeom prst="rect">
                <a:avLst/>
              </a:prstGeom>
              <a:solidFill>
                <a:schemeClr val="lt1">
                  <a:lumMod val="100000"/>
                  <a:lumOff val="0"/>
                </a:schemeClr>
              </a:solidFill>
              <a:ln w="6350">
                <a:solidFill>
                  <a:srgbClr val="000000"/>
                </a:solidFill>
                <a:miter lim="800000"/>
                <a:headEnd/>
                <a:tailEnd/>
              </a:ln>
            </p:spPr>
            <p:txBody>
              <a:bodyPr rot="0" vert="horz" wrap="square" lIns="60960" tIns="30480" rIns="60960" bIns="30480" anchor="t" anchorCtr="0" upright="1">
                <a:noAutofit/>
              </a:bodyPr>
              <a:lstStyle/>
              <a:p>
                <a:pPr algn="ctr">
                  <a:lnSpc>
                    <a:spcPct val="150000"/>
                  </a:lnSpc>
                </a:pPr>
                <a:r>
                  <a:rPr lang="fr-FR" sz="1200" dirty="0">
                    <a:latin typeface="Times New Roman" panose="02020603050405020304" pitchFamily="18" charset="0"/>
                    <a:ea typeface="Times New Roman" panose="02020603050405020304" pitchFamily="18" charset="0"/>
                  </a:rPr>
                  <a:t>A</a:t>
                </a:r>
                <a:endParaRPr lang="fr-TN" sz="1200" dirty="0">
                  <a:latin typeface="Times New Roman" panose="02020603050405020304" pitchFamily="18" charset="0"/>
                  <a:ea typeface="Times New Roman" panose="02020603050405020304" pitchFamily="18" charset="0"/>
                </a:endParaRPr>
              </a:p>
            </p:txBody>
          </p:sp>
          <p:sp>
            <p:nvSpPr>
              <p:cNvPr id="76" name="Zone de texte 61">
                <a:extLst>
                  <a:ext uri="{FF2B5EF4-FFF2-40B4-BE49-F238E27FC236}">
                    <a16:creationId xmlns:a16="http://schemas.microsoft.com/office/drawing/2014/main" id="{BFCEEF69-5B65-4152-91E8-4B746F033F9F}"/>
                  </a:ext>
                </a:extLst>
              </p:cNvPr>
              <p:cNvSpPr txBox="1">
                <a:spLocks/>
              </p:cNvSpPr>
              <p:nvPr/>
            </p:nvSpPr>
            <p:spPr bwMode="auto">
              <a:xfrm>
                <a:off x="12995207" y="1028700"/>
                <a:ext cx="481482" cy="476216"/>
              </a:xfrm>
              <a:prstGeom prst="rect">
                <a:avLst/>
              </a:prstGeom>
              <a:solidFill>
                <a:schemeClr val="lt1">
                  <a:lumMod val="100000"/>
                  <a:lumOff val="0"/>
                </a:schemeClr>
              </a:solidFill>
              <a:ln w="6350">
                <a:solidFill>
                  <a:srgbClr val="000000"/>
                </a:solidFill>
                <a:miter lim="800000"/>
                <a:headEnd/>
                <a:tailEnd/>
              </a:ln>
            </p:spPr>
            <p:txBody>
              <a:bodyPr rot="0" vert="horz" wrap="square" lIns="60960" tIns="30480" rIns="60960" bIns="30480" anchor="t" anchorCtr="0" upright="1">
                <a:noAutofit/>
              </a:bodyPr>
              <a:lstStyle/>
              <a:p>
                <a:pPr algn="ctr">
                  <a:lnSpc>
                    <a:spcPct val="150000"/>
                  </a:lnSpc>
                </a:pPr>
                <a:r>
                  <a:rPr lang="fr-FR" sz="1200" dirty="0">
                    <a:latin typeface="Times New Roman" panose="02020603050405020304" pitchFamily="18" charset="0"/>
                    <a:ea typeface="Times New Roman" panose="02020603050405020304" pitchFamily="18" charset="0"/>
                  </a:rPr>
                  <a:t>B</a:t>
                </a:r>
                <a:endParaRPr lang="fr-TN" sz="1200" dirty="0">
                  <a:latin typeface="Times New Roman" panose="02020603050405020304" pitchFamily="18" charset="0"/>
                  <a:ea typeface="Times New Roman" panose="02020603050405020304" pitchFamily="18" charset="0"/>
                </a:endParaRPr>
              </a:p>
            </p:txBody>
          </p:sp>
          <p:sp>
            <p:nvSpPr>
              <p:cNvPr id="41" name="TextBox 40">
                <a:extLst>
                  <a:ext uri="{FF2B5EF4-FFF2-40B4-BE49-F238E27FC236}">
                    <a16:creationId xmlns:a16="http://schemas.microsoft.com/office/drawing/2014/main" id="{911E1B8F-9110-4209-966B-DB8F1768596E}"/>
                  </a:ext>
                </a:extLst>
              </p:cNvPr>
              <p:cNvSpPr txBox="1"/>
              <p:nvPr/>
            </p:nvSpPr>
            <p:spPr>
              <a:xfrm>
                <a:off x="9859693" y="5027145"/>
                <a:ext cx="1252226" cy="446181"/>
              </a:xfrm>
              <a:prstGeom prst="rect">
                <a:avLst/>
              </a:prstGeom>
              <a:noFill/>
            </p:spPr>
            <p:txBody>
              <a:bodyPr wrap="square">
                <a:spAutoFit/>
              </a:bodyPr>
              <a:lstStyle/>
              <a:p>
                <a:r>
                  <a:rPr lang="fr-FR" sz="1333" b="1" i="1" dirty="0">
                    <a:solidFill>
                      <a:srgbClr val="44546A"/>
                    </a:solidFill>
                    <a:latin typeface="Sitka Text" pitchFamily="2" charset="0"/>
                    <a:ea typeface="Times New Roman" panose="02020603050405020304" pitchFamily="18" charset="0"/>
                  </a:rPr>
                  <a:t>Témoin</a:t>
                </a:r>
                <a:endParaRPr lang="fr-TN" sz="1333" dirty="0">
                  <a:latin typeface="Sitka Text" pitchFamily="2" charset="0"/>
                </a:endParaRPr>
              </a:p>
            </p:txBody>
          </p:sp>
          <p:sp>
            <p:nvSpPr>
              <p:cNvPr id="44" name="TextBox 43">
                <a:extLst>
                  <a:ext uri="{FF2B5EF4-FFF2-40B4-BE49-F238E27FC236}">
                    <a16:creationId xmlns:a16="http://schemas.microsoft.com/office/drawing/2014/main" id="{DD30F475-D946-4F54-9805-FEF1D056F20C}"/>
                  </a:ext>
                </a:extLst>
              </p:cNvPr>
              <p:cNvSpPr txBox="1"/>
              <p:nvPr/>
            </p:nvSpPr>
            <p:spPr>
              <a:xfrm>
                <a:off x="14749774" y="5078891"/>
                <a:ext cx="1252226" cy="446181"/>
              </a:xfrm>
              <a:prstGeom prst="rect">
                <a:avLst/>
              </a:prstGeom>
              <a:noFill/>
            </p:spPr>
            <p:txBody>
              <a:bodyPr wrap="square">
                <a:spAutoFit/>
              </a:bodyPr>
              <a:lstStyle/>
              <a:p>
                <a:r>
                  <a:rPr lang="fr-FR" sz="1333" b="1" i="1" dirty="0">
                    <a:solidFill>
                      <a:srgbClr val="44546A"/>
                    </a:solidFill>
                    <a:latin typeface="Sitka Text" pitchFamily="2" charset="0"/>
                    <a:ea typeface="Times New Roman" panose="02020603050405020304" pitchFamily="18" charset="0"/>
                  </a:rPr>
                  <a:t>F0-F1</a:t>
                </a:r>
                <a:endParaRPr lang="fr-TN" sz="1333" dirty="0">
                  <a:latin typeface="Sitka Text" pitchFamily="2" charset="0"/>
                </a:endParaRPr>
              </a:p>
            </p:txBody>
          </p:sp>
          <p:sp>
            <p:nvSpPr>
              <p:cNvPr id="37" name="TextBox 36">
                <a:extLst>
                  <a:ext uri="{FF2B5EF4-FFF2-40B4-BE49-F238E27FC236}">
                    <a16:creationId xmlns:a16="http://schemas.microsoft.com/office/drawing/2014/main" id="{51715F6A-6748-45A3-AF2E-CDD123CD6608}"/>
                  </a:ext>
                </a:extLst>
              </p:cNvPr>
              <p:cNvSpPr txBox="1"/>
              <p:nvPr/>
            </p:nvSpPr>
            <p:spPr>
              <a:xfrm>
                <a:off x="11692634" y="4515648"/>
                <a:ext cx="1029503" cy="446181"/>
              </a:xfrm>
              <a:prstGeom prst="rect">
                <a:avLst/>
              </a:prstGeom>
              <a:noFill/>
            </p:spPr>
            <p:txBody>
              <a:bodyPr wrap="square">
                <a:spAutoFit/>
              </a:bodyPr>
              <a:lstStyle/>
              <a:p>
                <a:r>
                  <a:rPr lang="fr-FR" sz="1333" b="1" i="1" dirty="0">
                    <a:latin typeface="Times New Roman" panose="02020603050405020304" pitchFamily="18" charset="0"/>
                    <a:ea typeface="Times New Roman" panose="02020603050405020304" pitchFamily="18" charset="0"/>
                  </a:rPr>
                  <a:t>Gr x10</a:t>
                </a:r>
                <a:endParaRPr lang="fr-TN" sz="1333" dirty="0"/>
              </a:p>
            </p:txBody>
          </p:sp>
          <p:sp>
            <p:nvSpPr>
              <p:cNvPr id="42" name="TextBox 41">
                <a:extLst>
                  <a:ext uri="{FF2B5EF4-FFF2-40B4-BE49-F238E27FC236}">
                    <a16:creationId xmlns:a16="http://schemas.microsoft.com/office/drawing/2014/main" id="{93F28A3E-5890-4868-B8BE-0839ACFE81E5}"/>
                  </a:ext>
                </a:extLst>
              </p:cNvPr>
              <p:cNvSpPr txBox="1"/>
              <p:nvPr/>
            </p:nvSpPr>
            <p:spPr>
              <a:xfrm>
                <a:off x="16749680" y="4545830"/>
                <a:ext cx="1029503" cy="446181"/>
              </a:xfrm>
              <a:prstGeom prst="rect">
                <a:avLst/>
              </a:prstGeom>
              <a:noFill/>
            </p:spPr>
            <p:txBody>
              <a:bodyPr wrap="square">
                <a:spAutoFit/>
              </a:bodyPr>
              <a:lstStyle/>
              <a:p>
                <a:r>
                  <a:rPr lang="fr-FR" sz="1333" b="1" i="1" dirty="0">
                    <a:latin typeface="Times New Roman" panose="02020603050405020304" pitchFamily="18" charset="0"/>
                    <a:ea typeface="Times New Roman" panose="02020603050405020304" pitchFamily="18" charset="0"/>
                  </a:rPr>
                  <a:t>Gr x10</a:t>
                </a:r>
                <a:endParaRPr lang="fr-TN" sz="1333" dirty="0"/>
              </a:p>
            </p:txBody>
          </p:sp>
        </p:grpSp>
        <p:sp>
          <p:nvSpPr>
            <p:cNvPr id="43" name="TextBox 42">
              <a:extLst>
                <a:ext uri="{FF2B5EF4-FFF2-40B4-BE49-F238E27FC236}">
                  <a16:creationId xmlns:a16="http://schemas.microsoft.com/office/drawing/2014/main" id="{B546FADC-B1A6-4010-B49F-93F8A9AC6A34}"/>
                </a:ext>
              </a:extLst>
            </p:cNvPr>
            <p:cNvSpPr txBox="1"/>
            <p:nvPr/>
          </p:nvSpPr>
          <p:spPr>
            <a:xfrm>
              <a:off x="11711684" y="9162990"/>
              <a:ext cx="1029503" cy="446181"/>
            </a:xfrm>
            <a:prstGeom prst="rect">
              <a:avLst/>
            </a:prstGeom>
            <a:noFill/>
          </p:spPr>
          <p:txBody>
            <a:bodyPr wrap="square">
              <a:spAutoFit/>
            </a:bodyPr>
            <a:lstStyle/>
            <a:p>
              <a:r>
                <a:rPr lang="fr-FR" sz="1333" b="1" i="1" dirty="0">
                  <a:latin typeface="Times New Roman" panose="02020603050405020304" pitchFamily="18" charset="0"/>
                  <a:ea typeface="Times New Roman" panose="02020603050405020304" pitchFamily="18" charset="0"/>
                </a:rPr>
                <a:t>Gr x10</a:t>
              </a:r>
              <a:endParaRPr lang="fr-TN" sz="1333" dirty="0"/>
            </a:p>
          </p:txBody>
        </p:sp>
      </p:grpSp>
      <p:grpSp>
        <p:nvGrpSpPr>
          <p:cNvPr id="6" name="Group 5">
            <a:extLst>
              <a:ext uri="{FF2B5EF4-FFF2-40B4-BE49-F238E27FC236}">
                <a16:creationId xmlns:a16="http://schemas.microsoft.com/office/drawing/2014/main" id="{017DCED6-B1EF-4E5A-86FF-6FCE8A0572C7}"/>
              </a:ext>
            </a:extLst>
          </p:cNvPr>
          <p:cNvGrpSpPr/>
          <p:nvPr/>
        </p:nvGrpSpPr>
        <p:grpSpPr>
          <a:xfrm>
            <a:off x="8663471" y="2972683"/>
            <a:ext cx="3139555" cy="3481117"/>
            <a:chOff x="12816514" y="5561827"/>
            <a:chExt cx="4709332" cy="5221676"/>
          </a:xfrm>
        </p:grpSpPr>
        <p:sp>
          <p:nvSpPr>
            <p:cNvPr id="46" name="TextBox 45">
              <a:extLst>
                <a:ext uri="{FF2B5EF4-FFF2-40B4-BE49-F238E27FC236}">
                  <a16:creationId xmlns:a16="http://schemas.microsoft.com/office/drawing/2014/main" id="{ECD8A8D5-548D-43AA-8FAF-1FDAFB9B5550}"/>
                </a:ext>
              </a:extLst>
            </p:cNvPr>
            <p:cNvSpPr txBox="1"/>
            <p:nvPr/>
          </p:nvSpPr>
          <p:spPr>
            <a:xfrm>
              <a:off x="15087599" y="9639300"/>
              <a:ext cx="671401" cy="446181"/>
            </a:xfrm>
            <a:prstGeom prst="rect">
              <a:avLst/>
            </a:prstGeom>
            <a:noFill/>
          </p:spPr>
          <p:txBody>
            <a:bodyPr wrap="square">
              <a:spAutoFit/>
            </a:bodyPr>
            <a:lstStyle/>
            <a:p>
              <a:r>
                <a:rPr lang="fr-FR" sz="1333" b="1" i="1" dirty="0">
                  <a:solidFill>
                    <a:srgbClr val="44546A"/>
                  </a:solidFill>
                  <a:latin typeface="Sitka Text" pitchFamily="2" charset="0"/>
                  <a:ea typeface="Times New Roman" panose="02020603050405020304" pitchFamily="18" charset="0"/>
                </a:rPr>
                <a:t>F4</a:t>
              </a:r>
              <a:endParaRPr lang="fr-TN" sz="1333" dirty="0">
                <a:latin typeface="Sitka Text" pitchFamily="2" charset="0"/>
              </a:endParaRPr>
            </a:p>
          </p:txBody>
        </p:sp>
        <p:grpSp>
          <p:nvGrpSpPr>
            <p:cNvPr id="5" name="Group 4">
              <a:extLst>
                <a:ext uri="{FF2B5EF4-FFF2-40B4-BE49-F238E27FC236}">
                  <a16:creationId xmlns:a16="http://schemas.microsoft.com/office/drawing/2014/main" id="{88322E8E-B720-4F2F-9C07-CE640D14F023}"/>
                </a:ext>
              </a:extLst>
            </p:cNvPr>
            <p:cNvGrpSpPr/>
            <p:nvPr/>
          </p:nvGrpSpPr>
          <p:grpSpPr>
            <a:xfrm>
              <a:off x="12816514" y="5561827"/>
              <a:ext cx="4709332" cy="5221676"/>
              <a:chOff x="12816514" y="5561827"/>
              <a:chExt cx="4709332" cy="5221676"/>
            </a:xfrm>
          </p:grpSpPr>
          <p:pic>
            <p:nvPicPr>
              <p:cNvPr id="68" name="Image 58">
                <a:extLst>
                  <a:ext uri="{FF2B5EF4-FFF2-40B4-BE49-F238E27FC236}">
                    <a16:creationId xmlns:a16="http://schemas.microsoft.com/office/drawing/2014/main" id="{81045A89-4D9B-4599-8D39-47DB920034B8}"/>
                  </a:ext>
                </a:extLst>
              </p:cNvPr>
              <p:cNvPicPr/>
              <p:nvPr/>
            </p:nvPicPr>
            <p:blipFill rotWithShape="1">
              <a:blip r:embed="rId11" cstate="print">
                <a:extLst>
                  <a:ext uri="{28A0092B-C50C-407E-A947-70E740481C1C}">
                    <a14:useLocalDpi xmlns:a14="http://schemas.microsoft.com/office/drawing/2010/main" val="0"/>
                  </a:ext>
                </a:extLst>
              </a:blip>
              <a:srcRect l="3140" t="18709" r="11486" b="1549"/>
              <a:stretch/>
            </p:blipFill>
            <p:spPr bwMode="auto">
              <a:xfrm>
                <a:off x="12816514" y="6823503"/>
                <a:ext cx="4680000" cy="3960000"/>
              </a:xfrm>
              <a:prstGeom prst="rect">
                <a:avLst/>
              </a:prstGeom>
              <a:ln w="28575">
                <a:solidFill>
                  <a:srgbClr val="44546A"/>
                </a:solidFill>
              </a:ln>
              <a:extLst>
                <a:ext uri="{53640926-AAD7-44D8-BBD7-CCE9431645EC}">
                  <a14:shadowObscured xmlns:a14="http://schemas.microsoft.com/office/drawing/2010/main"/>
                </a:ext>
              </a:extLst>
            </p:spPr>
          </p:pic>
          <p:pic>
            <p:nvPicPr>
              <p:cNvPr id="73" name="Image 6">
                <a:extLst>
                  <a:ext uri="{FF2B5EF4-FFF2-40B4-BE49-F238E27FC236}">
                    <a16:creationId xmlns:a16="http://schemas.microsoft.com/office/drawing/2014/main" id="{460BE413-B968-4DE0-B614-ECAD36FE3F40}"/>
                  </a:ext>
                </a:extLst>
              </p:cNvPr>
              <p:cNvPicPr/>
              <p:nvPr/>
            </p:nvPicPr>
            <p:blipFill rotWithShape="1">
              <a:blip r:embed="rId12" cstate="print">
                <a:extLst>
                  <a:ext uri="{28A0092B-C50C-407E-A947-70E740481C1C}">
                    <a14:useLocalDpi xmlns:a14="http://schemas.microsoft.com/office/drawing/2010/main" val="0"/>
                  </a:ext>
                </a:extLst>
              </a:blip>
              <a:srcRect l="9543" t="18055" r="13474" b="5950"/>
              <a:stretch/>
            </p:blipFill>
            <p:spPr bwMode="auto">
              <a:xfrm>
                <a:off x="15711180" y="6823503"/>
                <a:ext cx="1800000" cy="1440000"/>
              </a:xfrm>
              <a:prstGeom prst="rect">
                <a:avLst/>
              </a:prstGeom>
              <a:ln w="28575">
                <a:solidFill>
                  <a:schemeClr val="accent3">
                    <a:lumMod val="75000"/>
                  </a:schemeClr>
                </a:solidFill>
              </a:ln>
              <a:extLst>
                <a:ext uri="{53640926-AAD7-44D8-BBD7-CCE9431645EC}">
                  <a14:shadowObscured xmlns:a14="http://schemas.microsoft.com/office/drawing/2010/main"/>
                </a:ext>
              </a:extLst>
            </p:spPr>
          </p:pic>
          <p:sp>
            <p:nvSpPr>
              <p:cNvPr id="78" name="Zone de texte 61">
                <a:extLst>
                  <a:ext uri="{FF2B5EF4-FFF2-40B4-BE49-F238E27FC236}">
                    <a16:creationId xmlns:a16="http://schemas.microsoft.com/office/drawing/2014/main" id="{E60A30A0-5767-41C3-B4E4-56C208098A8A}"/>
                  </a:ext>
                </a:extLst>
              </p:cNvPr>
              <p:cNvSpPr txBox="1">
                <a:spLocks/>
              </p:cNvSpPr>
              <p:nvPr/>
            </p:nvSpPr>
            <p:spPr bwMode="auto">
              <a:xfrm>
                <a:off x="13091212" y="5561827"/>
                <a:ext cx="481482" cy="476216"/>
              </a:xfrm>
              <a:prstGeom prst="rect">
                <a:avLst/>
              </a:prstGeom>
              <a:solidFill>
                <a:schemeClr val="lt1">
                  <a:lumMod val="100000"/>
                  <a:lumOff val="0"/>
                </a:schemeClr>
              </a:solidFill>
              <a:ln w="6350">
                <a:solidFill>
                  <a:srgbClr val="000000"/>
                </a:solidFill>
                <a:miter lim="800000"/>
                <a:headEnd/>
                <a:tailEnd/>
              </a:ln>
            </p:spPr>
            <p:txBody>
              <a:bodyPr rot="0" vert="horz" wrap="square" lIns="60960" tIns="30480" rIns="60960" bIns="30480" anchor="t" anchorCtr="0" upright="1">
                <a:noAutofit/>
              </a:bodyPr>
              <a:lstStyle/>
              <a:p>
                <a:pPr algn="ctr">
                  <a:lnSpc>
                    <a:spcPct val="150000"/>
                  </a:lnSpc>
                </a:pPr>
                <a:r>
                  <a:rPr lang="fr-FR" sz="1200" dirty="0">
                    <a:latin typeface="Times New Roman" panose="02020603050405020304" pitchFamily="18" charset="0"/>
                    <a:ea typeface="Times New Roman" panose="02020603050405020304" pitchFamily="18" charset="0"/>
                  </a:rPr>
                  <a:t>D</a:t>
                </a:r>
                <a:endParaRPr lang="fr-TN" sz="1200" dirty="0">
                  <a:latin typeface="Times New Roman" panose="02020603050405020304" pitchFamily="18" charset="0"/>
                  <a:ea typeface="Times New Roman" panose="02020603050405020304" pitchFamily="18" charset="0"/>
                </a:endParaRPr>
              </a:p>
            </p:txBody>
          </p:sp>
          <p:sp>
            <p:nvSpPr>
              <p:cNvPr id="47" name="TextBox 46">
                <a:extLst>
                  <a:ext uri="{FF2B5EF4-FFF2-40B4-BE49-F238E27FC236}">
                    <a16:creationId xmlns:a16="http://schemas.microsoft.com/office/drawing/2014/main" id="{A67B9C38-6E01-4C7C-B350-5A610DB73BE9}"/>
                  </a:ext>
                </a:extLst>
              </p:cNvPr>
              <p:cNvSpPr txBox="1"/>
              <p:nvPr/>
            </p:nvSpPr>
            <p:spPr>
              <a:xfrm>
                <a:off x="16496344" y="10265793"/>
                <a:ext cx="1029502" cy="446181"/>
              </a:xfrm>
              <a:prstGeom prst="rect">
                <a:avLst/>
              </a:prstGeom>
              <a:noFill/>
            </p:spPr>
            <p:txBody>
              <a:bodyPr wrap="square">
                <a:spAutoFit/>
              </a:bodyPr>
              <a:lstStyle/>
              <a:p>
                <a:r>
                  <a:rPr lang="fr-FR" sz="1333" b="1" i="1" dirty="0">
                    <a:latin typeface="Times New Roman" panose="02020603050405020304" pitchFamily="18" charset="0"/>
                    <a:ea typeface="Times New Roman" panose="02020603050405020304" pitchFamily="18" charset="0"/>
                  </a:rPr>
                  <a:t>Gr x10</a:t>
                </a:r>
                <a:endParaRPr lang="fr-TN" sz="1333" dirty="0"/>
              </a:p>
            </p:txBody>
          </p:sp>
        </p:grpSp>
      </p:grpSp>
      <p:sp>
        <p:nvSpPr>
          <p:cNvPr id="48" name="Slide Number Placeholder 2">
            <a:extLst>
              <a:ext uri="{FF2B5EF4-FFF2-40B4-BE49-F238E27FC236}">
                <a16:creationId xmlns:a16="http://schemas.microsoft.com/office/drawing/2014/main" id="{FDB8A4C8-DE68-425E-B820-3D5F74B88E56}"/>
              </a:ext>
            </a:extLst>
          </p:cNvPr>
          <p:cNvSpPr>
            <a:spLocks noGrp="1"/>
          </p:cNvSpPr>
          <p:nvPr>
            <p:ph type="sldNum" sz="quarter" idx="12"/>
          </p:nvPr>
        </p:nvSpPr>
        <p:spPr>
          <a:xfrm>
            <a:off x="10650519" y="6477000"/>
            <a:ext cx="1422400" cy="243417"/>
          </a:xfrm>
        </p:spPr>
        <p:txBody>
          <a:bodyPr/>
          <a:lstStyle/>
          <a:p>
            <a:fld id="{B6F15528-21DE-4FAA-801E-634DDDAF4B2B}" type="slidenum">
              <a:rPr lang="en-US" sz="1333" b="1">
                <a:solidFill>
                  <a:schemeClr val="tx1"/>
                </a:solidFill>
              </a:rPr>
              <a:pPr/>
              <a:t>32</a:t>
            </a:fld>
            <a:endParaRPr lang="en-US" sz="1333" b="1" dirty="0">
              <a:solidFill>
                <a:schemeClr val="tx1"/>
              </a:solidFill>
            </a:endParaRPr>
          </a:p>
        </p:txBody>
      </p:sp>
      <p:sp>
        <p:nvSpPr>
          <p:cNvPr id="3" name="Rectangle 2"/>
          <p:cNvSpPr/>
          <p:nvPr/>
        </p:nvSpPr>
        <p:spPr>
          <a:xfrm>
            <a:off x="92078" y="3121866"/>
            <a:ext cx="5282047" cy="1384995"/>
          </a:xfrm>
          <a:prstGeom prst="rect">
            <a:avLst/>
          </a:prstGeom>
        </p:spPr>
        <p:txBody>
          <a:bodyPr wrap="square">
            <a:spAutoFit/>
          </a:bodyPr>
          <a:lstStyle/>
          <a:p>
            <a:pPr algn="ctr">
              <a:spcAft>
                <a:spcPts val="0"/>
              </a:spcAft>
              <a:tabLst>
                <a:tab pos="4763135" algn="l"/>
              </a:tabLst>
            </a:pPr>
            <a:r>
              <a:rPr lang="fr-FR" sz="1400" dirty="0">
                <a:latin typeface="Times New Roman" panose="02020603050405020304" pitchFamily="18" charset="0"/>
                <a:ea typeface="Times New Roman" panose="02020603050405020304" pitchFamily="18" charset="0"/>
              </a:rPr>
              <a:t>*** : p &lt; 0,0001 </a:t>
            </a:r>
            <a:r>
              <a:rPr lang="fr-FR" sz="1400" dirty="0">
                <a:latin typeface="Times New Roman" panose="02020603050405020304" pitchFamily="18" charset="0"/>
                <a:ea typeface="Calibri" panose="020F0502020204030204" pitchFamily="34" charset="0"/>
              </a:rPr>
              <a:t>différence très hautement significative par rapport aux</a:t>
            </a:r>
            <a:r>
              <a:rPr lang="fr-FR" sz="1400" dirty="0">
                <a:latin typeface="Times New Roman" panose="02020603050405020304" pitchFamily="18" charset="0"/>
                <a:ea typeface="Times New Roman" panose="02020603050405020304" pitchFamily="18" charset="0"/>
              </a:rPr>
              <a:t> témoins.</a:t>
            </a:r>
          </a:p>
          <a:p>
            <a:pPr algn="ctr">
              <a:spcAft>
                <a:spcPts val="0"/>
              </a:spcAft>
              <a:tabLst>
                <a:tab pos="4763135" algn="l"/>
              </a:tabLst>
            </a:pPr>
            <a:r>
              <a:rPr lang="fr-FR" sz="1400" dirty="0">
                <a:latin typeface="Times New Roman" panose="02020603050405020304" pitchFamily="18" charset="0"/>
                <a:ea typeface="Times New Roman" panose="02020603050405020304" pitchFamily="18" charset="0"/>
              </a:rPr>
              <a:t>a’ : p &lt; 0,01 </a:t>
            </a:r>
            <a:r>
              <a:rPr lang="fr-FR" sz="1400" dirty="0">
                <a:latin typeface="Times New Roman" panose="02020603050405020304" pitchFamily="18" charset="0"/>
                <a:ea typeface="Calibri" panose="020F0502020204030204" pitchFamily="34" charset="0"/>
              </a:rPr>
              <a:t>différence hautement significative </a:t>
            </a:r>
            <a:r>
              <a:rPr lang="fr-FR" sz="1400" dirty="0">
                <a:latin typeface="Times New Roman" panose="02020603050405020304" pitchFamily="18" charset="0"/>
                <a:ea typeface="Times New Roman" panose="02020603050405020304" pitchFamily="18" charset="0"/>
              </a:rPr>
              <a:t>comparé aux patients du stade F0-F1.</a:t>
            </a:r>
          </a:p>
          <a:p>
            <a:pPr algn="ctr">
              <a:spcAft>
                <a:spcPts val="1200"/>
              </a:spcAft>
              <a:tabLst>
                <a:tab pos="4763135" algn="l"/>
              </a:tabLst>
            </a:pPr>
            <a:r>
              <a:rPr lang="fr-FR" sz="1400" dirty="0">
                <a:latin typeface="Times New Roman" panose="02020603050405020304" pitchFamily="18" charset="0"/>
                <a:ea typeface="Times New Roman" panose="02020603050405020304" pitchFamily="18" charset="0"/>
              </a:rPr>
              <a:t>b : p &lt; 0,05 </a:t>
            </a:r>
            <a:r>
              <a:rPr lang="fr-FR" sz="1400" dirty="0">
                <a:latin typeface="Times New Roman" panose="02020603050405020304" pitchFamily="18" charset="0"/>
                <a:ea typeface="Calibri" panose="020F0502020204030204" pitchFamily="34" charset="0"/>
              </a:rPr>
              <a:t>différence significative par rapport </a:t>
            </a:r>
            <a:r>
              <a:rPr lang="fr-FR" sz="1400" dirty="0">
                <a:latin typeface="Times New Roman" panose="02020603050405020304" pitchFamily="18" charset="0"/>
                <a:ea typeface="Times New Roman" panose="02020603050405020304" pitchFamily="18" charset="0"/>
              </a:rPr>
              <a:t>aux patients du stade F2-F3.</a:t>
            </a:r>
            <a:endParaRPr lang="fr-FR"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1499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1000"/>
                                        <p:tgtEl>
                                          <p:spTgt spid="35"/>
                                        </p:tgtEl>
                                      </p:cBhvr>
                                    </p:animEffect>
                                    <p:anim calcmode="lin" valueType="num">
                                      <p:cBhvr>
                                        <p:cTn id="19" dur="1000" fill="hold"/>
                                        <p:tgtEl>
                                          <p:spTgt spid="35"/>
                                        </p:tgtEl>
                                        <p:attrNameLst>
                                          <p:attrName>ppt_x</p:attrName>
                                        </p:attrNameLst>
                                      </p:cBhvr>
                                      <p:tavLst>
                                        <p:tav tm="0">
                                          <p:val>
                                            <p:strVal val="#ppt_x"/>
                                          </p:val>
                                        </p:tav>
                                        <p:tav tm="100000">
                                          <p:val>
                                            <p:strVal val="#ppt_x"/>
                                          </p:val>
                                        </p:tav>
                                      </p:tavLst>
                                    </p:anim>
                                    <p:anim calcmode="lin" valueType="num">
                                      <p:cBhvr>
                                        <p:cTn id="2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strVal val="#ppt_x"/>
                                          </p:val>
                                        </p:tav>
                                        <p:tav tm="100000">
                                          <p:val>
                                            <p:strVal val="#ppt_x"/>
                                          </p:val>
                                        </p:tav>
                                      </p:tavLst>
                                    </p:anim>
                                    <p:anim calcmode="lin" valueType="num">
                                      <p:cBhvr>
                                        <p:cTn id="27" dur="500" fill="hold"/>
                                        <p:tgtEl>
                                          <p:spTgt spid="3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fill="hold"/>
                                        <p:tgtEl>
                                          <p:spTgt spid="40"/>
                                        </p:tgtEl>
                                        <p:attrNameLst>
                                          <p:attrName>ppt_x</p:attrName>
                                        </p:attrNameLst>
                                      </p:cBhvr>
                                      <p:tavLst>
                                        <p:tav tm="0">
                                          <p:val>
                                            <p:strVal val="#ppt_x"/>
                                          </p:val>
                                        </p:tav>
                                        <p:tav tm="100000">
                                          <p:val>
                                            <p:strVal val="#ppt_x"/>
                                          </p:val>
                                        </p:tav>
                                      </p:tavLst>
                                    </p:anim>
                                    <p:anim calcmode="lin" valueType="num">
                                      <p:cBhvr additive="base">
                                        <p:cTn id="3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1B6EC5E-BAB6-4895-9A0F-71287E215CC8}"/>
              </a:ext>
            </a:extLst>
          </p:cNvPr>
          <p:cNvGraphicFramePr>
            <a:graphicFrameLocks noGrp="1"/>
          </p:cNvGraphicFramePr>
          <p:nvPr>
            <p:extLst>
              <p:ext uri="{D42A27DB-BD31-4B8C-83A1-F6EECF244321}">
                <p14:modId xmlns:p14="http://schemas.microsoft.com/office/powerpoint/2010/main" val="538142959"/>
              </p:ext>
            </p:extLst>
          </p:nvPr>
        </p:nvGraphicFramePr>
        <p:xfrm>
          <a:off x="419970" y="1599442"/>
          <a:ext cx="11331382" cy="4140435"/>
        </p:xfrm>
        <a:graphic>
          <a:graphicData uri="http://schemas.openxmlformats.org/drawingml/2006/table">
            <a:tbl>
              <a:tblPr firstRow="1" firstCol="1" bandRow="1"/>
              <a:tblGrid>
                <a:gridCol w="1242865">
                  <a:extLst>
                    <a:ext uri="{9D8B030D-6E8A-4147-A177-3AD203B41FA5}">
                      <a16:colId xmlns:a16="http://schemas.microsoft.com/office/drawing/2014/main" val="1531406633"/>
                    </a:ext>
                  </a:extLst>
                </a:gridCol>
                <a:gridCol w="1437539">
                  <a:extLst>
                    <a:ext uri="{9D8B030D-6E8A-4147-A177-3AD203B41FA5}">
                      <a16:colId xmlns:a16="http://schemas.microsoft.com/office/drawing/2014/main" val="3924328223"/>
                    </a:ext>
                  </a:extLst>
                </a:gridCol>
                <a:gridCol w="1482823">
                  <a:extLst>
                    <a:ext uri="{9D8B030D-6E8A-4147-A177-3AD203B41FA5}">
                      <a16:colId xmlns:a16="http://schemas.microsoft.com/office/drawing/2014/main" val="1705946505"/>
                    </a:ext>
                  </a:extLst>
                </a:gridCol>
                <a:gridCol w="1242865">
                  <a:extLst>
                    <a:ext uri="{9D8B030D-6E8A-4147-A177-3AD203B41FA5}">
                      <a16:colId xmlns:a16="http://schemas.microsoft.com/office/drawing/2014/main" val="1978341183"/>
                    </a:ext>
                  </a:extLst>
                </a:gridCol>
                <a:gridCol w="1724597">
                  <a:extLst>
                    <a:ext uri="{9D8B030D-6E8A-4147-A177-3AD203B41FA5}">
                      <a16:colId xmlns:a16="http://schemas.microsoft.com/office/drawing/2014/main" val="2840222213"/>
                    </a:ext>
                  </a:extLst>
                </a:gridCol>
                <a:gridCol w="1219313">
                  <a:extLst>
                    <a:ext uri="{9D8B030D-6E8A-4147-A177-3AD203B41FA5}">
                      <a16:colId xmlns:a16="http://schemas.microsoft.com/office/drawing/2014/main" val="3889838424"/>
                    </a:ext>
                  </a:extLst>
                </a:gridCol>
                <a:gridCol w="1762067">
                  <a:extLst>
                    <a:ext uri="{9D8B030D-6E8A-4147-A177-3AD203B41FA5}">
                      <a16:colId xmlns:a16="http://schemas.microsoft.com/office/drawing/2014/main" val="3403176648"/>
                    </a:ext>
                  </a:extLst>
                </a:gridCol>
                <a:gridCol w="1219313">
                  <a:extLst>
                    <a:ext uri="{9D8B030D-6E8A-4147-A177-3AD203B41FA5}">
                      <a16:colId xmlns:a16="http://schemas.microsoft.com/office/drawing/2014/main" val="1736653878"/>
                    </a:ext>
                  </a:extLst>
                </a:gridCol>
              </a:tblGrid>
              <a:tr h="421182">
                <a:tc>
                  <a:txBody>
                    <a:bodyPr/>
                    <a:lstStyle/>
                    <a:p>
                      <a:pPr algn="ctr">
                        <a:lnSpc>
                          <a:spcPct val="150000"/>
                        </a:lnSpc>
                      </a:pPr>
                      <a:r>
                        <a:rPr lang="fr-FR" sz="600">
                          <a:effectLst/>
                          <a:latin typeface="Times New Roman" panose="02020603050405020304" pitchFamily="18" charset="0"/>
                          <a:ea typeface="Times New Roman" panose="02020603050405020304" pitchFamily="18" charset="0"/>
                          <a:cs typeface="Arial" panose="020B0604020202020204" pitchFamily="34" charset="0"/>
                        </a:rPr>
                        <a:t> </a:t>
                      </a:r>
                      <a:endParaRPr lang="fr-TN" sz="900">
                        <a:effectLst/>
                        <a:latin typeface="Times New Roman" panose="02020603050405020304" pitchFamily="18" charset="0"/>
                        <a:ea typeface="Times New Roman" panose="02020603050405020304" pitchFamily="18" charset="0"/>
                        <a:cs typeface="Arial" panose="020B060402020202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gn="ctr">
                        <a:lnSpc>
                          <a:spcPct val="150000"/>
                        </a:lnSpc>
                      </a:pPr>
                      <a:r>
                        <a:rPr lang="fr-FR" sz="1300" b="1" dirty="0">
                          <a:effectLst/>
                          <a:latin typeface="Times New Roman" panose="02020603050405020304" pitchFamily="18" charset="0"/>
                          <a:ea typeface="Times New Roman" panose="02020603050405020304" pitchFamily="18" charset="0"/>
                          <a:cs typeface="Arial" panose="020B0604020202020204" pitchFamily="34" charset="0"/>
                        </a:rPr>
                        <a:t>Expression combinée TLR4/HMGB1</a:t>
                      </a:r>
                      <a:endParaRPr lang="fr-TN" sz="13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TN"/>
                    </a:p>
                  </a:txBody>
                  <a:tcPr/>
                </a:tc>
                <a:tc hMerge="1">
                  <a:txBody>
                    <a:bodyPr/>
                    <a:lstStyle/>
                    <a:p>
                      <a:endParaRPr lang="fr-TN"/>
                    </a:p>
                  </a:txBody>
                  <a:tcPr/>
                </a:tc>
                <a:tc hMerge="1">
                  <a:txBody>
                    <a:bodyPr/>
                    <a:lstStyle/>
                    <a:p>
                      <a:endParaRPr lang="fr-TN"/>
                    </a:p>
                  </a:txBody>
                  <a:tcPr/>
                </a:tc>
                <a:tc hMerge="1">
                  <a:txBody>
                    <a:bodyPr/>
                    <a:lstStyle/>
                    <a:p>
                      <a:endParaRPr lang="fr-TN"/>
                    </a:p>
                  </a:txBody>
                  <a:tcPr/>
                </a:tc>
                <a:tc hMerge="1">
                  <a:txBody>
                    <a:bodyPr/>
                    <a:lstStyle/>
                    <a:p>
                      <a:endParaRPr lang="fr-TN"/>
                    </a:p>
                  </a:txBody>
                  <a:tcPr/>
                </a:tc>
                <a:tc hMerge="1">
                  <a:txBody>
                    <a:bodyPr/>
                    <a:lstStyle/>
                    <a:p>
                      <a:endParaRPr lang="fr-TN"/>
                    </a:p>
                  </a:txBody>
                  <a:tcPr/>
                </a:tc>
                <a:extLst>
                  <a:ext uri="{0D108BD9-81ED-4DB2-BD59-A6C34878D82A}">
                    <a16:rowId xmlns:a16="http://schemas.microsoft.com/office/drawing/2014/main" val="3387301756"/>
                  </a:ext>
                </a:extLst>
              </a:tr>
              <a:tr h="1432013">
                <a:tc>
                  <a:txBody>
                    <a:bodyPr/>
                    <a:lstStyle/>
                    <a:p>
                      <a:pPr algn="ctr">
                        <a:lnSpc>
                          <a:spcPct val="150000"/>
                        </a:lnSpc>
                      </a:pPr>
                      <a:r>
                        <a:rPr lang="fr-FR" sz="1100" dirty="0">
                          <a:effectLst/>
                          <a:latin typeface="Tahoma" panose="020B0604030504040204" pitchFamily="34" charset="0"/>
                          <a:ea typeface="Tahoma" panose="020B0604030504040204" pitchFamily="34" charset="0"/>
                          <a:cs typeface="Tahoma" panose="020B0604030504040204" pitchFamily="34" charset="0"/>
                        </a:rPr>
                        <a:t> </a:t>
                      </a:r>
                      <a:endParaRPr lang="fr-TN" sz="1100" dirty="0">
                        <a:effectLst/>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fr-FR"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Score de fibrose</a:t>
                      </a:r>
                      <a:endParaRPr lang="fr-TN" sz="1100" dirty="0">
                        <a:effectLst/>
                        <a:latin typeface="Tahoma" panose="020B0604030504040204" pitchFamily="34" charset="0"/>
                        <a:ea typeface="Tahoma" panose="020B0604030504040204" pitchFamily="34" charset="0"/>
                        <a:cs typeface="Tahoma" panose="020B060403050404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pPr>
                      <a:r>
                        <a:rPr lang="fr-FR" sz="1100" b="1" dirty="0">
                          <a:effectLst/>
                          <a:latin typeface="Tahoma" panose="020B0604030504040204" pitchFamily="34" charset="0"/>
                          <a:ea typeface="Tahoma" panose="020B0604030504040204" pitchFamily="34" charset="0"/>
                          <a:cs typeface="Tahoma" panose="020B0604030504040204" pitchFamily="34" charset="0"/>
                        </a:rPr>
                        <a:t> </a:t>
                      </a:r>
                      <a:endParaRPr lang="fr-TN" sz="1100" dirty="0">
                        <a:effectLst/>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fr-FR"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Faible</a:t>
                      </a:r>
                      <a:endParaRPr lang="fr-TN" sz="1100" dirty="0">
                        <a:effectLst/>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fr-FR"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TLR4</a:t>
                      </a:r>
                      <a:r>
                        <a:rPr lang="fr-FR" sz="1100" b="1" baseline="30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l</a:t>
                      </a:r>
                      <a:r>
                        <a:rPr lang="fr-FR"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/HMGB1</a:t>
                      </a:r>
                      <a:r>
                        <a:rPr lang="fr-FR" sz="1100" b="1" baseline="30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l</a:t>
                      </a:r>
                      <a:endParaRPr lang="fr-TN" sz="1100" dirty="0">
                        <a:effectLst/>
                        <a:latin typeface="Tahoma" panose="020B0604030504040204" pitchFamily="34" charset="0"/>
                        <a:ea typeface="Tahoma" panose="020B0604030504040204" pitchFamily="34" charset="0"/>
                        <a:cs typeface="Tahoma" panose="020B060403050404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pPr>
                      <a:r>
                        <a:rPr lang="fr-FR" sz="1100" b="1" dirty="0">
                          <a:effectLst/>
                          <a:latin typeface="Tahoma" panose="020B0604030504040204" pitchFamily="34" charset="0"/>
                          <a:ea typeface="Tahoma" panose="020B0604030504040204" pitchFamily="34" charset="0"/>
                          <a:cs typeface="Tahoma" panose="020B0604030504040204" pitchFamily="34" charset="0"/>
                        </a:rPr>
                        <a:t> </a:t>
                      </a:r>
                      <a:endParaRPr lang="fr-TN" sz="1100" dirty="0">
                        <a:effectLst/>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fr-FR"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Intermédiaire</a:t>
                      </a:r>
                      <a:endParaRPr lang="fr-TN" sz="1100" dirty="0">
                        <a:effectLst/>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fr-FR"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TLR4</a:t>
                      </a:r>
                      <a:r>
                        <a:rPr lang="fr-FR" sz="1100" b="1" baseline="30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h</a:t>
                      </a:r>
                      <a:r>
                        <a:rPr lang="fr-FR"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ou HMGB1</a:t>
                      </a:r>
                      <a:r>
                        <a:rPr lang="fr-FR" sz="1100" b="1" baseline="30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h</a:t>
                      </a:r>
                      <a:endParaRPr lang="fr-TN" sz="1100" dirty="0">
                        <a:effectLst/>
                        <a:latin typeface="Tahoma" panose="020B0604030504040204" pitchFamily="34" charset="0"/>
                        <a:ea typeface="Tahoma" panose="020B0604030504040204" pitchFamily="34" charset="0"/>
                        <a:cs typeface="Tahoma" panose="020B060403050404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pPr>
                      <a:r>
                        <a:rPr lang="fr-FR" sz="1100" b="1" dirty="0">
                          <a:effectLst/>
                          <a:latin typeface="Tahoma" panose="020B0604030504040204" pitchFamily="34" charset="0"/>
                          <a:ea typeface="Tahoma" panose="020B0604030504040204" pitchFamily="34" charset="0"/>
                          <a:cs typeface="Tahoma" panose="020B0604030504040204" pitchFamily="34" charset="0"/>
                        </a:rPr>
                        <a:t>  </a:t>
                      </a:r>
                      <a:endParaRPr lang="fr-TN" sz="1100" dirty="0">
                        <a:effectLst/>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fr-FR"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p(OR)</a:t>
                      </a:r>
                      <a:endParaRPr lang="fr-TN" sz="1100" dirty="0">
                        <a:effectLst/>
                        <a:latin typeface="Tahoma" panose="020B0604030504040204" pitchFamily="34" charset="0"/>
                        <a:ea typeface="Tahoma" panose="020B0604030504040204" pitchFamily="34" charset="0"/>
                        <a:cs typeface="Tahoma" panose="020B060403050404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pPr>
                      <a:r>
                        <a:rPr lang="fr-FR" sz="1100" b="1" dirty="0">
                          <a:effectLst/>
                          <a:latin typeface="Tahoma" panose="020B0604030504040204" pitchFamily="34" charset="0"/>
                          <a:ea typeface="Tahoma" panose="020B0604030504040204" pitchFamily="34" charset="0"/>
                          <a:cs typeface="Tahoma" panose="020B0604030504040204" pitchFamily="34" charset="0"/>
                        </a:rPr>
                        <a:t> </a:t>
                      </a:r>
                      <a:endParaRPr lang="fr-TN" sz="1100" dirty="0">
                        <a:effectLst/>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fr-FR"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Fort</a:t>
                      </a:r>
                      <a:endParaRPr lang="fr-TN" sz="1100" dirty="0">
                        <a:effectLst/>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fr-FR"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TLR4</a:t>
                      </a:r>
                      <a:r>
                        <a:rPr lang="fr-FR" sz="1100" b="1" baseline="30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h</a:t>
                      </a:r>
                      <a:r>
                        <a:rPr lang="fr-FR"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/HMGB1</a:t>
                      </a:r>
                      <a:r>
                        <a:rPr lang="fr-FR" sz="1100" b="1" baseline="30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h</a:t>
                      </a:r>
                      <a:endParaRPr lang="fr-TN" sz="1100" dirty="0">
                        <a:effectLst/>
                        <a:latin typeface="Tahoma" panose="020B0604030504040204" pitchFamily="34" charset="0"/>
                        <a:ea typeface="Tahoma" panose="020B0604030504040204" pitchFamily="34" charset="0"/>
                        <a:cs typeface="Tahoma" panose="020B060403050404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pPr>
                      <a:r>
                        <a:rPr lang="fr-FR" sz="1100" b="1" dirty="0">
                          <a:effectLst/>
                          <a:latin typeface="Tahoma" panose="020B0604030504040204" pitchFamily="34" charset="0"/>
                          <a:ea typeface="Tahoma" panose="020B0604030504040204" pitchFamily="34" charset="0"/>
                          <a:cs typeface="Tahoma" panose="020B0604030504040204" pitchFamily="34" charset="0"/>
                        </a:rPr>
                        <a:t> </a:t>
                      </a:r>
                      <a:endParaRPr lang="fr-TN" sz="1100" dirty="0">
                        <a:effectLst/>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fr-FR"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p’ (OR)</a:t>
                      </a:r>
                      <a:endParaRPr lang="fr-TN" sz="1100" dirty="0">
                        <a:effectLst/>
                        <a:latin typeface="Tahoma" panose="020B0604030504040204" pitchFamily="34" charset="0"/>
                        <a:ea typeface="Tahoma" panose="020B0604030504040204" pitchFamily="34" charset="0"/>
                        <a:cs typeface="Tahoma" panose="020B060403050404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pPr>
                      <a:r>
                        <a:rPr lang="fr-FR"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Fort +Intermédiaire</a:t>
                      </a:r>
                      <a:endParaRPr lang="fr-TN" sz="1100" dirty="0">
                        <a:effectLst/>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fr-FR"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TLR4</a:t>
                      </a:r>
                      <a:r>
                        <a:rPr lang="fr-FR" sz="1100" b="1" baseline="30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h</a:t>
                      </a:r>
                      <a:r>
                        <a:rPr lang="fr-FR"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/HMGB1</a:t>
                      </a:r>
                      <a:r>
                        <a:rPr lang="fr-FR" sz="1100" b="1" baseline="30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h</a:t>
                      </a:r>
                      <a:r>
                        <a:rPr lang="fr-FR"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 TLR4</a:t>
                      </a:r>
                      <a:r>
                        <a:rPr lang="fr-FR" sz="1100" b="1" baseline="30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h</a:t>
                      </a:r>
                      <a:r>
                        <a:rPr lang="fr-FR"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ou HMGB1</a:t>
                      </a:r>
                      <a:r>
                        <a:rPr lang="fr-FR" sz="1100" b="1" baseline="30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h</a:t>
                      </a:r>
                      <a:endParaRPr lang="fr-TN" sz="1100" dirty="0">
                        <a:effectLst/>
                        <a:latin typeface="Tahoma" panose="020B0604030504040204" pitchFamily="34" charset="0"/>
                        <a:ea typeface="Tahoma" panose="020B0604030504040204" pitchFamily="34" charset="0"/>
                        <a:cs typeface="Tahoma" panose="020B060403050404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pPr>
                      <a:r>
                        <a:rPr lang="fr-FR" sz="1100" b="1" dirty="0">
                          <a:effectLst/>
                          <a:latin typeface="Tahoma" panose="020B0604030504040204" pitchFamily="34" charset="0"/>
                          <a:ea typeface="Tahoma" panose="020B0604030504040204" pitchFamily="34" charset="0"/>
                          <a:cs typeface="Tahoma" panose="020B0604030504040204" pitchFamily="34" charset="0"/>
                        </a:rPr>
                        <a:t> </a:t>
                      </a:r>
                      <a:endParaRPr lang="fr-TN" sz="1100" dirty="0">
                        <a:effectLst/>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fr-FR"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p’’(OR)</a:t>
                      </a:r>
                      <a:endParaRPr lang="fr-TN" sz="1100" dirty="0">
                        <a:effectLst/>
                        <a:latin typeface="Tahoma" panose="020B0604030504040204" pitchFamily="34" charset="0"/>
                        <a:ea typeface="Tahoma" panose="020B0604030504040204" pitchFamily="34" charset="0"/>
                        <a:cs typeface="Tahoma" panose="020B060403050404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629514070"/>
                  </a:ext>
                </a:extLst>
              </a:tr>
              <a:tr h="457448">
                <a:tc>
                  <a:txBody>
                    <a:bodyPr/>
                    <a:lstStyle/>
                    <a:p>
                      <a:pPr algn="ctr">
                        <a:lnSpc>
                          <a:spcPct val="150000"/>
                        </a:lnSpc>
                      </a:pPr>
                      <a:r>
                        <a:rPr lang="fr-FR" sz="1100" b="1">
                          <a:effectLst/>
                          <a:latin typeface="Tahoma" panose="020B0604030504040204" pitchFamily="34" charset="0"/>
                          <a:ea typeface="Tahoma" panose="020B0604030504040204" pitchFamily="34" charset="0"/>
                          <a:cs typeface="Tahoma" panose="020B0604030504040204" pitchFamily="34" charset="0"/>
                        </a:rPr>
                        <a:t>F0-F1 </a:t>
                      </a:r>
                      <a:endParaRPr lang="fr-TN" sz="1100">
                        <a:effectLst/>
                        <a:latin typeface="Tahoma" panose="020B0604030504040204" pitchFamily="34" charset="0"/>
                        <a:ea typeface="Tahoma" panose="020B0604030504040204" pitchFamily="34" charset="0"/>
                        <a:cs typeface="Tahoma" panose="020B060403050404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fr-FR" sz="1100">
                          <a:effectLst/>
                          <a:latin typeface="Tahoma" panose="020B0604030504040204" pitchFamily="34" charset="0"/>
                          <a:ea typeface="Tahoma" panose="020B0604030504040204" pitchFamily="34" charset="0"/>
                          <a:cs typeface="Tahoma" panose="020B0604030504040204" pitchFamily="34" charset="0"/>
                        </a:rPr>
                        <a:t>73,3 %</a:t>
                      </a:r>
                      <a:endParaRPr lang="fr-TN" sz="1100">
                        <a:effectLst/>
                        <a:latin typeface="Tahoma" panose="020B0604030504040204" pitchFamily="34" charset="0"/>
                        <a:ea typeface="Tahoma" panose="020B0604030504040204" pitchFamily="34" charset="0"/>
                        <a:cs typeface="Tahoma" panose="020B060403050404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fr-FR" sz="1100">
                          <a:effectLst/>
                          <a:latin typeface="Tahoma" panose="020B0604030504040204" pitchFamily="34" charset="0"/>
                          <a:ea typeface="Tahoma" panose="020B0604030504040204" pitchFamily="34" charset="0"/>
                          <a:cs typeface="Tahoma" panose="020B0604030504040204" pitchFamily="34" charset="0"/>
                        </a:rPr>
                        <a:t>26,7 %</a:t>
                      </a:r>
                      <a:endParaRPr lang="fr-TN" sz="1100">
                        <a:effectLst/>
                        <a:latin typeface="Tahoma" panose="020B0604030504040204" pitchFamily="34" charset="0"/>
                        <a:ea typeface="Tahoma" panose="020B0604030504040204" pitchFamily="34" charset="0"/>
                        <a:cs typeface="Tahoma" panose="020B060403050404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fr-FR" sz="1100">
                          <a:effectLst/>
                          <a:latin typeface="Tahoma" panose="020B0604030504040204" pitchFamily="34" charset="0"/>
                          <a:ea typeface="Tahoma" panose="020B0604030504040204" pitchFamily="34" charset="0"/>
                          <a:cs typeface="Tahoma" panose="020B0604030504040204" pitchFamily="34" charset="0"/>
                        </a:rPr>
                        <a:t>Réf</a:t>
                      </a:r>
                      <a:endParaRPr lang="fr-TN" sz="1100">
                        <a:effectLst/>
                        <a:latin typeface="Tahoma" panose="020B0604030504040204" pitchFamily="34" charset="0"/>
                        <a:ea typeface="Tahoma" panose="020B0604030504040204" pitchFamily="34" charset="0"/>
                        <a:cs typeface="Tahoma" panose="020B060403050404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fr-FR" sz="1100">
                          <a:effectLst/>
                          <a:latin typeface="Tahoma" panose="020B0604030504040204" pitchFamily="34" charset="0"/>
                          <a:ea typeface="Tahoma" panose="020B0604030504040204" pitchFamily="34" charset="0"/>
                          <a:cs typeface="Tahoma" panose="020B0604030504040204" pitchFamily="34" charset="0"/>
                        </a:rPr>
                        <a:t>0 %</a:t>
                      </a:r>
                      <a:endParaRPr lang="fr-TN" sz="1100">
                        <a:effectLst/>
                        <a:latin typeface="Tahoma" panose="020B0604030504040204" pitchFamily="34" charset="0"/>
                        <a:ea typeface="Tahoma" panose="020B0604030504040204" pitchFamily="34" charset="0"/>
                        <a:cs typeface="Tahoma" panose="020B060403050404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fr-FR" sz="1100" dirty="0">
                          <a:effectLst/>
                          <a:latin typeface="Tahoma" panose="020B0604030504040204" pitchFamily="34" charset="0"/>
                          <a:ea typeface="Tahoma" panose="020B0604030504040204" pitchFamily="34" charset="0"/>
                          <a:cs typeface="Tahoma" panose="020B0604030504040204" pitchFamily="34" charset="0"/>
                        </a:rPr>
                        <a:t>Réf</a:t>
                      </a:r>
                      <a:endParaRPr lang="fr-TN" sz="1100" dirty="0">
                        <a:effectLst/>
                        <a:latin typeface="Tahoma" panose="020B0604030504040204" pitchFamily="34" charset="0"/>
                        <a:ea typeface="Tahoma" panose="020B0604030504040204" pitchFamily="34" charset="0"/>
                        <a:cs typeface="Tahoma" panose="020B060403050404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fr-FR" sz="1100">
                          <a:effectLst/>
                          <a:latin typeface="Tahoma" panose="020B0604030504040204" pitchFamily="34" charset="0"/>
                          <a:ea typeface="Tahoma" panose="020B0604030504040204" pitchFamily="34" charset="0"/>
                          <a:cs typeface="Tahoma" panose="020B0604030504040204" pitchFamily="34" charset="0"/>
                        </a:rPr>
                        <a:t>26,7 %</a:t>
                      </a:r>
                      <a:endParaRPr lang="fr-TN" sz="1100">
                        <a:effectLst/>
                        <a:latin typeface="Tahoma" panose="020B0604030504040204" pitchFamily="34" charset="0"/>
                        <a:ea typeface="Tahoma" panose="020B0604030504040204" pitchFamily="34" charset="0"/>
                        <a:cs typeface="Tahoma" panose="020B060403050404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fr-FR" sz="1100">
                          <a:effectLst/>
                          <a:latin typeface="Tahoma" panose="020B0604030504040204" pitchFamily="34" charset="0"/>
                          <a:ea typeface="Tahoma" panose="020B0604030504040204" pitchFamily="34" charset="0"/>
                          <a:cs typeface="Tahoma" panose="020B0604030504040204" pitchFamily="34" charset="0"/>
                        </a:rPr>
                        <a:t>Réf</a:t>
                      </a:r>
                      <a:endParaRPr lang="fr-TN" sz="1100">
                        <a:effectLst/>
                        <a:latin typeface="Tahoma" panose="020B0604030504040204" pitchFamily="34" charset="0"/>
                        <a:ea typeface="Tahoma" panose="020B0604030504040204" pitchFamily="34" charset="0"/>
                        <a:cs typeface="Tahoma" panose="020B060403050404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40700"/>
                  </a:ext>
                </a:extLst>
              </a:tr>
              <a:tr h="457448">
                <a:tc rowSpan="2">
                  <a:txBody>
                    <a:bodyPr/>
                    <a:lstStyle/>
                    <a:p>
                      <a:pPr algn="ctr">
                        <a:lnSpc>
                          <a:spcPct val="150000"/>
                        </a:lnSpc>
                      </a:pPr>
                      <a:r>
                        <a:rPr lang="fr-FR" sz="1100" b="1">
                          <a:solidFill>
                            <a:srgbClr val="000000"/>
                          </a:solidFill>
                          <a:effectLst/>
                          <a:latin typeface="Tahoma" panose="020B0604030504040204" pitchFamily="34" charset="0"/>
                          <a:ea typeface="Tahoma" panose="020B0604030504040204" pitchFamily="34" charset="0"/>
                          <a:cs typeface="Tahoma" panose="020B0604030504040204" pitchFamily="34" charset="0"/>
                        </a:rPr>
                        <a:t>F2-F3</a:t>
                      </a:r>
                      <a:endParaRPr lang="fr-TN" sz="1100">
                        <a:effectLst/>
                        <a:latin typeface="Tahoma" panose="020B0604030504040204" pitchFamily="34" charset="0"/>
                        <a:ea typeface="Tahoma" panose="020B0604030504040204" pitchFamily="34" charset="0"/>
                        <a:cs typeface="Tahoma" panose="020B060403050404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rowSpan="2">
                  <a:txBody>
                    <a:bodyPr/>
                    <a:lstStyle/>
                    <a:p>
                      <a:pPr algn="ctr">
                        <a:lnSpc>
                          <a:spcPct val="150000"/>
                        </a:lnSpc>
                      </a:pPr>
                      <a:r>
                        <a:rPr lang="fr-FR" sz="1100">
                          <a:solidFill>
                            <a:srgbClr val="000000"/>
                          </a:solidFill>
                          <a:effectLst/>
                          <a:latin typeface="Tahoma" panose="020B0604030504040204" pitchFamily="34" charset="0"/>
                          <a:ea typeface="Tahoma" panose="020B0604030504040204" pitchFamily="34" charset="0"/>
                          <a:cs typeface="Tahoma" panose="020B0604030504040204" pitchFamily="34" charset="0"/>
                        </a:rPr>
                        <a:t>7,7 %</a:t>
                      </a:r>
                      <a:endParaRPr lang="fr-TN" sz="1100">
                        <a:effectLst/>
                        <a:latin typeface="Tahoma" panose="020B0604030504040204" pitchFamily="34" charset="0"/>
                        <a:ea typeface="Tahoma" panose="020B0604030504040204" pitchFamily="34" charset="0"/>
                        <a:cs typeface="Tahoma" panose="020B060403050404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rowSpan="2">
                  <a:txBody>
                    <a:bodyPr/>
                    <a:lstStyle/>
                    <a:p>
                      <a:pPr algn="ctr">
                        <a:lnSpc>
                          <a:spcPct val="150000"/>
                        </a:lnSpc>
                      </a:pPr>
                      <a:r>
                        <a:rPr lang="fr-FR" sz="1100">
                          <a:solidFill>
                            <a:srgbClr val="000000"/>
                          </a:solidFill>
                          <a:effectLst/>
                          <a:latin typeface="Tahoma" panose="020B0604030504040204" pitchFamily="34" charset="0"/>
                          <a:ea typeface="Tahoma" panose="020B0604030504040204" pitchFamily="34" charset="0"/>
                          <a:cs typeface="Tahoma" panose="020B0604030504040204" pitchFamily="34" charset="0"/>
                        </a:rPr>
                        <a:t>46,2 %</a:t>
                      </a:r>
                      <a:endParaRPr lang="fr-TN" sz="1100">
                        <a:effectLst/>
                        <a:latin typeface="Tahoma" panose="020B0604030504040204" pitchFamily="34" charset="0"/>
                        <a:ea typeface="Tahoma" panose="020B0604030504040204" pitchFamily="34" charset="0"/>
                        <a:cs typeface="Tahoma" panose="020B060403050404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pPr>
                      <a:r>
                        <a:rPr lang="fr-FR" sz="1100">
                          <a:solidFill>
                            <a:srgbClr val="000000"/>
                          </a:solidFill>
                          <a:effectLst/>
                          <a:latin typeface="Tahoma" panose="020B0604030504040204" pitchFamily="34" charset="0"/>
                          <a:ea typeface="Tahoma" panose="020B0604030504040204" pitchFamily="34" charset="0"/>
                          <a:cs typeface="Tahoma" panose="020B0604030504040204" pitchFamily="34" charset="0"/>
                        </a:rPr>
                        <a:t>P=0,02</a:t>
                      </a:r>
                      <a:endParaRPr lang="fr-TN" sz="1100">
                        <a:effectLst/>
                        <a:latin typeface="Tahoma" panose="020B0604030504040204" pitchFamily="34" charset="0"/>
                        <a:ea typeface="Tahoma" panose="020B0604030504040204" pitchFamily="34" charset="0"/>
                        <a:cs typeface="Tahoma" panose="020B060403050404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rowSpan="2">
                  <a:txBody>
                    <a:bodyPr/>
                    <a:lstStyle/>
                    <a:p>
                      <a:pPr algn="ctr">
                        <a:lnSpc>
                          <a:spcPct val="150000"/>
                        </a:lnSpc>
                      </a:pPr>
                      <a:r>
                        <a:rPr lang="fr-FR" sz="1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46,2 %</a:t>
                      </a:r>
                      <a:endParaRPr lang="fr-TN" sz="1100" dirty="0">
                        <a:effectLst/>
                        <a:latin typeface="Tahoma" panose="020B0604030504040204" pitchFamily="34" charset="0"/>
                        <a:ea typeface="Tahoma" panose="020B0604030504040204" pitchFamily="34" charset="0"/>
                        <a:cs typeface="Tahoma" panose="020B060403050404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pPr>
                      <a:r>
                        <a:rPr lang="fr-FR" sz="1100">
                          <a:solidFill>
                            <a:srgbClr val="000000"/>
                          </a:solidFill>
                          <a:effectLst/>
                          <a:latin typeface="Tahoma" panose="020B0604030504040204" pitchFamily="34" charset="0"/>
                          <a:ea typeface="Tahoma" panose="020B0604030504040204" pitchFamily="34" charset="0"/>
                          <a:cs typeface="Tahoma" panose="020B0604030504040204" pitchFamily="34" charset="0"/>
                        </a:rPr>
                        <a:t>P=0,0003</a:t>
                      </a:r>
                      <a:endParaRPr lang="fr-TN" sz="1100">
                        <a:effectLst/>
                        <a:latin typeface="Tahoma" panose="020B0604030504040204" pitchFamily="34" charset="0"/>
                        <a:ea typeface="Tahoma" panose="020B0604030504040204" pitchFamily="34" charset="0"/>
                        <a:cs typeface="Tahoma" panose="020B060403050404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rowSpan="2">
                  <a:txBody>
                    <a:bodyPr/>
                    <a:lstStyle/>
                    <a:p>
                      <a:pPr algn="ctr">
                        <a:lnSpc>
                          <a:spcPct val="150000"/>
                        </a:lnSpc>
                      </a:pPr>
                      <a:r>
                        <a:rPr lang="fr-FR" sz="1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92,3 %</a:t>
                      </a:r>
                      <a:endParaRPr lang="fr-TN" sz="1100" dirty="0">
                        <a:effectLst/>
                        <a:latin typeface="Tahoma" panose="020B0604030504040204" pitchFamily="34" charset="0"/>
                        <a:ea typeface="Tahoma" panose="020B0604030504040204" pitchFamily="34" charset="0"/>
                        <a:cs typeface="Tahoma" panose="020B060403050404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pPr>
                      <a:r>
                        <a:rPr lang="fr-FR" sz="1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P=0,001</a:t>
                      </a:r>
                      <a:endParaRPr lang="fr-TN" sz="1100" dirty="0">
                        <a:effectLst/>
                        <a:latin typeface="Tahoma" panose="020B0604030504040204" pitchFamily="34" charset="0"/>
                        <a:ea typeface="Tahoma" panose="020B0604030504040204" pitchFamily="34" charset="0"/>
                        <a:cs typeface="Tahoma" panose="020B060403050404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054156383"/>
                  </a:ext>
                </a:extLst>
              </a:tr>
              <a:tr h="457448">
                <a:tc vMerge="1">
                  <a:txBody>
                    <a:bodyPr/>
                    <a:lstStyle/>
                    <a:p>
                      <a:endParaRPr lang="fr-TN"/>
                    </a:p>
                  </a:txBody>
                  <a:tcPr/>
                </a:tc>
                <a:tc vMerge="1">
                  <a:txBody>
                    <a:bodyPr/>
                    <a:lstStyle/>
                    <a:p>
                      <a:endParaRPr lang="fr-TN"/>
                    </a:p>
                  </a:txBody>
                  <a:tcPr/>
                </a:tc>
                <a:tc vMerge="1">
                  <a:txBody>
                    <a:bodyPr/>
                    <a:lstStyle/>
                    <a:p>
                      <a:endParaRPr lang="fr-TN"/>
                    </a:p>
                  </a:txBody>
                  <a:tcPr/>
                </a:tc>
                <a:tc>
                  <a:txBody>
                    <a:bodyPr/>
                    <a:lstStyle/>
                    <a:p>
                      <a:pPr algn="ctr">
                        <a:lnSpc>
                          <a:spcPct val="150000"/>
                        </a:lnSpc>
                      </a:pPr>
                      <a:r>
                        <a:rPr lang="fr-FR"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OR=16,5</a:t>
                      </a:r>
                      <a:endParaRPr lang="fr-TN" sz="1100" dirty="0">
                        <a:effectLst/>
                        <a:latin typeface="Tahoma" panose="020B0604030504040204" pitchFamily="34" charset="0"/>
                        <a:ea typeface="Tahoma" panose="020B0604030504040204" pitchFamily="34" charset="0"/>
                        <a:cs typeface="Tahoma" panose="020B060403050404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vMerge="1">
                  <a:txBody>
                    <a:bodyPr/>
                    <a:lstStyle/>
                    <a:p>
                      <a:endParaRPr lang="fr-TN"/>
                    </a:p>
                  </a:txBody>
                  <a:tcPr/>
                </a:tc>
                <a:tc>
                  <a:txBody>
                    <a:bodyPr/>
                    <a:lstStyle/>
                    <a:p>
                      <a:pPr algn="ctr">
                        <a:lnSpc>
                          <a:spcPct val="150000"/>
                        </a:lnSpc>
                      </a:pPr>
                      <a:r>
                        <a:rPr lang="fr-FR" sz="1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fr-TN" sz="1100" dirty="0">
                        <a:effectLst/>
                        <a:latin typeface="Tahoma" panose="020B0604030504040204" pitchFamily="34" charset="0"/>
                        <a:ea typeface="Tahoma" panose="020B0604030504040204" pitchFamily="34" charset="0"/>
                        <a:cs typeface="Tahoma" panose="020B060403050404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vMerge="1">
                  <a:txBody>
                    <a:bodyPr/>
                    <a:lstStyle/>
                    <a:p>
                      <a:endParaRPr lang="fr-TN"/>
                    </a:p>
                  </a:txBody>
                  <a:tcPr/>
                </a:tc>
                <a:tc>
                  <a:txBody>
                    <a:bodyPr/>
                    <a:lstStyle/>
                    <a:p>
                      <a:pPr algn="ctr">
                        <a:lnSpc>
                          <a:spcPct val="150000"/>
                        </a:lnSpc>
                      </a:pPr>
                      <a:r>
                        <a:rPr lang="fr-FR" sz="1100" b="1">
                          <a:solidFill>
                            <a:srgbClr val="000000"/>
                          </a:solidFill>
                          <a:effectLst/>
                          <a:latin typeface="Tahoma" panose="020B0604030504040204" pitchFamily="34" charset="0"/>
                          <a:ea typeface="Tahoma" panose="020B0604030504040204" pitchFamily="34" charset="0"/>
                          <a:cs typeface="Tahoma" panose="020B0604030504040204" pitchFamily="34" charset="0"/>
                        </a:rPr>
                        <a:t>OR=3</a:t>
                      </a:r>
                      <a:endParaRPr lang="fr-TN" sz="1100">
                        <a:effectLst/>
                        <a:latin typeface="Tahoma" panose="020B0604030504040204" pitchFamily="34" charset="0"/>
                        <a:ea typeface="Tahoma" panose="020B0604030504040204" pitchFamily="34" charset="0"/>
                        <a:cs typeface="Tahoma" panose="020B060403050404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258928622"/>
                  </a:ext>
                </a:extLst>
              </a:tr>
              <a:tr h="457448">
                <a:tc rowSpan="2">
                  <a:txBody>
                    <a:bodyPr/>
                    <a:lstStyle/>
                    <a:p>
                      <a:pPr algn="ctr">
                        <a:lnSpc>
                          <a:spcPct val="150000"/>
                        </a:lnSpc>
                      </a:pPr>
                      <a:r>
                        <a:rPr lang="fr-FR" sz="1100" b="1">
                          <a:effectLst/>
                          <a:latin typeface="Tahoma" panose="020B0604030504040204" pitchFamily="34" charset="0"/>
                          <a:ea typeface="Tahoma" panose="020B0604030504040204" pitchFamily="34" charset="0"/>
                          <a:cs typeface="Tahoma" panose="020B0604030504040204" pitchFamily="34" charset="0"/>
                        </a:rPr>
                        <a:t>F4</a:t>
                      </a:r>
                      <a:endParaRPr lang="fr-TN" sz="1100">
                        <a:effectLst/>
                        <a:latin typeface="Tahoma" panose="020B0604030504040204" pitchFamily="34" charset="0"/>
                        <a:ea typeface="Tahoma" panose="020B0604030504040204" pitchFamily="34" charset="0"/>
                        <a:cs typeface="Tahoma" panose="020B060403050404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pPr>
                      <a:r>
                        <a:rPr lang="fr-FR" sz="1100">
                          <a:effectLst/>
                          <a:latin typeface="Tahoma" panose="020B0604030504040204" pitchFamily="34" charset="0"/>
                          <a:ea typeface="Tahoma" panose="020B0604030504040204" pitchFamily="34" charset="0"/>
                          <a:cs typeface="Tahoma" panose="020B0604030504040204" pitchFamily="34" charset="0"/>
                        </a:rPr>
                        <a:t>0 %</a:t>
                      </a:r>
                      <a:endParaRPr lang="fr-TN" sz="1100">
                        <a:effectLst/>
                        <a:latin typeface="Tahoma" panose="020B0604030504040204" pitchFamily="34" charset="0"/>
                        <a:ea typeface="Tahoma" panose="020B0604030504040204" pitchFamily="34" charset="0"/>
                        <a:cs typeface="Tahoma" panose="020B060403050404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pPr>
                      <a:r>
                        <a:rPr lang="fr-FR" sz="1100">
                          <a:effectLst/>
                          <a:latin typeface="Tahoma" panose="020B0604030504040204" pitchFamily="34" charset="0"/>
                          <a:ea typeface="Tahoma" panose="020B0604030504040204" pitchFamily="34" charset="0"/>
                          <a:cs typeface="Tahoma" panose="020B0604030504040204" pitchFamily="34" charset="0"/>
                        </a:rPr>
                        <a:t>83,3 %</a:t>
                      </a:r>
                      <a:endParaRPr lang="fr-TN" sz="1100">
                        <a:effectLst/>
                        <a:latin typeface="Tahoma" panose="020B0604030504040204" pitchFamily="34" charset="0"/>
                        <a:ea typeface="Tahoma" panose="020B0604030504040204" pitchFamily="34" charset="0"/>
                        <a:cs typeface="Tahoma" panose="020B060403050404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fr-FR" sz="1100">
                          <a:effectLst/>
                          <a:latin typeface="Tahoma" panose="020B0604030504040204" pitchFamily="34" charset="0"/>
                          <a:ea typeface="Tahoma" panose="020B0604030504040204" pitchFamily="34" charset="0"/>
                          <a:cs typeface="Tahoma" panose="020B0604030504040204" pitchFamily="34" charset="0"/>
                        </a:rPr>
                        <a:t>P=0,008</a:t>
                      </a:r>
                      <a:endParaRPr lang="fr-TN" sz="1100">
                        <a:effectLst/>
                        <a:latin typeface="Tahoma" panose="020B0604030504040204" pitchFamily="34" charset="0"/>
                        <a:ea typeface="Tahoma" panose="020B0604030504040204" pitchFamily="34" charset="0"/>
                        <a:cs typeface="Tahoma" panose="020B060403050404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pPr>
                      <a:r>
                        <a:rPr lang="fr-FR" sz="1100" dirty="0">
                          <a:effectLst/>
                          <a:latin typeface="Tahoma" panose="020B0604030504040204" pitchFamily="34" charset="0"/>
                          <a:ea typeface="Tahoma" panose="020B0604030504040204" pitchFamily="34" charset="0"/>
                          <a:cs typeface="Tahoma" panose="020B0604030504040204" pitchFamily="34" charset="0"/>
                        </a:rPr>
                        <a:t>16,7 %</a:t>
                      </a:r>
                      <a:endParaRPr lang="fr-TN" sz="1100" dirty="0">
                        <a:effectLst/>
                        <a:latin typeface="Tahoma" panose="020B0604030504040204" pitchFamily="34" charset="0"/>
                        <a:ea typeface="Tahoma" panose="020B0604030504040204" pitchFamily="34" charset="0"/>
                        <a:cs typeface="Tahoma" panose="020B060403050404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fr-FR" sz="1100">
                          <a:effectLst/>
                          <a:latin typeface="Tahoma" panose="020B0604030504040204" pitchFamily="34" charset="0"/>
                          <a:ea typeface="Tahoma" panose="020B0604030504040204" pitchFamily="34" charset="0"/>
                          <a:cs typeface="Tahoma" panose="020B0604030504040204" pitchFamily="34" charset="0"/>
                        </a:rPr>
                        <a:t>P=0,083</a:t>
                      </a:r>
                      <a:endParaRPr lang="fr-TN" sz="1100">
                        <a:effectLst/>
                        <a:latin typeface="Tahoma" panose="020B0604030504040204" pitchFamily="34" charset="0"/>
                        <a:ea typeface="Tahoma" panose="020B0604030504040204" pitchFamily="34" charset="0"/>
                        <a:cs typeface="Tahoma" panose="020B060403050404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pPr>
                      <a:r>
                        <a:rPr lang="fr-FR" sz="1100">
                          <a:effectLst/>
                          <a:latin typeface="Tahoma" panose="020B0604030504040204" pitchFamily="34" charset="0"/>
                          <a:ea typeface="Tahoma" panose="020B0604030504040204" pitchFamily="34" charset="0"/>
                          <a:cs typeface="Tahoma" panose="020B0604030504040204" pitchFamily="34" charset="0"/>
                        </a:rPr>
                        <a:t>100 %</a:t>
                      </a:r>
                      <a:endParaRPr lang="fr-TN" sz="1100">
                        <a:effectLst/>
                        <a:latin typeface="Tahoma" panose="020B0604030504040204" pitchFamily="34" charset="0"/>
                        <a:ea typeface="Tahoma" panose="020B0604030504040204" pitchFamily="34" charset="0"/>
                        <a:cs typeface="Tahoma" panose="020B060403050404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fr-FR" sz="1100" dirty="0">
                          <a:effectLst/>
                          <a:latin typeface="Tahoma" panose="020B0604030504040204" pitchFamily="34" charset="0"/>
                          <a:ea typeface="Tahoma" panose="020B0604030504040204" pitchFamily="34" charset="0"/>
                          <a:cs typeface="Tahoma" panose="020B0604030504040204" pitchFamily="34" charset="0"/>
                        </a:rPr>
                        <a:t>P=0,004</a:t>
                      </a:r>
                      <a:endParaRPr lang="fr-TN" sz="1100" dirty="0">
                        <a:effectLst/>
                        <a:latin typeface="Tahoma" panose="020B0604030504040204" pitchFamily="34" charset="0"/>
                        <a:ea typeface="Tahoma" panose="020B0604030504040204" pitchFamily="34" charset="0"/>
                        <a:cs typeface="Tahoma" panose="020B060403050404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8469020"/>
                  </a:ext>
                </a:extLst>
              </a:tr>
              <a:tr h="457448">
                <a:tc vMerge="1">
                  <a:txBody>
                    <a:bodyPr/>
                    <a:lstStyle/>
                    <a:p>
                      <a:endParaRPr lang="fr-TN"/>
                    </a:p>
                  </a:txBody>
                  <a:tcPr/>
                </a:tc>
                <a:tc vMerge="1">
                  <a:txBody>
                    <a:bodyPr/>
                    <a:lstStyle/>
                    <a:p>
                      <a:endParaRPr lang="fr-TN"/>
                    </a:p>
                  </a:txBody>
                  <a:tcPr/>
                </a:tc>
                <a:tc vMerge="1">
                  <a:txBody>
                    <a:bodyPr/>
                    <a:lstStyle/>
                    <a:p>
                      <a:endParaRPr lang="fr-TN"/>
                    </a:p>
                  </a:txBody>
                  <a:tcPr/>
                </a:tc>
                <a:tc>
                  <a:txBody>
                    <a:bodyPr/>
                    <a:lstStyle/>
                    <a:p>
                      <a:pPr algn="ctr">
                        <a:lnSpc>
                          <a:spcPct val="150000"/>
                        </a:lnSpc>
                      </a:pPr>
                      <a:r>
                        <a:rPr lang="fr-FR" sz="1100">
                          <a:effectLst/>
                          <a:latin typeface="Tahoma" panose="020B0604030504040204" pitchFamily="34" charset="0"/>
                          <a:ea typeface="Tahoma" panose="020B0604030504040204" pitchFamily="34" charset="0"/>
                          <a:cs typeface="Tahoma" panose="020B0604030504040204" pitchFamily="34" charset="0"/>
                        </a:rPr>
                        <a:t>-</a:t>
                      </a:r>
                      <a:endParaRPr lang="fr-TN" sz="1100">
                        <a:effectLst/>
                        <a:latin typeface="Tahoma" panose="020B0604030504040204" pitchFamily="34" charset="0"/>
                        <a:ea typeface="Tahoma" panose="020B0604030504040204" pitchFamily="34" charset="0"/>
                        <a:cs typeface="Tahoma" panose="020B060403050404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TN"/>
                    </a:p>
                  </a:txBody>
                  <a:tcPr/>
                </a:tc>
                <a:tc>
                  <a:txBody>
                    <a:bodyPr/>
                    <a:lstStyle/>
                    <a:p>
                      <a:pPr algn="ctr">
                        <a:lnSpc>
                          <a:spcPct val="150000"/>
                        </a:lnSpc>
                      </a:pPr>
                      <a:r>
                        <a:rPr lang="fr-FR" sz="1100">
                          <a:effectLst/>
                          <a:latin typeface="Tahoma" panose="020B0604030504040204" pitchFamily="34" charset="0"/>
                          <a:ea typeface="Tahoma" panose="020B0604030504040204" pitchFamily="34" charset="0"/>
                          <a:cs typeface="Tahoma" panose="020B0604030504040204" pitchFamily="34" charset="0"/>
                        </a:rPr>
                        <a:t>-</a:t>
                      </a:r>
                      <a:endParaRPr lang="fr-TN" sz="1100">
                        <a:effectLst/>
                        <a:latin typeface="Tahoma" panose="020B0604030504040204" pitchFamily="34" charset="0"/>
                        <a:ea typeface="Tahoma" panose="020B0604030504040204" pitchFamily="34" charset="0"/>
                        <a:cs typeface="Tahoma" panose="020B060403050404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TN"/>
                    </a:p>
                  </a:txBody>
                  <a:tcPr/>
                </a:tc>
                <a:tc>
                  <a:txBody>
                    <a:bodyPr/>
                    <a:lstStyle/>
                    <a:p>
                      <a:pPr algn="ctr">
                        <a:lnSpc>
                          <a:spcPct val="150000"/>
                        </a:lnSpc>
                      </a:pPr>
                      <a:r>
                        <a:rPr lang="fr-FR" sz="1100" dirty="0">
                          <a:effectLst/>
                          <a:latin typeface="Tahoma" panose="020B0604030504040204" pitchFamily="34" charset="0"/>
                          <a:ea typeface="Tahoma" panose="020B0604030504040204" pitchFamily="34" charset="0"/>
                          <a:cs typeface="Tahoma" panose="020B0604030504040204" pitchFamily="34" charset="0"/>
                        </a:rPr>
                        <a:t>-</a:t>
                      </a:r>
                      <a:endParaRPr lang="fr-TN" sz="1100" dirty="0">
                        <a:effectLst/>
                        <a:latin typeface="Tahoma" panose="020B0604030504040204" pitchFamily="34" charset="0"/>
                        <a:ea typeface="Tahoma" panose="020B0604030504040204" pitchFamily="34" charset="0"/>
                        <a:cs typeface="Tahoma" panose="020B0604030504040204" pitchFamily="34" charset="0"/>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5937612"/>
                  </a:ext>
                </a:extLst>
              </a:tr>
            </a:tbl>
          </a:graphicData>
        </a:graphic>
      </p:graphicFrame>
      <p:sp>
        <p:nvSpPr>
          <p:cNvPr id="31" name="TextBox 30">
            <a:extLst>
              <a:ext uri="{FF2B5EF4-FFF2-40B4-BE49-F238E27FC236}">
                <a16:creationId xmlns:a16="http://schemas.microsoft.com/office/drawing/2014/main" id="{82ECB3EF-983A-4C81-B831-F48A31D626AA}"/>
              </a:ext>
            </a:extLst>
          </p:cNvPr>
          <p:cNvSpPr txBox="1"/>
          <p:nvPr/>
        </p:nvSpPr>
        <p:spPr>
          <a:xfrm>
            <a:off x="2117513" y="72232"/>
            <a:ext cx="9357310" cy="790088"/>
          </a:xfrm>
          <a:prstGeom prst="rect">
            <a:avLst/>
          </a:prstGeom>
          <a:noFill/>
        </p:spPr>
        <p:txBody>
          <a:bodyPr wrap="square">
            <a:spAutoFit/>
          </a:bodyPr>
          <a:lstStyle/>
          <a:p>
            <a:pPr algn="ctr"/>
            <a:r>
              <a:rPr lang="fr-FR" sz="2267" b="1" i="1" dirty="0">
                <a:solidFill>
                  <a:srgbClr val="44546A"/>
                </a:solidFill>
                <a:latin typeface="Cambria Math" panose="02040503050406030204" pitchFamily="18" charset="0"/>
                <a:ea typeface="Cambria Math" panose="02040503050406030204" pitchFamily="18" charset="0"/>
              </a:rPr>
              <a:t>Effet combiné de l’expression TLR4/HMGB1 sur la sévérité de la fibrose hépatique</a:t>
            </a:r>
            <a:endParaRPr lang="fr-TN" sz="2267" i="1" dirty="0">
              <a:solidFill>
                <a:srgbClr val="44546A"/>
              </a:solidFill>
              <a:latin typeface="Cambria Math" panose="02040503050406030204" pitchFamily="18" charset="0"/>
              <a:ea typeface="Cambria Math" panose="02040503050406030204" pitchFamily="18" charset="0"/>
            </a:endParaRPr>
          </a:p>
        </p:txBody>
      </p:sp>
      <p:sp>
        <p:nvSpPr>
          <p:cNvPr id="24" name="Slide Number Placeholder 2">
            <a:extLst>
              <a:ext uri="{FF2B5EF4-FFF2-40B4-BE49-F238E27FC236}">
                <a16:creationId xmlns:a16="http://schemas.microsoft.com/office/drawing/2014/main" id="{BE583B7A-752A-4578-B415-FD7AD3403CFC}"/>
              </a:ext>
            </a:extLst>
          </p:cNvPr>
          <p:cNvSpPr>
            <a:spLocks noGrp="1"/>
          </p:cNvSpPr>
          <p:nvPr>
            <p:ph type="sldNum" sz="quarter" idx="12"/>
          </p:nvPr>
        </p:nvSpPr>
        <p:spPr>
          <a:xfrm>
            <a:off x="10650519" y="6477000"/>
            <a:ext cx="1422400" cy="243417"/>
          </a:xfrm>
        </p:spPr>
        <p:txBody>
          <a:bodyPr/>
          <a:lstStyle/>
          <a:p>
            <a:fld id="{B6F15528-21DE-4FAA-801E-634DDDAF4B2B}" type="slidenum">
              <a:rPr lang="en-US" sz="1333" b="1">
                <a:solidFill>
                  <a:schemeClr val="tx1"/>
                </a:solidFill>
              </a:rPr>
              <a:pPr/>
              <a:t>33</a:t>
            </a:fld>
            <a:endParaRPr lang="en-US" sz="1333" b="1" dirty="0">
              <a:solidFill>
                <a:schemeClr val="tx1"/>
              </a:solidFill>
            </a:endParaRPr>
          </a:p>
        </p:txBody>
      </p:sp>
      <p:sp>
        <p:nvSpPr>
          <p:cNvPr id="3" name="Rectangle 2"/>
          <p:cNvSpPr/>
          <p:nvPr/>
        </p:nvSpPr>
        <p:spPr>
          <a:xfrm>
            <a:off x="4816930" y="2073729"/>
            <a:ext cx="881742" cy="3666148"/>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3" name="Rectangle 12"/>
          <p:cNvSpPr/>
          <p:nvPr/>
        </p:nvSpPr>
        <p:spPr>
          <a:xfrm>
            <a:off x="7745187" y="2073729"/>
            <a:ext cx="881742" cy="3666148"/>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4" name="Ellipse 3"/>
          <p:cNvSpPr/>
          <p:nvPr/>
        </p:nvSpPr>
        <p:spPr>
          <a:xfrm>
            <a:off x="3494315" y="3848099"/>
            <a:ext cx="783771" cy="4572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5" name="Ellipse 14"/>
          <p:cNvSpPr/>
          <p:nvPr/>
        </p:nvSpPr>
        <p:spPr>
          <a:xfrm>
            <a:off x="3477986" y="4804874"/>
            <a:ext cx="783771" cy="4572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6" name="Ellipse 15"/>
          <p:cNvSpPr/>
          <p:nvPr/>
        </p:nvSpPr>
        <p:spPr>
          <a:xfrm>
            <a:off x="6308272" y="4804874"/>
            <a:ext cx="783771" cy="4572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7" name="Ellipse 16"/>
          <p:cNvSpPr/>
          <p:nvPr/>
        </p:nvSpPr>
        <p:spPr>
          <a:xfrm>
            <a:off x="6264730" y="3793671"/>
            <a:ext cx="783771" cy="4572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71518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4" grpId="0" animBg="1"/>
      <p:bldP spid="15" grpId="0" animBg="1"/>
      <p:bldP spid="16" grpId="0" animBg="1"/>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8387" y="360934"/>
            <a:ext cx="10058400" cy="562483"/>
          </a:xfrm>
        </p:spPr>
        <p:txBody>
          <a:bodyPr>
            <a:normAutofit fontScale="90000"/>
          </a:bodyPr>
          <a:lstStyle/>
          <a:p>
            <a:r>
              <a:rPr lang="fr-FR" b="1" i="1" dirty="0" smtClean="0"/>
              <a:t>Conclusion</a:t>
            </a:r>
            <a:endParaRPr lang="fr-FR" b="1" i="1" dirty="0"/>
          </a:p>
        </p:txBody>
      </p:sp>
      <p:sp>
        <p:nvSpPr>
          <p:cNvPr id="4" name="Espace réservé de la date 3"/>
          <p:cNvSpPr>
            <a:spLocks noGrp="1"/>
          </p:cNvSpPr>
          <p:nvPr>
            <p:ph type="dt" sz="half" idx="10"/>
          </p:nvPr>
        </p:nvSpPr>
        <p:spPr/>
        <p:txBody>
          <a:bodyPr/>
          <a:lstStyle/>
          <a:p>
            <a:fld id="{DA40A944-719D-484D-8C80-377FB33DFBF1}" type="datetime1">
              <a:rPr lang="en-US" smtClean="0"/>
              <a:t>11/22/2024</a:t>
            </a:fld>
            <a:endParaRPr lang="en-US" dirty="0"/>
          </a:p>
        </p:txBody>
      </p:sp>
      <p:sp>
        <p:nvSpPr>
          <p:cNvPr id="5" name="Espace réservé du pied de page 4"/>
          <p:cNvSpPr>
            <a:spLocks noGrp="1"/>
          </p:cNvSpPr>
          <p:nvPr>
            <p:ph type="ftr" sz="quarter" idx="11"/>
          </p:nvPr>
        </p:nvSpPr>
        <p:spPr/>
        <p:txBody>
          <a:bodyPr/>
          <a:lstStyle/>
          <a:p>
            <a:r>
              <a:rPr lang="en-US" smtClean="0"/>
              <a:t>
              </a:t>
            </a:r>
            <a:endParaRPr lang="en-US" dirty="0"/>
          </a:p>
        </p:txBody>
      </p:sp>
      <p:sp>
        <p:nvSpPr>
          <p:cNvPr id="6" name="Espace réservé du numéro de diapositive 5"/>
          <p:cNvSpPr>
            <a:spLocks noGrp="1"/>
          </p:cNvSpPr>
          <p:nvPr>
            <p:ph type="sldNum" sz="quarter" idx="12"/>
          </p:nvPr>
        </p:nvSpPr>
        <p:spPr/>
        <p:txBody>
          <a:bodyPr/>
          <a:lstStyle/>
          <a:p>
            <a:fld id="{70C12960-6E85-460F-B6E3-5B82CB31AF3D}" type="slidenum">
              <a:rPr lang="en-US" smtClean="0"/>
              <a:t>34</a:t>
            </a:fld>
            <a:endParaRPr lang="en-US" dirty="0"/>
          </a:p>
        </p:txBody>
      </p:sp>
      <p:graphicFrame>
        <p:nvGraphicFramePr>
          <p:cNvPr id="7" name="Diagramme 6"/>
          <p:cNvGraphicFramePr/>
          <p:nvPr>
            <p:extLst>
              <p:ext uri="{D42A27DB-BD31-4B8C-83A1-F6EECF244321}">
                <p14:modId xmlns:p14="http://schemas.microsoft.com/office/powerpoint/2010/main" val="3733252782"/>
              </p:ext>
            </p:extLst>
          </p:nvPr>
        </p:nvGraphicFramePr>
        <p:xfrm>
          <a:off x="344487" y="1110342"/>
          <a:ext cx="11506200" cy="48954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39038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96084F-EED3-AEE4-FF79-951076EBE2AF}"/>
              </a:ext>
            </a:extLst>
          </p:cNvPr>
          <p:cNvSpPr>
            <a:spLocks noGrp="1"/>
          </p:cNvSpPr>
          <p:nvPr>
            <p:ph type="title"/>
          </p:nvPr>
        </p:nvSpPr>
        <p:spPr>
          <a:xfrm>
            <a:off x="943790" y="793512"/>
            <a:ext cx="10058400" cy="999941"/>
          </a:xfrm>
        </p:spPr>
        <p:txBody>
          <a:bodyPr>
            <a:noAutofit/>
          </a:bodyPr>
          <a:lstStyle/>
          <a:p>
            <a:r>
              <a:rPr lang="fr-FR" b="1" i="1" dirty="0" smtClean="0"/>
              <a:t>Perspectives</a:t>
            </a:r>
            <a:r>
              <a:rPr lang="fr-FR" i="1" dirty="0" smtClean="0"/>
              <a:t> </a:t>
            </a:r>
            <a:r>
              <a:rPr lang="fr-FR" i="1" dirty="0"/>
              <a:t/>
            </a:r>
            <a:br>
              <a:rPr lang="fr-FR" i="1" dirty="0"/>
            </a:br>
            <a:endParaRPr lang="fr-FR" i="1" dirty="0"/>
          </a:p>
        </p:txBody>
      </p:sp>
      <p:graphicFrame>
        <p:nvGraphicFramePr>
          <p:cNvPr id="4" name="Diagramme 3"/>
          <p:cNvGraphicFramePr/>
          <p:nvPr>
            <p:extLst>
              <p:ext uri="{D42A27DB-BD31-4B8C-83A1-F6EECF244321}">
                <p14:modId xmlns:p14="http://schemas.microsoft.com/office/powerpoint/2010/main" val="3941246657"/>
              </p:ext>
            </p:extLst>
          </p:nvPr>
        </p:nvGraphicFramePr>
        <p:xfrm>
          <a:off x="1319348" y="603579"/>
          <a:ext cx="10202092" cy="5550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p:cNvSpPr txBox="1"/>
          <p:nvPr/>
        </p:nvSpPr>
        <p:spPr>
          <a:xfrm>
            <a:off x="5442311" y="2514600"/>
            <a:ext cx="2624003" cy="1015663"/>
          </a:xfrm>
          <a:prstGeom prst="rect">
            <a:avLst/>
          </a:prstGeom>
          <a:noFill/>
        </p:spPr>
        <p:txBody>
          <a:bodyPr wrap="square" rtlCol="0">
            <a:spAutoFit/>
          </a:bodyPr>
          <a:lstStyle/>
          <a:p>
            <a:r>
              <a:rPr lang="fr-FR" sz="2000" dirty="0" smtClean="0"/>
              <a:t>TLR4 et HMGB1: </a:t>
            </a:r>
            <a:r>
              <a:rPr lang="fr-FR" sz="2000" dirty="0"/>
              <a:t>biomarqueurs de la fibrose </a:t>
            </a:r>
            <a:r>
              <a:rPr lang="fr-FR" sz="2000" dirty="0" smtClean="0"/>
              <a:t>hépatique?  </a:t>
            </a:r>
            <a:endParaRPr lang="fr-FR" sz="2000" dirty="0"/>
          </a:p>
        </p:txBody>
      </p:sp>
    </p:spTree>
    <p:extLst>
      <p:ext uri="{BB962C8B-B14F-4D97-AF65-F5344CB8AC3E}">
        <p14:creationId xmlns:p14="http://schemas.microsoft.com/office/powerpoint/2010/main" val="27935686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62494" y="6427128"/>
            <a:ext cx="2472271" cy="365125"/>
          </a:xfrm>
        </p:spPr>
        <p:txBody>
          <a:bodyPr/>
          <a:lstStyle/>
          <a:p>
            <a:fld id="{FE13312A-4EAF-44FD-88A7-3ADAF6C2F165}" type="datetime1">
              <a:rPr lang="en-US" smtClean="0"/>
              <a:t>11/21/2024</a:t>
            </a:fld>
            <a:endParaRPr lang="en-US" dirty="0"/>
          </a:p>
        </p:txBody>
      </p:sp>
      <p:sp>
        <p:nvSpPr>
          <p:cNvPr id="5" name="Espace réservé du pied de page 4"/>
          <p:cNvSpPr>
            <a:spLocks noGrp="1"/>
          </p:cNvSpPr>
          <p:nvPr>
            <p:ph type="ftr" sz="quarter" idx="11"/>
          </p:nvPr>
        </p:nvSpPr>
        <p:spPr>
          <a:xfrm>
            <a:off x="2951399" y="6427128"/>
            <a:ext cx="4822804" cy="365125"/>
          </a:xfrm>
        </p:spPr>
        <p:txBody>
          <a:bodyPr/>
          <a:lstStyle/>
          <a:p>
            <a:r>
              <a:rPr lang="en-US" smtClean="0"/>
              <a:t>
              </a:t>
            </a:r>
            <a:endParaRPr lang="en-US" dirty="0"/>
          </a:p>
        </p:txBody>
      </p:sp>
      <p:sp>
        <p:nvSpPr>
          <p:cNvPr id="6" name="Espace réservé du numéro de diapositive 5"/>
          <p:cNvSpPr>
            <a:spLocks noGrp="1"/>
          </p:cNvSpPr>
          <p:nvPr>
            <p:ph type="sldNum" sz="quarter" idx="12"/>
          </p:nvPr>
        </p:nvSpPr>
        <p:spPr>
          <a:xfrm>
            <a:off x="9165672" y="6427128"/>
            <a:ext cx="1312025" cy="365125"/>
          </a:xfrm>
        </p:spPr>
        <p:txBody>
          <a:bodyPr/>
          <a:lstStyle/>
          <a:p>
            <a:fld id="{70C12960-6E85-460F-B6E3-5B82CB31AF3D}" type="slidenum">
              <a:rPr lang="en-US" smtClean="0"/>
              <a:t>36</a:t>
            </a:fld>
            <a:endParaRPr lang="en-US" dirty="0"/>
          </a:p>
        </p:txBody>
      </p:sp>
      <p:pic>
        <p:nvPicPr>
          <p:cNvPr id="3074" name="Picture 2" descr="Role of HMGB1 in hepatic pathology. (A) HBV and HCV infection confer a risk of developing a chronic inflammation that can lead to liver fibrosis and eventually evolve into liver cirrhosis and hepatocellular carcinoma, and HMGB1 participates in this process. HCV or HBV infection induces HMGB1 translocation and release. Extracellular HMGB1 causes chronic inflammation by activation of NF-κB pathways or results in TLR4-dependent interferon antiviral response. (B) Serum HMGB1 level is increased in several chronic liver diseases. HMGB1 induces HSC activation by TLR4-MyD88/MAPK-NF-κB pathways. HMGB1 promotes the expression of collagen and α-SMA in HSCs and results in accumulation of excess extracellular matrix and liver fibrosis. (C) Extracellular HMGB1 binds to its receptors (for example, TLR4, TLR9 and RAGE) to induce inflammasome activation and proinflammatory cytokine release, which is essential for tumor growth, invasion and metastasis. "/>
          <p:cNvPicPr>
            <a:picLocks noChangeAspect="1" noChangeArrowheads="1"/>
          </p:cNvPicPr>
          <p:nvPr/>
        </p:nvPicPr>
        <p:blipFill rotWithShape="1">
          <a:blip r:embed="rId3">
            <a:extLst>
              <a:ext uri="{28A0092B-C50C-407E-A947-70E740481C1C}">
                <a14:useLocalDpi xmlns:a14="http://schemas.microsoft.com/office/drawing/2010/main" val="0"/>
              </a:ext>
            </a:extLst>
          </a:blip>
          <a:srcRect l="40390" r="352"/>
          <a:stretch/>
        </p:blipFill>
        <p:spPr bwMode="auto">
          <a:xfrm>
            <a:off x="1439871" y="130629"/>
            <a:ext cx="3641272" cy="621026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093211" y="249336"/>
            <a:ext cx="327333" cy="461665"/>
          </a:xfrm>
          <a:prstGeom prst="rect">
            <a:avLst/>
          </a:prstGeom>
        </p:spPr>
        <p:txBody>
          <a:bodyPr wrap="none">
            <a:spAutoFit/>
          </a:bodyPr>
          <a:lstStyle/>
          <a:p>
            <a:pPr algn="ctr"/>
            <a:r>
              <a:rPr lang="fr-FR" sz="2400" b="1" dirty="0" smtClean="0"/>
              <a:t>?</a:t>
            </a:r>
            <a:endParaRPr lang="fr-FR" sz="2400" b="1" dirty="0"/>
          </a:p>
        </p:txBody>
      </p:sp>
      <p:sp>
        <p:nvSpPr>
          <p:cNvPr id="9" name="Rectangle 8"/>
          <p:cNvSpPr/>
          <p:nvPr/>
        </p:nvSpPr>
        <p:spPr>
          <a:xfrm>
            <a:off x="3665764" y="249336"/>
            <a:ext cx="7296150" cy="528060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fr-FR" sz="2400" b="1" dirty="0"/>
              <a:t>HMGB1 et TLR4: </a:t>
            </a:r>
            <a:r>
              <a:rPr lang="fr-FR" sz="2400" b="1" dirty="0" smtClean="0"/>
              <a:t> Cibles </a:t>
            </a:r>
            <a:r>
              <a:rPr lang="fr-FR" sz="2400" b="1" dirty="0"/>
              <a:t>thérapeutiques </a:t>
            </a:r>
            <a:r>
              <a:rPr lang="fr-FR" sz="2400" b="1" dirty="0" smtClean="0"/>
              <a:t>potentielles?</a:t>
            </a:r>
            <a:endParaRPr lang="fr-FR" sz="2400" b="1" dirty="0"/>
          </a:p>
          <a:p>
            <a:endParaRPr lang="fr-FR" sz="2000" b="1" dirty="0">
              <a:solidFill>
                <a:srgbClr val="C00000"/>
              </a:solidFill>
            </a:endParaRPr>
          </a:p>
          <a:p>
            <a:endParaRPr lang="fr-FR" sz="2000" b="1" dirty="0">
              <a:solidFill>
                <a:srgbClr val="C00000"/>
              </a:solidFill>
            </a:endParaRPr>
          </a:p>
          <a:p>
            <a:r>
              <a:rPr lang="fr-FR" sz="2000" b="1" dirty="0" smtClean="0">
                <a:solidFill>
                  <a:srgbClr val="C00000"/>
                </a:solidFill>
              </a:rPr>
              <a:t>Neutralisation </a:t>
            </a:r>
            <a:r>
              <a:rPr lang="fr-FR" sz="2000" b="1" dirty="0">
                <a:solidFill>
                  <a:srgbClr val="C00000"/>
                </a:solidFill>
              </a:rPr>
              <a:t>de l'HMGB1 </a:t>
            </a:r>
            <a:r>
              <a:rPr lang="fr-FR" sz="2000" b="1" dirty="0" smtClean="0">
                <a:solidFill>
                  <a:srgbClr val="C00000"/>
                </a:solidFill>
              </a:rPr>
              <a:t>extracellulaire?</a:t>
            </a:r>
          </a:p>
          <a:p>
            <a:pPr marL="342900" indent="-342900">
              <a:buFont typeface="Wingdings" panose="05000000000000000000" pitchFamily="2" charset="2"/>
              <a:buChar char="§"/>
            </a:pPr>
            <a:r>
              <a:rPr lang="fr-FR" sz="2000" b="1" dirty="0" smtClean="0"/>
              <a:t>     Anticorps </a:t>
            </a:r>
            <a:r>
              <a:rPr lang="fr-FR" sz="2000" b="1" dirty="0"/>
              <a:t>anti-HMGB1;</a:t>
            </a:r>
          </a:p>
          <a:p>
            <a:pPr>
              <a:buFont typeface="Arial" panose="020B0604020202020204" pitchFamily="34" charset="0"/>
              <a:buChar char="•"/>
            </a:pPr>
            <a:endParaRPr lang="fr-FR" sz="2000" b="1" dirty="0" smtClean="0"/>
          </a:p>
          <a:p>
            <a:pPr>
              <a:buFont typeface="Arial" panose="020B0604020202020204" pitchFamily="34" charset="0"/>
              <a:buChar char="•"/>
            </a:pPr>
            <a:r>
              <a:rPr lang="fr-FR" sz="2000" dirty="0" smtClean="0"/>
              <a:t>Inhibition des voies de signalisation impliquées dans la libération d'HMGB1</a:t>
            </a:r>
            <a:endParaRPr lang="fr-FR" sz="2000" dirty="0"/>
          </a:p>
          <a:p>
            <a:pPr>
              <a:buFont typeface="Arial" panose="020B0604020202020204" pitchFamily="34" charset="0"/>
              <a:buChar char="•"/>
            </a:pPr>
            <a:endParaRPr lang="fr-FR" sz="2000" b="1" dirty="0"/>
          </a:p>
          <a:p>
            <a:r>
              <a:rPr lang="fr-FR" sz="2000" b="1" dirty="0">
                <a:solidFill>
                  <a:srgbClr val="C00000"/>
                </a:solidFill>
              </a:rPr>
              <a:t>Blocage des récepteurs de </a:t>
            </a:r>
            <a:r>
              <a:rPr lang="fr-FR" sz="2000" b="1" dirty="0" smtClean="0">
                <a:solidFill>
                  <a:srgbClr val="C00000"/>
                </a:solidFill>
              </a:rPr>
              <a:t>l'HMGB1?</a:t>
            </a:r>
          </a:p>
          <a:p>
            <a:pPr marL="342900" indent="-342900">
              <a:buFont typeface="Arial" panose="020B0604020202020204" pitchFamily="34" charset="0"/>
              <a:buChar char="•"/>
            </a:pPr>
            <a:r>
              <a:rPr lang="fr-FR" sz="2000" b="1" dirty="0" smtClean="0"/>
              <a:t>Inhibiteurs de TLR4:</a:t>
            </a:r>
            <a:r>
              <a:rPr lang="fr-FR" sz="2000" dirty="0" smtClean="0"/>
              <a:t> Bloquer l'interaction entre l'HMGB1 et le récepteur TLR4.</a:t>
            </a:r>
            <a:endParaRPr lang="fr-FR" b="1" dirty="0"/>
          </a:p>
          <a:p>
            <a:endParaRPr lang="fr-FR" b="1" dirty="0"/>
          </a:p>
        </p:txBody>
      </p:sp>
      <p:sp>
        <p:nvSpPr>
          <p:cNvPr id="10" name="Interdiction 9"/>
          <p:cNvSpPr/>
          <p:nvPr/>
        </p:nvSpPr>
        <p:spPr>
          <a:xfrm>
            <a:off x="2271966" y="5366657"/>
            <a:ext cx="280851" cy="326571"/>
          </a:xfrm>
          <a:prstGeom prst="noSmoking">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solidFill>
                <a:schemeClr val="tx1"/>
              </a:solidFill>
            </a:endParaRPr>
          </a:p>
        </p:txBody>
      </p:sp>
      <p:sp>
        <p:nvSpPr>
          <p:cNvPr id="11" name="Éclair 10"/>
          <p:cNvSpPr/>
          <p:nvPr/>
        </p:nvSpPr>
        <p:spPr>
          <a:xfrm>
            <a:off x="1530185" y="2972158"/>
            <a:ext cx="506186" cy="23365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Éclair 13"/>
          <p:cNvSpPr/>
          <p:nvPr/>
        </p:nvSpPr>
        <p:spPr>
          <a:xfrm>
            <a:off x="1510900" y="2316947"/>
            <a:ext cx="506186" cy="23365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flipV="1">
            <a:off x="1598629" y="5634605"/>
            <a:ext cx="520065" cy="16203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6" name="Interdiction 15"/>
          <p:cNvSpPr/>
          <p:nvPr/>
        </p:nvSpPr>
        <p:spPr>
          <a:xfrm>
            <a:off x="2810973" y="5815250"/>
            <a:ext cx="280851" cy="326571"/>
          </a:xfrm>
          <a:prstGeom prst="noSmoking">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6890165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1">
            <a:extLst>
              <a:ext uri="{FF2B5EF4-FFF2-40B4-BE49-F238E27FC236}">
                <a16:creationId xmlns:a16="http://schemas.microsoft.com/office/drawing/2014/main" id="{8705F7E3-4A99-4012-8BBB-4921910C5DD1}"/>
              </a:ext>
            </a:extLst>
          </p:cNvPr>
          <p:cNvPicPr>
            <a:picLocks noChangeAspect="1"/>
          </p:cNvPicPr>
          <p:nvPr/>
        </p:nvPicPr>
        <p:blipFill>
          <a:blip r:embed="rId3">
            <a:duotone>
              <a:schemeClr val="accent5">
                <a:shade val="45000"/>
                <a:satMod val="135000"/>
              </a:schemeClr>
              <a:prstClr val="white"/>
            </a:duotone>
          </a:blip>
          <a:srcRect/>
          <a:stretch>
            <a:fillRect/>
          </a:stretch>
        </p:blipFill>
        <p:spPr>
          <a:xfrm>
            <a:off x="11714237" y="6494929"/>
            <a:ext cx="447601" cy="465472"/>
          </a:xfrm>
          <a:prstGeom prst="rect">
            <a:avLst/>
          </a:prstGeom>
          <a:ln>
            <a:noFill/>
          </a:ln>
        </p:spPr>
      </p:pic>
      <p:pic>
        <p:nvPicPr>
          <p:cNvPr id="2051" name="image3.jpeg" descr="http://www.um.rnu.tn/media/3019/logo_um.jpg">
            <a:extLst>
              <a:ext uri="{FF2B5EF4-FFF2-40B4-BE49-F238E27FC236}">
                <a16:creationId xmlns:a16="http://schemas.microsoft.com/office/drawing/2014/main" id="{70C53198-F511-46E2-AEC1-F62A422597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8971" y="462393"/>
            <a:ext cx="917564" cy="1186345"/>
          </a:xfrm>
          <a:prstGeom prst="rect">
            <a:avLst/>
          </a:prstGeom>
          <a:noFill/>
          <a:extLst>
            <a:ext uri="{909E8E84-426E-40DD-AFC4-6F175D3DCCD1}">
              <a14:hiddenFill xmlns:a14="http://schemas.microsoft.com/office/drawing/2010/main">
                <a:solidFill>
                  <a:srgbClr val="FFFFFF"/>
                </a:solidFill>
              </a14:hiddenFill>
            </a:ext>
          </a:extLst>
        </p:spPr>
      </p:pic>
      <p:pic>
        <p:nvPicPr>
          <p:cNvPr id="2050" name="image3.png">
            <a:extLst>
              <a:ext uri="{FF2B5EF4-FFF2-40B4-BE49-F238E27FC236}">
                <a16:creationId xmlns:a16="http://schemas.microsoft.com/office/drawing/2014/main" id="{71F1E67F-38CF-4BDE-99B1-23AB708318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48468" y="531994"/>
            <a:ext cx="1615064" cy="7907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a:extLst>
              <a:ext uri="{FF2B5EF4-FFF2-40B4-BE49-F238E27FC236}">
                <a16:creationId xmlns:a16="http://schemas.microsoft.com/office/drawing/2014/main" id="{3F7D287D-435A-4F4C-A6BB-D33D4724C054}"/>
              </a:ext>
            </a:extLst>
          </p:cNvPr>
          <p:cNvSpPr>
            <a:spLocks noChangeArrowheads="1"/>
          </p:cNvSpPr>
          <p:nvPr/>
        </p:nvSpPr>
        <p:spPr bwMode="auto">
          <a:xfrm>
            <a:off x="4947685" y="794260"/>
            <a:ext cx="229663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80984" defTabSz="914446"/>
            <a:r>
              <a:rPr lang="fr-FR" altLang="fr-TN" sz="1100" b="1" dirty="0">
                <a:latin typeface="Times New Roman" panose="02020603050405020304" pitchFamily="18" charset="0"/>
                <a:ea typeface="Calibri" panose="020F0502020204030204" pitchFamily="34" charset="0"/>
                <a:cs typeface="Arial" panose="020B0604020202020204" pitchFamily="34" charset="0"/>
              </a:rPr>
              <a:t>REPUBLIQUE TUNISIENNE</a:t>
            </a:r>
            <a:endParaRPr lang="fr-FR" altLang="fr-TN" sz="900" dirty="0"/>
          </a:p>
        </p:txBody>
      </p:sp>
      <p:sp>
        <p:nvSpPr>
          <p:cNvPr id="7" name="Rectangle 7">
            <a:extLst>
              <a:ext uri="{FF2B5EF4-FFF2-40B4-BE49-F238E27FC236}">
                <a16:creationId xmlns:a16="http://schemas.microsoft.com/office/drawing/2014/main" id="{2AD47E75-DBE7-42C5-81A2-8EEF015545C0}"/>
              </a:ext>
            </a:extLst>
          </p:cNvPr>
          <p:cNvSpPr>
            <a:spLocks noChangeArrowheads="1"/>
          </p:cNvSpPr>
          <p:nvPr/>
        </p:nvSpPr>
        <p:spPr bwMode="auto">
          <a:xfrm>
            <a:off x="2975344" y="1004424"/>
            <a:ext cx="624131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032375" algn="l"/>
              </a:tabLst>
              <a:defRPr>
                <a:solidFill>
                  <a:schemeClr val="tx1"/>
                </a:solidFill>
                <a:latin typeface="Arial" panose="020B0604020202020204" pitchFamily="34" charset="0"/>
              </a:defRPr>
            </a:lvl1pPr>
            <a:lvl2pPr eaLnBrk="0" fontAlgn="base" hangingPunct="0">
              <a:spcBef>
                <a:spcPct val="0"/>
              </a:spcBef>
              <a:spcAft>
                <a:spcPct val="0"/>
              </a:spcAft>
              <a:tabLst>
                <a:tab pos="5032375" algn="l"/>
              </a:tabLst>
              <a:defRPr>
                <a:solidFill>
                  <a:schemeClr val="tx1"/>
                </a:solidFill>
                <a:latin typeface="Arial" panose="020B0604020202020204" pitchFamily="34" charset="0"/>
              </a:defRPr>
            </a:lvl2pPr>
            <a:lvl3pPr eaLnBrk="0" fontAlgn="base" hangingPunct="0">
              <a:spcBef>
                <a:spcPct val="0"/>
              </a:spcBef>
              <a:spcAft>
                <a:spcPct val="0"/>
              </a:spcAft>
              <a:tabLst>
                <a:tab pos="5032375" algn="l"/>
              </a:tabLst>
              <a:defRPr>
                <a:solidFill>
                  <a:schemeClr val="tx1"/>
                </a:solidFill>
                <a:latin typeface="Arial" panose="020B0604020202020204" pitchFamily="34" charset="0"/>
              </a:defRPr>
            </a:lvl3pPr>
            <a:lvl4pPr eaLnBrk="0" fontAlgn="base" hangingPunct="0">
              <a:spcBef>
                <a:spcPct val="0"/>
              </a:spcBef>
              <a:spcAft>
                <a:spcPct val="0"/>
              </a:spcAft>
              <a:tabLst>
                <a:tab pos="5032375" algn="l"/>
              </a:tabLst>
              <a:defRPr>
                <a:solidFill>
                  <a:schemeClr val="tx1"/>
                </a:solidFill>
                <a:latin typeface="Arial" panose="020B0604020202020204" pitchFamily="34" charset="0"/>
              </a:defRPr>
            </a:lvl4pPr>
            <a:lvl5pPr eaLnBrk="0" fontAlgn="base" hangingPunct="0">
              <a:spcBef>
                <a:spcPct val="0"/>
              </a:spcBef>
              <a:spcAft>
                <a:spcPct val="0"/>
              </a:spcAft>
              <a:tabLst>
                <a:tab pos="5032375" algn="l"/>
              </a:tabLst>
              <a:defRPr>
                <a:solidFill>
                  <a:schemeClr val="tx1"/>
                </a:solidFill>
                <a:latin typeface="Arial" panose="020B0604020202020204" pitchFamily="34" charset="0"/>
              </a:defRPr>
            </a:lvl5pPr>
            <a:lvl6pPr eaLnBrk="0" fontAlgn="base" hangingPunct="0">
              <a:spcBef>
                <a:spcPct val="0"/>
              </a:spcBef>
              <a:spcAft>
                <a:spcPct val="0"/>
              </a:spcAft>
              <a:tabLst>
                <a:tab pos="5032375" algn="l"/>
              </a:tabLst>
              <a:defRPr>
                <a:solidFill>
                  <a:schemeClr val="tx1"/>
                </a:solidFill>
                <a:latin typeface="Arial" panose="020B0604020202020204" pitchFamily="34" charset="0"/>
              </a:defRPr>
            </a:lvl6pPr>
            <a:lvl7pPr eaLnBrk="0" fontAlgn="base" hangingPunct="0">
              <a:spcBef>
                <a:spcPct val="0"/>
              </a:spcBef>
              <a:spcAft>
                <a:spcPct val="0"/>
              </a:spcAft>
              <a:tabLst>
                <a:tab pos="5032375" algn="l"/>
              </a:tabLst>
              <a:defRPr>
                <a:solidFill>
                  <a:schemeClr val="tx1"/>
                </a:solidFill>
                <a:latin typeface="Arial" panose="020B0604020202020204" pitchFamily="34" charset="0"/>
              </a:defRPr>
            </a:lvl7pPr>
            <a:lvl8pPr eaLnBrk="0" fontAlgn="base" hangingPunct="0">
              <a:spcBef>
                <a:spcPct val="0"/>
              </a:spcBef>
              <a:spcAft>
                <a:spcPct val="0"/>
              </a:spcAft>
              <a:tabLst>
                <a:tab pos="5032375" algn="l"/>
              </a:tabLst>
              <a:defRPr>
                <a:solidFill>
                  <a:schemeClr val="tx1"/>
                </a:solidFill>
                <a:latin typeface="Arial" panose="020B0604020202020204" pitchFamily="34" charset="0"/>
              </a:defRPr>
            </a:lvl8pPr>
            <a:lvl9pPr eaLnBrk="0" fontAlgn="base" hangingPunct="0">
              <a:spcBef>
                <a:spcPct val="0"/>
              </a:spcBef>
              <a:spcAft>
                <a:spcPct val="0"/>
              </a:spcAft>
              <a:tabLst>
                <a:tab pos="5032375" algn="l"/>
              </a:tabLst>
              <a:defRPr>
                <a:solidFill>
                  <a:schemeClr val="tx1"/>
                </a:solidFill>
                <a:latin typeface="Arial" panose="020B0604020202020204" pitchFamily="34" charset="0"/>
              </a:defRPr>
            </a:lvl9pPr>
          </a:lstStyle>
          <a:p>
            <a:pPr indent="180984" defTabSz="914446">
              <a:tabLst>
                <a:tab pos="5032627" algn="l"/>
              </a:tabLst>
            </a:pPr>
            <a:r>
              <a:rPr lang="fr-FR" altLang="fr-TN" sz="1100" b="1" dirty="0">
                <a:latin typeface="Times New Roman" panose="02020603050405020304" pitchFamily="18" charset="0"/>
                <a:ea typeface="Calibri" panose="020F0502020204030204" pitchFamily="34" charset="0"/>
                <a:cs typeface="Arial" panose="020B0604020202020204" pitchFamily="34" charset="0"/>
              </a:rPr>
              <a:t>MINISTERE DE L’ENSEIGNEMENT SUPERIEUR ET DE LA RECHERCHE SCIENTIFIQUE</a:t>
            </a:r>
            <a:endParaRPr lang="fr-FR" altLang="fr-TN" sz="900" dirty="0"/>
          </a:p>
        </p:txBody>
      </p:sp>
      <p:sp>
        <p:nvSpPr>
          <p:cNvPr id="8" name="Rectangle 8">
            <a:extLst>
              <a:ext uri="{FF2B5EF4-FFF2-40B4-BE49-F238E27FC236}">
                <a16:creationId xmlns:a16="http://schemas.microsoft.com/office/drawing/2014/main" id="{86300D10-2D80-472C-97D2-81006D5E9BA2}"/>
              </a:ext>
            </a:extLst>
          </p:cNvPr>
          <p:cNvSpPr>
            <a:spLocks noChangeArrowheads="1"/>
          </p:cNvSpPr>
          <p:nvPr/>
        </p:nvSpPr>
        <p:spPr bwMode="auto">
          <a:xfrm>
            <a:off x="2905393" y="1251460"/>
            <a:ext cx="638121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46" eaLnBrk="0" fontAlgn="base" hangingPunct="0">
              <a:spcBef>
                <a:spcPct val="0"/>
              </a:spcBef>
              <a:spcAft>
                <a:spcPct val="0"/>
              </a:spcAft>
            </a:pPr>
            <a:r>
              <a:rPr lang="fr-FR" altLang="fr-TN" sz="1200" dirty="0">
                <a:latin typeface="Times New Roman" panose="02020603050405020304" pitchFamily="18" charset="0"/>
                <a:ea typeface="Arial" panose="020B0604020202020204" pitchFamily="34" charset="0"/>
                <a:cs typeface="Times New Roman" panose="02020603050405020304" pitchFamily="18" charset="0"/>
              </a:rPr>
              <a:t>UNIVERSITE DE MONASTIR</a:t>
            </a:r>
            <a:endParaRPr lang="fr-FR" altLang="fr-TN" sz="900" dirty="0">
              <a:latin typeface="Times New Roman" panose="02020603050405020304" pitchFamily="18" charset="0"/>
              <a:cs typeface="Times New Roman" panose="02020603050405020304" pitchFamily="18" charset="0"/>
            </a:endParaRPr>
          </a:p>
          <a:p>
            <a:pPr algn="ctr" defTabSz="914446" eaLnBrk="0" fontAlgn="base" hangingPunct="0">
              <a:spcBef>
                <a:spcPct val="0"/>
              </a:spcBef>
              <a:spcAft>
                <a:spcPct val="0"/>
              </a:spcAft>
            </a:pPr>
            <a:r>
              <a:rPr lang="fr-FR" altLang="fr-TN" sz="1200" dirty="0">
                <a:latin typeface="Times New Roman" panose="02020603050405020304" pitchFamily="18" charset="0"/>
                <a:ea typeface="Arial" panose="020B0604020202020204" pitchFamily="34" charset="0"/>
                <a:cs typeface="Times New Roman" panose="02020603050405020304" pitchFamily="18" charset="0"/>
              </a:rPr>
              <a:t>INSTITUT SUPERIEUR DE BIOTECHNOLOGIE DE MONASTIR</a:t>
            </a:r>
            <a:endParaRPr lang="fr-FR" altLang="fr-TN" sz="900" dirty="0">
              <a:latin typeface="Times New Roman" panose="02020603050405020304" pitchFamily="18" charset="0"/>
              <a:cs typeface="Times New Roman" panose="02020603050405020304" pitchFamily="18" charset="0"/>
            </a:endParaRPr>
          </a:p>
          <a:p>
            <a:pPr algn="ctr" defTabSz="914446" eaLnBrk="0" fontAlgn="base" hangingPunct="0">
              <a:spcBef>
                <a:spcPct val="0"/>
              </a:spcBef>
              <a:spcAft>
                <a:spcPct val="0"/>
              </a:spcAft>
            </a:pPr>
            <a:r>
              <a:rPr lang="fr-FR" altLang="fr-TN" sz="1200" dirty="0">
                <a:latin typeface="Times New Roman" panose="02020603050405020304" pitchFamily="18" charset="0"/>
                <a:ea typeface="Arial" panose="020B0604020202020204" pitchFamily="34" charset="0"/>
                <a:cs typeface="Times New Roman" panose="02020603050405020304" pitchFamily="18" charset="0"/>
              </a:rPr>
              <a:t>ECOLE DOCTORALE SCIENCES BIOLOGIQUES, BIOTECHNOLOGIE ET SANTE</a:t>
            </a:r>
            <a:endParaRPr lang="fr-FR" altLang="fr-TN" sz="900" dirty="0">
              <a:latin typeface="Times New Roman" panose="02020603050405020304" pitchFamily="18" charset="0"/>
              <a:cs typeface="Times New Roman" panose="02020603050405020304" pitchFamily="18" charset="0"/>
            </a:endParaRPr>
          </a:p>
        </p:txBody>
      </p:sp>
      <p:sp>
        <p:nvSpPr>
          <p:cNvPr id="9" name="Rectangle 9">
            <a:extLst>
              <a:ext uri="{FF2B5EF4-FFF2-40B4-BE49-F238E27FC236}">
                <a16:creationId xmlns:a16="http://schemas.microsoft.com/office/drawing/2014/main" id="{602DEE6E-20ED-4576-9282-EE72D4774BD1}"/>
              </a:ext>
            </a:extLst>
          </p:cNvPr>
          <p:cNvSpPr>
            <a:spLocks noChangeArrowheads="1"/>
          </p:cNvSpPr>
          <p:nvPr/>
        </p:nvSpPr>
        <p:spPr bwMode="auto">
          <a:xfrm>
            <a:off x="2052296" y="1478402"/>
            <a:ext cx="8087407" cy="190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80984" algn="ctr" defTabSz="914446">
              <a:lnSpc>
                <a:spcPct val="150000"/>
              </a:lnSpc>
            </a:pPr>
            <a:r>
              <a:rPr lang="fr-TN" altLang="fr-TN" dirty="0"/>
              <a:t/>
            </a:r>
            <a:br>
              <a:rPr lang="fr-TN" altLang="fr-TN" dirty="0"/>
            </a:br>
            <a:endParaRPr lang="fr-TN" altLang="fr-TN" dirty="0"/>
          </a:p>
          <a:p>
            <a:pPr indent="180984" algn="ctr" defTabSz="914446">
              <a:lnSpc>
                <a:spcPct val="150000"/>
              </a:lnSpc>
            </a:pPr>
            <a:r>
              <a:rPr lang="fr-FR" altLang="fr-TN" sz="1200" b="1" dirty="0">
                <a:latin typeface="Times New Roman" panose="02020603050405020304" pitchFamily="18" charset="0"/>
                <a:ea typeface="Calibri" panose="020F0502020204030204" pitchFamily="34" charset="0"/>
                <a:cs typeface="Arial" panose="020B0604020202020204" pitchFamily="34" charset="0"/>
              </a:rPr>
              <a:t>Mémoire pour l’obtention du diplôme de Mastère de recherche en Biologie Moléculaire, Cellulaire</a:t>
            </a:r>
            <a:r>
              <a:rPr lang="fr-FR" altLang="fr-TN" sz="1400" dirty="0">
                <a:latin typeface="Times New Roman" panose="02020603050405020304" pitchFamily="18" charset="0"/>
                <a:ea typeface="Calibri" panose="020F0502020204030204" pitchFamily="34" charset="0"/>
                <a:cs typeface="Times New Roman" panose="02020603050405020304" pitchFamily="18" charset="0"/>
              </a:rPr>
              <a:t> </a:t>
            </a:r>
            <a:r>
              <a:rPr lang="fr-FR" sz="1400" dirty="0">
                <a:latin typeface="Times New Roman" panose="02020603050405020304" pitchFamily="18" charset="0"/>
                <a:cs typeface="Times New Roman" panose="02020603050405020304" pitchFamily="18" charset="0"/>
              </a:rPr>
              <a:t>&amp;</a:t>
            </a:r>
            <a:r>
              <a:rPr lang="fr-FR" altLang="fr-TN" sz="1400" dirty="0">
                <a:latin typeface="Times New Roman" panose="02020603050405020304" pitchFamily="18" charset="0"/>
                <a:ea typeface="Calibri" panose="020F0502020204030204" pitchFamily="34" charset="0"/>
                <a:cs typeface="Times New Roman" panose="02020603050405020304" pitchFamily="18" charset="0"/>
              </a:rPr>
              <a:t> </a:t>
            </a:r>
            <a:r>
              <a:rPr lang="fr-FR" altLang="fr-TN" sz="1200" b="1" dirty="0">
                <a:latin typeface="Times New Roman" panose="02020603050405020304" pitchFamily="18" charset="0"/>
                <a:ea typeface="Calibri" panose="020F0502020204030204" pitchFamily="34" charset="0"/>
                <a:cs typeface="Arial" panose="020B0604020202020204" pitchFamily="34" charset="0"/>
              </a:rPr>
              <a:t>Biotechnologie. </a:t>
            </a:r>
            <a:endParaRPr lang="fr-FR" altLang="fr-TN" sz="900" dirty="0"/>
          </a:p>
          <a:p>
            <a:pPr indent="180984" algn="ctr" defTabSz="914446"/>
            <a:r>
              <a:rPr lang="fr-FR" altLang="fr-TN" sz="1400" i="1" dirty="0">
                <a:latin typeface="Times New Roman" panose="02020603050405020304" pitchFamily="18" charset="0"/>
                <a:ea typeface="Calibri" panose="020F0502020204030204" pitchFamily="34" charset="0"/>
                <a:cs typeface="Arial" panose="020B0604020202020204" pitchFamily="34" charset="0"/>
              </a:rPr>
              <a:t>Parcours :</a:t>
            </a:r>
            <a:r>
              <a:rPr lang="fr-FR" altLang="fr-TN" sz="1200" b="1" dirty="0">
                <a:latin typeface="Times New Roman" panose="02020603050405020304" pitchFamily="18" charset="0"/>
                <a:ea typeface="Calibri" panose="020F0502020204030204" pitchFamily="34" charset="0"/>
                <a:cs typeface="Arial" panose="020B0604020202020204" pitchFamily="34" charset="0"/>
              </a:rPr>
              <a:t> Biologie et Physiologie Cellulaire </a:t>
            </a:r>
            <a:endParaRPr lang="fr-FR" altLang="fr-TN" sz="900" dirty="0"/>
          </a:p>
          <a:p>
            <a:pPr indent="180984" algn="ctr" defTabSz="914446">
              <a:lnSpc>
                <a:spcPct val="150000"/>
              </a:lnSpc>
            </a:pPr>
            <a:r>
              <a:rPr lang="fr-FR" altLang="fr-TN" i="1" dirty="0">
                <a:latin typeface="Times New Roman" panose="02020603050405020304" pitchFamily="18" charset="0"/>
                <a:ea typeface="Calibri" panose="020F0502020204030204" pitchFamily="34" charset="0"/>
                <a:cs typeface="Arial" panose="020B0604020202020204" pitchFamily="34" charset="0"/>
              </a:rPr>
              <a:t>Présenté par :</a:t>
            </a:r>
            <a:r>
              <a:rPr lang="fr-FR" altLang="fr-TN" sz="1900" b="1" dirty="0" err="1">
                <a:latin typeface="Times New Roman" panose="02020603050405020304" pitchFamily="18" charset="0"/>
                <a:ea typeface="Calibri" panose="020F0502020204030204" pitchFamily="34" charset="0"/>
                <a:cs typeface="Arial" panose="020B0604020202020204" pitchFamily="34" charset="0"/>
              </a:rPr>
              <a:t>Hedil</a:t>
            </a:r>
            <a:r>
              <a:rPr lang="fr-FR" altLang="fr-TN" sz="1900" b="1" dirty="0">
                <a:latin typeface="Times New Roman" panose="02020603050405020304" pitchFamily="18" charset="0"/>
                <a:ea typeface="Calibri" panose="020F0502020204030204" pitchFamily="34" charset="0"/>
                <a:cs typeface="Arial" panose="020B0604020202020204" pitchFamily="34" charset="0"/>
              </a:rPr>
              <a:t> Ben Mansour</a:t>
            </a:r>
            <a:endParaRPr lang="fr-FR" altLang="fr-TN" sz="1900" b="1" dirty="0"/>
          </a:p>
        </p:txBody>
      </p:sp>
      <p:grpSp>
        <p:nvGrpSpPr>
          <p:cNvPr id="15" name="Groupe 14">
            <a:extLst>
              <a:ext uri="{FF2B5EF4-FFF2-40B4-BE49-F238E27FC236}">
                <a16:creationId xmlns:a16="http://schemas.microsoft.com/office/drawing/2014/main" id="{923CF356-2E85-448C-A73B-1BCA40DF4C1C}"/>
              </a:ext>
            </a:extLst>
          </p:cNvPr>
          <p:cNvGrpSpPr/>
          <p:nvPr/>
        </p:nvGrpSpPr>
        <p:grpSpPr bwMode="auto">
          <a:xfrm>
            <a:off x="1418322" y="3327401"/>
            <a:ext cx="9355359" cy="998855"/>
            <a:chOff x="0" y="0"/>
            <a:chExt cx="9178" cy="1816"/>
          </a:xfrm>
          <a:solidFill>
            <a:srgbClr val="DAEDF3"/>
          </a:solidFill>
        </p:grpSpPr>
        <p:sp>
          <p:nvSpPr>
            <p:cNvPr id="16" name="AutoShape 9">
              <a:extLst>
                <a:ext uri="{FF2B5EF4-FFF2-40B4-BE49-F238E27FC236}">
                  <a16:creationId xmlns:a16="http://schemas.microsoft.com/office/drawing/2014/main" id="{699D0005-8276-4B56-981F-34A0825C80EB}"/>
                </a:ext>
              </a:extLst>
            </p:cNvPr>
            <p:cNvSpPr>
              <a:spLocks/>
            </p:cNvSpPr>
            <p:nvPr/>
          </p:nvSpPr>
          <p:spPr bwMode="auto">
            <a:xfrm>
              <a:off x="10" y="0"/>
              <a:ext cx="9168" cy="1816"/>
            </a:xfrm>
            <a:custGeom>
              <a:avLst/>
              <a:gdLst>
                <a:gd name="T0" fmla="+- 0 10543 1375"/>
                <a:gd name="T1" fmla="*/ T0 w 9168"/>
                <a:gd name="T2" fmla="+- 0 338 338"/>
                <a:gd name="T3" fmla="*/ 338 h 1816"/>
                <a:gd name="T4" fmla="+- 0 1375 1375"/>
                <a:gd name="T5" fmla="*/ T4 w 9168"/>
                <a:gd name="T6" fmla="+- 0 338 338"/>
                <a:gd name="T7" fmla="*/ 338 h 1816"/>
                <a:gd name="T8" fmla="+- 0 1375 1375"/>
                <a:gd name="T9" fmla="*/ T8 w 9168"/>
                <a:gd name="T10" fmla="+- 0 2154 338"/>
                <a:gd name="T11" fmla="*/ 2154 h 1816"/>
                <a:gd name="T12" fmla="+- 0 10543 1375"/>
                <a:gd name="T13" fmla="*/ T12 w 9168"/>
                <a:gd name="T14" fmla="+- 0 2154 338"/>
                <a:gd name="T15" fmla="*/ 2154 h 1816"/>
                <a:gd name="T16" fmla="+- 0 10543 1375"/>
                <a:gd name="T17" fmla="*/ T16 w 9168"/>
                <a:gd name="T18" fmla="+- 0 2094 338"/>
                <a:gd name="T19" fmla="*/ 2094 h 1816"/>
                <a:gd name="T20" fmla="+- 0 1435 1375"/>
                <a:gd name="T21" fmla="*/ T20 w 9168"/>
                <a:gd name="T22" fmla="+- 0 2094 338"/>
                <a:gd name="T23" fmla="*/ 2094 h 1816"/>
                <a:gd name="T24" fmla="+- 0 1435 1375"/>
                <a:gd name="T25" fmla="*/ T24 w 9168"/>
                <a:gd name="T26" fmla="+- 0 398 338"/>
                <a:gd name="T27" fmla="*/ 398 h 1816"/>
                <a:gd name="T28" fmla="+- 0 10483 1375"/>
                <a:gd name="T29" fmla="*/ T28 w 9168"/>
                <a:gd name="T30" fmla="+- 0 398 338"/>
                <a:gd name="T31" fmla="*/ 398 h 1816"/>
                <a:gd name="T32" fmla="+- 0 10543 1375"/>
                <a:gd name="T33" fmla="*/ T32 w 9168"/>
                <a:gd name="T34" fmla="+- 0 388 338"/>
                <a:gd name="T35" fmla="*/ 388 h 1816"/>
                <a:gd name="T36" fmla="+- 0 10543 1375"/>
                <a:gd name="T37" fmla="*/ T36 w 9168"/>
                <a:gd name="T38" fmla="+- 0 338 338"/>
                <a:gd name="T39" fmla="*/ 338 h 1816"/>
                <a:gd name="T40" fmla="+- 0 10543 1375"/>
                <a:gd name="T41" fmla="*/ T40 w 9168"/>
                <a:gd name="T42" fmla="+- 0 388 338"/>
                <a:gd name="T43" fmla="*/ 388 h 1816"/>
                <a:gd name="T44" fmla="+- 0 10483 1375"/>
                <a:gd name="T45" fmla="*/ T44 w 9168"/>
                <a:gd name="T46" fmla="+- 0 398 338"/>
                <a:gd name="T47" fmla="*/ 398 h 1816"/>
                <a:gd name="T48" fmla="+- 0 10483 1375"/>
                <a:gd name="T49" fmla="*/ T48 w 9168"/>
                <a:gd name="T50" fmla="+- 0 2094 338"/>
                <a:gd name="T51" fmla="*/ 2094 h 1816"/>
                <a:gd name="T52" fmla="+- 0 10543 1375"/>
                <a:gd name="T53" fmla="*/ T52 w 9168"/>
                <a:gd name="T54" fmla="+- 0 2094 338"/>
                <a:gd name="T55" fmla="*/ 2094 h 1816"/>
                <a:gd name="T56" fmla="+- 0 10543 1375"/>
                <a:gd name="T57" fmla="*/ T56 w 9168"/>
                <a:gd name="T58" fmla="+- 0 388 338"/>
                <a:gd name="T59" fmla="*/ 388 h 1816"/>
                <a:gd name="T60" fmla="+- 0 10463 1375"/>
                <a:gd name="T61" fmla="*/ T60 w 9168"/>
                <a:gd name="T62" fmla="+- 0 418 338"/>
                <a:gd name="T63" fmla="*/ 418 h 1816"/>
                <a:gd name="T64" fmla="+- 0 1455 1375"/>
                <a:gd name="T65" fmla="*/ T64 w 9168"/>
                <a:gd name="T66" fmla="+- 0 418 338"/>
                <a:gd name="T67" fmla="*/ 418 h 1816"/>
                <a:gd name="T68" fmla="+- 0 1455 1375"/>
                <a:gd name="T69" fmla="*/ T68 w 9168"/>
                <a:gd name="T70" fmla="+- 0 2074 338"/>
                <a:gd name="T71" fmla="*/ 2074 h 1816"/>
                <a:gd name="T72" fmla="+- 0 10463 1375"/>
                <a:gd name="T73" fmla="*/ T72 w 9168"/>
                <a:gd name="T74" fmla="+- 0 2074 338"/>
                <a:gd name="T75" fmla="*/ 2074 h 1816"/>
                <a:gd name="T76" fmla="+- 0 10463 1375"/>
                <a:gd name="T77" fmla="*/ T76 w 9168"/>
                <a:gd name="T78" fmla="+- 0 2054 338"/>
                <a:gd name="T79" fmla="*/ 2054 h 1816"/>
                <a:gd name="T80" fmla="+- 0 1475 1375"/>
                <a:gd name="T81" fmla="*/ T80 w 9168"/>
                <a:gd name="T82" fmla="+- 0 2054 338"/>
                <a:gd name="T83" fmla="*/ 2054 h 1816"/>
                <a:gd name="T84" fmla="+- 0 1475 1375"/>
                <a:gd name="T85" fmla="*/ T84 w 9168"/>
                <a:gd name="T86" fmla="+- 0 438 338"/>
                <a:gd name="T87" fmla="*/ 438 h 1816"/>
                <a:gd name="T88" fmla="+- 0 10443 1375"/>
                <a:gd name="T89" fmla="*/ T88 w 9168"/>
                <a:gd name="T90" fmla="+- 0 438 338"/>
                <a:gd name="T91" fmla="*/ 438 h 1816"/>
                <a:gd name="T92" fmla="+- 0 10463 1375"/>
                <a:gd name="T93" fmla="*/ T92 w 9168"/>
                <a:gd name="T94" fmla="+- 0 418 338"/>
                <a:gd name="T95" fmla="*/ 418 h 1816"/>
                <a:gd name="T96" fmla="+- 0 10463 1375"/>
                <a:gd name="T97" fmla="*/ T96 w 9168"/>
                <a:gd name="T98" fmla="+- 0 418 338"/>
                <a:gd name="T99" fmla="*/ 418 h 1816"/>
                <a:gd name="T100" fmla="+- 0 10443 1375"/>
                <a:gd name="T101" fmla="*/ T100 w 9168"/>
                <a:gd name="T102" fmla="+- 0 438 338"/>
                <a:gd name="T103" fmla="*/ 438 h 1816"/>
                <a:gd name="T104" fmla="+- 0 10443 1375"/>
                <a:gd name="T105" fmla="*/ T104 w 9168"/>
                <a:gd name="T106" fmla="+- 0 2054 338"/>
                <a:gd name="T107" fmla="*/ 2054 h 1816"/>
                <a:gd name="T108" fmla="+- 0 10463 1375"/>
                <a:gd name="T109" fmla="*/ T108 w 9168"/>
                <a:gd name="T110" fmla="+- 0 2054 338"/>
                <a:gd name="T111" fmla="*/ 2054 h 1816"/>
                <a:gd name="T112" fmla="+- 0 10463 1375"/>
                <a:gd name="T113" fmla="*/ T112 w 9168"/>
                <a:gd name="T114" fmla="+- 0 418 338"/>
                <a:gd name="T115" fmla="*/ 418 h 18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9168" h="1816">
                  <a:moveTo>
                    <a:pt x="9168" y="0"/>
                  </a:moveTo>
                  <a:lnTo>
                    <a:pt x="0" y="0"/>
                  </a:lnTo>
                  <a:lnTo>
                    <a:pt x="0" y="1816"/>
                  </a:lnTo>
                  <a:lnTo>
                    <a:pt x="9168" y="1816"/>
                  </a:lnTo>
                  <a:lnTo>
                    <a:pt x="9168" y="1756"/>
                  </a:lnTo>
                  <a:lnTo>
                    <a:pt x="60" y="1756"/>
                  </a:lnTo>
                  <a:lnTo>
                    <a:pt x="60" y="60"/>
                  </a:lnTo>
                  <a:lnTo>
                    <a:pt x="9108" y="60"/>
                  </a:lnTo>
                  <a:lnTo>
                    <a:pt x="9168" y="50"/>
                  </a:lnTo>
                  <a:lnTo>
                    <a:pt x="9168" y="0"/>
                  </a:lnTo>
                  <a:close/>
                  <a:moveTo>
                    <a:pt x="9168" y="50"/>
                  </a:moveTo>
                  <a:lnTo>
                    <a:pt x="9108" y="60"/>
                  </a:lnTo>
                  <a:lnTo>
                    <a:pt x="9108" y="1756"/>
                  </a:lnTo>
                  <a:lnTo>
                    <a:pt x="9168" y="1756"/>
                  </a:lnTo>
                  <a:lnTo>
                    <a:pt x="9168" y="50"/>
                  </a:lnTo>
                  <a:close/>
                  <a:moveTo>
                    <a:pt x="9088" y="80"/>
                  </a:moveTo>
                  <a:lnTo>
                    <a:pt x="80" y="80"/>
                  </a:lnTo>
                  <a:lnTo>
                    <a:pt x="80" y="1736"/>
                  </a:lnTo>
                  <a:lnTo>
                    <a:pt x="9088" y="1736"/>
                  </a:lnTo>
                  <a:lnTo>
                    <a:pt x="9088" y="1716"/>
                  </a:lnTo>
                  <a:lnTo>
                    <a:pt x="100" y="1716"/>
                  </a:lnTo>
                  <a:lnTo>
                    <a:pt x="100" y="100"/>
                  </a:lnTo>
                  <a:lnTo>
                    <a:pt x="9068" y="100"/>
                  </a:lnTo>
                  <a:lnTo>
                    <a:pt x="9088" y="80"/>
                  </a:lnTo>
                  <a:close/>
                  <a:moveTo>
                    <a:pt x="9088" y="80"/>
                  </a:moveTo>
                  <a:lnTo>
                    <a:pt x="9068" y="100"/>
                  </a:lnTo>
                  <a:lnTo>
                    <a:pt x="9068" y="1716"/>
                  </a:lnTo>
                  <a:lnTo>
                    <a:pt x="9088" y="1716"/>
                  </a:lnTo>
                  <a:lnTo>
                    <a:pt x="9088"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TN"/>
            </a:p>
          </p:txBody>
        </p:sp>
        <p:sp>
          <p:nvSpPr>
            <p:cNvPr id="17" name="Text Box 10">
              <a:extLst>
                <a:ext uri="{FF2B5EF4-FFF2-40B4-BE49-F238E27FC236}">
                  <a16:creationId xmlns:a16="http://schemas.microsoft.com/office/drawing/2014/main" id="{0523B96D-CCE0-463B-9FE8-B828BDC1FECC}"/>
                </a:ext>
              </a:extLst>
            </p:cNvPr>
            <p:cNvSpPr txBox="1">
              <a:spLocks noChangeArrowheads="1"/>
            </p:cNvSpPr>
            <p:nvPr/>
          </p:nvSpPr>
          <p:spPr bwMode="auto">
            <a:xfrm>
              <a:off x="0" y="0"/>
              <a:ext cx="9168" cy="1816"/>
            </a:xfrm>
            <a:prstGeom prst="rect">
              <a:avLst/>
            </a:prstGeom>
            <a:grpFill/>
            <a:ln w="9525">
              <a:solidFill>
                <a:srgbClr val="000000"/>
              </a:solidFill>
              <a:miter lim="800000"/>
              <a:headEnd/>
              <a:tailEnd/>
            </a:ln>
          </p:spPr>
          <p:txBody>
            <a:bodyPr rot="0" vert="horz" wrap="square" lIns="0" tIns="0" rIns="0" bIns="0" anchor="ctr" anchorCtr="0" upright="1">
              <a:noAutofit/>
            </a:bodyPr>
            <a:lstStyle/>
            <a:p>
              <a:pPr marR="8890" algn="ctr">
                <a:lnSpc>
                  <a:spcPct val="150000"/>
                </a:lnSpc>
                <a:spcBef>
                  <a:spcPts val="510"/>
                </a:spcBef>
                <a:spcAft>
                  <a:spcPts val="800"/>
                </a:spcAft>
              </a:pPr>
              <a:r>
                <a:rPr lang="fr-FR" sz="2000" dirty="0">
                  <a:latin typeface="Britannic Bold" panose="020B0903060703020204" pitchFamily="34" charset="0"/>
                  <a:ea typeface="Calibri" panose="020F0502020204030204" pitchFamily="34" charset="0"/>
                  <a:cs typeface="Arial" panose="020B0604020202020204" pitchFamily="34" charset="0"/>
                </a:rPr>
                <a:t>Etude de l’implication du récepteur TLR4 et de HMGB-1 dans la sévérité de la fibrose </a:t>
              </a:r>
              <a:r>
                <a:rPr lang="fr-FR" sz="2000" dirty="0">
                  <a:latin typeface="Britannic Bold" panose="020B0903060703020204" pitchFamily="34" charset="0"/>
                  <a:ea typeface="Times New Roman" panose="02020603050405020304" pitchFamily="18" charset="0"/>
                  <a:cs typeface="Arial" panose="020B0604020202020204" pitchFamily="34" charset="0"/>
                </a:rPr>
                <a:t>hépatique</a:t>
              </a:r>
              <a:r>
                <a:rPr lang="fr-FR" sz="2000" dirty="0">
                  <a:latin typeface="Britannic Bold" panose="020B0903060703020204" pitchFamily="34" charset="0"/>
                  <a:ea typeface="Calibri" panose="020F0502020204030204" pitchFamily="34" charset="0"/>
                  <a:cs typeface="Arial" panose="020B0604020202020204" pitchFamily="34" charset="0"/>
                </a:rPr>
                <a:t> en Tunisie  </a:t>
              </a:r>
              <a:endParaRPr lang="fr-FR" sz="2000" dirty="0">
                <a:latin typeface="Britannic Bold" panose="020B0903060703020204" pitchFamily="34" charset="0"/>
                <a:ea typeface="Times New Roman" panose="02020603050405020304" pitchFamily="18" charset="0"/>
              </a:endParaRPr>
            </a:p>
          </p:txBody>
        </p:sp>
      </p:grpSp>
      <p:sp>
        <p:nvSpPr>
          <p:cNvPr id="13" name="Rectangle 17">
            <a:extLst>
              <a:ext uri="{FF2B5EF4-FFF2-40B4-BE49-F238E27FC236}">
                <a16:creationId xmlns:a16="http://schemas.microsoft.com/office/drawing/2014/main" id="{9B379B7E-3E57-480D-A24C-7B481BA60298}"/>
              </a:ext>
            </a:extLst>
          </p:cNvPr>
          <p:cNvSpPr>
            <a:spLocks noChangeArrowheads="1"/>
          </p:cNvSpPr>
          <p:nvPr/>
        </p:nvSpPr>
        <p:spPr bwMode="auto">
          <a:xfrm>
            <a:off x="1779948" y="6270824"/>
            <a:ext cx="863210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eaLnBrk="0" fontAlgn="base" hangingPunct="0">
              <a:spcBef>
                <a:spcPct val="0"/>
              </a:spcBef>
              <a:spcAft>
                <a:spcPct val="0"/>
              </a:spcAft>
              <a:tabLst>
                <a:tab pos="4654550" algn="l"/>
              </a:tabLst>
              <a:defRPr>
                <a:solidFill>
                  <a:schemeClr val="tx1"/>
                </a:solidFill>
                <a:latin typeface="Arial" panose="020B0604020202020204" pitchFamily="34" charset="0"/>
              </a:defRPr>
            </a:lvl1pPr>
            <a:lvl2pPr eaLnBrk="0" fontAlgn="base" hangingPunct="0">
              <a:spcBef>
                <a:spcPct val="0"/>
              </a:spcBef>
              <a:spcAft>
                <a:spcPct val="0"/>
              </a:spcAft>
              <a:tabLst>
                <a:tab pos="4654550" algn="l"/>
              </a:tabLst>
              <a:defRPr>
                <a:solidFill>
                  <a:schemeClr val="tx1"/>
                </a:solidFill>
                <a:latin typeface="Arial" panose="020B0604020202020204" pitchFamily="34" charset="0"/>
              </a:defRPr>
            </a:lvl2pPr>
            <a:lvl3pPr eaLnBrk="0" fontAlgn="base" hangingPunct="0">
              <a:spcBef>
                <a:spcPct val="0"/>
              </a:spcBef>
              <a:spcAft>
                <a:spcPct val="0"/>
              </a:spcAft>
              <a:tabLst>
                <a:tab pos="4654550" algn="l"/>
              </a:tabLst>
              <a:defRPr>
                <a:solidFill>
                  <a:schemeClr val="tx1"/>
                </a:solidFill>
                <a:latin typeface="Arial" panose="020B0604020202020204" pitchFamily="34" charset="0"/>
              </a:defRPr>
            </a:lvl3pPr>
            <a:lvl4pPr eaLnBrk="0" fontAlgn="base" hangingPunct="0">
              <a:spcBef>
                <a:spcPct val="0"/>
              </a:spcBef>
              <a:spcAft>
                <a:spcPct val="0"/>
              </a:spcAft>
              <a:tabLst>
                <a:tab pos="4654550" algn="l"/>
              </a:tabLst>
              <a:defRPr>
                <a:solidFill>
                  <a:schemeClr val="tx1"/>
                </a:solidFill>
                <a:latin typeface="Arial" panose="020B0604020202020204" pitchFamily="34" charset="0"/>
              </a:defRPr>
            </a:lvl4pPr>
            <a:lvl5pPr eaLnBrk="0" fontAlgn="base" hangingPunct="0">
              <a:spcBef>
                <a:spcPct val="0"/>
              </a:spcBef>
              <a:spcAft>
                <a:spcPct val="0"/>
              </a:spcAft>
              <a:tabLst>
                <a:tab pos="4654550" algn="l"/>
              </a:tabLst>
              <a:defRPr>
                <a:solidFill>
                  <a:schemeClr val="tx1"/>
                </a:solidFill>
                <a:latin typeface="Arial" panose="020B0604020202020204" pitchFamily="34" charset="0"/>
              </a:defRPr>
            </a:lvl5pPr>
            <a:lvl6pPr eaLnBrk="0" fontAlgn="base" hangingPunct="0">
              <a:spcBef>
                <a:spcPct val="0"/>
              </a:spcBef>
              <a:spcAft>
                <a:spcPct val="0"/>
              </a:spcAft>
              <a:tabLst>
                <a:tab pos="4654550" algn="l"/>
              </a:tabLst>
              <a:defRPr>
                <a:solidFill>
                  <a:schemeClr val="tx1"/>
                </a:solidFill>
                <a:latin typeface="Arial" panose="020B0604020202020204" pitchFamily="34" charset="0"/>
              </a:defRPr>
            </a:lvl6pPr>
            <a:lvl7pPr eaLnBrk="0" fontAlgn="base" hangingPunct="0">
              <a:spcBef>
                <a:spcPct val="0"/>
              </a:spcBef>
              <a:spcAft>
                <a:spcPct val="0"/>
              </a:spcAft>
              <a:tabLst>
                <a:tab pos="4654550" algn="l"/>
              </a:tabLst>
              <a:defRPr>
                <a:solidFill>
                  <a:schemeClr val="tx1"/>
                </a:solidFill>
                <a:latin typeface="Arial" panose="020B0604020202020204" pitchFamily="34" charset="0"/>
              </a:defRPr>
            </a:lvl7pPr>
            <a:lvl8pPr eaLnBrk="0" fontAlgn="base" hangingPunct="0">
              <a:spcBef>
                <a:spcPct val="0"/>
              </a:spcBef>
              <a:spcAft>
                <a:spcPct val="0"/>
              </a:spcAft>
              <a:tabLst>
                <a:tab pos="4654550" algn="l"/>
              </a:tabLst>
              <a:defRPr>
                <a:solidFill>
                  <a:schemeClr val="tx1"/>
                </a:solidFill>
                <a:latin typeface="Arial" panose="020B0604020202020204" pitchFamily="34" charset="0"/>
              </a:defRPr>
            </a:lvl8pPr>
            <a:lvl9pPr eaLnBrk="0" fontAlgn="base" hangingPunct="0">
              <a:spcBef>
                <a:spcPct val="0"/>
              </a:spcBef>
              <a:spcAft>
                <a:spcPct val="0"/>
              </a:spcAft>
              <a:tabLst>
                <a:tab pos="4654550" algn="l"/>
              </a:tabLst>
              <a:defRPr>
                <a:solidFill>
                  <a:schemeClr val="tx1"/>
                </a:solidFill>
                <a:latin typeface="Arial" panose="020B0604020202020204" pitchFamily="34" charset="0"/>
              </a:defRPr>
            </a:lvl9pPr>
          </a:lstStyle>
          <a:p>
            <a:pPr indent="180984" defTabSz="914446">
              <a:tabLst>
                <a:tab pos="4654783" algn="l"/>
              </a:tabLst>
            </a:pPr>
            <a:r>
              <a:rPr lang="fr-FR" altLang="fr-TN" sz="1400" i="1" dirty="0">
                <a:latin typeface="Times New Roman" panose="02020603050405020304" pitchFamily="18" charset="0"/>
                <a:ea typeface="Calibri" panose="020F0502020204030204" pitchFamily="34" charset="0"/>
                <a:cs typeface="Arial" panose="020B0604020202020204" pitchFamily="34" charset="0"/>
              </a:rPr>
              <a:t>Laboratoire d’accueil</a:t>
            </a:r>
            <a:r>
              <a:rPr lang="fr-FR" altLang="fr-TN" sz="1100" dirty="0">
                <a:latin typeface="Times New Roman" panose="02020603050405020304" pitchFamily="18" charset="0"/>
                <a:ea typeface="Calibri" panose="020F0502020204030204" pitchFamily="34" charset="0"/>
                <a:cs typeface="Times New Roman" panose="02020603050405020304" pitchFamily="18" charset="0"/>
              </a:rPr>
              <a:t> : </a:t>
            </a:r>
            <a:r>
              <a:rPr lang="fr-FR" altLang="fr-TN" sz="1400" b="1" dirty="0">
                <a:latin typeface="Times New Roman" panose="02020603050405020304" pitchFamily="18" charset="0"/>
                <a:ea typeface="Calibri" panose="020F0502020204030204" pitchFamily="34" charset="0"/>
                <a:cs typeface="Times New Roman" panose="02020603050405020304" pitchFamily="18" charset="0"/>
              </a:rPr>
              <a:t>Laboratoire d’</a:t>
            </a:r>
            <a:r>
              <a:rPr lang="fr-FR" altLang="fr-TN" sz="1400" b="1" dirty="0" err="1">
                <a:latin typeface="Times New Roman" panose="02020603050405020304" pitchFamily="18" charset="0"/>
                <a:ea typeface="Calibri" panose="020F0502020204030204" pitchFamily="34" charset="0"/>
                <a:cs typeface="Times New Roman" panose="02020603050405020304" pitchFamily="18" charset="0"/>
              </a:rPr>
              <a:t>Immuno</a:t>
            </a:r>
            <a:r>
              <a:rPr lang="fr-FR" altLang="fr-TN" sz="1400" b="1" dirty="0">
                <a:latin typeface="Times New Roman" panose="02020603050405020304" pitchFamily="18" charset="0"/>
                <a:ea typeface="Calibri" panose="020F0502020204030204" pitchFamily="34" charset="0"/>
                <a:cs typeface="Times New Roman" panose="02020603050405020304" pitchFamily="18" charset="0"/>
              </a:rPr>
              <a:t>-Oncologie Moléculaire de la Faculté de Médecine de Monastir</a:t>
            </a:r>
            <a:endParaRPr lang="fr-FR" altLang="fr-TN" sz="900" dirty="0"/>
          </a:p>
        </p:txBody>
      </p:sp>
      <p:pic>
        <p:nvPicPr>
          <p:cNvPr id="2064" name="Image 7">
            <a:extLst>
              <a:ext uri="{FF2B5EF4-FFF2-40B4-BE49-F238E27FC236}">
                <a16:creationId xmlns:a16="http://schemas.microsoft.com/office/drawing/2014/main" id="{9820D198-18B7-49BD-8C2D-3917E09498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74256" y="6130717"/>
            <a:ext cx="804945" cy="70188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8">
            <a:extLst>
              <a:ext uri="{FF2B5EF4-FFF2-40B4-BE49-F238E27FC236}">
                <a16:creationId xmlns:a16="http://schemas.microsoft.com/office/drawing/2014/main" id="{35F2A302-3E62-416C-9A80-8D27793C6E7E}"/>
              </a:ext>
            </a:extLst>
          </p:cNvPr>
          <p:cNvSpPr>
            <a:spLocks noChangeArrowheads="1"/>
          </p:cNvSpPr>
          <p:nvPr/>
        </p:nvSpPr>
        <p:spPr bwMode="auto">
          <a:xfrm>
            <a:off x="4821582" y="6524824"/>
            <a:ext cx="25488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46" eaLnBrk="0" fontAlgn="base" hangingPunct="0">
              <a:spcBef>
                <a:spcPct val="0"/>
              </a:spcBef>
              <a:spcAft>
                <a:spcPct val="0"/>
              </a:spcAft>
            </a:pPr>
            <a:r>
              <a:rPr lang="fr-FR" altLang="fr-TN" sz="1400" i="1" dirty="0">
                <a:latin typeface="Times New Roman" panose="02020603050405020304" pitchFamily="18" charset="0"/>
                <a:ea typeface="Calibri" panose="020F0502020204030204" pitchFamily="34" charset="0"/>
                <a:cs typeface="Times New Roman" panose="02020603050405020304" pitchFamily="18" charset="0"/>
              </a:rPr>
              <a:t>Année Universitaire : 2023/2024</a:t>
            </a:r>
            <a:endParaRPr lang="fr-FR" altLang="fr-TN" sz="900" dirty="0"/>
          </a:p>
        </p:txBody>
      </p:sp>
      <p:sp>
        <p:nvSpPr>
          <p:cNvPr id="19" name="ZoneTexte 18">
            <a:extLst>
              <a:ext uri="{FF2B5EF4-FFF2-40B4-BE49-F238E27FC236}">
                <a16:creationId xmlns:a16="http://schemas.microsoft.com/office/drawing/2014/main" id="{D50650C3-65E9-4DA1-9765-54755A453C7A}"/>
              </a:ext>
            </a:extLst>
          </p:cNvPr>
          <p:cNvSpPr txBox="1"/>
          <p:nvPr/>
        </p:nvSpPr>
        <p:spPr>
          <a:xfrm>
            <a:off x="5054740" y="4422002"/>
            <a:ext cx="2082520" cy="307777"/>
          </a:xfrm>
          <a:prstGeom prst="rect">
            <a:avLst/>
          </a:prstGeom>
          <a:noFill/>
        </p:spPr>
        <p:txBody>
          <a:bodyPr wrap="square" rtlCol="0">
            <a:spAutoFit/>
          </a:bodyPr>
          <a:lstStyle/>
          <a:p>
            <a:r>
              <a:rPr lang="fr-FR" sz="1400" b="1" i="1" dirty="0">
                <a:latin typeface="Times New Roman" panose="02020603050405020304" pitchFamily="18" charset="0"/>
                <a:ea typeface="Calibri" panose="020F0502020204030204" pitchFamily="34" charset="0"/>
                <a:cs typeface="Arial" panose="020B0604020202020204" pitchFamily="34" charset="0"/>
              </a:rPr>
              <a:t>Soutenu le : 02/07/2024 </a:t>
            </a:r>
            <a:endParaRPr lang="fr-TN" sz="1400" b="1" dirty="0">
              <a:latin typeface="Times New Roman" panose="02020603050405020304" pitchFamily="18" charset="0"/>
              <a:ea typeface="Calibri" panose="020F0502020204030204" pitchFamily="34" charset="0"/>
              <a:cs typeface="Arial" panose="020B0604020202020204" pitchFamily="34" charset="0"/>
            </a:endParaRPr>
          </a:p>
        </p:txBody>
      </p:sp>
      <p:graphicFrame>
        <p:nvGraphicFramePr>
          <p:cNvPr id="2" name="Tableau 1">
            <a:extLst>
              <a:ext uri="{FF2B5EF4-FFF2-40B4-BE49-F238E27FC236}">
                <a16:creationId xmlns:a16="http://schemas.microsoft.com/office/drawing/2014/main" id="{07270B72-E04B-4B54-A900-E880C5FE802A}"/>
              </a:ext>
            </a:extLst>
          </p:cNvPr>
          <p:cNvGraphicFramePr>
            <a:graphicFrameLocks noGrp="1"/>
          </p:cNvGraphicFramePr>
          <p:nvPr>
            <p:extLst/>
          </p:nvPr>
        </p:nvGraphicFramePr>
        <p:xfrm>
          <a:off x="203201" y="4800600"/>
          <a:ext cx="11779388" cy="1280160"/>
        </p:xfrm>
        <a:graphic>
          <a:graphicData uri="http://schemas.openxmlformats.org/drawingml/2006/table">
            <a:tbl>
              <a:tblPr firstRow="1" firstCol="1" lastRow="1" lastCol="1" bandRow="1" bandCol="1">
                <a:tableStyleId>{5C22544A-7EE6-4342-B048-85BDC9FD1C3A}</a:tableStyleId>
              </a:tblPr>
              <a:tblGrid>
                <a:gridCol w="2554917">
                  <a:extLst>
                    <a:ext uri="{9D8B030D-6E8A-4147-A177-3AD203B41FA5}">
                      <a16:colId xmlns:a16="http://schemas.microsoft.com/office/drawing/2014/main" val="1857849366"/>
                    </a:ext>
                  </a:extLst>
                </a:gridCol>
                <a:gridCol w="2574883">
                  <a:extLst>
                    <a:ext uri="{9D8B030D-6E8A-4147-A177-3AD203B41FA5}">
                      <a16:colId xmlns:a16="http://schemas.microsoft.com/office/drawing/2014/main" val="1398051123"/>
                    </a:ext>
                  </a:extLst>
                </a:gridCol>
                <a:gridCol w="4683344">
                  <a:extLst>
                    <a:ext uri="{9D8B030D-6E8A-4147-A177-3AD203B41FA5}">
                      <a16:colId xmlns:a16="http://schemas.microsoft.com/office/drawing/2014/main" val="2357513441"/>
                    </a:ext>
                  </a:extLst>
                </a:gridCol>
                <a:gridCol w="1966244">
                  <a:extLst>
                    <a:ext uri="{9D8B030D-6E8A-4147-A177-3AD203B41FA5}">
                      <a16:colId xmlns:a16="http://schemas.microsoft.com/office/drawing/2014/main" val="3834242390"/>
                    </a:ext>
                  </a:extLst>
                </a:gridCol>
              </a:tblGrid>
              <a:tr h="320040">
                <a:tc>
                  <a:txBody>
                    <a:bodyPr/>
                    <a:lstStyle/>
                    <a:p>
                      <a:pPr marL="127000" indent="180340" algn="ctr">
                        <a:lnSpc>
                          <a:spcPct val="150000"/>
                        </a:lnSpc>
                        <a:spcBef>
                          <a:spcPts val="165"/>
                        </a:spcBef>
                        <a:spcAft>
                          <a:spcPts val="0"/>
                        </a:spcAft>
                      </a:pPr>
                      <a:r>
                        <a:rPr lang="fr-FR" sz="1400" b="1" kern="1200" dirty="0" err="1">
                          <a:solidFill>
                            <a:schemeClr val="tx1"/>
                          </a:solidFill>
                          <a:effectLst/>
                          <a:latin typeface="Times New Roman" panose="02020603050405020304" pitchFamily="18" charset="0"/>
                          <a:ea typeface="+mn-ea"/>
                          <a:cs typeface="Times New Roman" panose="02020603050405020304" pitchFamily="18" charset="0"/>
                        </a:rPr>
                        <a:t>Elham</a:t>
                      </a:r>
                      <a:r>
                        <a:rPr lang="fr-FR" sz="1400" b="1" kern="1200" dirty="0">
                          <a:solidFill>
                            <a:schemeClr val="tx1"/>
                          </a:solidFill>
                          <a:effectLst/>
                          <a:latin typeface="Times New Roman" panose="02020603050405020304" pitchFamily="18" charset="0"/>
                          <a:ea typeface="+mn-ea"/>
                          <a:cs typeface="Times New Roman" panose="02020603050405020304" pitchFamily="18" charset="0"/>
                        </a:rPr>
                        <a:t> Hassen</a:t>
                      </a:r>
                      <a:endParaRPr lang="fr-TN" sz="1400" dirty="0">
                        <a:solidFill>
                          <a:schemeClr val="tx1"/>
                        </a:solidFill>
                        <a:effectLst/>
                        <a:latin typeface="Times New Roman" panose="02020603050405020304" pitchFamily="18" charset="0"/>
                        <a:ea typeface="Trebuchet MS" panose="020B0603020202020204" pitchFamily="34" charset="0"/>
                        <a:cs typeface="Times New Roman" panose="02020603050405020304" pitchFamily="18" charset="0"/>
                      </a:endParaRPr>
                    </a:p>
                  </a:txBody>
                  <a:tcPr marL="0" marR="0" marT="0" marB="0" anchor="ctr">
                    <a:noFill/>
                  </a:tcPr>
                </a:tc>
                <a:tc>
                  <a:txBody>
                    <a:bodyPr/>
                    <a:lstStyle/>
                    <a:p>
                      <a:pPr marL="130810" indent="180340" algn="ctr">
                        <a:lnSpc>
                          <a:spcPct val="150000"/>
                        </a:lnSpc>
                        <a:spcBef>
                          <a:spcPts val="165"/>
                        </a:spcBef>
                      </a:pPr>
                      <a:r>
                        <a:rPr lang="fr-FR" sz="1400" b="1" dirty="0">
                          <a:solidFill>
                            <a:schemeClr val="tx1"/>
                          </a:solidFill>
                          <a:effectLst/>
                          <a:latin typeface="Times New Roman" panose="02020603050405020304" pitchFamily="18" charset="0"/>
                          <a:cs typeface="Times New Roman" panose="02020603050405020304" pitchFamily="18" charset="0"/>
                        </a:rPr>
                        <a:t>Professeur</a:t>
                      </a:r>
                      <a:endParaRPr lang="fr-TN" sz="1800" b="1" dirty="0">
                        <a:solidFill>
                          <a:schemeClr val="tx1"/>
                        </a:solidFill>
                        <a:effectLst/>
                        <a:latin typeface="Times New Roman" panose="02020603050405020304" pitchFamily="18" charset="0"/>
                        <a:ea typeface="Trebuchet MS" panose="020B0603020202020204" pitchFamily="34" charset="0"/>
                        <a:cs typeface="Times New Roman" panose="02020603050405020304" pitchFamily="18" charset="0"/>
                      </a:endParaRPr>
                    </a:p>
                  </a:txBody>
                  <a:tcPr marL="0" marR="0" marT="0" marB="0" anchor="ctr">
                    <a:noFill/>
                  </a:tcPr>
                </a:tc>
                <a:tc>
                  <a:txBody>
                    <a:bodyPr/>
                    <a:lstStyle/>
                    <a:p>
                      <a:pPr marL="578485" lvl="1" indent="180340" algn="ctr">
                        <a:lnSpc>
                          <a:spcPct val="150000"/>
                        </a:lnSpc>
                        <a:spcBef>
                          <a:spcPts val="165"/>
                        </a:spcBef>
                      </a:pPr>
                      <a:r>
                        <a:rPr lang="fr-FR" sz="1400" b="1" dirty="0">
                          <a:solidFill>
                            <a:schemeClr val="tx1"/>
                          </a:solidFill>
                          <a:effectLst/>
                          <a:latin typeface="Times New Roman" panose="02020603050405020304" pitchFamily="18" charset="0"/>
                          <a:cs typeface="Times New Roman" panose="02020603050405020304" pitchFamily="18" charset="0"/>
                        </a:rPr>
                        <a:t>Institut supérieur de biotechnologie de Monastir</a:t>
                      </a:r>
                      <a:endParaRPr lang="fr-TN" sz="1800" b="1" dirty="0">
                        <a:solidFill>
                          <a:schemeClr val="tx1"/>
                        </a:solidFill>
                        <a:effectLst/>
                        <a:latin typeface="Times New Roman" panose="02020603050405020304" pitchFamily="18" charset="0"/>
                        <a:ea typeface="Trebuchet MS" panose="020B0603020202020204" pitchFamily="34" charset="0"/>
                        <a:cs typeface="Times New Roman" panose="02020603050405020304" pitchFamily="18" charset="0"/>
                      </a:endParaRPr>
                    </a:p>
                  </a:txBody>
                  <a:tcPr marL="0" marR="0" marT="0" marB="0" anchor="ctr">
                    <a:noFill/>
                  </a:tcPr>
                </a:tc>
                <a:tc>
                  <a:txBody>
                    <a:bodyPr/>
                    <a:lstStyle/>
                    <a:p>
                      <a:pPr marL="159385" indent="180340" algn="ctr">
                        <a:lnSpc>
                          <a:spcPct val="150000"/>
                        </a:lnSpc>
                        <a:spcBef>
                          <a:spcPts val="165"/>
                        </a:spcBef>
                        <a:spcAft>
                          <a:spcPts val="0"/>
                        </a:spcAft>
                      </a:pPr>
                      <a:r>
                        <a:rPr lang="fr-FR" sz="1400" dirty="0">
                          <a:solidFill>
                            <a:schemeClr val="tx1"/>
                          </a:solidFill>
                          <a:effectLst/>
                          <a:latin typeface="Times New Roman" panose="02020603050405020304" pitchFamily="18" charset="0"/>
                          <a:cs typeface="Times New Roman" panose="02020603050405020304" pitchFamily="18" charset="0"/>
                        </a:rPr>
                        <a:t>Présidente du jury </a:t>
                      </a:r>
                      <a:endParaRPr lang="fr-TN" sz="1800" dirty="0">
                        <a:solidFill>
                          <a:schemeClr val="tx1"/>
                        </a:solidFill>
                        <a:effectLst/>
                        <a:latin typeface="Times New Roman" panose="02020603050405020304" pitchFamily="18" charset="0"/>
                        <a:ea typeface="Trebuchet MS" panose="020B0603020202020204" pitchFamily="34"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628158519"/>
                  </a:ext>
                </a:extLst>
              </a:tr>
              <a:tr h="320040">
                <a:tc>
                  <a:txBody>
                    <a:bodyPr/>
                    <a:lstStyle/>
                    <a:p>
                      <a:pPr marL="127000" indent="180340" algn="ctr">
                        <a:lnSpc>
                          <a:spcPct val="150000"/>
                        </a:lnSpc>
                        <a:spcBef>
                          <a:spcPts val="165"/>
                        </a:spcBef>
                      </a:pPr>
                      <a:r>
                        <a:rPr lang="fr-FR" sz="1400" b="1" kern="1200" dirty="0">
                          <a:solidFill>
                            <a:schemeClr val="tx1"/>
                          </a:solidFill>
                          <a:effectLst/>
                          <a:latin typeface="Times New Roman" panose="02020603050405020304" pitchFamily="18" charset="0"/>
                          <a:ea typeface="+mn-ea"/>
                          <a:cs typeface="Times New Roman" panose="02020603050405020304" pitchFamily="18" charset="0"/>
                        </a:rPr>
                        <a:t>Mohamed Amine </a:t>
                      </a:r>
                      <a:r>
                        <a:rPr lang="fr-FR" sz="1400" b="1" kern="1200" dirty="0" err="1">
                          <a:solidFill>
                            <a:schemeClr val="tx1"/>
                          </a:solidFill>
                          <a:effectLst/>
                          <a:latin typeface="Times New Roman" panose="02020603050405020304" pitchFamily="18" charset="0"/>
                          <a:ea typeface="+mn-ea"/>
                          <a:cs typeface="Times New Roman" panose="02020603050405020304" pitchFamily="18" charset="0"/>
                        </a:rPr>
                        <a:t>Zaouali</a:t>
                      </a:r>
                      <a:endParaRPr lang="fr-TN" sz="1400" dirty="0">
                        <a:solidFill>
                          <a:schemeClr val="tx1"/>
                        </a:solidFill>
                        <a:effectLst/>
                        <a:latin typeface="Times New Roman" panose="02020603050405020304" pitchFamily="18" charset="0"/>
                        <a:ea typeface="Trebuchet MS" panose="020B0603020202020204" pitchFamily="34" charset="0"/>
                        <a:cs typeface="Times New Roman" panose="02020603050405020304" pitchFamily="18" charset="0"/>
                      </a:endParaRPr>
                    </a:p>
                  </a:txBody>
                  <a:tcPr marL="0" marR="0" marT="0" marB="0" anchor="ctr">
                    <a:noFill/>
                  </a:tcPr>
                </a:tc>
                <a:tc>
                  <a:txBody>
                    <a:bodyPr/>
                    <a:lstStyle/>
                    <a:p>
                      <a:pPr marL="130810" indent="180340" algn="ctr">
                        <a:lnSpc>
                          <a:spcPct val="150000"/>
                        </a:lnSpc>
                        <a:spcBef>
                          <a:spcPts val="165"/>
                        </a:spcBef>
                      </a:pPr>
                      <a:r>
                        <a:rPr lang="fr-FR" sz="1400" b="1" dirty="0">
                          <a:solidFill>
                            <a:schemeClr val="tx1"/>
                          </a:solidFill>
                          <a:effectLst/>
                          <a:latin typeface="Times New Roman" panose="02020603050405020304" pitchFamily="18" charset="0"/>
                          <a:cs typeface="Times New Roman" panose="02020603050405020304" pitchFamily="18" charset="0"/>
                        </a:rPr>
                        <a:t>Maitre de conférences</a:t>
                      </a:r>
                      <a:endParaRPr lang="fr-TN" sz="1800" b="1" dirty="0">
                        <a:solidFill>
                          <a:schemeClr val="tx1"/>
                        </a:solidFill>
                        <a:effectLst/>
                        <a:latin typeface="Times New Roman" panose="02020603050405020304" pitchFamily="18" charset="0"/>
                        <a:ea typeface="Trebuchet MS" panose="020B0603020202020204" pitchFamily="34" charset="0"/>
                        <a:cs typeface="Times New Roman" panose="02020603050405020304" pitchFamily="18" charset="0"/>
                      </a:endParaRPr>
                    </a:p>
                  </a:txBody>
                  <a:tcPr marL="0" marR="0" marT="0" marB="0" anchor="ctr">
                    <a:noFill/>
                  </a:tcPr>
                </a:tc>
                <a:tc>
                  <a:txBody>
                    <a:bodyPr/>
                    <a:lstStyle/>
                    <a:p>
                      <a:pPr marL="578485" lvl="1" indent="180340" algn="ctr">
                        <a:lnSpc>
                          <a:spcPct val="150000"/>
                        </a:lnSpc>
                        <a:spcBef>
                          <a:spcPts val="165"/>
                        </a:spcBef>
                      </a:pPr>
                      <a:r>
                        <a:rPr lang="fr-FR" sz="1400" b="1" dirty="0">
                          <a:solidFill>
                            <a:schemeClr val="tx1"/>
                          </a:solidFill>
                          <a:effectLst/>
                          <a:latin typeface="Times New Roman" panose="02020603050405020304" pitchFamily="18" charset="0"/>
                          <a:cs typeface="Times New Roman" panose="02020603050405020304" pitchFamily="18" charset="0"/>
                        </a:rPr>
                        <a:t>Institut supérieur de biotechnologie de Monastir</a:t>
                      </a:r>
                      <a:endParaRPr lang="fr-TN" sz="1800" b="1" dirty="0">
                        <a:solidFill>
                          <a:schemeClr val="tx1"/>
                        </a:solidFill>
                        <a:effectLst/>
                        <a:latin typeface="Times New Roman" panose="02020603050405020304" pitchFamily="18" charset="0"/>
                        <a:ea typeface="Trebuchet MS" panose="020B0603020202020204" pitchFamily="34" charset="0"/>
                        <a:cs typeface="Times New Roman" panose="02020603050405020304" pitchFamily="18" charset="0"/>
                      </a:endParaRPr>
                    </a:p>
                  </a:txBody>
                  <a:tcPr marL="0" marR="0" marT="0" marB="0" anchor="ctr">
                    <a:noFill/>
                  </a:tcPr>
                </a:tc>
                <a:tc>
                  <a:txBody>
                    <a:bodyPr/>
                    <a:lstStyle/>
                    <a:p>
                      <a:pPr marL="159385" indent="180340" algn="ctr">
                        <a:lnSpc>
                          <a:spcPct val="150000"/>
                        </a:lnSpc>
                        <a:spcBef>
                          <a:spcPts val="165"/>
                        </a:spcBef>
                      </a:pPr>
                      <a:r>
                        <a:rPr lang="fr-FR" sz="1400" dirty="0">
                          <a:solidFill>
                            <a:schemeClr val="tx1"/>
                          </a:solidFill>
                          <a:effectLst/>
                          <a:latin typeface="Times New Roman" panose="02020603050405020304" pitchFamily="18" charset="0"/>
                          <a:cs typeface="Times New Roman" panose="02020603050405020304" pitchFamily="18" charset="0"/>
                        </a:rPr>
                        <a:t>Examinateur</a:t>
                      </a:r>
                    </a:p>
                  </a:txBody>
                  <a:tcPr marL="0" marR="0" marT="0" marB="0" anchor="ctr">
                    <a:noFill/>
                  </a:tcPr>
                </a:tc>
                <a:extLst>
                  <a:ext uri="{0D108BD9-81ED-4DB2-BD59-A6C34878D82A}">
                    <a16:rowId xmlns:a16="http://schemas.microsoft.com/office/drawing/2014/main" val="1053056865"/>
                  </a:ext>
                </a:extLst>
              </a:tr>
              <a:tr h="320040">
                <a:tc>
                  <a:txBody>
                    <a:bodyPr/>
                    <a:lstStyle/>
                    <a:p>
                      <a:pPr marL="0" algn="ctr">
                        <a:lnSpc>
                          <a:spcPct val="150000"/>
                        </a:lnSpc>
                        <a:spcBef>
                          <a:spcPts val="165"/>
                        </a:spcBef>
                        <a:spcAft>
                          <a:spcPts val="0"/>
                        </a:spcAft>
                      </a:pPr>
                      <a:r>
                        <a:rPr lang="fr-FR" sz="1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Rym</a:t>
                      </a:r>
                      <a:r>
                        <a:rPr lang="fr-F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Hadhri</a:t>
                      </a:r>
                      <a:endParaRPr lang="fr-TN" sz="1400" b="1" dirty="0">
                        <a:solidFill>
                          <a:schemeClr val="tx1"/>
                        </a:solidFill>
                        <a:effectLst/>
                        <a:latin typeface="Times New Roman" panose="02020603050405020304" pitchFamily="18" charset="0"/>
                        <a:ea typeface="Trebuchet MS" panose="020B0603020202020204" pitchFamily="34" charset="0"/>
                        <a:cs typeface="Times New Roman" panose="02020603050405020304" pitchFamily="18" charset="0"/>
                      </a:endParaRPr>
                    </a:p>
                  </a:txBody>
                  <a:tcPr marL="0" marR="0" marT="0" marB="0">
                    <a:noFill/>
                  </a:tcPr>
                </a:tc>
                <a:tc>
                  <a:txBody>
                    <a:bodyPr/>
                    <a:lstStyle/>
                    <a:p>
                      <a:pPr marL="0" algn="ctr">
                        <a:lnSpc>
                          <a:spcPct val="150000"/>
                        </a:lnSpc>
                        <a:spcBef>
                          <a:spcPts val="165"/>
                        </a:spcBef>
                      </a:pPr>
                      <a:r>
                        <a:rPr lang="fr-FR" sz="1400" b="1" dirty="0">
                          <a:solidFill>
                            <a:schemeClr val="tx1"/>
                          </a:solidFill>
                          <a:effectLst/>
                          <a:latin typeface="Times New Roman" panose="02020603050405020304" pitchFamily="18" charset="0"/>
                          <a:ea typeface="Trebuchet MS" panose="020B0603020202020204" pitchFamily="34" charset="0"/>
                          <a:cs typeface="Times New Roman" panose="02020603050405020304" pitchFamily="18" charset="0"/>
                        </a:rPr>
                        <a:t>Professeur</a:t>
                      </a:r>
                      <a:endParaRPr lang="fr-TN" sz="1400" b="1" dirty="0">
                        <a:solidFill>
                          <a:schemeClr val="tx1"/>
                        </a:solidFill>
                        <a:effectLst/>
                        <a:latin typeface="Times New Roman" panose="02020603050405020304" pitchFamily="18" charset="0"/>
                        <a:ea typeface="Trebuchet MS" panose="020B0603020202020204" pitchFamily="34" charset="0"/>
                        <a:cs typeface="Times New Roman" panose="02020603050405020304" pitchFamily="18" charset="0"/>
                      </a:endParaRPr>
                    </a:p>
                  </a:txBody>
                  <a:tcPr marL="0" marR="0" marT="0" marB="0">
                    <a:noFill/>
                  </a:tcPr>
                </a:tc>
                <a:tc>
                  <a:txBody>
                    <a:bodyPr/>
                    <a:lstStyle/>
                    <a:p>
                      <a:pPr marL="0" algn="ctr">
                        <a:lnSpc>
                          <a:spcPct val="150000"/>
                        </a:lnSpc>
                        <a:spcBef>
                          <a:spcPts val="165"/>
                        </a:spcBef>
                        <a:spcAft>
                          <a:spcPts val="0"/>
                        </a:spcAft>
                      </a:pPr>
                      <a:r>
                        <a:rPr lang="fr-FR" sz="1400" b="1" dirty="0">
                          <a:solidFill>
                            <a:schemeClr val="tx1"/>
                          </a:solidFill>
                          <a:effectLst/>
                          <a:latin typeface="Times New Roman" panose="02020603050405020304" pitchFamily="18" charset="0"/>
                          <a:ea typeface="Trebuchet MS" panose="020B0603020202020204" pitchFamily="34" charset="0"/>
                          <a:cs typeface="Times New Roman" panose="02020603050405020304" pitchFamily="18" charset="0"/>
                        </a:rPr>
                        <a:t>Hôpital </a:t>
                      </a:r>
                      <a:r>
                        <a:rPr lang="fr-FR" sz="1400" b="1" dirty="0" err="1">
                          <a:solidFill>
                            <a:schemeClr val="tx1"/>
                          </a:solidFill>
                          <a:effectLst/>
                          <a:latin typeface="Times New Roman" panose="02020603050405020304" pitchFamily="18" charset="0"/>
                          <a:ea typeface="Trebuchet MS" panose="020B0603020202020204" pitchFamily="34" charset="0"/>
                          <a:cs typeface="Times New Roman" panose="02020603050405020304" pitchFamily="18" charset="0"/>
                        </a:rPr>
                        <a:t>Fattouma</a:t>
                      </a:r>
                      <a:r>
                        <a:rPr lang="fr-FR" sz="1400" b="1" dirty="0">
                          <a:solidFill>
                            <a:schemeClr val="tx1"/>
                          </a:solidFill>
                          <a:effectLst/>
                          <a:latin typeface="Times New Roman" panose="02020603050405020304" pitchFamily="18" charset="0"/>
                          <a:ea typeface="Trebuchet MS" panose="020B0603020202020204" pitchFamily="34" charset="0"/>
                          <a:cs typeface="Times New Roman" panose="02020603050405020304" pitchFamily="18" charset="0"/>
                        </a:rPr>
                        <a:t> Bourguiba de Monastir</a:t>
                      </a:r>
                      <a:endParaRPr lang="fr-TN" sz="1400" b="1" dirty="0">
                        <a:solidFill>
                          <a:schemeClr val="tx1"/>
                        </a:solidFill>
                        <a:effectLst/>
                        <a:latin typeface="Times New Roman" panose="02020603050405020304" pitchFamily="18" charset="0"/>
                        <a:ea typeface="Trebuchet MS" panose="020B0603020202020204" pitchFamily="34" charset="0"/>
                        <a:cs typeface="Times New Roman" panose="02020603050405020304" pitchFamily="18" charset="0"/>
                      </a:endParaRPr>
                    </a:p>
                  </a:txBody>
                  <a:tcPr marL="0" marR="0" marT="0" marB="0">
                    <a:noFill/>
                  </a:tcPr>
                </a:tc>
                <a:tc>
                  <a:txBody>
                    <a:bodyPr/>
                    <a:lstStyle/>
                    <a:p>
                      <a:pPr marL="0" algn="ctr">
                        <a:lnSpc>
                          <a:spcPct val="150000"/>
                        </a:lnSpc>
                        <a:spcBef>
                          <a:spcPts val="165"/>
                        </a:spcBef>
                        <a:spcAft>
                          <a:spcPts val="0"/>
                        </a:spcAft>
                      </a:pPr>
                      <a:r>
                        <a:rPr lang="fr-FR" sz="1400" b="1" dirty="0">
                          <a:solidFill>
                            <a:schemeClr val="tx1"/>
                          </a:solidFill>
                          <a:effectLst/>
                          <a:latin typeface="Times New Roman" panose="02020603050405020304" pitchFamily="18" charset="0"/>
                          <a:ea typeface="Trebuchet MS" panose="020B0603020202020204" pitchFamily="34" charset="0"/>
                          <a:cs typeface="Times New Roman" panose="02020603050405020304" pitchFamily="18" charset="0"/>
                        </a:rPr>
                        <a:t>Membre invité</a:t>
                      </a:r>
                      <a:endParaRPr lang="fr-TN" sz="1400" b="1" dirty="0">
                        <a:solidFill>
                          <a:schemeClr val="tx1"/>
                        </a:solidFill>
                        <a:effectLst/>
                        <a:latin typeface="Times New Roman" panose="02020603050405020304" pitchFamily="18" charset="0"/>
                        <a:ea typeface="Trebuchet MS" panose="020B0603020202020204" pitchFamily="34" charset="0"/>
                        <a:cs typeface="Times New Roman" panose="02020603050405020304" pitchFamily="18" charset="0"/>
                      </a:endParaRPr>
                    </a:p>
                  </a:txBody>
                  <a:tcPr marL="0" marR="0" marT="0" marB="0">
                    <a:noFill/>
                  </a:tcPr>
                </a:tc>
                <a:extLst>
                  <a:ext uri="{0D108BD9-81ED-4DB2-BD59-A6C34878D82A}">
                    <a16:rowId xmlns:a16="http://schemas.microsoft.com/office/drawing/2014/main" val="616611937"/>
                  </a:ext>
                </a:extLst>
              </a:tr>
              <a:tr h="320040">
                <a:tc>
                  <a:txBody>
                    <a:bodyPr/>
                    <a:lstStyle/>
                    <a:p>
                      <a:pPr marL="127000" algn="ctr">
                        <a:lnSpc>
                          <a:spcPct val="150000"/>
                        </a:lnSpc>
                        <a:spcBef>
                          <a:spcPts val="165"/>
                        </a:spcBef>
                        <a:spcAft>
                          <a:spcPts val="1200"/>
                        </a:spcAft>
                      </a:pPr>
                      <a:r>
                        <a:rPr lang="fr-F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Nadia </a:t>
                      </a:r>
                      <a:r>
                        <a:rPr lang="fr-FR" sz="1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Bouzgarrou</a:t>
                      </a:r>
                      <a:endParaRPr lang="fr-TN" sz="1400" b="1" dirty="0">
                        <a:solidFill>
                          <a:schemeClr val="tx1"/>
                        </a:solidFill>
                        <a:effectLst/>
                        <a:latin typeface="Times New Roman" panose="02020603050405020304" pitchFamily="18" charset="0"/>
                        <a:ea typeface="Trebuchet MS" panose="020B0603020202020204" pitchFamily="34" charset="0"/>
                        <a:cs typeface="Times New Roman" panose="02020603050405020304" pitchFamily="18" charset="0"/>
                      </a:endParaRPr>
                    </a:p>
                  </a:txBody>
                  <a:tcPr marL="0" marR="0" marT="0" marB="0">
                    <a:noFill/>
                  </a:tcPr>
                </a:tc>
                <a:tc>
                  <a:txBody>
                    <a:bodyPr/>
                    <a:lstStyle/>
                    <a:p>
                      <a:pPr algn="ctr">
                        <a:lnSpc>
                          <a:spcPct val="150000"/>
                        </a:lnSpc>
                        <a:spcBef>
                          <a:spcPts val="0"/>
                        </a:spcBef>
                        <a:spcAft>
                          <a:spcPts val="0"/>
                        </a:spcAft>
                      </a:pPr>
                      <a:r>
                        <a:rPr lang="fr-FR" sz="1400" b="1" dirty="0">
                          <a:solidFill>
                            <a:schemeClr val="tx1"/>
                          </a:solidFill>
                          <a:effectLst/>
                          <a:latin typeface="Times New Roman" panose="02020603050405020304" pitchFamily="18" charset="0"/>
                          <a:ea typeface="Trebuchet MS" panose="020B0603020202020204" pitchFamily="34" charset="0"/>
                          <a:cs typeface="Times New Roman" panose="02020603050405020304" pitchFamily="18" charset="0"/>
                        </a:rPr>
                        <a:t>Maitre assistante</a:t>
                      </a:r>
                      <a:endParaRPr lang="fr-TN" sz="1400" b="1" dirty="0">
                        <a:solidFill>
                          <a:schemeClr val="tx1"/>
                        </a:solidFill>
                        <a:effectLst/>
                        <a:latin typeface="Times New Roman" panose="02020603050405020304" pitchFamily="18" charset="0"/>
                        <a:ea typeface="Trebuchet MS" panose="020B0603020202020204" pitchFamily="34" charset="0"/>
                        <a:cs typeface="Times New Roman" panose="02020603050405020304" pitchFamily="18" charset="0"/>
                      </a:endParaRPr>
                    </a:p>
                  </a:txBody>
                  <a:tcPr marL="0" marR="0" marT="0" marB="0">
                    <a:noFill/>
                  </a:tcPr>
                </a:tc>
                <a:tc>
                  <a:txBody>
                    <a:bodyPr/>
                    <a:lstStyle/>
                    <a:p>
                      <a:pPr marL="577850" lvl="1" algn="ctr">
                        <a:lnSpc>
                          <a:spcPct val="150000"/>
                        </a:lnSpc>
                        <a:spcBef>
                          <a:spcPts val="165"/>
                        </a:spcBef>
                        <a:spcAft>
                          <a:spcPts val="1200"/>
                        </a:spcAft>
                      </a:pPr>
                      <a:r>
                        <a:rPr lang="fr-F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Institut supérieur de biotechnologie de Monastir</a:t>
                      </a:r>
                      <a:endParaRPr lang="fr-TN" sz="1400" b="1" dirty="0">
                        <a:solidFill>
                          <a:schemeClr val="tx1"/>
                        </a:solidFill>
                        <a:effectLst/>
                        <a:latin typeface="Times New Roman" panose="02020603050405020304" pitchFamily="18" charset="0"/>
                        <a:ea typeface="Trebuchet MS" panose="020B0603020202020204" pitchFamily="34" charset="0"/>
                        <a:cs typeface="Times New Roman" panose="02020603050405020304" pitchFamily="18" charset="0"/>
                      </a:endParaRPr>
                    </a:p>
                  </a:txBody>
                  <a:tcPr marL="0" marR="0" marT="0" marB="0">
                    <a:noFill/>
                  </a:tcPr>
                </a:tc>
                <a:tc>
                  <a:txBody>
                    <a:bodyPr/>
                    <a:lstStyle/>
                    <a:p>
                      <a:pPr marL="160655" algn="ctr">
                        <a:lnSpc>
                          <a:spcPct val="150000"/>
                        </a:lnSpc>
                        <a:spcBef>
                          <a:spcPts val="165"/>
                        </a:spcBef>
                        <a:spcAft>
                          <a:spcPts val="1200"/>
                        </a:spcAft>
                      </a:pPr>
                      <a:r>
                        <a:rPr lang="fr-FR" sz="1400" b="1" dirty="0">
                          <a:solidFill>
                            <a:schemeClr val="tx1"/>
                          </a:solidFill>
                          <a:effectLst/>
                          <a:latin typeface="Times New Roman" panose="02020603050405020304" pitchFamily="18" charset="0"/>
                          <a:ea typeface="Trebuchet MS" panose="020B0603020202020204" pitchFamily="34" charset="0"/>
                          <a:cs typeface="Times New Roman" panose="02020603050405020304" pitchFamily="18" charset="0"/>
                        </a:rPr>
                        <a:t>E</a:t>
                      </a:r>
                      <a:r>
                        <a:rPr lang="fr-F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ncadrante</a:t>
                      </a:r>
                      <a:endParaRPr lang="fr-TN" sz="1400" b="1" dirty="0">
                        <a:solidFill>
                          <a:schemeClr val="tx1"/>
                        </a:solidFill>
                        <a:effectLst/>
                        <a:latin typeface="Times New Roman" panose="02020603050405020304" pitchFamily="18" charset="0"/>
                        <a:ea typeface="Trebuchet MS" panose="020B0603020202020204" pitchFamily="34" charset="0"/>
                        <a:cs typeface="Times New Roman" panose="02020603050405020304" pitchFamily="18" charset="0"/>
                      </a:endParaRPr>
                    </a:p>
                  </a:txBody>
                  <a:tcPr marL="0" marR="0" marT="0" marB="0">
                    <a:noFill/>
                  </a:tcPr>
                </a:tc>
                <a:extLst>
                  <a:ext uri="{0D108BD9-81ED-4DB2-BD59-A6C34878D82A}">
                    <a16:rowId xmlns:a16="http://schemas.microsoft.com/office/drawing/2014/main" val="4206086732"/>
                  </a:ext>
                </a:extLst>
              </a:tr>
            </a:tbl>
          </a:graphicData>
        </a:graphic>
      </p:graphicFrame>
      <p:pic>
        <p:nvPicPr>
          <p:cNvPr id="4" name="image4.png">
            <a:extLst>
              <a:ext uri="{FF2B5EF4-FFF2-40B4-BE49-F238E27FC236}">
                <a16:creationId xmlns:a16="http://schemas.microsoft.com/office/drawing/2014/main" id="{4EBB6413-753C-2499-182C-D4791B7CF97F}"/>
              </a:ext>
            </a:extLst>
          </p:cNvPr>
          <p:cNvPicPr>
            <a:picLocks noChangeAspect="1"/>
          </p:cNvPicPr>
          <p:nvPr/>
        </p:nvPicPr>
        <p:blipFill>
          <a:blip r:embed="rId7" cstate="print"/>
          <a:stretch>
            <a:fillRect/>
          </a:stretch>
        </p:blipFill>
        <p:spPr>
          <a:xfrm>
            <a:off x="5603808" y="1841372"/>
            <a:ext cx="984384" cy="565522"/>
          </a:xfrm>
          <a:prstGeom prst="rect">
            <a:avLst/>
          </a:prstGeom>
        </p:spPr>
      </p:pic>
      <p:pic>
        <p:nvPicPr>
          <p:cNvPr id="18" name="image1.jpeg">
            <a:extLst>
              <a:ext uri="{FF2B5EF4-FFF2-40B4-BE49-F238E27FC236}">
                <a16:creationId xmlns:a16="http://schemas.microsoft.com/office/drawing/2014/main" id="{883FEA9F-4D8D-E6FA-32A2-73BC0784C93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00119" y="1"/>
            <a:ext cx="613304" cy="816399"/>
          </a:xfrm>
          <a:prstGeom prst="rect">
            <a:avLst/>
          </a:prstGeom>
        </p:spPr>
      </p:pic>
      <p:sp>
        <p:nvSpPr>
          <p:cNvPr id="20" name="Slide Number Placeholder 2">
            <a:extLst>
              <a:ext uri="{FF2B5EF4-FFF2-40B4-BE49-F238E27FC236}">
                <a16:creationId xmlns:a16="http://schemas.microsoft.com/office/drawing/2014/main" id="{E4BDB3D5-6E25-4288-985C-BB3D0C914602}"/>
              </a:ext>
            </a:extLst>
          </p:cNvPr>
          <p:cNvSpPr>
            <a:spLocks noGrp="1"/>
          </p:cNvSpPr>
          <p:nvPr>
            <p:ph type="sldNum" sz="quarter" idx="12"/>
          </p:nvPr>
        </p:nvSpPr>
        <p:spPr>
          <a:xfrm>
            <a:off x="10650519" y="6524824"/>
            <a:ext cx="1422400" cy="243417"/>
          </a:xfrm>
        </p:spPr>
        <p:txBody>
          <a:bodyPr/>
          <a:lstStyle/>
          <a:p>
            <a:fld id="{B6F15528-21DE-4FAA-801E-634DDDAF4B2B}" type="slidenum">
              <a:rPr lang="en-US" sz="1333" b="1">
                <a:solidFill>
                  <a:schemeClr val="tx1"/>
                </a:solidFill>
              </a:rPr>
              <a:pPr/>
              <a:t>37</a:t>
            </a:fld>
            <a:endParaRPr lang="en-US" sz="1333" b="1" dirty="0">
              <a:solidFill>
                <a:schemeClr val="tx1"/>
              </a:solidFill>
            </a:endParaRPr>
          </a:p>
        </p:txBody>
      </p:sp>
    </p:spTree>
    <p:extLst>
      <p:ext uri="{BB962C8B-B14F-4D97-AF65-F5344CB8AC3E}">
        <p14:creationId xmlns:p14="http://schemas.microsoft.com/office/powerpoint/2010/main" val="3291724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530462" y="-869772"/>
            <a:ext cx="3200400" cy="2286000"/>
          </a:xfrm>
        </p:spPr>
        <p:txBody>
          <a:bodyPr/>
          <a:lstStyle/>
          <a:p>
            <a:r>
              <a:rPr lang="fr-FR" dirty="0" smtClean="0">
                <a:latin typeface="Bahnschrift Light SemiCondensed" panose="020B0502040204020203" pitchFamily="34" charset="0"/>
              </a:rPr>
              <a:t>Remerciements </a:t>
            </a:r>
            <a:endParaRPr lang="fr-FR" dirty="0">
              <a:latin typeface="Bahnschrift Light SemiCondensed" panose="020B0502040204020203" pitchFamily="34" charset="0"/>
            </a:endParaRPr>
          </a:p>
        </p:txBody>
      </p:sp>
      <p:sp>
        <p:nvSpPr>
          <p:cNvPr id="8" name="Espace réservé du contenu 7"/>
          <p:cNvSpPr>
            <a:spLocks noGrp="1"/>
          </p:cNvSpPr>
          <p:nvPr>
            <p:ph idx="1"/>
          </p:nvPr>
        </p:nvSpPr>
        <p:spPr>
          <a:xfrm>
            <a:off x="4645025" y="1286191"/>
            <a:ext cx="6492240" cy="5257800"/>
          </a:xfrm>
        </p:spPr>
        <p:txBody>
          <a:bodyPr/>
          <a:lstStyle/>
          <a:p>
            <a:endParaRPr lang="fr-FR" dirty="0" smtClean="0"/>
          </a:p>
          <a:p>
            <a:endParaRPr lang="fr-FR" b="1" i="1" dirty="0"/>
          </a:p>
          <a:p>
            <a:pPr>
              <a:buFont typeface="Wingdings" panose="05000000000000000000" pitchFamily="2" charset="2"/>
              <a:buChar char="v"/>
            </a:pPr>
            <a:r>
              <a:rPr lang="fr-FR" sz="2400" i="1" dirty="0" smtClean="0"/>
              <a:t> Laboratoire d’</a:t>
            </a:r>
            <a:r>
              <a:rPr lang="fr-FR" sz="2400" i="1" dirty="0" err="1" smtClean="0"/>
              <a:t>immuno</a:t>
            </a:r>
            <a:r>
              <a:rPr lang="fr-FR" sz="2400" i="1" dirty="0" smtClean="0"/>
              <a:t>-oncologie moléculaire, Faculté de médecine de Monastir</a:t>
            </a:r>
          </a:p>
          <a:p>
            <a:pPr marL="0" indent="0">
              <a:buNone/>
            </a:pPr>
            <a:endParaRPr lang="fr-FR" sz="2400" i="1" dirty="0" smtClean="0"/>
          </a:p>
          <a:p>
            <a:pPr>
              <a:buFont typeface="Wingdings" panose="05000000000000000000" pitchFamily="2" charset="2"/>
              <a:buChar char="v"/>
            </a:pPr>
            <a:r>
              <a:rPr lang="fr-FR" sz="2400" i="1" dirty="0" smtClean="0"/>
              <a:t> Service d’anatomie et cytologie pathologique, Hôpital </a:t>
            </a:r>
            <a:r>
              <a:rPr lang="fr-FR" sz="2400" i="1" dirty="0" err="1" smtClean="0"/>
              <a:t>Fattouma</a:t>
            </a:r>
            <a:r>
              <a:rPr lang="fr-FR" sz="2400" i="1" dirty="0" smtClean="0"/>
              <a:t> Bourguiba de Monastir.</a:t>
            </a:r>
          </a:p>
          <a:p>
            <a:pPr marL="0" indent="0">
              <a:buNone/>
            </a:pPr>
            <a:endParaRPr lang="fr-FR" sz="2400" i="1" dirty="0" smtClean="0"/>
          </a:p>
          <a:p>
            <a:pPr>
              <a:buFont typeface="Wingdings" panose="05000000000000000000" pitchFamily="2" charset="2"/>
              <a:buChar char="v"/>
            </a:pPr>
            <a:r>
              <a:rPr lang="fr-FR" sz="2400" i="1" dirty="0" smtClean="0"/>
              <a:t> Service de gastroentérologie, Hôpital </a:t>
            </a:r>
            <a:r>
              <a:rPr lang="fr-FR" sz="2400" i="1" dirty="0" err="1"/>
              <a:t>Fattouma</a:t>
            </a:r>
            <a:r>
              <a:rPr lang="fr-FR" sz="2400" i="1" dirty="0"/>
              <a:t> Bourguiba de </a:t>
            </a:r>
            <a:r>
              <a:rPr lang="fr-FR" sz="2400" i="1" dirty="0" smtClean="0"/>
              <a:t>Monastir.</a:t>
            </a:r>
            <a:endParaRPr lang="fr-FR" sz="2400" i="1" dirty="0"/>
          </a:p>
          <a:p>
            <a:endParaRPr lang="fr-FR" dirty="0"/>
          </a:p>
        </p:txBody>
      </p:sp>
      <p:sp>
        <p:nvSpPr>
          <p:cNvPr id="9" name="Espace réservé du texte 8"/>
          <p:cNvSpPr>
            <a:spLocks noGrp="1"/>
          </p:cNvSpPr>
          <p:nvPr>
            <p:ph type="body" sz="half" idx="2"/>
          </p:nvPr>
        </p:nvSpPr>
        <p:spPr/>
        <p:txBody>
          <a:bodyPr/>
          <a:lstStyle/>
          <a:p>
            <a:endParaRPr lang="fr-FR" dirty="0"/>
          </a:p>
        </p:txBody>
      </p:sp>
      <p:sp>
        <p:nvSpPr>
          <p:cNvPr id="4" name="Espace réservé de la date 3"/>
          <p:cNvSpPr>
            <a:spLocks noGrp="1"/>
          </p:cNvSpPr>
          <p:nvPr>
            <p:ph type="dt" sz="half" idx="10"/>
          </p:nvPr>
        </p:nvSpPr>
        <p:spPr/>
        <p:txBody>
          <a:bodyPr/>
          <a:lstStyle/>
          <a:p>
            <a:fld id="{61AE7CAC-647C-439F-BDEF-C9DADB4C31FF}" type="datetime1">
              <a:rPr lang="en-US" smtClean="0"/>
              <a:t>11/21/2024</a:t>
            </a:fld>
            <a:endParaRPr lang="en-US" dirty="0"/>
          </a:p>
        </p:txBody>
      </p:sp>
      <p:sp>
        <p:nvSpPr>
          <p:cNvPr id="5" name="Espace réservé du pied de page 4"/>
          <p:cNvSpPr>
            <a:spLocks noGrp="1"/>
          </p:cNvSpPr>
          <p:nvPr>
            <p:ph type="ftr" sz="quarter" idx="11"/>
          </p:nvPr>
        </p:nvSpPr>
        <p:spPr>
          <a:xfrm>
            <a:off x="4816928" y="6361428"/>
            <a:ext cx="4648200" cy="365125"/>
          </a:xfrm>
        </p:spPr>
        <p:txBody>
          <a:bodyPr/>
          <a:lstStyle/>
          <a:p>
            <a:r>
              <a:rPr lang="en-US" smtClean="0"/>
              <a:t>
              </a:t>
            </a:r>
            <a:endParaRPr lang="en-US" dirty="0"/>
          </a:p>
        </p:txBody>
      </p:sp>
      <p:sp>
        <p:nvSpPr>
          <p:cNvPr id="6" name="Espace réservé du numéro de diapositive 5"/>
          <p:cNvSpPr>
            <a:spLocks noGrp="1"/>
          </p:cNvSpPr>
          <p:nvPr>
            <p:ph type="sldNum" sz="quarter" idx="12"/>
          </p:nvPr>
        </p:nvSpPr>
        <p:spPr/>
        <p:txBody>
          <a:bodyPr/>
          <a:lstStyle/>
          <a:p>
            <a:fld id="{70C12960-6E85-460F-B6E3-5B82CB31AF3D}" type="slidenum">
              <a:rPr lang="en-US" smtClean="0"/>
              <a:t>38</a:t>
            </a:fld>
            <a:endParaRPr lang="en-US" dirty="0"/>
          </a:p>
        </p:txBody>
      </p:sp>
      <p:pic>
        <p:nvPicPr>
          <p:cNvPr id="6148" name="Picture 4" descr="Carte De Remerciement Avec Des Fleurs Bleues Parfaite Pour Exprimer Sa  Gratitude Pendant Thanksgiving PNG , Merci, Caractères, Texte De  Remerciement Image PNG pour le téléchargement lib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938" y="1570809"/>
            <a:ext cx="3346924" cy="4888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6204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3F7CCDD4-B3AB-4BDD-903F-15B6325FC55D}" type="datetime1">
              <a:rPr lang="en-US" smtClean="0"/>
              <a:t>11/22/2024</a:t>
            </a:fld>
            <a:endParaRPr lang="en-US" dirty="0"/>
          </a:p>
        </p:txBody>
      </p:sp>
      <p:sp>
        <p:nvSpPr>
          <p:cNvPr id="6" name="Espace réservé du pied de page 5"/>
          <p:cNvSpPr>
            <a:spLocks noGrp="1"/>
          </p:cNvSpPr>
          <p:nvPr>
            <p:ph type="ftr" sz="quarter" idx="11"/>
          </p:nvPr>
        </p:nvSpPr>
        <p:spPr/>
        <p:txBody>
          <a:bodyPr/>
          <a:lstStyle/>
          <a:p>
            <a:r>
              <a:rPr lang="en-US" smtClean="0"/>
              <a:t>
              </a:t>
            </a:r>
            <a:endParaRPr lang="en-US" dirty="0"/>
          </a:p>
        </p:txBody>
      </p:sp>
      <p:sp>
        <p:nvSpPr>
          <p:cNvPr id="7" name="Espace réservé du numéro de diapositive 6"/>
          <p:cNvSpPr>
            <a:spLocks noGrp="1"/>
          </p:cNvSpPr>
          <p:nvPr>
            <p:ph type="sldNum" sz="quarter" idx="12"/>
          </p:nvPr>
        </p:nvSpPr>
        <p:spPr/>
        <p:txBody>
          <a:bodyPr/>
          <a:lstStyle/>
          <a:p>
            <a:fld id="{70C12960-6E85-460F-B6E3-5B82CB31AF3D}" type="slidenum">
              <a:rPr lang="en-US" smtClean="0"/>
              <a:t>39</a:t>
            </a:fld>
            <a:endParaRPr lang="en-US" dirty="0"/>
          </a:p>
        </p:txBody>
      </p:sp>
      <p:sp>
        <p:nvSpPr>
          <p:cNvPr id="8" name="ZoneTexte 7"/>
          <p:cNvSpPr txBox="1"/>
          <p:nvPr/>
        </p:nvSpPr>
        <p:spPr>
          <a:xfrm>
            <a:off x="3184071" y="2302329"/>
            <a:ext cx="6172200" cy="707886"/>
          </a:xfrm>
          <a:prstGeom prst="rect">
            <a:avLst/>
          </a:prstGeom>
          <a:noFill/>
        </p:spPr>
        <p:txBody>
          <a:bodyPr wrap="square" rtlCol="0">
            <a:spAutoFit/>
          </a:bodyPr>
          <a:lstStyle/>
          <a:p>
            <a:r>
              <a:rPr lang="fr-FR" sz="4000" i="1" dirty="0" smtClean="0"/>
              <a:t>Merci pour votre attention</a:t>
            </a:r>
            <a:endParaRPr lang="fr-FR" sz="4000" i="1" dirty="0"/>
          </a:p>
        </p:txBody>
      </p:sp>
    </p:spTree>
    <p:extLst>
      <p:ext uri="{BB962C8B-B14F-4D97-AF65-F5344CB8AC3E}">
        <p14:creationId xmlns:p14="http://schemas.microsoft.com/office/powerpoint/2010/main" val="891668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377800"/>
            <a:ext cx="10058400" cy="1450757"/>
          </a:xfrm>
        </p:spPr>
        <p:txBody>
          <a:bodyPr/>
          <a:lstStyle/>
          <a:p>
            <a:r>
              <a:rPr lang="fr-FR" sz="3600" b="1" dirty="0" smtClean="0">
                <a:solidFill>
                  <a:schemeClr val="tx1"/>
                </a:solidFill>
              </a:rPr>
              <a:t>Les </a:t>
            </a:r>
            <a:r>
              <a:rPr lang="fr-FR" sz="3600" b="1" dirty="0" smtClean="0">
                <a:solidFill>
                  <a:schemeClr val="tx1"/>
                </a:solidFill>
              </a:rPr>
              <a:t>hépatites </a:t>
            </a:r>
            <a:r>
              <a:rPr lang="fr-FR" sz="3600" b="1" dirty="0" smtClean="0">
                <a:solidFill>
                  <a:schemeClr val="tx1"/>
                </a:solidFill>
              </a:rPr>
              <a:t>chroniques</a:t>
            </a:r>
            <a:endParaRPr lang="fr-FR" sz="3600" b="1" i="1" dirty="0">
              <a:solidFill>
                <a:schemeClr val="tx1"/>
              </a:solidFill>
            </a:endParaRPr>
          </a:p>
        </p:txBody>
      </p:sp>
      <p:sp>
        <p:nvSpPr>
          <p:cNvPr id="4" name="Espace réservé de la date 3"/>
          <p:cNvSpPr>
            <a:spLocks noGrp="1"/>
          </p:cNvSpPr>
          <p:nvPr>
            <p:ph type="dt" sz="half" idx="10"/>
          </p:nvPr>
        </p:nvSpPr>
        <p:spPr/>
        <p:txBody>
          <a:bodyPr/>
          <a:lstStyle/>
          <a:p>
            <a:fld id="{009472A8-6DBF-4D2A-8FF2-1B3B8B36840C}" type="datetime1">
              <a:rPr lang="en-US" smtClean="0"/>
              <a:t>11/20/2024</a:t>
            </a:fld>
            <a:endParaRPr lang="en-US" dirty="0"/>
          </a:p>
        </p:txBody>
      </p:sp>
      <p:sp>
        <p:nvSpPr>
          <p:cNvPr id="5" name="Espace réservé du pied de page 4"/>
          <p:cNvSpPr>
            <a:spLocks noGrp="1"/>
          </p:cNvSpPr>
          <p:nvPr>
            <p:ph type="ftr" sz="quarter" idx="11"/>
          </p:nvPr>
        </p:nvSpPr>
        <p:spPr>
          <a:xfrm>
            <a:off x="10049572" y="3371101"/>
            <a:ext cx="4822804" cy="365125"/>
          </a:xfrm>
        </p:spPr>
        <p:txBody>
          <a:bodyPr/>
          <a:lstStyle/>
          <a:p>
            <a:r>
              <a:rPr lang="en-US" smtClean="0"/>
              <a:t>
              </a:t>
            </a:r>
            <a:endParaRPr lang="en-US" dirty="0"/>
          </a:p>
        </p:txBody>
      </p:sp>
      <p:sp>
        <p:nvSpPr>
          <p:cNvPr id="6" name="Espace réservé du numéro de diapositive 5"/>
          <p:cNvSpPr>
            <a:spLocks noGrp="1"/>
          </p:cNvSpPr>
          <p:nvPr>
            <p:ph type="sldNum" sz="quarter" idx="12"/>
          </p:nvPr>
        </p:nvSpPr>
        <p:spPr/>
        <p:txBody>
          <a:bodyPr/>
          <a:lstStyle/>
          <a:p>
            <a:fld id="{70C12960-6E85-460F-B6E3-5B82CB31AF3D}" type="slidenum">
              <a:rPr lang="en-US" smtClean="0"/>
              <a:t>4</a:t>
            </a:fld>
            <a:endParaRPr lang="en-US" dirty="0"/>
          </a:p>
        </p:txBody>
      </p:sp>
      <p:pic>
        <p:nvPicPr>
          <p:cNvPr id="7170" name="Picture 2" descr="Knowledge on hepatitis B: Effective shield against the disease - Philippine  Council for Health Research and Develop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37" y="2816412"/>
            <a:ext cx="4474367" cy="29829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me 6"/>
          <p:cNvGraphicFramePr/>
          <p:nvPr>
            <p:extLst>
              <p:ext uri="{D42A27DB-BD31-4B8C-83A1-F6EECF244321}">
                <p14:modId xmlns:p14="http://schemas.microsoft.com/office/powerpoint/2010/main" val="408844162"/>
              </p:ext>
            </p:extLst>
          </p:nvPr>
        </p:nvGraphicFramePr>
        <p:xfrm>
          <a:off x="5948727" y="1456399"/>
          <a:ext cx="6826075" cy="38204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2">
            <a:extLst>
              <a:ext uri="{FF2B5EF4-FFF2-40B4-BE49-F238E27FC236}">
                <a16:creationId xmlns:a16="http://schemas.microsoft.com/office/drawing/2014/main" id="{BB874CE8-ED6D-48C0-A0FF-9B3F6AA382E4}"/>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4783" b="92609" l="8676" r="93607">
                        <a14:foregroundMark x1="52968" y1="76957" x2="52968" y2="76957"/>
                        <a14:foregroundMark x1="69406" y1="83043" x2="65753" y2="90000"/>
                        <a14:foregroundMark x1="46575" y1="92609" x2="46575" y2="92609"/>
                        <a14:foregroundMark x1="45662" y1="93478" x2="45662" y2="93478"/>
                        <a14:foregroundMark x1="45662" y1="93478" x2="45662" y2="93478"/>
                        <a14:foregroundMark x1="34703" y1="47826" x2="34703" y2="47826"/>
                        <a14:foregroundMark x1="47945" y1="30870" x2="47945" y2="30870"/>
                        <a14:foregroundMark x1="59817" y1="13478" x2="59817" y2="13478"/>
                        <a14:foregroundMark x1="43379" y1="8261" x2="43379" y2="8261"/>
                        <a14:foregroundMark x1="35160" y1="12609" x2="35160" y2="12609"/>
                        <a14:foregroundMark x1="42466" y1="4783" x2="42466" y2="4783"/>
                        <a14:foregroundMark x1="66210" y1="20000" x2="66210" y2="20000"/>
                        <a14:foregroundMark x1="93607" y1="50435" x2="93607" y2="50435"/>
                        <a14:foregroundMark x1="56621" y1="40435" x2="56621" y2="40435"/>
                        <a14:foregroundMark x1="57534" y1="57826" x2="57534" y2="57826"/>
                        <a14:foregroundMark x1="64384" y1="74783" x2="64384" y2="74783"/>
                        <a14:foregroundMark x1="60731" y1="77391" x2="38356" y2="74348"/>
                        <a14:foregroundMark x1="23288" y1="62174" x2="23288" y2="62174"/>
                        <a14:foregroundMark x1="21461" y1="53043" x2="36073" y2="42609"/>
                        <a14:foregroundMark x1="36073" y1="42609" x2="42466" y2="33043"/>
                        <a14:foregroundMark x1="42466" y1="33043" x2="42466" y2="31304"/>
                        <a14:foregroundMark x1="40639" y1="22174" x2="19635" y2="46087"/>
                        <a14:foregroundMark x1="19635" y1="46087" x2="19635" y2="46087"/>
                      </a14:backgroundRemoval>
                    </a14:imgEffect>
                  </a14:imgLayer>
                </a14:imgProps>
              </a:ext>
              <a:ext uri="{28A0092B-C50C-407E-A947-70E740481C1C}">
                <a14:useLocalDpi xmlns:a14="http://schemas.microsoft.com/office/drawing/2010/main" val="0"/>
              </a:ext>
            </a:extLst>
          </a:blip>
          <a:stretch>
            <a:fillRect/>
          </a:stretch>
        </p:blipFill>
        <p:spPr>
          <a:xfrm>
            <a:off x="5832998" y="4090388"/>
            <a:ext cx="1710109" cy="1426594"/>
          </a:xfrm>
          <a:prstGeom prst="rect">
            <a:avLst/>
          </a:prstGeom>
        </p:spPr>
      </p:pic>
      <p:pic>
        <p:nvPicPr>
          <p:cNvPr id="10" name="Picture 4">
            <a:extLst>
              <a:ext uri="{FF2B5EF4-FFF2-40B4-BE49-F238E27FC236}">
                <a16:creationId xmlns:a16="http://schemas.microsoft.com/office/drawing/2014/main" id="{1A79B26F-DA44-4D7F-9135-02197C9841CA}"/>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10000" b="98400" l="9910" r="89790">
                        <a14:foregroundMark x1="33634" y1="21600" x2="24625" y2="29600"/>
                        <a14:foregroundMark x1="24625" y1="29600" x2="20420" y2="44800"/>
                        <a14:foregroundMark x1="20420" y1="44800" x2="27628" y2="71600"/>
                        <a14:foregroundMark x1="27628" y1="71600" x2="29429" y2="83200"/>
                        <a14:foregroundMark x1="29429" y1="83200" x2="30030" y2="84000"/>
                        <a14:foregroundMark x1="35135" y1="41200" x2="35135" y2="41200"/>
                        <a14:foregroundMark x1="37237" y1="57600" x2="54955" y2="90800"/>
                        <a14:foregroundMark x1="54955" y1="90800" x2="54955" y2="91200"/>
                        <a14:foregroundMark x1="62162" y1="96000" x2="62162" y2="96000"/>
                        <a14:foregroundMark x1="63363" y1="94800" x2="63363" y2="94800"/>
                        <a14:foregroundMark x1="61261" y1="90800" x2="52853" y2="92000"/>
                        <a14:foregroundMark x1="52853" y1="92000" x2="51952" y2="92800"/>
                        <a14:foregroundMark x1="50150" y1="90800" x2="50150" y2="90800"/>
                        <a14:foregroundMark x1="50751" y1="98400" x2="50751" y2="98400"/>
                        <a14:foregroundMark x1="48949" y1="96800" x2="48949" y2="96800"/>
                        <a14:foregroundMark x1="40240" y1="88800" x2="40240" y2="88800"/>
                        <a14:foregroundMark x1="26426" y1="69600" x2="26426" y2="69600"/>
                        <a14:foregroundMark x1="17718" y1="41600" x2="17718" y2="41600"/>
                        <a14:foregroundMark x1="24925" y1="41600" x2="24925" y2="41600"/>
                        <a14:foregroundMark x1="27928" y1="27200" x2="27928" y2="27200"/>
                        <a14:foregroundMark x1="37538" y1="20800" x2="37538" y2="20800"/>
                        <a14:foregroundMark x1="42643" y1="24800" x2="44444" y2="32000"/>
                        <a14:foregroundMark x1="51351" y1="46800" x2="58559" y2="64000"/>
                        <a14:foregroundMark x1="58559" y1="64000" x2="64865" y2="55200"/>
                        <a14:foregroundMark x1="64865" y1="56000" x2="68468" y2="78800"/>
                      </a14:backgroundRemoval>
                    </a14:imgEffect>
                  </a14:imgLayer>
                </a14:imgProps>
              </a:ext>
              <a:ext uri="{28A0092B-C50C-407E-A947-70E740481C1C}">
                <a14:useLocalDpi xmlns:a14="http://schemas.microsoft.com/office/drawing/2010/main" val="0"/>
              </a:ext>
            </a:extLst>
          </a:blip>
          <a:srcRect l="13308" t="8864" r="20149"/>
          <a:stretch/>
        </p:blipFill>
        <p:spPr>
          <a:xfrm>
            <a:off x="6464273" y="3063219"/>
            <a:ext cx="1605828" cy="1525279"/>
          </a:xfrm>
          <a:prstGeom prst="rect">
            <a:avLst/>
          </a:prstGeom>
        </p:spPr>
      </p:pic>
      <p:pic>
        <p:nvPicPr>
          <p:cNvPr id="11" name="Picture 29">
            <a:extLst>
              <a:ext uri="{FF2B5EF4-FFF2-40B4-BE49-F238E27FC236}">
                <a16:creationId xmlns:a16="http://schemas.microsoft.com/office/drawing/2014/main" id="{B27A470D-7B32-4FAE-B5D3-8BF5F44E1294}"/>
              </a:ext>
            </a:extLst>
          </p:cNvPr>
          <p:cNvPicPr>
            <a:picLocks noChangeAspect="1"/>
          </p:cNvPicPr>
          <p:nvPr/>
        </p:nvPicPr>
        <p:blipFill rotWithShape="1">
          <a:blip r:embed="rId13"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14">
                    <a14:imgEffect>
                      <a14:backgroundRemoval t="19054" b="41656" l="15180" r="32316">
                        <a14:foregroundMark x1="26526" y1="27464" x2="23787" y2="25624"/>
                        <a14:foregroundMark x1="22692" y1="22208" x2="32394" y2="26544"/>
                        <a14:foregroundMark x1="30203" y1="23653" x2="30203" y2="23653"/>
                        <a14:foregroundMark x1="31142" y1="29566" x2="31142" y2="29566"/>
                        <a14:foregroundMark x1="15180" y1="24967" x2="15180" y2="24967"/>
                        <a14:foregroundMark x1="17762" y1="26807" x2="17762" y2="26807"/>
                        <a14:foregroundMark x1="16510" y1="25887" x2="16510" y2="25887"/>
                        <a14:foregroundMark x1="16823" y1="24573" x2="16823" y2="24573"/>
                        <a14:foregroundMark x1="20501" y1="23653" x2="20501" y2="23653"/>
                        <a14:foregroundMark x1="27308" y1="34691" x2="27308" y2="34691"/>
                        <a14:foregroundMark x1="29421" y1="31012" x2="29421" y2="31012"/>
                        <a14:foregroundMark x1="29421" y1="31012" x2="25743" y2="36005"/>
                        <a14:foregroundMark x1="25743" y1="36005" x2="31221" y2="31143"/>
                        <a14:foregroundMark x1="31221" y1="31143" x2="26995" y2="34691"/>
                        <a14:foregroundMark x1="26995" y1="34691" x2="22144" y2="33114"/>
                        <a14:foregroundMark x1="22144" y1="33114" x2="19014" y2="40079"/>
                        <a14:foregroundMark x1="19014" y1="40079" x2="20501" y2="32852"/>
                        <a14:foregroundMark x1="26213" y1="33771" x2="32003" y2="29172"/>
                        <a14:foregroundMark x1="32003" y1="29172" x2="27778" y2="31275"/>
                        <a14:foregroundMark x1="27778" y1="31275" x2="29656" y2="29304"/>
                        <a14:foregroundMark x1="28560" y1="29304" x2="28560" y2="29304"/>
                        <a14:foregroundMark x1="30908" y1="23127" x2="30908" y2="23127"/>
                        <a14:foregroundMark x1="24491" y1="21813" x2="24491" y2="21813"/>
                        <a14:foregroundMark x1="17762" y1="20894" x2="17762" y2="20894"/>
                        <a14:foregroundMark x1="18075" y1="21551" x2="18075" y2="21551"/>
                        <a14:foregroundMark x1="18075" y1="21551" x2="18075" y2="21551"/>
                        <a14:foregroundMark x1="18075" y1="21551" x2="19171" y2="21551"/>
                        <a14:foregroundMark x1="19171" y1="21551" x2="19171" y2="21551"/>
                        <a14:foregroundMark x1="19171" y1="22076" x2="19171" y2="22076"/>
                        <a14:foregroundMark x1="20344" y1="21288" x2="24570" y2="21288"/>
                        <a14:foregroundMark x1="22144" y1="27070" x2="20110" y2="41524"/>
                        <a14:foregroundMark x1="18075" y1="26413" x2="18075" y2="35742"/>
                        <a14:foregroundMark x1="23631" y1="26807" x2="25665" y2="27989"/>
                        <a14:foregroundMark x1="27308" y1="26150" x2="31612" y2="26150"/>
                        <a14:foregroundMark x1="31612" y1="26150" x2="31455" y2="26150"/>
                        <a14:foregroundMark x1="30203" y1="29566" x2="26291" y2="36137"/>
                        <a14:foregroundMark x1="26291" y1="36137" x2="21753" y2="37845"/>
                        <a14:foregroundMark x1="27778" y1="32326" x2="24570" y2="39422"/>
                        <a14:foregroundMark x1="28404" y1="29566" x2="25978" y2="39028"/>
                        <a14:foregroundMark x1="29656" y1="28647" x2="27465" y2="36531"/>
                        <a14:foregroundMark x1="27465" y1="36531" x2="26917" y2="36268"/>
                        <a14:foregroundMark x1="26369" y1="27727" x2="21987" y2="32983"/>
                        <a14:foregroundMark x1="21987" y1="32983" x2="17058" y2="26544"/>
                        <a14:foregroundMark x1="17058" y1="26544" x2="17214" y2="23127"/>
                      </a14:backgroundRemoval>
                    </a14:imgEffect>
                  </a14:imgLayer>
                </a14:imgProps>
              </a:ext>
              <a:ext uri="{28A0092B-C50C-407E-A947-70E740481C1C}">
                <a14:useLocalDpi xmlns:a14="http://schemas.microsoft.com/office/drawing/2010/main" val="0"/>
              </a:ext>
            </a:extLst>
          </a:blip>
          <a:srcRect l="16197" t="16360" r="68153" b="55256"/>
          <a:stretch/>
        </p:blipFill>
        <p:spPr>
          <a:xfrm>
            <a:off x="8662655" y="1216217"/>
            <a:ext cx="1697920" cy="1833755"/>
          </a:xfrm>
          <a:prstGeom prst="rect">
            <a:avLst/>
          </a:prstGeom>
        </p:spPr>
      </p:pic>
      <p:pic>
        <p:nvPicPr>
          <p:cNvPr id="12" name="Picture 30">
            <a:extLst>
              <a:ext uri="{FF2B5EF4-FFF2-40B4-BE49-F238E27FC236}">
                <a16:creationId xmlns:a16="http://schemas.microsoft.com/office/drawing/2014/main" id="{68F5E593-E6A9-4983-B723-7CE66E6E15DF}"/>
              </a:ext>
            </a:extLst>
          </p:cNvPr>
          <p:cNvPicPr>
            <a:picLocks noChangeAspect="1"/>
          </p:cNvPicPr>
          <p:nvPr/>
        </p:nvPicPr>
        <p:blipFill rotWithShape="1">
          <a:blip r:embed="rId15">
            <a:clrChange>
              <a:clrFrom>
                <a:srgbClr val="F5F9F8"/>
              </a:clrFrom>
              <a:clrTo>
                <a:srgbClr val="F5F9F8">
                  <a:alpha val="0"/>
                </a:srgbClr>
              </a:clrTo>
            </a:clrChange>
            <a:extLst>
              <a:ext uri="{28A0092B-C50C-407E-A947-70E740481C1C}">
                <a14:useLocalDpi xmlns:a14="http://schemas.microsoft.com/office/drawing/2010/main" val="0"/>
              </a:ext>
            </a:extLst>
          </a:blip>
          <a:srcRect l="32473" t="14717" r="52988" b="65769"/>
          <a:stretch/>
        </p:blipFill>
        <p:spPr>
          <a:xfrm>
            <a:off x="7597482" y="1828557"/>
            <a:ext cx="1252974" cy="1587528"/>
          </a:xfrm>
          <a:prstGeom prst="rect">
            <a:avLst/>
          </a:prstGeom>
        </p:spPr>
      </p:pic>
      <p:sp>
        <p:nvSpPr>
          <p:cNvPr id="8" name="Rectangle 7"/>
          <p:cNvSpPr/>
          <p:nvPr/>
        </p:nvSpPr>
        <p:spPr>
          <a:xfrm>
            <a:off x="860699" y="5799325"/>
            <a:ext cx="1377300" cy="369332"/>
          </a:xfrm>
          <a:prstGeom prst="rect">
            <a:avLst/>
          </a:prstGeom>
        </p:spPr>
        <p:txBody>
          <a:bodyPr wrap="none">
            <a:spAutoFit/>
          </a:bodyPr>
          <a:lstStyle/>
          <a:p>
            <a:r>
              <a:rPr lang="fr-FR" i="1" dirty="0">
                <a:solidFill>
                  <a:srgbClr val="220E10"/>
                </a:solidFill>
                <a:latin typeface="Open Sans"/>
              </a:rPr>
              <a:t>hopkins.org</a:t>
            </a:r>
            <a:endParaRPr lang="fr-FR" dirty="0"/>
          </a:p>
        </p:txBody>
      </p:sp>
      <p:pic>
        <p:nvPicPr>
          <p:cNvPr id="14" name="Image 7">
            <a:extLst>
              <a:ext uri="{FF2B5EF4-FFF2-40B4-BE49-F238E27FC236}">
                <a16:creationId xmlns:a16="http://schemas.microsoft.com/office/drawing/2014/main" id="{9820D198-18B7-49BD-8C2D-3917E094980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212483" y="5425474"/>
            <a:ext cx="898631" cy="783574"/>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p:cNvSpPr txBox="1"/>
          <p:nvPr/>
        </p:nvSpPr>
        <p:spPr>
          <a:xfrm>
            <a:off x="383957" y="1934470"/>
            <a:ext cx="7269174" cy="1200329"/>
          </a:xfrm>
          <a:prstGeom prst="rect">
            <a:avLst/>
          </a:prstGeom>
          <a:noFill/>
        </p:spPr>
        <p:txBody>
          <a:bodyPr wrap="square" rtlCol="0">
            <a:spAutoFit/>
          </a:bodyPr>
          <a:lstStyle/>
          <a:p>
            <a:pPr marL="342900" indent="-342900">
              <a:buFont typeface="Arial" panose="020B0604020202020204" pitchFamily="34" charset="0"/>
              <a:buChar char="•"/>
            </a:pPr>
            <a:r>
              <a:rPr lang="fr-FR" sz="2400" b="1" dirty="0" smtClean="0">
                <a:solidFill>
                  <a:srgbClr val="C00000"/>
                </a:solidFill>
              </a:rPr>
              <a:t>2 millions de décès/an </a:t>
            </a:r>
            <a:r>
              <a:rPr lang="fr-FR" sz="2400" dirty="0" smtClean="0"/>
              <a:t>dans le monde en </a:t>
            </a:r>
            <a:r>
              <a:rPr lang="fr-FR" sz="2400" dirty="0" smtClean="0"/>
              <a:t>2020 </a:t>
            </a:r>
            <a:r>
              <a:rPr lang="fr-FR" sz="2400" b="1" dirty="0" smtClean="0">
                <a:solidFill>
                  <a:srgbClr val="C00000"/>
                </a:solidFill>
              </a:rPr>
              <a:t>(4%)</a:t>
            </a:r>
            <a:endParaRPr lang="fr-FR" sz="2400" b="1" dirty="0" smtClean="0">
              <a:solidFill>
                <a:srgbClr val="C00000"/>
              </a:solidFill>
            </a:endParaRPr>
          </a:p>
          <a:p>
            <a:pPr marL="342900" indent="-342900">
              <a:buFont typeface="Arial" panose="020B0604020202020204" pitchFamily="34" charset="0"/>
              <a:buChar char="•"/>
            </a:pPr>
            <a:r>
              <a:rPr lang="fr-FR" sz="2400" b="1" dirty="0" smtClean="0">
                <a:solidFill>
                  <a:srgbClr val="C00000"/>
                </a:solidFill>
              </a:rPr>
              <a:t>11</a:t>
            </a:r>
            <a:r>
              <a:rPr lang="fr-FR" sz="2400" b="1" baseline="30000" dirty="0" smtClean="0">
                <a:solidFill>
                  <a:srgbClr val="C00000"/>
                </a:solidFill>
              </a:rPr>
              <a:t>ème</a:t>
            </a:r>
            <a:r>
              <a:rPr lang="fr-FR" sz="2400" dirty="0" smtClean="0">
                <a:solidFill>
                  <a:srgbClr val="C00000"/>
                </a:solidFill>
              </a:rPr>
              <a:t> </a:t>
            </a:r>
            <a:r>
              <a:rPr lang="fr-FR" sz="2400" dirty="0" smtClean="0"/>
              <a:t> cause de décès</a:t>
            </a:r>
          </a:p>
          <a:p>
            <a:pPr marL="342900" indent="-342900">
              <a:buFont typeface="Arial" panose="020B0604020202020204" pitchFamily="34" charset="0"/>
              <a:buChar char="•"/>
            </a:pPr>
            <a:endParaRPr lang="fr-FR" sz="2400" dirty="0"/>
          </a:p>
        </p:txBody>
      </p:sp>
    </p:spTree>
    <p:extLst>
      <p:ext uri="{BB962C8B-B14F-4D97-AF65-F5344CB8AC3E}">
        <p14:creationId xmlns:p14="http://schemas.microsoft.com/office/powerpoint/2010/main" val="369561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par>
                                <p:cTn id="12" presetID="16" presetClass="entr" presetSubtype="21"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descr="Global epidemiology of cirrhosis — aetiology, trends and predictions |  Nature Reviews Gastroenterology &amp; Hepatology"/>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3569551" y="2133073"/>
            <a:ext cx="8622449" cy="4724927"/>
          </a:xfrm>
          <a:prstGeom prst="rect">
            <a:avLst/>
          </a:prstGeom>
          <a:noFill/>
          <a:extLst>
            <a:ext uri="{909E8E84-426E-40DD-AFC4-6F175D3DCCD1}">
              <a14:hiddenFill xmlns:a14="http://schemas.microsoft.com/office/drawing/2010/main">
                <a:solidFill>
                  <a:srgbClr val="FFFFFF"/>
                </a:solidFill>
              </a14:hiddenFill>
            </a:ext>
          </a:extLst>
        </p:spPr>
      </p:pic>
      <p:sp>
        <p:nvSpPr>
          <p:cNvPr id="9" name="Titre 8"/>
          <p:cNvSpPr>
            <a:spLocks noGrp="1"/>
          </p:cNvSpPr>
          <p:nvPr>
            <p:ph type="title"/>
          </p:nvPr>
        </p:nvSpPr>
        <p:spPr>
          <a:xfrm>
            <a:off x="727400" y="182591"/>
            <a:ext cx="10058400" cy="1450757"/>
          </a:xfrm>
        </p:spPr>
        <p:txBody>
          <a:bodyPr>
            <a:normAutofit/>
          </a:bodyPr>
          <a:lstStyle/>
          <a:p>
            <a:r>
              <a:rPr lang="fr-FR" sz="3600" b="1" dirty="0" smtClean="0">
                <a:solidFill>
                  <a:schemeClr val="tx1"/>
                </a:solidFill>
              </a:rPr>
              <a:t>Principales étiologies de la cirrhose </a:t>
            </a:r>
            <a:endParaRPr lang="fr-FR" sz="3600" b="1" dirty="0">
              <a:solidFill>
                <a:schemeClr val="tx1"/>
              </a:solidFill>
            </a:endParaRPr>
          </a:p>
        </p:txBody>
      </p:sp>
      <p:sp>
        <p:nvSpPr>
          <p:cNvPr id="26" name="Espace réservé du contenu 25"/>
          <p:cNvSpPr>
            <a:spLocks noGrp="1"/>
          </p:cNvSpPr>
          <p:nvPr>
            <p:ph sz="half" idx="1"/>
          </p:nvPr>
        </p:nvSpPr>
        <p:spPr>
          <a:xfrm>
            <a:off x="438036" y="1868281"/>
            <a:ext cx="5391264" cy="4761119"/>
          </a:xfrm>
        </p:spPr>
        <p:txBody>
          <a:bodyPr>
            <a:normAutofit/>
          </a:bodyPr>
          <a:lstStyle/>
          <a:p>
            <a:pPr marL="342900" indent="-342900">
              <a:buFont typeface="Wingdings" panose="05000000000000000000" pitchFamily="2" charset="2"/>
              <a:buChar char="§"/>
            </a:pPr>
            <a:r>
              <a:rPr lang="fr-FR" dirty="0">
                <a:solidFill>
                  <a:srgbClr val="1F1F1F"/>
                </a:solidFill>
                <a:latin typeface="Calibri" panose="020F0502020204030204" pitchFamily="34" charset="0"/>
                <a:cs typeface="Calibri" panose="020F0502020204030204" pitchFamily="34" charset="0"/>
              </a:rPr>
              <a:t>En 2017: </a:t>
            </a:r>
          </a:p>
          <a:p>
            <a:pPr marL="285750" indent="-285750">
              <a:buFontTx/>
              <a:buChar char="-"/>
            </a:pPr>
            <a:r>
              <a:rPr lang="fr-FR" b="1" dirty="0">
                <a:solidFill>
                  <a:srgbClr val="C00000"/>
                </a:solidFill>
                <a:latin typeface="Calibri" panose="020F0502020204030204" pitchFamily="34" charset="0"/>
                <a:cs typeface="Calibri" panose="020F0502020204030204" pitchFamily="34" charset="0"/>
              </a:rPr>
              <a:t>112 millions </a:t>
            </a:r>
            <a:r>
              <a:rPr lang="fr-FR" dirty="0">
                <a:solidFill>
                  <a:srgbClr val="1F1F1F"/>
                </a:solidFill>
                <a:latin typeface="Calibri" panose="020F0502020204030204" pitchFamily="34" charset="0"/>
                <a:cs typeface="Calibri" panose="020F0502020204030204" pitchFamily="34" charset="0"/>
              </a:rPr>
              <a:t>de cas de </a:t>
            </a:r>
            <a:r>
              <a:rPr lang="fr-FR" b="1" dirty="0">
                <a:solidFill>
                  <a:srgbClr val="C00000"/>
                </a:solidFill>
                <a:latin typeface="Calibri" panose="020F0502020204030204" pitchFamily="34" charset="0"/>
                <a:cs typeface="Calibri" panose="020F0502020204030204" pitchFamily="34" charset="0"/>
              </a:rPr>
              <a:t>cirrhose compensée</a:t>
            </a:r>
            <a:endParaRPr lang="fr-FR" dirty="0">
              <a:solidFill>
                <a:srgbClr val="C00000"/>
              </a:solidFill>
              <a:latin typeface="Calibri" panose="020F0502020204030204" pitchFamily="34" charset="0"/>
              <a:cs typeface="Calibri" panose="020F0502020204030204" pitchFamily="34" charset="0"/>
            </a:endParaRPr>
          </a:p>
          <a:p>
            <a:pPr marL="285750" indent="-285750">
              <a:buFontTx/>
              <a:buChar char="-"/>
            </a:pPr>
            <a:r>
              <a:rPr lang="fr-FR" b="1" dirty="0">
                <a:solidFill>
                  <a:srgbClr val="C00000"/>
                </a:solidFill>
                <a:latin typeface="Calibri" panose="020F0502020204030204" pitchFamily="34" charset="0"/>
                <a:cs typeface="Calibri" panose="020F0502020204030204" pitchFamily="34" charset="0"/>
              </a:rPr>
              <a:t>10,6 millions </a:t>
            </a:r>
            <a:r>
              <a:rPr lang="fr-FR" dirty="0">
                <a:solidFill>
                  <a:srgbClr val="1F1F1F"/>
                </a:solidFill>
                <a:latin typeface="Calibri" panose="020F0502020204030204" pitchFamily="34" charset="0"/>
                <a:cs typeface="Calibri" panose="020F0502020204030204" pitchFamily="34" charset="0"/>
              </a:rPr>
              <a:t>de cas de </a:t>
            </a:r>
            <a:r>
              <a:rPr lang="fr-FR" b="1" dirty="0">
                <a:solidFill>
                  <a:srgbClr val="C00000"/>
                </a:solidFill>
                <a:latin typeface="Calibri" panose="020F0502020204030204" pitchFamily="34" charset="0"/>
                <a:cs typeface="Calibri" panose="020F0502020204030204" pitchFamily="34" charset="0"/>
              </a:rPr>
              <a:t>cirrhose </a:t>
            </a:r>
            <a:r>
              <a:rPr lang="fr-FR" b="1" dirty="0" smtClean="0">
                <a:solidFill>
                  <a:srgbClr val="C00000"/>
                </a:solidFill>
                <a:latin typeface="Calibri" panose="020F0502020204030204" pitchFamily="34" charset="0"/>
                <a:cs typeface="Calibri" panose="020F0502020204030204" pitchFamily="34" charset="0"/>
              </a:rPr>
              <a:t>décompensée</a:t>
            </a:r>
            <a:endParaRPr lang="fr-FR" b="1" dirty="0">
              <a:solidFill>
                <a:srgbClr val="C0000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fr-FR" b="1" dirty="0">
                <a:solidFill>
                  <a:srgbClr val="C00000"/>
                </a:solidFill>
                <a:latin typeface="Calibri" panose="020F0502020204030204" pitchFamily="34" charset="0"/>
                <a:cs typeface="Calibri" panose="020F0502020204030204" pitchFamily="34" charset="0"/>
              </a:rPr>
              <a:t>Risque de mortalité </a:t>
            </a:r>
            <a:r>
              <a:rPr lang="fr-FR" dirty="0">
                <a:solidFill>
                  <a:srgbClr val="1F1F1F"/>
                </a:solidFill>
                <a:latin typeface="Calibri" panose="020F0502020204030204" pitchFamily="34" charset="0"/>
                <a:cs typeface="Calibri" panose="020F0502020204030204" pitchFamily="34" charset="0"/>
              </a:rPr>
              <a:t>respectivement </a:t>
            </a:r>
            <a:endParaRPr lang="fr-FR" dirty="0" smtClean="0">
              <a:solidFill>
                <a:srgbClr val="1F1F1F"/>
              </a:solidFill>
              <a:latin typeface="Calibri" panose="020F0502020204030204" pitchFamily="34" charset="0"/>
              <a:cs typeface="Calibri" panose="020F0502020204030204" pitchFamily="34" charset="0"/>
            </a:endParaRPr>
          </a:p>
          <a:p>
            <a:pPr marL="0" indent="0">
              <a:buNone/>
            </a:pPr>
            <a:r>
              <a:rPr lang="fr-FR" dirty="0">
                <a:solidFill>
                  <a:srgbClr val="1F1F1F"/>
                </a:solidFill>
                <a:latin typeface="Calibri" panose="020F0502020204030204" pitchFamily="34" charset="0"/>
                <a:cs typeface="Calibri" panose="020F0502020204030204" pitchFamily="34" charset="0"/>
              </a:rPr>
              <a:t> </a:t>
            </a:r>
            <a:r>
              <a:rPr lang="fr-FR" dirty="0" smtClean="0">
                <a:solidFill>
                  <a:srgbClr val="1F1F1F"/>
                </a:solidFill>
                <a:latin typeface="Calibri" panose="020F0502020204030204" pitchFamily="34" charset="0"/>
                <a:cs typeface="Calibri" panose="020F0502020204030204" pitchFamily="34" charset="0"/>
              </a:rPr>
              <a:t>     </a:t>
            </a:r>
            <a:r>
              <a:rPr lang="fr-FR" dirty="0" smtClean="0">
                <a:solidFill>
                  <a:srgbClr val="1F1F1F"/>
                </a:solidFill>
                <a:latin typeface="Calibri" panose="020F0502020204030204" pitchFamily="34" charset="0"/>
                <a:cs typeface="Calibri" panose="020F0502020204030204" pitchFamily="34" charset="0"/>
              </a:rPr>
              <a:t>5 </a:t>
            </a:r>
            <a:r>
              <a:rPr lang="fr-FR" dirty="0">
                <a:solidFill>
                  <a:srgbClr val="1F1F1F"/>
                </a:solidFill>
                <a:latin typeface="Calibri" panose="020F0502020204030204" pitchFamily="34" charset="0"/>
                <a:cs typeface="Calibri" panose="020F0502020204030204" pitchFamily="34" charset="0"/>
              </a:rPr>
              <a:t>fois et 10 fois plus </a:t>
            </a:r>
            <a:r>
              <a:rPr lang="fr-FR" dirty="0" smtClean="0">
                <a:solidFill>
                  <a:srgbClr val="1F1F1F"/>
                </a:solidFill>
                <a:latin typeface="Calibri" panose="020F0502020204030204" pitchFamily="34" charset="0"/>
                <a:cs typeface="Calibri" panose="020F0502020204030204" pitchFamily="34" charset="0"/>
              </a:rPr>
              <a:t>élevé.</a:t>
            </a:r>
          </a:p>
          <a:p>
            <a:pPr>
              <a:buFont typeface="Wingdings" panose="05000000000000000000" pitchFamily="2" charset="2"/>
              <a:buChar char="§"/>
            </a:pPr>
            <a:r>
              <a:rPr lang="fr-FR" dirty="0" smtClean="0">
                <a:solidFill>
                  <a:srgbClr val="1F1F1F"/>
                </a:solidFill>
                <a:latin typeface="ElsevierGulliver"/>
              </a:rPr>
              <a:t> </a:t>
            </a:r>
            <a:r>
              <a:rPr lang="fr-FR" b="1" dirty="0" smtClean="0"/>
              <a:t>Alcool </a:t>
            </a:r>
            <a:r>
              <a:rPr lang="fr-FR" dirty="0"/>
              <a:t>est responsable </a:t>
            </a:r>
            <a:r>
              <a:rPr lang="fr-FR" b="1" dirty="0"/>
              <a:t>de 60% des cas </a:t>
            </a:r>
            <a:r>
              <a:rPr lang="fr-FR" dirty="0"/>
              <a:t>de cirrhose </a:t>
            </a:r>
            <a:r>
              <a:rPr lang="fr-FR" dirty="0" smtClean="0"/>
              <a:t>en </a:t>
            </a:r>
            <a:r>
              <a:rPr lang="fr-FR" dirty="0"/>
              <a:t>Europe, Amérique du  Nord </a:t>
            </a:r>
            <a:r>
              <a:rPr lang="fr-FR" dirty="0" smtClean="0"/>
              <a:t>et latine</a:t>
            </a:r>
          </a:p>
          <a:p>
            <a:pPr>
              <a:buFont typeface="Wingdings" panose="05000000000000000000" pitchFamily="2" charset="2"/>
              <a:buChar char="§"/>
            </a:pPr>
            <a:r>
              <a:rPr lang="fr-FR" dirty="0" smtClean="0"/>
              <a:t> Hépatite B et C:  </a:t>
            </a:r>
            <a:r>
              <a:rPr lang="fr-FR" dirty="0"/>
              <a:t>causes importantes de </a:t>
            </a:r>
            <a:r>
              <a:rPr lang="fr-FR" dirty="0" smtClean="0"/>
              <a:t>cirrhose </a:t>
            </a:r>
            <a:r>
              <a:rPr lang="fr-FR" dirty="0"/>
              <a:t>dans les pays à faible et moyen revenu.</a:t>
            </a:r>
          </a:p>
          <a:p>
            <a:pPr>
              <a:buFont typeface="Wingdings" panose="05000000000000000000" pitchFamily="2" charset="2"/>
              <a:buChar char="§"/>
            </a:pPr>
            <a:r>
              <a:rPr lang="fr-FR" dirty="0" smtClean="0"/>
              <a:t> </a:t>
            </a:r>
            <a:endParaRPr lang="fr-FR" dirty="0"/>
          </a:p>
        </p:txBody>
      </p:sp>
      <p:sp>
        <p:nvSpPr>
          <p:cNvPr id="4" name="Espace réservé de la date 3"/>
          <p:cNvSpPr>
            <a:spLocks noGrp="1"/>
          </p:cNvSpPr>
          <p:nvPr>
            <p:ph type="dt" sz="half" idx="10"/>
          </p:nvPr>
        </p:nvSpPr>
        <p:spPr/>
        <p:txBody>
          <a:bodyPr/>
          <a:lstStyle/>
          <a:p>
            <a:fld id="{1998E10D-5170-48B0-B4D2-E83AE4B611B3}" type="datetime1">
              <a:rPr lang="en-US" smtClean="0"/>
              <a:t>11/22/2024</a:t>
            </a:fld>
            <a:endParaRPr lang="en-US" dirty="0"/>
          </a:p>
        </p:txBody>
      </p:sp>
      <p:sp>
        <p:nvSpPr>
          <p:cNvPr id="5" name="Espace réservé du pied de page 4"/>
          <p:cNvSpPr>
            <a:spLocks noGrp="1"/>
          </p:cNvSpPr>
          <p:nvPr>
            <p:ph type="ftr" sz="quarter" idx="11"/>
          </p:nvPr>
        </p:nvSpPr>
        <p:spPr>
          <a:xfrm>
            <a:off x="7369196" y="5891640"/>
            <a:ext cx="4822804" cy="365125"/>
          </a:xfrm>
        </p:spPr>
        <p:txBody>
          <a:bodyPr/>
          <a:lstStyle/>
          <a:p>
            <a:r>
              <a:rPr lang="sv-SE" sz="1400" i="1" dirty="0" smtClean="0">
                <a:solidFill>
                  <a:schemeClr val="tx1"/>
                </a:solidFill>
              </a:rPr>
              <a:t>HUANG et al., Nat </a:t>
            </a:r>
            <a:r>
              <a:rPr lang="sv-SE" sz="1400" i="1" dirty="0">
                <a:solidFill>
                  <a:schemeClr val="tx1"/>
                </a:solidFill>
              </a:rPr>
              <a:t>Rev Gastroenterol Hepatol</a:t>
            </a:r>
            <a:r>
              <a:rPr lang="sv-SE" sz="1400" dirty="0">
                <a:solidFill>
                  <a:schemeClr val="tx1"/>
                </a:solidFill>
              </a:rPr>
              <a:t> </a:t>
            </a:r>
            <a:r>
              <a:rPr lang="sv-SE" sz="1400" b="1" dirty="0">
                <a:solidFill>
                  <a:schemeClr val="tx1"/>
                </a:solidFill>
              </a:rPr>
              <a:t>20</a:t>
            </a:r>
            <a:r>
              <a:rPr lang="sv-SE" sz="1400" dirty="0">
                <a:solidFill>
                  <a:schemeClr val="tx1"/>
                </a:solidFill>
              </a:rPr>
              <a:t>, 388–398 (2023).</a:t>
            </a:r>
            <a:endParaRPr lang="en-US" sz="1400" dirty="0">
              <a:solidFill>
                <a:schemeClr val="tx1"/>
              </a:solidFill>
            </a:endParaRPr>
          </a:p>
        </p:txBody>
      </p:sp>
      <p:sp>
        <p:nvSpPr>
          <p:cNvPr id="6" name="Espace réservé du numéro de diapositive 5"/>
          <p:cNvSpPr>
            <a:spLocks noGrp="1"/>
          </p:cNvSpPr>
          <p:nvPr>
            <p:ph type="sldNum" sz="quarter" idx="12"/>
          </p:nvPr>
        </p:nvSpPr>
        <p:spPr/>
        <p:txBody>
          <a:bodyPr/>
          <a:lstStyle/>
          <a:p>
            <a:fld id="{70C12960-6E85-460F-B6E3-5B82CB31AF3D}" type="slidenum">
              <a:rPr lang="en-US" smtClean="0"/>
              <a:t>5</a:t>
            </a:fld>
            <a:endParaRPr lang="en-US" dirty="0"/>
          </a:p>
        </p:txBody>
      </p:sp>
      <p:pic>
        <p:nvPicPr>
          <p:cNvPr id="16" name="Image 7">
            <a:extLst>
              <a:ext uri="{FF2B5EF4-FFF2-40B4-BE49-F238E27FC236}">
                <a16:creationId xmlns:a16="http://schemas.microsoft.com/office/drawing/2014/main" id="{9820D198-18B7-49BD-8C2D-3917E09498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85800" y="243942"/>
            <a:ext cx="1207417" cy="1052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932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9"/>
          <p:cNvSpPr>
            <a:spLocks noGrp="1"/>
          </p:cNvSpPr>
          <p:nvPr>
            <p:ph idx="1"/>
          </p:nvPr>
        </p:nvSpPr>
        <p:spPr>
          <a:xfrm>
            <a:off x="926183" y="1904858"/>
            <a:ext cx="10058400" cy="4023360"/>
          </a:xfrm>
        </p:spPr>
        <p:txBody>
          <a:bodyPr/>
          <a:lstStyle/>
          <a:p>
            <a:endParaRPr lang="fr-FR"/>
          </a:p>
        </p:txBody>
      </p:sp>
      <p:sp>
        <p:nvSpPr>
          <p:cNvPr id="4" name="Espace réservé de la date 3"/>
          <p:cNvSpPr>
            <a:spLocks noGrp="1"/>
          </p:cNvSpPr>
          <p:nvPr>
            <p:ph type="dt" sz="half" idx="10"/>
          </p:nvPr>
        </p:nvSpPr>
        <p:spPr/>
        <p:txBody>
          <a:bodyPr/>
          <a:lstStyle/>
          <a:p>
            <a:fld id="{816F146F-4215-4088-88F7-85465E399262}" type="datetime1">
              <a:rPr lang="en-US" smtClean="0"/>
              <a:t>11/21/2024</a:t>
            </a:fld>
            <a:endParaRPr lang="en-US" dirty="0"/>
          </a:p>
        </p:txBody>
      </p:sp>
      <p:sp>
        <p:nvSpPr>
          <p:cNvPr id="5" name="Espace réservé du pied de page 4"/>
          <p:cNvSpPr>
            <a:spLocks noGrp="1"/>
          </p:cNvSpPr>
          <p:nvPr>
            <p:ph type="ftr" sz="quarter" idx="11"/>
          </p:nvPr>
        </p:nvSpPr>
        <p:spPr/>
        <p:txBody>
          <a:bodyPr/>
          <a:lstStyle/>
          <a:p>
            <a:r>
              <a:rPr lang="en-US" smtClean="0"/>
              <a:t>
              </a:t>
            </a:r>
            <a:endParaRPr lang="en-US" dirty="0"/>
          </a:p>
        </p:txBody>
      </p:sp>
      <p:sp>
        <p:nvSpPr>
          <p:cNvPr id="6" name="Espace réservé du numéro de diapositive 5"/>
          <p:cNvSpPr>
            <a:spLocks noGrp="1"/>
          </p:cNvSpPr>
          <p:nvPr>
            <p:ph type="sldNum" sz="quarter" idx="12"/>
          </p:nvPr>
        </p:nvSpPr>
        <p:spPr/>
        <p:txBody>
          <a:bodyPr/>
          <a:lstStyle/>
          <a:p>
            <a:fld id="{70C12960-6E85-460F-B6E3-5B82CB31AF3D}" type="slidenum">
              <a:rPr lang="en-US" smtClean="0"/>
              <a:t>6</a:t>
            </a:fld>
            <a:endParaRPr lang="en-US" dirty="0"/>
          </a:p>
        </p:txBody>
      </p:sp>
      <p:pic>
        <p:nvPicPr>
          <p:cNvPr id="8" name="Image 7"/>
          <p:cNvPicPr>
            <a:picLocks noChangeAspect="1"/>
          </p:cNvPicPr>
          <p:nvPr/>
        </p:nvPicPr>
        <p:blipFill rotWithShape="1">
          <a:blip r:embed="rId3"/>
          <a:srcRect b="65698"/>
          <a:stretch/>
        </p:blipFill>
        <p:spPr>
          <a:xfrm>
            <a:off x="1930400" y="1302468"/>
            <a:ext cx="9046659" cy="4238633"/>
          </a:xfrm>
          <a:prstGeom prst="rect">
            <a:avLst/>
          </a:prstGeom>
        </p:spPr>
      </p:pic>
      <p:sp>
        <p:nvSpPr>
          <p:cNvPr id="11" name="Pentagone 10"/>
          <p:cNvSpPr/>
          <p:nvPr/>
        </p:nvSpPr>
        <p:spPr>
          <a:xfrm>
            <a:off x="313263" y="5434587"/>
            <a:ext cx="10684342" cy="655983"/>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lvl="0"/>
            <a:endParaRPr lang="fr-FR" dirty="0"/>
          </a:p>
          <a:p>
            <a:pPr lvl="0"/>
            <a:r>
              <a:rPr lang="fr-FR" sz="2400" b="1" dirty="0" smtClean="0">
                <a:solidFill>
                  <a:srgbClr val="0070C0"/>
                </a:solidFill>
              </a:rPr>
              <a:t>NAFLD:</a:t>
            </a:r>
            <a:r>
              <a:rPr lang="fr-FR" sz="2400" dirty="0" smtClean="0"/>
              <a:t> </a:t>
            </a:r>
            <a:r>
              <a:rPr lang="fr-FR" sz="2400" dirty="0" smtClean="0"/>
              <a:t>  La </a:t>
            </a:r>
            <a:r>
              <a:rPr lang="fr-FR" sz="2400" dirty="0"/>
              <a:t>prévalence mondiale de la NAFLD est de 32,4 </a:t>
            </a:r>
            <a:r>
              <a:rPr lang="fr-FR" sz="2400" dirty="0" smtClean="0"/>
              <a:t>% (0,17% de cas </a:t>
            </a:r>
            <a:r>
              <a:rPr lang="fr-FR" sz="2400" dirty="0" smtClean="0"/>
              <a:t>décès)</a:t>
            </a:r>
          </a:p>
          <a:p>
            <a:pPr lvl="0"/>
            <a:r>
              <a:rPr lang="fr-FR" sz="2400" dirty="0" smtClean="0"/>
              <a:t>                 Cause majeure de cirrhose dans les pays occidentaux</a:t>
            </a:r>
            <a:endParaRPr lang="fr-FR" sz="2400" dirty="0"/>
          </a:p>
          <a:p>
            <a:r>
              <a:rPr lang="fr-FR" sz="2400" dirty="0" smtClean="0"/>
              <a:t> </a:t>
            </a:r>
            <a:endParaRPr lang="fr-FR" sz="2400" dirty="0"/>
          </a:p>
        </p:txBody>
      </p:sp>
      <p:pic>
        <p:nvPicPr>
          <p:cNvPr id="12" name="Image 7">
            <a:extLst>
              <a:ext uri="{FF2B5EF4-FFF2-40B4-BE49-F238E27FC236}">
                <a16:creationId xmlns:a16="http://schemas.microsoft.com/office/drawing/2014/main" id="{9820D198-18B7-49BD-8C2D-3917E09498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7605" y="5208248"/>
            <a:ext cx="1207417" cy="1052824"/>
          </a:xfrm>
          <a:prstGeom prst="rect">
            <a:avLst/>
          </a:prstGeom>
          <a:noFill/>
          <a:extLst>
            <a:ext uri="{909E8E84-426E-40DD-AFC4-6F175D3DCCD1}">
              <a14:hiddenFill xmlns:a14="http://schemas.microsoft.com/office/drawing/2010/main">
                <a:solidFill>
                  <a:srgbClr val="FFFFFF"/>
                </a:solidFill>
              </a14:hiddenFill>
            </a:ext>
          </a:extLst>
        </p:spPr>
      </p:pic>
      <p:sp>
        <p:nvSpPr>
          <p:cNvPr id="15" name="Titre 8"/>
          <p:cNvSpPr txBox="1">
            <a:spLocks/>
          </p:cNvSpPr>
          <p:nvPr/>
        </p:nvSpPr>
        <p:spPr>
          <a:xfrm>
            <a:off x="1249680" y="-342047"/>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3600" b="1" dirty="0" smtClean="0">
                <a:solidFill>
                  <a:schemeClr val="tx1"/>
                </a:solidFill>
              </a:rPr>
              <a:t>Principales étiologies de la cirrhose </a:t>
            </a:r>
            <a:endParaRPr lang="fr-FR" sz="3600" b="1" dirty="0">
              <a:solidFill>
                <a:schemeClr val="tx1"/>
              </a:solidFill>
            </a:endParaRPr>
          </a:p>
        </p:txBody>
      </p:sp>
    </p:spTree>
    <p:extLst>
      <p:ext uri="{BB962C8B-B14F-4D97-AF65-F5344CB8AC3E}">
        <p14:creationId xmlns:p14="http://schemas.microsoft.com/office/powerpoint/2010/main" val="3596634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39255"/>
            <a:ext cx="10058400" cy="1450757"/>
          </a:xfrm>
        </p:spPr>
        <p:txBody>
          <a:bodyPr/>
          <a:lstStyle/>
          <a:p>
            <a:r>
              <a:rPr lang="fr-FR" b="1" dirty="0" smtClean="0"/>
              <a:t>La cirrhose en Tunisie…</a:t>
            </a:r>
            <a:endParaRPr lang="fr-FR" b="1" dirty="0"/>
          </a:p>
        </p:txBody>
      </p:sp>
      <p:sp>
        <p:nvSpPr>
          <p:cNvPr id="4" name="Espace réservé de la date 3"/>
          <p:cNvSpPr>
            <a:spLocks noGrp="1"/>
          </p:cNvSpPr>
          <p:nvPr>
            <p:ph type="dt" sz="half" idx="10"/>
          </p:nvPr>
        </p:nvSpPr>
        <p:spPr/>
        <p:txBody>
          <a:bodyPr/>
          <a:lstStyle/>
          <a:p>
            <a:fld id="{F2900E1E-7FAA-46A3-B11B-C431E9F7C67A}" type="datetime1">
              <a:rPr lang="en-US" smtClean="0"/>
              <a:t>11/21/2024</a:t>
            </a:fld>
            <a:endParaRPr lang="en-US" dirty="0"/>
          </a:p>
        </p:txBody>
      </p:sp>
      <p:sp>
        <p:nvSpPr>
          <p:cNvPr id="5" name="Espace réservé du pied de page 4"/>
          <p:cNvSpPr>
            <a:spLocks noGrp="1"/>
          </p:cNvSpPr>
          <p:nvPr>
            <p:ph type="ftr" sz="quarter" idx="11"/>
          </p:nvPr>
        </p:nvSpPr>
        <p:spPr/>
        <p:txBody>
          <a:bodyPr/>
          <a:lstStyle/>
          <a:p>
            <a:r>
              <a:rPr lang="en-US" smtClean="0"/>
              <a:t>
              </a:t>
            </a:r>
            <a:endParaRPr lang="en-US" dirty="0"/>
          </a:p>
        </p:txBody>
      </p:sp>
      <p:sp>
        <p:nvSpPr>
          <p:cNvPr id="6" name="Espace réservé du numéro de diapositive 5"/>
          <p:cNvSpPr>
            <a:spLocks noGrp="1"/>
          </p:cNvSpPr>
          <p:nvPr>
            <p:ph type="sldNum" sz="quarter" idx="12"/>
          </p:nvPr>
        </p:nvSpPr>
        <p:spPr/>
        <p:txBody>
          <a:bodyPr/>
          <a:lstStyle/>
          <a:p>
            <a:fld id="{70C12960-6E85-460F-B6E3-5B82CB31AF3D}" type="slidenum">
              <a:rPr lang="en-US" smtClean="0"/>
              <a:t>7</a:t>
            </a:fld>
            <a:endParaRPr lang="en-US" dirty="0"/>
          </a:p>
        </p:txBody>
      </p:sp>
      <p:graphicFrame>
        <p:nvGraphicFramePr>
          <p:cNvPr id="7" name="Graphique 6"/>
          <p:cNvGraphicFramePr>
            <a:graphicFrameLocks/>
          </p:cNvGraphicFramePr>
          <p:nvPr>
            <p:extLst>
              <p:ext uri="{D42A27DB-BD31-4B8C-83A1-F6EECF244321}">
                <p14:modId xmlns:p14="http://schemas.microsoft.com/office/powerpoint/2010/main" val="2701670344"/>
              </p:ext>
            </p:extLst>
          </p:nvPr>
        </p:nvGraphicFramePr>
        <p:xfrm>
          <a:off x="1644045" y="549580"/>
          <a:ext cx="10042072" cy="5911874"/>
        </p:xfrm>
        <a:graphic>
          <a:graphicData uri="http://schemas.openxmlformats.org/drawingml/2006/chart">
            <c:chart xmlns:c="http://schemas.openxmlformats.org/drawingml/2006/chart" xmlns:r="http://schemas.openxmlformats.org/officeDocument/2006/relationships" r:id="rId3"/>
          </a:graphicData>
        </a:graphic>
      </p:graphicFrame>
      <p:sp>
        <p:nvSpPr>
          <p:cNvPr id="8" name="ZoneTexte 7"/>
          <p:cNvSpPr txBox="1"/>
          <p:nvPr/>
        </p:nvSpPr>
        <p:spPr>
          <a:xfrm>
            <a:off x="202629" y="5911874"/>
            <a:ext cx="2266123" cy="369332"/>
          </a:xfrm>
          <a:prstGeom prst="rect">
            <a:avLst/>
          </a:prstGeom>
          <a:noFill/>
        </p:spPr>
        <p:txBody>
          <a:bodyPr wrap="square" rtlCol="0">
            <a:spAutoFit/>
          </a:bodyPr>
          <a:lstStyle/>
          <a:p>
            <a:r>
              <a:rPr lang="fr-FR" dirty="0" err="1" smtClean="0"/>
              <a:t>Ennaifer</a:t>
            </a:r>
            <a:r>
              <a:rPr lang="fr-FR" dirty="0" smtClean="0"/>
              <a:t> et al., 2016</a:t>
            </a:r>
            <a:endParaRPr lang="fr-FR" dirty="0"/>
          </a:p>
        </p:txBody>
      </p:sp>
      <p:pic>
        <p:nvPicPr>
          <p:cNvPr id="9" name="Image 7">
            <a:extLst>
              <a:ext uri="{FF2B5EF4-FFF2-40B4-BE49-F238E27FC236}">
                <a16:creationId xmlns:a16="http://schemas.microsoft.com/office/drawing/2014/main" id="{9820D198-18B7-49BD-8C2D-3917E09498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1409" y="5273673"/>
            <a:ext cx="1207417" cy="1052824"/>
          </a:xfrm>
          <a:prstGeom prst="rect">
            <a:avLst/>
          </a:prstGeom>
          <a:noFill/>
          <a:extLst>
            <a:ext uri="{909E8E84-426E-40DD-AFC4-6F175D3DCCD1}">
              <a14:hiddenFill xmlns:a14="http://schemas.microsoft.com/office/drawing/2010/main">
                <a:solidFill>
                  <a:srgbClr val="FFFFFF"/>
                </a:solidFill>
              </a14:hiddenFill>
            </a:ext>
          </a:extLst>
        </p:spPr>
      </p:pic>
      <p:sp>
        <p:nvSpPr>
          <p:cNvPr id="10" name="Légende encadrée 1 9"/>
          <p:cNvSpPr/>
          <p:nvPr/>
        </p:nvSpPr>
        <p:spPr>
          <a:xfrm>
            <a:off x="4666498" y="4122769"/>
            <a:ext cx="1306286" cy="424543"/>
          </a:xfrm>
          <a:prstGeom prst="borderCallout1">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400" b="1" dirty="0" smtClean="0">
                <a:solidFill>
                  <a:srgbClr val="C00000"/>
                </a:solidFill>
              </a:rPr>
              <a:t>6,3</a:t>
            </a:r>
            <a:r>
              <a:rPr lang="fr-FR" sz="1400" b="1" dirty="0" smtClean="0">
                <a:solidFill>
                  <a:srgbClr val="C00000"/>
                </a:solidFill>
              </a:rPr>
              <a:t> </a:t>
            </a:r>
            <a:r>
              <a:rPr lang="fr-FR" sz="1400" b="1" dirty="0" smtClean="0">
                <a:solidFill>
                  <a:srgbClr val="C00000"/>
                </a:solidFill>
              </a:rPr>
              <a:t>%</a:t>
            </a:r>
            <a:r>
              <a:rPr lang="fr-FR" sz="1400" b="1" dirty="0" smtClean="0"/>
              <a:t>%</a:t>
            </a:r>
            <a:endParaRPr lang="fr-FR" sz="1400" b="1" dirty="0"/>
          </a:p>
        </p:txBody>
      </p:sp>
      <p:sp>
        <p:nvSpPr>
          <p:cNvPr id="12" name="Légende encadrée 1 11"/>
          <p:cNvSpPr/>
          <p:nvPr/>
        </p:nvSpPr>
        <p:spPr>
          <a:xfrm>
            <a:off x="5543981" y="4636858"/>
            <a:ext cx="1306286" cy="424543"/>
          </a:xfrm>
          <a:prstGeom prst="borderCallout1">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400" b="1" dirty="0" smtClean="0">
                <a:solidFill>
                  <a:srgbClr val="C00000"/>
                </a:solidFill>
              </a:rPr>
              <a:t>11,2 </a:t>
            </a:r>
            <a:r>
              <a:rPr lang="fr-FR" sz="1400" b="1" dirty="0" smtClean="0">
                <a:solidFill>
                  <a:srgbClr val="C00000"/>
                </a:solidFill>
              </a:rPr>
              <a:t>%</a:t>
            </a:r>
            <a:r>
              <a:rPr lang="fr-FR" sz="1400" b="1" dirty="0" smtClean="0"/>
              <a:t>%</a:t>
            </a:r>
            <a:endParaRPr lang="fr-FR" sz="1400" b="1" dirty="0"/>
          </a:p>
        </p:txBody>
      </p:sp>
      <p:sp>
        <p:nvSpPr>
          <p:cNvPr id="13" name="Légende encadrée 1 12"/>
          <p:cNvSpPr/>
          <p:nvPr/>
        </p:nvSpPr>
        <p:spPr>
          <a:xfrm>
            <a:off x="7123649" y="5061400"/>
            <a:ext cx="1306286" cy="424543"/>
          </a:xfrm>
          <a:prstGeom prst="borderCallout1">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400" b="1" dirty="0" smtClean="0">
                <a:solidFill>
                  <a:srgbClr val="C00000"/>
                </a:solidFill>
              </a:rPr>
              <a:t>19,6 </a:t>
            </a:r>
            <a:r>
              <a:rPr lang="fr-FR" sz="1400" b="1" dirty="0" smtClean="0">
                <a:solidFill>
                  <a:srgbClr val="C00000"/>
                </a:solidFill>
              </a:rPr>
              <a:t>%</a:t>
            </a:r>
            <a:r>
              <a:rPr lang="fr-FR" sz="1400" b="1" dirty="0" smtClean="0"/>
              <a:t>%</a:t>
            </a:r>
            <a:endParaRPr lang="fr-FR" sz="1400" b="1" dirty="0"/>
          </a:p>
        </p:txBody>
      </p:sp>
      <p:sp>
        <p:nvSpPr>
          <p:cNvPr id="14" name="Légende encadrée 1 13"/>
          <p:cNvSpPr/>
          <p:nvPr/>
        </p:nvSpPr>
        <p:spPr>
          <a:xfrm>
            <a:off x="9042173" y="5273215"/>
            <a:ext cx="1306286" cy="424543"/>
          </a:xfrm>
          <a:prstGeom prst="borderCallout1">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400" b="1" dirty="0" smtClean="0">
                <a:solidFill>
                  <a:srgbClr val="C00000"/>
                </a:solidFill>
              </a:rPr>
              <a:t>37,1</a:t>
            </a:r>
            <a:r>
              <a:rPr lang="fr-FR" sz="1400" b="1" dirty="0" smtClean="0">
                <a:solidFill>
                  <a:srgbClr val="C00000"/>
                </a:solidFill>
              </a:rPr>
              <a:t> </a:t>
            </a:r>
            <a:r>
              <a:rPr lang="fr-FR" sz="1400" b="1" dirty="0" smtClean="0">
                <a:solidFill>
                  <a:srgbClr val="C00000"/>
                </a:solidFill>
              </a:rPr>
              <a:t>%</a:t>
            </a:r>
            <a:r>
              <a:rPr lang="fr-FR" sz="1400" b="1" dirty="0" smtClean="0"/>
              <a:t>%</a:t>
            </a:r>
            <a:endParaRPr lang="fr-FR" sz="1400" b="1" dirty="0"/>
          </a:p>
        </p:txBody>
      </p:sp>
      <p:sp>
        <p:nvSpPr>
          <p:cNvPr id="16" name="Légende encadrée 1 15"/>
          <p:cNvSpPr/>
          <p:nvPr/>
        </p:nvSpPr>
        <p:spPr>
          <a:xfrm>
            <a:off x="4013355" y="3608680"/>
            <a:ext cx="1306286" cy="424543"/>
          </a:xfrm>
          <a:prstGeom prst="borderCallout1">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400" b="1" dirty="0" smtClean="0">
                <a:solidFill>
                  <a:srgbClr val="C00000"/>
                </a:solidFill>
              </a:rPr>
              <a:t>6,3</a:t>
            </a:r>
            <a:r>
              <a:rPr lang="fr-FR" sz="1400" b="1" dirty="0" smtClean="0">
                <a:solidFill>
                  <a:srgbClr val="C00000"/>
                </a:solidFill>
              </a:rPr>
              <a:t> %</a:t>
            </a:r>
            <a:endParaRPr lang="fr-FR" sz="1400" b="1" dirty="0"/>
          </a:p>
        </p:txBody>
      </p:sp>
      <p:sp>
        <p:nvSpPr>
          <p:cNvPr id="18" name="Rectangle à coins arrondis 17"/>
          <p:cNvSpPr/>
          <p:nvPr/>
        </p:nvSpPr>
        <p:spPr>
          <a:xfrm>
            <a:off x="6097587" y="2104708"/>
            <a:ext cx="5713333" cy="133894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400" b="1" dirty="0" smtClean="0"/>
              <a:t>NASH: 5</a:t>
            </a:r>
            <a:r>
              <a:rPr lang="fr-FR" sz="2400" b="1" baseline="30000" dirty="0" smtClean="0"/>
              <a:t>ème</a:t>
            </a:r>
            <a:r>
              <a:rPr lang="fr-FR" sz="2400" b="1" dirty="0" smtClean="0"/>
              <a:t> étiologie de cirrhose en TUNISIE</a:t>
            </a:r>
            <a:endParaRPr lang="fr-FR" sz="2400" b="1" dirty="0"/>
          </a:p>
        </p:txBody>
      </p:sp>
    </p:spTree>
    <p:extLst>
      <p:ext uri="{BB962C8B-B14F-4D97-AF65-F5344CB8AC3E}">
        <p14:creationId xmlns:p14="http://schemas.microsoft.com/office/powerpoint/2010/main" val="127895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341771"/>
            <a:ext cx="10058400" cy="1450757"/>
          </a:xfrm>
        </p:spPr>
        <p:txBody>
          <a:bodyPr/>
          <a:lstStyle/>
          <a:p>
            <a:r>
              <a:rPr lang="fr-FR" b="1" dirty="0" smtClean="0"/>
              <a:t>Le carcinome hépatocellulaire (CHC)</a:t>
            </a:r>
            <a:endParaRPr lang="fr-FR" b="1" dirty="0"/>
          </a:p>
        </p:txBody>
      </p:sp>
      <p:sp>
        <p:nvSpPr>
          <p:cNvPr id="4" name="Espace réservé de la date 3"/>
          <p:cNvSpPr>
            <a:spLocks noGrp="1"/>
          </p:cNvSpPr>
          <p:nvPr>
            <p:ph type="dt" sz="half" idx="10"/>
          </p:nvPr>
        </p:nvSpPr>
        <p:spPr/>
        <p:txBody>
          <a:bodyPr/>
          <a:lstStyle/>
          <a:p>
            <a:fld id="{D9582F53-A2A5-4DAA-9E54-4577630214EF}" type="datetime1">
              <a:rPr lang="en-US" smtClean="0"/>
              <a:t>11/21/2024</a:t>
            </a:fld>
            <a:endParaRPr lang="en-US" dirty="0"/>
          </a:p>
        </p:txBody>
      </p:sp>
      <p:sp>
        <p:nvSpPr>
          <p:cNvPr id="5" name="Espace réservé du pied de page 4"/>
          <p:cNvSpPr>
            <a:spLocks noGrp="1"/>
          </p:cNvSpPr>
          <p:nvPr>
            <p:ph type="ftr" sz="quarter" idx="11"/>
          </p:nvPr>
        </p:nvSpPr>
        <p:spPr/>
        <p:txBody>
          <a:bodyPr/>
          <a:lstStyle/>
          <a:p>
            <a:r>
              <a:rPr lang="en-US" dirty="0" smtClean="0"/>
              <a:t>
              </a:t>
            </a:r>
            <a:endParaRPr lang="en-US" dirty="0"/>
          </a:p>
        </p:txBody>
      </p:sp>
      <p:sp>
        <p:nvSpPr>
          <p:cNvPr id="6" name="Espace réservé du numéro de diapositive 5"/>
          <p:cNvSpPr>
            <a:spLocks noGrp="1"/>
          </p:cNvSpPr>
          <p:nvPr>
            <p:ph type="sldNum" sz="quarter" idx="12"/>
          </p:nvPr>
        </p:nvSpPr>
        <p:spPr/>
        <p:txBody>
          <a:bodyPr/>
          <a:lstStyle/>
          <a:p>
            <a:fld id="{70C12960-6E85-460F-B6E3-5B82CB31AF3D}" type="slidenum">
              <a:rPr lang="en-US" smtClean="0"/>
              <a:t>8</a:t>
            </a:fld>
            <a:endParaRPr lang="en-US" dirty="0"/>
          </a:p>
        </p:txBody>
      </p:sp>
      <p:sp>
        <p:nvSpPr>
          <p:cNvPr id="8" name="ZoneTexte 7"/>
          <p:cNvSpPr txBox="1"/>
          <p:nvPr/>
        </p:nvSpPr>
        <p:spPr>
          <a:xfrm>
            <a:off x="-35849" y="4926892"/>
            <a:ext cx="3379305" cy="707886"/>
          </a:xfrm>
          <a:prstGeom prst="rect">
            <a:avLst/>
          </a:prstGeom>
          <a:noFill/>
        </p:spPr>
        <p:txBody>
          <a:bodyPr wrap="square" rtlCol="0">
            <a:spAutoFit/>
          </a:bodyPr>
          <a:lstStyle/>
          <a:p>
            <a:pPr algn="ctr"/>
            <a:r>
              <a:rPr lang="fr-FR" sz="2000" b="1" dirty="0" smtClean="0"/>
              <a:t>Cancer le plus fréquent en terme d’inci</a:t>
            </a:r>
            <a:r>
              <a:rPr lang="fr-FR" sz="2000" b="1" dirty="0"/>
              <a:t>d</a:t>
            </a:r>
            <a:r>
              <a:rPr lang="fr-FR" sz="2000" b="1" dirty="0" smtClean="0"/>
              <a:t>ence</a:t>
            </a:r>
            <a:r>
              <a:rPr lang="fr-FR" dirty="0" smtClean="0"/>
              <a:t> </a:t>
            </a:r>
            <a:endParaRPr lang="fr-FR" dirty="0"/>
          </a:p>
        </p:txBody>
      </p:sp>
      <p:sp>
        <p:nvSpPr>
          <p:cNvPr id="9" name="Ellipse 8"/>
          <p:cNvSpPr/>
          <p:nvPr/>
        </p:nvSpPr>
        <p:spPr>
          <a:xfrm>
            <a:off x="4583762" y="3579932"/>
            <a:ext cx="1192696" cy="11728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t>3</a:t>
            </a:r>
            <a:r>
              <a:rPr lang="fr-FR" sz="3600" baseline="30000" dirty="0" smtClean="0"/>
              <a:t>e</a:t>
            </a:r>
            <a:endParaRPr lang="fr-FR" sz="3600" baseline="30000" dirty="0"/>
          </a:p>
        </p:txBody>
      </p:sp>
      <p:sp>
        <p:nvSpPr>
          <p:cNvPr id="10" name="ZoneTexte 9"/>
          <p:cNvSpPr txBox="1"/>
          <p:nvPr/>
        </p:nvSpPr>
        <p:spPr>
          <a:xfrm>
            <a:off x="3944068" y="4930801"/>
            <a:ext cx="3379305" cy="707886"/>
          </a:xfrm>
          <a:prstGeom prst="rect">
            <a:avLst/>
          </a:prstGeom>
          <a:noFill/>
        </p:spPr>
        <p:txBody>
          <a:bodyPr wrap="square" rtlCol="0">
            <a:spAutoFit/>
          </a:bodyPr>
          <a:lstStyle/>
          <a:p>
            <a:pPr algn="ctr"/>
            <a:r>
              <a:rPr lang="fr-FR" sz="2000" b="1" dirty="0" smtClean="0"/>
              <a:t>Cancer le plus mortel dans le monde</a:t>
            </a:r>
            <a:endParaRPr lang="fr-FR" sz="2000" b="1" dirty="0"/>
          </a:p>
        </p:txBody>
      </p:sp>
      <p:pic>
        <p:nvPicPr>
          <p:cNvPr id="16388" name="Picture 4" descr="Cancer du foie - Traitement en Tunisie : Prix et solu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358" y="3056365"/>
            <a:ext cx="3131083" cy="175340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339097" y="2342060"/>
            <a:ext cx="2467342" cy="369332"/>
          </a:xfrm>
          <a:prstGeom prst="rect">
            <a:avLst/>
          </a:prstGeom>
        </p:spPr>
        <p:txBody>
          <a:bodyPr wrap="none">
            <a:spAutoFit/>
          </a:bodyPr>
          <a:lstStyle/>
          <a:p>
            <a:r>
              <a:rPr lang="fr-FR" b="1" dirty="0">
                <a:solidFill>
                  <a:srgbClr val="1A1A1A"/>
                </a:solidFill>
                <a:latin typeface="Roboto"/>
              </a:rPr>
              <a:t> </a:t>
            </a:r>
            <a:r>
              <a:rPr lang="fr-FR" b="1" dirty="0" smtClean="0">
                <a:solidFill>
                  <a:srgbClr val="1A1A1A"/>
                </a:solidFill>
                <a:latin typeface="Roboto"/>
              </a:rPr>
              <a:t>des </a:t>
            </a:r>
            <a:r>
              <a:rPr lang="fr-FR" b="1" dirty="0">
                <a:solidFill>
                  <a:srgbClr val="1A1A1A"/>
                </a:solidFill>
                <a:latin typeface="Roboto"/>
              </a:rPr>
              <a:t>cancers du foie</a:t>
            </a:r>
            <a:r>
              <a:rPr lang="fr-FR" dirty="0">
                <a:solidFill>
                  <a:srgbClr val="1A1A1A"/>
                </a:solidFill>
                <a:latin typeface="Roboto"/>
              </a:rPr>
              <a:t>.</a:t>
            </a:r>
            <a:endParaRPr lang="fr-FR" dirty="0"/>
          </a:p>
        </p:txBody>
      </p:sp>
      <p:sp>
        <p:nvSpPr>
          <p:cNvPr id="14" name="Ellipse 13"/>
          <p:cNvSpPr/>
          <p:nvPr/>
        </p:nvSpPr>
        <p:spPr>
          <a:xfrm>
            <a:off x="180035" y="1847243"/>
            <a:ext cx="1192696" cy="11728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t>90%</a:t>
            </a:r>
            <a:endParaRPr lang="fr-FR" sz="2800" baseline="30000" dirty="0"/>
          </a:p>
        </p:txBody>
      </p:sp>
      <p:graphicFrame>
        <p:nvGraphicFramePr>
          <p:cNvPr id="15" name="Tableau 14"/>
          <p:cNvGraphicFramePr>
            <a:graphicFrameLocks noGrp="1"/>
          </p:cNvGraphicFramePr>
          <p:nvPr>
            <p:extLst>
              <p:ext uri="{D42A27DB-BD31-4B8C-83A1-F6EECF244321}">
                <p14:modId xmlns:p14="http://schemas.microsoft.com/office/powerpoint/2010/main" val="1688793228"/>
              </p:ext>
            </p:extLst>
          </p:nvPr>
        </p:nvGraphicFramePr>
        <p:xfrm>
          <a:off x="7323373" y="1851464"/>
          <a:ext cx="4467762" cy="3329838"/>
        </p:xfrm>
        <a:graphic>
          <a:graphicData uri="http://schemas.openxmlformats.org/drawingml/2006/table">
            <a:tbl>
              <a:tblPr firstRow="1" bandRow="1">
                <a:tableStyleId>{6E25E649-3F16-4E02-A733-19D2CDBF48F0}</a:tableStyleId>
              </a:tblPr>
              <a:tblGrid>
                <a:gridCol w="4467762">
                  <a:extLst>
                    <a:ext uri="{9D8B030D-6E8A-4147-A177-3AD203B41FA5}">
                      <a16:colId xmlns:a16="http://schemas.microsoft.com/office/drawing/2014/main" val="3113437339"/>
                    </a:ext>
                  </a:extLst>
                </a:gridCol>
              </a:tblGrid>
              <a:tr h="411939">
                <a:tc>
                  <a:txBody>
                    <a:bodyPr/>
                    <a:lstStyle/>
                    <a:p>
                      <a:r>
                        <a:rPr lang="fr-FR" dirty="0" smtClean="0"/>
                        <a:t>Facteurs de risques</a:t>
                      </a:r>
                      <a:endParaRPr lang="fr-FR" dirty="0"/>
                    </a:p>
                  </a:txBody>
                  <a:tcPr>
                    <a:solidFill>
                      <a:srgbClr val="FF0000"/>
                    </a:solidFill>
                  </a:tcPr>
                </a:tc>
                <a:extLst>
                  <a:ext uri="{0D108BD9-81ED-4DB2-BD59-A6C34878D82A}">
                    <a16:rowId xmlns:a16="http://schemas.microsoft.com/office/drawing/2014/main" val="2035232521"/>
                  </a:ext>
                </a:extLst>
              </a:tr>
              <a:tr h="417660">
                <a:tc>
                  <a:txBody>
                    <a:bodyPr/>
                    <a:lstStyle/>
                    <a:p>
                      <a:r>
                        <a:rPr lang="fr-FR" dirty="0" smtClean="0"/>
                        <a:t>Génétiques, Age, Sexe</a:t>
                      </a:r>
                      <a:endParaRPr lang="fr-FR" dirty="0"/>
                    </a:p>
                  </a:txBody>
                  <a:tcPr/>
                </a:tc>
                <a:extLst>
                  <a:ext uri="{0D108BD9-81ED-4DB2-BD59-A6C34878D82A}">
                    <a16:rowId xmlns:a16="http://schemas.microsoft.com/office/drawing/2014/main" val="3534539632"/>
                  </a:ext>
                </a:extLst>
              </a:tr>
              <a:tr h="417660">
                <a:tc>
                  <a:txBody>
                    <a:bodyPr/>
                    <a:lstStyle/>
                    <a:p>
                      <a:r>
                        <a:rPr lang="fr-FR" dirty="0" smtClean="0"/>
                        <a:t>Hépatite</a:t>
                      </a:r>
                      <a:r>
                        <a:rPr lang="fr-FR" baseline="0" dirty="0" smtClean="0"/>
                        <a:t> virale B et C</a:t>
                      </a:r>
                      <a:endParaRPr lang="fr-FR" dirty="0"/>
                    </a:p>
                  </a:txBody>
                  <a:tcPr/>
                </a:tc>
                <a:extLst>
                  <a:ext uri="{0D108BD9-81ED-4DB2-BD59-A6C34878D82A}">
                    <a16:rowId xmlns:a16="http://schemas.microsoft.com/office/drawing/2014/main" val="3342300213"/>
                  </a:ext>
                </a:extLst>
              </a:tr>
              <a:tr h="417660">
                <a:tc>
                  <a:txBody>
                    <a:bodyPr/>
                    <a:lstStyle/>
                    <a:p>
                      <a:r>
                        <a:rPr lang="fr-FR" dirty="0" smtClean="0"/>
                        <a:t>ALD</a:t>
                      </a:r>
                    </a:p>
                  </a:txBody>
                  <a:tcPr/>
                </a:tc>
                <a:extLst>
                  <a:ext uri="{0D108BD9-81ED-4DB2-BD59-A6C34878D82A}">
                    <a16:rowId xmlns:a16="http://schemas.microsoft.com/office/drawing/2014/main" val="3320779394"/>
                  </a:ext>
                </a:extLst>
              </a:tr>
              <a:tr h="417660">
                <a:tc>
                  <a:txBody>
                    <a:bodyPr/>
                    <a:lstStyle/>
                    <a:p>
                      <a:r>
                        <a:rPr lang="fr-FR" dirty="0" smtClean="0"/>
                        <a:t>AI</a:t>
                      </a:r>
                    </a:p>
                  </a:txBody>
                  <a:tcPr/>
                </a:tc>
                <a:extLst>
                  <a:ext uri="{0D108BD9-81ED-4DB2-BD59-A6C34878D82A}">
                    <a16:rowId xmlns:a16="http://schemas.microsoft.com/office/drawing/2014/main" val="2755790588"/>
                  </a:ext>
                </a:extLst>
              </a:tr>
              <a:tr h="411939">
                <a:tc>
                  <a:txBody>
                    <a:bodyPr/>
                    <a:lstStyle/>
                    <a:p>
                      <a:r>
                        <a:rPr lang="fr-FR" dirty="0" smtClean="0"/>
                        <a:t>NASH</a:t>
                      </a:r>
                      <a:r>
                        <a:rPr lang="fr-FR" baseline="0" dirty="0" smtClean="0"/>
                        <a:t> </a:t>
                      </a:r>
                      <a:endParaRPr lang="fr-FR" dirty="0" smtClean="0"/>
                    </a:p>
                  </a:txBody>
                  <a:tcPr/>
                </a:tc>
                <a:extLst>
                  <a:ext uri="{0D108BD9-81ED-4DB2-BD59-A6C34878D82A}">
                    <a16:rowId xmlns:a16="http://schemas.microsoft.com/office/drawing/2014/main" val="4239917336"/>
                  </a:ext>
                </a:extLst>
              </a:tr>
              <a:tr h="417660">
                <a:tc>
                  <a:txBody>
                    <a:bodyPr/>
                    <a:lstStyle/>
                    <a:p>
                      <a:r>
                        <a:rPr lang="fr-FR" dirty="0" smtClean="0"/>
                        <a:t>Obésité</a:t>
                      </a:r>
                    </a:p>
                  </a:txBody>
                  <a:tcPr/>
                </a:tc>
                <a:extLst>
                  <a:ext uri="{0D108BD9-81ED-4DB2-BD59-A6C34878D82A}">
                    <a16:rowId xmlns:a16="http://schemas.microsoft.com/office/drawing/2014/main" val="2543893985"/>
                  </a:ext>
                </a:extLst>
              </a:tr>
              <a:tr h="417660">
                <a:tc>
                  <a:txBody>
                    <a:bodyPr/>
                    <a:lstStyle/>
                    <a:p>
                      <a:r>
                        <a:rPr lang="fr-FR" dirty="0" smtClean="0"/>
                        <a:t>Diabète</a:t>
                      </a:r>
                    </a:p>
                  </a:txBody>
                  <a:tcPr/>
                </a:tc>
                <a:extLst>
                  <a:ext uri="{0D108BD9-81ED-4DB2-BD59-A6C34878D82A}">
                    <a16:rowId xmlns:a16="http://schemas.microsoft.com/office/drawing/2014/main" val="2556606675"/>
                  </a:ext>
                </a:extLst>
              </a:tr>
            </a:tbl>
          </a:graphicData>
        </a:graphic>
      </p:graphicFrame>
      <p:pic>
        <p:nvPicPr>
          <p:cNvPr id="19" name="Image 7">
            <a:extLst>
              <a:ext uri="{FF2B5EF4-FFF2-40B4-BE49-F238E27FC236}">
                <a16:creationId xmlns:a16="http://schemas.microsoft.com/office/drawing/2014/main" id="{9820D198-18B7-49BD-8C2D-3917E09498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1409" y="5273673"/>
            <a:ext cx="1207417" cy="1052824"/>
          </a:xfrm>
          <a:prstGeom prst="rect">
            <a:avLst/>
          </a:prstGeom>
          <a:noFill/>
          <a:extLst>
            <a:ext uri="{909E8E84-426E-40DD-AFC4-6F175D3DCCD1}">
              <a14:hiddenFill xmlns:a14="http://schemas.microsoft.com/office/drawing/2010/main">
                <a:solidFill>
                  <a:srgbClr val="FFFFFF"/>
                </a:solidFill>
              </a14:hiddenFill>
            </a:ext>
          </a:extLst>
        </p:spPr>
      </p:pic>
      <p:sp>
        <p:nvSpPr>
          <p:cNvPr id="20" name="Ellipse 19"/>
          <p:cNvSpPr/>
          <p:nvPr/>
        </p:nvSpPr>
        <p:spPr>
          <a:xfrm>
            <a:off x="4605818" y="1813417"/>
            <a:ext cx="1192696" cy="11728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t>1-4%</a:t>
            </a:r>
            <a:endParaRPr lang="fr-FR" sz="2400" baseline="30000" dirty="0"/>
          </a:p>
        </p:txBody>
      </p:sp>
      <p:sp>
        <p:nvSpPr>
          <p:cNvPr id="21" name="Rectangle 20"/>
          <p:cNvSpPr/>
          <p:nvPr/>
        </p:nvSpPr>
        <p:spPr>
          <a:xfrm>
            <a:off x="3806439" y="2954618"/>
            <a:ext cx="2839239" cy="369332"/>
          </a:xfrm>
          <a:prstGeom prst="rect">
            <a:avLst/>
          </a:prstGeom>
        </p:spPr>
        <p:txBody>
          <a:bodyPr wrap="none">
            <a:spAutoFit/>
          </a:bodyPr>
          <a:lstStyle/>
          <a:p>
            <a:r>
              <a:rPr lang="fr-FR" b="1" dirty="0">
                <a:solidFill>
                  <a:srgbClr val="1A1A1A"/>
                </a:solidFill>
                <a:latin typeface="Roboto"/>
              </a:rPr>
              <a:t> </a:t>
            </a:r>
            <a:r>
              <a:rPr lang="fr-FR" b="1" dirty="0" smtClean="0">
                <a:solidFill>
                  <a:srgbClr val="1A1A1A"/>
                </a:solidFill>
                <a:latin typeface="Roboto"/>
              </a:rPr>
              <a:t>des sujets cirrhotiques </a:t>
            </a:r>
            <a:endParaRPr lang="fr-FR" dirty="0"/>
          </a:p>
        </p:txBody>
      </p:sp>
      <p:sp>
        <p:nvSpPr>
          <p:cNvPr id="7" name="Ellipse 6"/>
          <p:cNvSpPr/>
          <p:nvPr/>
        </p:nvSpPr>
        <p:spPr>
          <a:xfrm>
            <a:off x="55934" y="3697489"/>
            <a:ext cx="1192696" cy="11728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t>6</a:t>
            </a:r>
            <a:r>
              <a:rPr lang="fr-FR" sz="3600" baseline="30000" dirty="0" smtClean="0"/>
              <a:t>e</a:t>
            </a:r>
            <a:endParaRPr lang="fr-FR" sz="3600" baseline="30000" dirty="0"/>
          </a:p>
        </p:txBody>
      </p:sp>
    </p:spTree>
    <p:extLst>
      <p:ext uri="{BB962C8B-B14F-4D97-AF65-F5344CB8AC3E}">
        <p14:creationId xmlns:p14="http://schemas.microsoft.com/office/powerpoint/2010/main" val="1109552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7BE7468-F01D-4DEC-8575-5F7D5337D24B}" type="datetime1">
              <a:rPr lang="en-US" smtClean="0"/>
              <a:t>11/22/2024</a:t>
            </a:fld>
            <a:endParaRPr lang="en-US" dirty="0"/>
          </a:p>
        </p:txBody>
      </p:sp>
      <p:sp>
        <p:nvSpPr>
          <p:cNvPr id="3" name="Espace réservé du pied de page 2"/>
          <p:cNvSpPr>
            <a:spLocks noGrp="1"/>
          </p:cNvSpPr>
          <p:nvPr>
            <p:ph type="ftr" sz="quarter" idx="11"/>
          </p:nvPr>
        </p:nvSpPr>
        <p:spPr/>
        <p:txBody>
          <a:bodyPr/>
          <a:lstStyle/>
          <a:p>
            <a:r>
              <a:rPr lang="en-US" dirty="0" smtClean="0"/>
              <a:t>
              </a:t>
            </a:r>
            <a:endParaRPr lang="en-US" dirty="0"/>
          </a:p>
        </p:txBody>
      </p:sp>
      <p:sp>
        <p:nvSpPr>
          <p:cNvPr id="4" name="Espace réservé du numéro de diapositive 3"/>
          <p:cNvSpPr>
            <a:spLocks noGrp="1"/>
          </p:cNvSpPr>
          <p:nvPr>
            <p:ph type="sldNum" sz="quarter" idx="12"/>
          </p:nvPr>
        </p:nvSpPr>
        <p:spPr/>
        <p:txBody>
          <a:bodyPr/>
          <a:lstStyle/>
          <a:p>
            <a:fld id="{70C12960-6E85-460F-B6E3-5B82CB31AF3D}" type="slidenum">
              <a:rPr lang="en-US" smtClean="0"/>
              <a:t>9</a:t>
            </a:fld>
            <a:endParaRPr lang="en-US" dirty="0"/>
          </a:p>
        </p:txBody>
      </p:sp>
      <p:pic>
        <p:nvPicPr>
          <p:cNvPr id="6" name="Image 5"/>
          <p:cNvPicPr>
            <a:picLocks noChangeAspect="1"/>
          </p:cNvPicPr>
          <p:nvPr/>
        </p:nvPicPr>
        <p:blipFill>
          <a:blip r:embed="rId3"/>
          <a:stretch>
            <a:fillRect/>
          </a:stretch>
        </p:blipFill>
        <p:spPr>
          <a:xfrm>
            <a:off x="5393921" y="-6350"/>
            <a:ext cx="6150429" cy="6150429"/>
          </a:xfrm>
          <a:prstGeom prst="rect">
            <a:avLst/>
          </a:prstGeom>
        </p:spPr>
      </p:pic>
      <p:sp>
        <p:nvSpPr>
          <p:cNvPr id="7" name="Rectangle 6"/>
          <p:cNvSpPr/>
          <p:nvPr/>
        </p:nvSpPr>
        <p:spPr>
          <a:xfrm>
            <a:off x="0" y="2621156"/>
            <a:ext cx="5563971" cy="2554545"/>
          </a:xfrm>
          <a:prstGeom prst="rect">
            <a:avLst/>
          </a:prstGeom>
        </p:spPr>
        <p:txBody>
          <a:bodyPr wrap="square">
            <a:spAutoFit/>
          </a:bodyPr>
          <a:lstStyle/>
          <a:p>
            <a:endParaRPr lang="fr-FR" sz="2000" b="1" dirty="0">
              <a:solidFill>
                <a:srgbClr val="757575"/>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q"/>
            </a:pPr>
            <a:r>
              <a:rPr lang="fr-FR" sz="2000" dirty="0">
                <a:solidFill>
                  <a:srgbClr val="2E2E2E"/>
                </a:solidFill>
                <a:latin typeface="Calibri" panose="020F0502020204030204" pitchFamily="34" charset="0"/>
                <a:cs typeface="Calibri" panose="020F0502020204030204" pitchFamily="34" charset="0"/>
              </a:rPr>
              <a:t>La NASH est la cause de décès par cancer du foie ajustée selon l'âge qui connaît la croissance la plus rapide à l'échelle </a:t>
            </a:r>
            <a:r>
              <a:rPr lang="fr-FR" sz="2000" dirty="0" smtClean="0">
                <a:solidFill>
                  <a:srgbClr val="2E2E2E"/>
                </a:solidFill>
                <a:latin typeface="Calibri" panose="020F0502020204030204" pitchFamily="34" charset="0"/>
                <a:cs typeface="Calibri" panose="020F0502020204030204" pitchFamily="34" charset="0"/>
              </a:rPr>
              <a:t>mondiale.</a:t>
            </a:r>
            <a:endParaRPr lang="fr-FR" sz="2000" dirty="0">
              <a:solidFill>
                <a:srgbClr val="2E2E2E"/>
              </a:solidFill>
              <a:latin typeface="Calibri" panose="020F0502020204030204" pitchFamily="34" charset="0"/>
              <a:cs typeface="Calibri" panose="020F0502020204030204" pitchFamily="34" charset="0"/>
            </a:endParaRPr>
          </a:p>
          <a:p>
            <a:endParaRPr lang="fr-FR" sz="2000" b="1" dirty="0">
              <a:solidFill>
                <a:srgbClr val="757575"/>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q"/>
            </a:pPr>
            <a:r>
              <a:rPr lang="fr-FR" sz="2000" dirty="0">
                <a:solidFill>
                  <a:srgbClr val="2E2E2E"/>
                </a:solidFill>
                <a:latin typeface="Calibri" panose="020F0502020204030204" pitchFamily="34" charset="0"/>
                <a:cs typeface="Calibri" panose="020F0502020204030204" pitchFamily="34" charset="0"/>
              </a:rPr>
              <a:t>Les décès par cancer du foie dus aux hépatites B et C ont </a:t>
            </a:r>
            <a:r>
              <a:rPr lang="fr-FR" sz="2000" dirty="0" smtClean="0">
                <a:solidFill>
                  <a:srgbClr val="2E2E2E"/>
                </a:solidFill>
                <a:latin typeface="Calibri" panose="020F0502020204030204" pitchFamily="34" charset="0"/>
                <a:cs typeface="Calibri" panose="020F0502020204030204" pitchFamily="34" charset="0"/>
              </a:rPr>
              <a:t>diminué grâce à la </a:t>
            </a:r>
            <a:r>
              <a:rPr lang="fr-FR" sz="2000" dirty="0">
                <a:latin typeface="Calibri" panose="020F0502020204030204" pitchFamily="34" charset="0"/>
                <a:cs typeface="Calibri" panose="020F0502020204030204" pitchFamily="34" charset="0"/>
              </a:rPr>
              <a:t>disponibilité généralisée du traitement </a:t>
            </a:r>
            <a:r>
              <a:rPr lang="fr-FR" sz="2000" dirty="0" smtClean="0">
                <a:latin typeface="Calibri" panose="020F0502020204030204" pitchFamily="34" charset="0"/>
                <a:cs typeface="Calibri" panose="020F0502020204030204" pitchFamily="34" charset="0"/>
              </a:rPr>
              <a:t>antiviral.</a:t>
            </a:r>
            <a:endParaRPr lang="fr-FR" sz="2000" b="0" i="0" dirty="0">
              <a:solidFill>
                <a:srgbClr val="2E2E2E"/>
              </a:solidFill>
              <a:effectLst/>
              <a:latin typeface="Calibri" panose="020F0502020204030204" pitchFamily="34" charset="0"/>
              <a:cs typeface="Calibri" panose="020F0502020204030204" pitchFamily="34" charset="0"/>
            </a:endParaRPr>
          </a:p>
        </p:txBody>
      </p:sp>
      <p:sp>
        <p:nvSpPr>
          <p:cNvPr id="8" name="Rectangle 3"/>
          <p:cNvSpPr>
            <a:spLocks noChangeArrowheads="1"/>
          </p:cNvSpPr>
          <p:nvPr/>
        </p:nvSpPr>
        <p:spPr bwMode="auto">
          <a:xfrm>
            <a:off x="368300" y="1396456"/>
            <a:ext cx="4815164" cy="707886"/>
          </a:xfrm>
          <a:prstGeom prst="rect">
            <a:avLst/>
          </a:prstGeom>
          <a:noFill/>
          <a:ln>
            <a:noFill/>
          </a:ln>
          <a:effec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rgbClr val="333333"/>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fr-FR" altLang="fr-FR" sz="1400" b="1" i="1" u="none" strike="noStrike" cap="none" normalizeH="0" baseline="0" dirty="0" smtClean="0">
                <a:ln>
                  <a:noFill/>
                </a:ln>
                <a:solidFill>
                  <a:srgbClr val="333333"/>
                </a:solidFill>
                <a:effectLst/>
                <a:latin typeface="Arial" panose="020B0604020202020204" pitchFamily="34" charset="0"/>
              </a:rPr>
              <a:t>Huang</a:t>
            </a:r>
            <a:r>
              <a:rPr kumimoji="0" lang="fr-FR" altLang="fr-FR" sz="1400" b="1" i="1" u="none" strike="noStrike" cap="none" normalizeH="0" dirty="0" smtClean="0">
                <a:ln>
                  <a:noFill/>
                </a:ln>
                <a:solidFill>
                  <a:srgbClr val="333333"/>
                </a:solidFill>
                <a:effectLst/>
                <a:latin typeface="Arial" panose="020B0604020202020204" pitchFamily="34" charset="0"/>
              </a:rPr>
              <a:t> </a:t>
            </a:r>
            <a:r>
              <a:rPr kumimoji="0" lang="fr-FR" altLang="fr-FR" sz="1400" b="1" i="1" u="none" strike="noStrike" cap="none" normalizeH="0" baseline="0" dirty="0" smtClean="0">
                <a:ln>
                  <a:noFill/>
                </a:ln>
                <a:solidFill>
                  <a:srgbClr val="333333"/>
                </a:solidFill>
                <a:effectLst/>
                <a:latin typeface="Arial" panose="020B0604020202020204" pitchFamily="34" charset="0"/>
              </a:rPr>
              <a:t>et al.</a:t>
            </a:r>
            <a:r>
              <a:rPr kumimoji="0" lang="fr-FR" altLang="fr-FR" sz="1400" b="1" i="1" u="none" strike="noStrike" cap="none" normalizeH="0" dirty="0" smtClean="0">
                <a:ln>
                  <a:noFill/>
                </a:ln>
                <a:solidFill>
                  <a:srgbClr val="333333"/>
                </a:solidFill>
                <a:effectLst/>
                <a:latin typeface="Arial" panose="020B0604020202020204" pitchFamily="34" charset="0"/>
              </a:rPr>
              <a:t> </a:t>
            </a:r>
            <a:r>
              <a:rPr kumimoji="0" lang="fr-FR" altLang="fr-FR" sz="1400" b="1" i="1" u="none" strike="noStrike" cap="none" normalizeH="0" baseline="0" dirty="0" err="1" smtClean="0">
                <a:ln>
                  <a:noFill/>
                </a:ln>
                <a:solidFill>
                  <a:srgbClr val="333333"/>
                </a:solidFill>
                <a:effectLst/>
                <a:latin typeface="Arial" panose="020B0604020202020204" pitchFamily="34" charset="0"/>
              </a:rPr>
              <a:t>Cell</a:t>
            </a:r>
            <a:r>
              <a:rPr kumimoji="0" lang="fr-FR" altLang="fr-FR" sz="1400" b="1" i="1" u="none" strike="noStrike" cap="none" normalizeH="0" baseline="0" dirty="0" smtClean="0">
                <a:ln>
                  <a:noFill/>
                </a:ln>
                <a:solidFill>
                  <a:srgbClr val="333333"/>
                </a:solidFill>
                <a:effectLst/>
                <a:latin typeface="Arial" panose="020B0604020202020204" pitchFamily="34" charset="0"/>
              </a:rPr>
              <a:t> </a:t>
            </a:r>
            <a:r>
              <a:rPr kumimoji="0" lang="fr-FR" altLang="fr-FR" sz="1400" b="1" i="1" u="none" strike="noStrike" cap="none" normalizeH="0" baseline="0" dirty="0" err="1" smtClean="0">
                <a:ln>
                  <a:noFill/>
                </a:ln>
                <a:solidFill>
                  <a:srgbClr val="333333"/>
                </a:solidFill>
                <a:effectLst/>
                <a:latin typeface="Arial" panose="020B0604020202020204" pitchFamily="34" charset="0"/>
              </a:rPr>
              <a:t>Metabolism</a:t>
            </a:r>
            <a:r>
              <a:rPr kumimoji="0" lang="fr-FR" altLang="fr-FR" sz="1400" b="1" i="1" u="none" strike="noStrike" cap="none" normalizeH="0" baseline="0" dirty="0" smtClean="0">
                <a:ln>
                  <a:noFill/>
                </a:ln>
                <a:solidFill>
                  <a:srgbClr val="333333"/>
                </a:solidFill>
                <a:effectLst/>
                <a:latin typeface="Arial" panose="020B0604020202020204" pitchFamily="34" charset="0"/>
              </a:rPr>
              <a:t>, 2022. Volume 34, 969 - 977.</a:t>
            </a:r>
          </a:p>
          <a:p>
            <a:pPr marL="0" marR="0" lvl="0" indent="0" algn="l" defTabSz="914400" rtl="0" eaLnBrk="0" fontAlgn="ctr" latinLnBrk="0" hangingPunct="0">
              <a:lnSpc>
                <a:spcPct val="100000"/>
              </a:lnSpc>
              <a:spcBef>
                <a:spcPct val="0"/>
              </a:spcBef>
              <a:spcAft>
                <a:spcPct val="0"/>
              </a:spcAft>
              <a:buClrTx/>
              <a:buSzTx/>
              <a:buFontTx/>
              <a:buNone/>
              <a:tabLst/>
            </a:pPr>
            <a:r>
              <a:rPr kumimoji="0" lang="fr-FR" altLang="fr-FR" sz="1400" b="1" i="1" u="none" strike="noStrike" cap="none" normalizeH="0" baseline="0" dirty="0" smtClean="0">
                <a:ln>
                  <a:noFill/>
                </a:ln>
                <a:solidFill>
                  <a:schemeClr val="tx1"/>
                </a:solidFill>
                <a:effectLst/>
                <a:latin typeface="Arial" panose="020B0604020202020204" pitchFamily="34" charset="0"/>
              </a:rPr>
              <a:t> </a:t>
            </a:r>
          </a:p>
        </p:txBody>
      </p:sp>
      <p:sp>
        <p:nvSpPr>
          <p:cNvPr id="9" name="AutoShape 4" descr="Advertisement"/>
          <p:cNvSpPr>
            <a:spLocks noChangeAspect="1" noChangeArrowheads="1"/>
          </p:cNvSpPr>
          <p:nvPr/>
        </p:nvSpPr>
        <p:spPr bwMode="auto">
          <a:xfrm>
            <a:off x="63500" y="-6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 name="Image 9"/>
          <p:cNvPicPr>
            <a:picLocks noChangeAspect="1"/>
          </p:cNvPicPr>
          <p:nvPr/>
        </p:nvPicPr>
        <p:blipFill rotWithShape="1">
          <a:blip r:embed="rId4"/>
          <a:srcRect l="34647" t="28571" r="13396" b="48661"/>
          <a:stretch/>
        </p:blipFill>
        <p:spPr>
          <a:xfrm>
            <a:off x="157843" y="219976"/>
            <a:ext cx="5519219" cy="1359808"/>
          </a:xfrm>
          <a:prstGeom prst="rect">
            <a:avLst/>
          </a:prstGeom>
        </p:spPr>
      </p:pic>
      <p:pic>
        <p:nvPicPr>
          <p:cNvPr id="11" name="Image 7">
            <a:extLst>
              <a:ext uri="{FF2B5EF4-FFF2-40B4-BE49-F238E27FC236}">
                <a16:creationId xmlns:a16="http://schemas.microsoft.com/office/drawing/2014/main" id="{9820D198-18B7-49BD-8C2D-3917E09498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45080" y="5175701"/>
            <a:ext cx="1207417" cy="1052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708780"/>
      </p:ext>
    </p:extLst>
  </p:cSld>
  <p:clrMapOvr>
    <a:masterClrMapping/>
  </p:clrMapOvr>
  <p:timing>
    <p:tnLst>
      <p:par>
        <p:cTn id="1" dur="indefinite" restart="never" nodeType="tmRoot"/>
      </p:par>
    </p:tnLst>
  </p:timing>
</p:sld>
</file>

<file path=ppt/theme/theme1.xml><?xml version="1.0" encoding="utf-8"?>
<a:theme xmlns:a="http://schemas.openxmlformats.org/drawingml/2006/main" name="Rétrospectiv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10169</TotalTime>
  <Words>3691</Words>
  <Application>Microsoft Office PowerPoint</Application>
  <PresentationFormat>Grand écran</PresentationFormat>
  <Paragraphs>536</Paragraphs>
  <Slides>39</Slides>
  <Notes>27</Notes>
  <HiddenSlides>1</HiddenSlides>
  <MMClips>0</MMClips>
  <ScaleCrop>false</ScaleCrop>
  <HeadingPairs>
    <vt:vector size="6" baseType="variant">
      <vt:variant>
        <vt:lpstr>Polices utilisées</vt:lpstr>
      </vt:variant>
      <vt:variant>
        <vt:i4>17</vt:i4>
      </vt:variant>
      <vt:variant>
        <vt:lpstr>Thème</vt:lpstr>
      </vt:variant>
      <vt:variant>
        <vt:i4>1</vt:i4>
      </vt:variant>
      <vt:variant>
        <vt:lpstr>Titres des diapositives</vt:lpstr>
      </vt:variant>
      <vt:variant>
        <vt:i4>39</vt:i4>
      </vt:variant>
    </vt:vector>
  </HeadingPairs>
  <TitlesOfParts>
    <vt:vector size="57" baseType="lpstr">
      <vt:lpstr>Arial</vt:lpstr>
      <vt:lpstr>Bahnschrift Light SemiCondensed</vt:lpstr>
      <vt:lpstr>Britannic Bold</vt:lpstr>
      <vt:lpstr>Calibri</vt:lpstr>
      <vt:lpstr>Calibri Light</vt:lpstr>
      <vt:lpstr>Cambria</vt:lpstr>
      <vt:lpstr>Cambria Math</vt:lpstr>
      <vt:lpstr>ElsevierGulliver</vt:lpstr>
      <vt:lpstr>Helvetica Neue</vt:lpstr>
      <vt:lpstr>Open Sans</vt:lpstr>
      <vt:lpstr>Roboto</vt:lpstr>
      <vt:lpstr>Sitka Heading</vt:lpstr>
      <vt:lpstr>Sitka Text</vt:lpstr>
      <vt:lpstr>Tahoma</vt:lpstr>
      <vt:lpstr>Times New Roman</vt:lpstr>
      <vt:lpstr>Trebuchet MS</vt:lpstr>
      <vt:lpstr>Wingdings</vt:lpstr>
      <vt:lpstr>Rétrospective</vt:lpstr>
      <vt:lpstr>Rôle des récepteurs Toll-Like dans la physiopathologie des hépatites chroniques  et leur progression vers le carcinome hépatocellulaire</vt:lpstr>
      <vt:lpstr>Sommaire</vt:lpstr>
      <vt:lpstr>Actualités sur les hépatopathies chroniques, la cirrhose et le carcinome hépatocellulaire  </vt:lpstr>
      <vt:lpstr>Les hépatites chroniques</vt:lpstr>
      <vt:lpstr>Principales étiologies de la cirrhose </vt:lpstr>
      <vt:lpstr>Présentation PowerPoint</vt:lpstr>
      <vt:lpstr>La cirrhose en Tunisie…</vt:lpstr>
      <vt:lpstr>Le carcinome hépatocellulaire (CHC)</vt:lpstr>
      <vt:lpstr>Présentation PowerPoint</vt:lpstr>
      <vt:lpstr>Présentation PowerPoint</vt:lpstr>
      <vt:lpstr>Présentation PowerPoint</vt:lpstr>
      <vt:lpstr>Présentation PowerPoint</vt:lpstr>
      <vt:lpstr>Les Récepteur Toll-like : acteurs clés de l'inflammation, la fibrose et la carcinogenèse hépatique</vt:lpstr>
      <vt:lpstr>Présentation PowerPoint</vt:lpstr>
      <vt:lpstr>Présentation PowerPoint</vt:lpstr>
      <vt:lpstr>TLR et carcinogenèse hépatique</vt:lpstr>
      <vt:lpstr>Présentation PowerPoint</vt:lpstr>
      <vt:lpstr>Présentation PowerPoint</vt:lpstr>
      <vt:lpstr>Présentation PowerPoint</vt:lpstr>
      <vt:lpstr>Présentation PowerPoint</vt:lpstr>
      <vt:lpstr>Présentation PowerPoint</vt:lpstr>
      <vt:lpstr>Implication des TLR dans la progression des hépatites chroniques en Tunisie</vt:lpstr>
      <vt:lpstr>Présentation PowerPoint</vt:lpstr>
      <vt:lpstr>Présentation PowerPoint</vt:lpstr>
      <vt:lpstr>Hypothèse: Implication des axes LPS-TLR4-HMGB1 dans la fibrogenèse hépatique  </vt:lpstr>
      <vt:lpstr>   Corrélation entre l’expression génique de TLR4 et HMGB1 dans la lignée cellulaire HeLa en réponse au LPS</vt:lpstr>
      <vt:lpstr>Présentation PowerPoint</vt:lpstr>
      <vt:lpstr>Expression et Localisation de TLR4 dans les biopsies hépatiques   </vt:lpstr>
      <vt:lpstr>Comparaison du taux d’expression protéique de TLR4 chez différentes étiologies de l'hépatite chronique </vt:lpstr>
      <vt:lpstr>Présentation PowerPoint</vt:lpstr>
      <vt:lpstr>Présentation PowerPoint</vt:lpstr>
      <vt:lpstr>Présentation PowerPoint</vt:lpstr>
      <vt:lpstr>Présentation PowerPoint</vt:lpstr>
      <vt:lpstr>Conclusion</vt:lpstr>
      <vt:lpstr>Perspectives  </vt:lpstr>
      <vt:lpstr>Présentation PowerPoint</vt:lpstr>
      <vt:lpstr>Présentation PowerPoint</vt:lpstr>
      <vt:lpstr>Remerciements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Rôle des récepteurs Toll-Like dans la physiopathologie des hépatites chroniques et leur progression vers le carcinome hépatocellulaire</dc:title>
  <dc:creator>Pc</dc:creator>
  <cp:lastModifiedBy>Pc</cp:lastModifiedBy>
  <cp:revision>472</cp:revision>
  <dcterms:created xsi:type="dcterms:W3CDTF">2024-11-04T14:30:52Z</dcterms:created>
  <dcterms:modified xsi:type="dcterms:W3CDTF">2024-11-22T07:04:40Z</dcterms:modified>
</cp:coreProperties>
</file>