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Lst>
  <p:notesMasterIdLst>
    <p:notesMasterId r:id="rId21"/>
  </p:notesMasterIdLst>
  <p:sldIdLst>
    <p:sldId id="256" r:id="rId2"/>
    <p:sldId id="330" r:id="rId3"/>
    <p:sldId id="334" r:id="rId4"/>
    <p:sldId id="281" r:id="rId5"/>
    <p:sldId id="329" r:id="rId6"/>
    <p:sldId id="328" r:id="rId7"/>
    <p:sldId id="288" r:id="rId8"/>
    <p:sldId id="331" r:id="rId9"/>
    <p:sldId id="333" r:id="rId10"/>
    <p:sldId id="264" r:id="rId11"/>
    <p:sldId id="335" r:id="rId12"/>
    <p:sldId id="336" r:id="rId13"/>
    <p:sldId id="337" r:id="rId14"/>
    <p:sldId id="338" r:id="rId15"/>
    <p:sldId id="339" r:id="rId16"/>
    <p:sldId id="340" r:id="rId17"/>
    <p:sldId id="341" r:id="rId18"/>
    <p:sldId id="280" r:id="rId19"/>
    <p:sldId id="32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881"/>
    <a:srgbClr val="F0AB66"/>
    <a:srgbClr val="F0B5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0031" autoAdjust="0"/>
  </p:normalViewPr>
  <p:slideViewPr>
    <p:cSldViewPr snapToGrid="0">
      <p:cViewPr varScale="1">
        <p:scale>
          <a:sx n="91" d="100"/>
          <a:sy n="91" d="100"/>
        </p:scale>
        <p:origin x="1254" y="120"/>
      </p:cViewPr>
      <p:guideLst>
        <p:guide orient="horz" pos="2160"/>
        <p:guide pos="3840"/>
      </p:guideLst>
    </p:cSldViewPr>
  </p:slideViewPr>
  <p:notesTextViewPr>
    <p:cViewPr>
      <p:scale>
        <a:sx n="1" d="1"/>
        <a:sy n="1" d="1"/>
      </p:scale>
      <p:origin x="0" y="-31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51C3F-B7DA-4624-98B1-EFCF6DB10006}" type="datetimeFigureOut">
              <a:rPr lang="x-none" smtClean="0"/>
              <a:pPr/>
              <a:t>22/11/2024</a:t>
            </a:fld>
            <a:endParaRPr lang="x-non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C94A3-6B54-421A-A0CC-0CAEA48A4D29}" type="slidenum">
              <a:rPr lang="x-none" smtClean="0"/>
              <a:pPr/>
              <a:t>‹N°›</a:t>
            </a:fld>
            <a:endParaRPr lang="x-none"/>
          </a:p>
        </p:txBody>
      </p:sp>
    </p:spTree>
    <p:extLst>
      <p:ext uri="{BB962C8B-B14F-4D97-AF65-F5344CB8AC3E}">
        <p14:creationId xmlns:p14="http://schemas.microsoft.com/office/powerpoint/2010/main" val="21811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Bj</a:t>
            </a:r>
            <a:r>
              <a:rPr lang="fr-FR" dirty="0"/>
              <a:t> a tous je me présente je m’appelle </a:t>
            </a:r>
            <a:r>
              <a:rPr lang="fr-FR" dirty="0" err="1"/>
              <a:t>fekih</a:t>
            </a:r>
            <a:r>
              <a:rPr lang="fr-FR" dirty="0"/>
              <a:t> </a:t>
            </a:r>
            <a:r>
              <a:rPr lang="fr-FR" dirty="0" err="1"/>
              <a:t>ameni</a:t>
            </a:r>
            <a:r>
              <a:rPr lang="fr-FR" dirty="0"/>
              <a:t> technicienne radiothérapie et cadre manip au centre médical ibn </a:t>
            </a:r>
            <a:r>
              <a:rPr lang="fr-FR" dirty="0" err="1"/>
              <a:t>khaldoun</a:t>
            </a:r>
            <a:r>
              <a:rPr lang="fr-FR" dirty="0"/>
              <a:t> , je vous présente un nouveau concept prometteur : le coaching en radiothérapie qui apportera une grande aide aux patients tout au long de leur parcours de traitement.</a:t>
            </a:r>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1</a:t>
            </a:fld>
            <a:endParaRPr lang="x-none"/>
          </a:p>
        </p:txBody>
      </p:sp>
    </p:spTree>
    <p:extLst>
      <p:ext uri="{BB962C8B-B14F-4D97-AF65-F5344CB8AC3E}">
        <p14:creationId xmlns:p14="http://schemas.microsoft.com/office/powerpoint/2010/main" val="418868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Quelle est la procédure qu’on va suivre dans cette séance  </a:t>
            </a:r>
          </a:p>
          <a:p>
            <a:endParaRPr lang="fr-FR" dirty="0"/>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10</a:t>
            </a:fld>
            <a:endParaRPr lang="x-none"/>
          </a:p>
        </p:txBody>
      </p:sp>
    </p:spTree>
    <p:extLst>
      <p:ext uri="{BB962C8B-B14F-4D97-AF65-F5344CB8AC3E}">
        <p14:creationId xmlns:p14="http://schemas.microsoft.com/office/powerpoint/2010/main" val="89062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Prmièrement</a:t>
            </a:r>
            <a:r>
              <a:rPr lang="fr-FR" dirty="0"/>
              <a:t> </a:t>
            </a:r>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11</a:t>
            </a:fld>
            <a:endParaRPr lang="x-none"/>
          </a:p>
        </p:txBody>
      </p:sp>
    </p:spTree>
    <p:extLst>
      <p:ext uri="{BB962C8B-B14F-4D97-AF65-F5344CB8AC3E}">
        <p14:creationId xmlns:p14="http://schemas.microsoft.com/office/powerpoint/2010/main" val="77381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tx1"/>
                </a:solidFill>
                <a:latin typeface="+mj-lt"/>
              </a:rPr>
              <a:t>Le coach aide le patient à exprimer ses émotions, à comprendre ses peurs et à les gérer de manière saine. </a:t>
            </a:r>
          </a:p>
          <a:p>
            <a:endParaRPr lang="fr-FR" sz="12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Le coach peut enseigner des techniques de relaxation, de respiration profonde, et de gestion du stress pour aider à réduire les tensions physiques et mentales.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mj-lt"/>
              </a:rPr>
              <a:t>Expliquer le processus de radiothérapie , dés l’arriver </a:t>
            </a:r>
            <a:r>
              <a:rPr lang="fr-FR" dirty="0">
                <a:solidFill>
                  <a:srgbClr val="FF0000"/>
                </a:solidFill>
                <a:latin typeface="+mj-lt"/>
              </a:rPr>
              <a:t>du patient le jour de l’admission jusqu’aux </a:t>
            </a:r>
            <a:r>
              <a:rPr lang="fr-FR" dirty="0">
                <a:solidFill>
                  <a:schemeClr val="tx1"/>
                </a:solidFill>
                <a:latin typeface="+mj-lt"/>
              </a:rPr>
              <a:t>de suivi post traitement y compris ce qui se passe lors des séances de traitement </a:t>
            </a:r>
            <a:r>
              <a:rPr lang="fr-FR" sz="1800" dirty="0">
                <a:effectLst/>
                <a:latin typeface="Calibri" panose="020F0502020204030204" pitchFamily="34" charset="0"/>
                <a:ea typeface="Calibri" panose="020F0502020204030204" pitchFamily="34" charset="0"/>
                <a:cs typeface="Arial" panose="020B0604020202020204" pitchFamily="34" charset="0"/>
              </a:rPr>
              <a:t>et aussi bien  la préparation </a:t>
            </a:r>
            <a:r>
              <a:rPr lang="fr-FR" sz="1800" dirty="0" err="1">
                <a:effectLst/>
                <a:latin typeface="Calibri" panose="020F0502020204030204" pitchFamily="34" charset="0"/>
                <a:ea typeface="Calibri" panose="020F0502020204030204" pitchFamily="34" charset="0"/>
                <a:cs typeface="Arial" panose="020B0604020202020204" pitchFamily="34" charset="0"/>
              </a:rPr>
              <a:t>auparavant</a:t>
            </a:r>
            <a:r>
              <a:rPr lang="fr-FR" sz="1800" dirty="0" err="1">
                <a:solidFill>
                  <a:schemeClr val="tx1"/>
                </a:solidFill>
                <a:latin typeface="+mj-lt"/>
              </a:rPr>
              <a:t>essentiellement</a:t>
            </a:r>
            <a:r>
              <a:rPr lang="fr-FR" sz="1800" baseline="0" dirty="0">
                <a:solidFill>
                  <a:schemeClr val="tx1"/>
                </a:solidFill>
                <a:latin typeface="+mj-lt"/>
              </a:rPr>
              <a:t> pour les localisation pelvienne qu’il est obligé d’avoir une vessie semi pleine et rectum vide avec un régime alimentaire bien précis et aussi</a:t>
            </a:r>
            <a:r>
              <a:rPr lang="fr-FR" sz="1800" dirty="0">
                <a:solidFill>
                  <a:schemeClr val="tx1"/>
                </a:solidFill>
                <a:latin typeface="+mj-lt"/>
              </a:rPr>
              <a:t> pour le traitement sein DIBH</a:t>
            </a:r>
            <a:r>
              <a:rPr lang="fr-FR" sz="1800" baseline="0" dirty="0">
                <a:solidFill>
                  <a:schemeClr val="tx1"/>
                </a:solidFill>
                <a:latin typeface="+mj-lt"/>
              </a:rPr>
              <a:t> avec un entrainement sur le blocage respiratoire nécessaire dans cette technique  </a:t>
            </a:r>
            <a:r>
              <a:rPr lang="fr-FR" sz="1800" dirty="0">
                <a:solidFill>
                  <a:schemeClr val="tx1"/>
                </a:solidFill>
                <a:latin typeface="+mj-lt"/>
              </a:rPr>
              <a:t>,,,,pour avoir une meilleur coopération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Calibri" panose="020F0502020204030204" pitchFamily="34" charset="0"/>
                <a:cs typeface="Arial" panose="020B0604020202020204" pitchFamily="34" charset="0"/>
              </a:rPr>
              <a:t>   </a:t>
            </a:r>
            <a:r>
              <a:rPr lang="fr-FR" sz="1800" dirty="0">
                <a:effectLst/>
                <a:latin typeface="Calibri" panose="020F0502020204030204" pitchFamily="34" charset="0"/>
                <a:ea typeface="Calibri" panose="020F0502020204030204" pitchFamily="34" charset="0"/>
                <a:cs typeface="Arial" panose="020B0604020202020204" pitchFamily="34" charset="0"/>
              </a:rPr>
              <a:t>tout en </a:t>
            </a:r>
            <a:r>
              <a:rPr lang="fr-FR" sz="1800" dirty="0" err="1">
                <a:effectLst/>
                <a:latin typeface="Calibri" panose="020F0502020204030204" pitchFamily="34" charset="0"/>
                <a:ea typeface="Calibri" panose="020F0502020204030204" pitchFamily="34" charset="0"/>
                <a:cs typeface="Arial" panose="020B0604020202020204" pitchFamily="34" charset="0"/>
              </a:rPr>
              <a:t>évitan</a:t>
            </a:r>
            <a:r>
              <a:rPr lang="fr-FR" sz="1800" dirty="0">
                <a:effectLst/>
                <a:latin typeface="Calibri" panose="020F0502020204030204" pitchFamily="34" charset="0"/>
                <a:ea typeface="Calibri" panose="020F0502020204030204" pitchFamily="34" charset="0"/>
                <a:cs typeface="Arial" panose="020B0604020202020204" pitchFamily="34" charset="0"/>
              </a:rPr>
              <a:t> les termes médicaux complexe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rgbClr val="FF0000"/>
              </a:solidFill>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latin typeface="+mj-lt"/>
              </a:rPr>
              <a:t>Le coach guide le patient dans la prévision des effets secondaire ( la fatigue, de la douleur, des nausées, ou des brûlures cutanées…) on donnant des conseil pour les évités ou bien retardé leur </a:t>
            </a:r>
            <a:r>
              <a:rPr lang="fr-FR" dirty="0" err="1">
                <a:solidFill>
                  <a:srgbClr val="FF0000"/>
                </a:solidFill>
                <a:latin typeface="+mj-lt"/>
              </a:rPr>
              <a:t>appariton</a:t>
            </a:r>
            <a:r>
              <a:rPr lang="fr-FR" dirty="0">
                <a:solidFill>
                  <a:srgbClr val="FF0000"/>
                </a:solidFill>
                <a:latin typeface="+mj-lt"/>
              </a:rPr>
              <a:t> ainsi que pour </a:t>
            </a:r>
            <a:r>
              <a:rPr lang="fr-FR" dirty="0" err="1">
                <a:solidFill>
                  <a:srgbClr val="FF0000"/>
                </a:solidFill>
                <a:latin typeface="+mj-lt"/>
              </a:rPr>
              <a:t>ètre</a:t>
            </a:r>
            <a:r>
              <a:rPr lang="fr-FR" dirty="0">
                <a:solidFill>
                  <a:srgbClr val="FF0000"/>
                </a:solidFill>
                <a:latin typeface="+mj-lt"/>
              </a:rPr>
              <a:t> </a:t>
            </a:r>
            <a:r>
              <a:rPr lang="fr-FR" dirty="0" err="1">
                <a:solidFill>
                  <a:srgbClr val="FF0000"/>
                </a:solidFill>
                <a:latin typeface="+mj-lt"/>
              </a:rPr>
              <a:t>prte</a:t>
            </a:r>
            <a:r>
              <a:rPr lang="fr-FR" dirty="0">
                <a:solidFill>
                  <a:srgbClr val="FF0000"/>
                </a:solidFill>
                <a:latin typeface="+mj-lt"/>
              </a:rPr>
              <a:t> </a:t>
            </a:r>
            <a:r>
              <a:rPr lang="fr-FR" dirty="0" err="1">
                <a:solidFill>
                  <a:srgbClr val="FF0000"/>
                </a:solidFill>
                <a:latin typeface="+mj-lt"/>
              </a:rPr>
              <a:t>mentallemnt</a:t>
            </a:r>
            <a:r>
              <a:rPr lang="fr-FR" dirty="0">
                <a:solidFill>
                  <a:srgbClr val="FF0000"/>
                </a:solidFill>
                <a:latin typeface="+mj-lt"/>
              </a:rPr>
              <a:t> d’avoir ses effets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latin typeface="+mj-lt"/>
              </a:rPr>
              <a:t> a la fin de cette séance le coach </a:t>
            </a:r>
            <a:r>
              <a:rPr lang="fr-FR" dirty="0" err="1">
                <a:solidFill>
                  <a:srgbClr val="FF0000"/>
                </a:solidFill>
                <a:latin typeface="+mj-lt"/>
              </a:rPr>
              <a:t>esssaye</a:t>
            </a:r>
            <a:r>
              <a:rPr lang="fr-FR" dirty="0">
                <a:solidFill>
                  <a:srgbClr val="FF0000"/>
                </a:solidFill>
                <a:latin typeface="+mj-lt"/>
              </a:rPr>
              <a:t>  de renforcé la motivation avec des mots d’encouragement et tenté a simplifier  cette procédure  pour rendre les choses plus facile et compréhensible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mj-lt"/>
            </a:endParaRPr>
          </a:p>
          <a:p>
            <a:endParaRPr lang="fr-FR" dirty="0"/>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12</a:t>
            </a:fld>
            <a:endParaRPr lang="x-none"/>
          </a:p>
        </p:txBody>
      </p:sp>
    </p:spTree>
    <p:extLst>
      <p:ext uri="{BB962C8B-B14F-4D97-AF65-F5344CB8AC3E}">
        <p14:creationId xmlns:p14="http://schemas.microsoft.com/office/powerpoint/2010/main" val="241750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B97CC-8D21-DB41-9C72-24A8CAF6A3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094EC0-BE02-6A5D-B411-D35ABB84F5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9462F9E-2396-C7F6-D822-8819D31FF17A}"/>
              </a:ext>
            </a:extLst>
          </p:cNvPr>
          <p:cNvSpPr>
            <a:spLocks noGrp="1"/>
          </p:cNvSpPr>
          <p:nvPr>
            <p:ph type="body" idx="1"/>
          </p:nvPr>
        </p:nvSpPr>
        <p:spPr/>
        <p:txBody>
          <a:bodyPr/>
          <a:lstStyle/>
          <a:p>
            <a:r>
              <a:rPr lang="fr-FR" dirty="0"/>
              <a:t>Alors Comme j</a:t>
            </a:r>
            <a:r>
              <a:rPr lang="fr-FR" baseline="0" dirty="0"/>
              <a:t> ai dit au début le coaching en radiothérapie est un nouveau concept qui semble prometteur </a:t>
            </a:r>
            <a:endParaRPr lang="fr-FR" dirty="0"/>
          </a:p>
        </p:txBody>
      </p:sp>
      <p:sp>
        <p:nvSpPr>
          <p:cNvPr id="4" name="Espace réservé du numéro de diapositive 3">
            <a:extLst>
              <a:ext uri="{FF2B5EF4-FFF2-40B4-BE49-F238E27FC236}">
                <a16:creationId xmlns:a16="http://schemas.microsoft.com/office/drawing/2014/main" id="{1EB6B71B-6D34-3D37-E541-82F9ADA716D1}"/>
              </a:ext>
            </a:extLst>
          </p:cNvPr>
          <p:cNvSpPr>
            <a:spLocks noGrp="1"/>
          </p:cNvSpPr>
          <p:nvPr>
            <p:ph type="sldNum" sz="quarter" idx="10"/>
          </p:nvPr>
        </p:nvSpPr>
        <p:spPr/>
        <p:txBody>
          <a:bodyPr/>
          <a:lstStyle/>
          <a:p>
            <a:fld id="{611C94A3-6B54-421A-A0CC-0CAEA48A4D29}" type="slidenum">
              <a:rPr lang="x-none" smtClean="0"/>
              <a:pPr/>
              <a:t>14</a:t>
            </a:fld>
            <a:endParaRPr lang="x-none"/>
          </a:p>
        </p:txBody>
      </p:sp>
    </p:spTree>
    <p:extLst>
      <p:ext uri="{BB962C8B-B14F-4D97-AF65-F5344CB8AC3E}">
        <p14:creationId xmlns:p14="http://schemas.microsoft.com/office/powerpoint/2010/main" val="397470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Voici quelques tendances et perspectives pour l’avenir du coaching en radiothérapie </a:t>
            </a:r>
            <a:r>
              <a:rPr lang="fr-FR" sz="800" dirty="0">
                <a:solidFill>
                  <a:schemeClr val="tx1"/>
                </a:solidFill>
                <a:latin typeface="+mj-lt"/>
              </a:rPr>
              <a:t>:</a:t>
            </a:r>
          </a:p>
          <a:p>
            <a:endParaRPr lang="fr-FR" dirty="0">
              <a:solidFill>
                <a:schemeClr val="tx1"/>
              </a:solidFill>
              <a:latin typeface="+mj-lt"/>
            </a:endParaRPr>
          </a:p>
          <a:p>
            <a:r>
              <a:rPr lang="fr-FR" dirty="0">
                <a:solidFill>
                  <a:schemeClr val="tx1"/>
                </a:solidFill>
                <a:latin typeface="+mj-lt"/>
              </a:rPr>
              <a:t>Dans le futur</a:t>
            </a:r>
          </a:p>
          <a:p>
            <a:r>
              <a:rPr lang="fr-FR" dirty="0">
                <a:solidFill>
                  <a:schemeClr val="tx1"/>
                </a:solidFill>
                <a:latin typeface="+mj-lt"/>
              </a:rPr>
              <a:t>(radiothérapeutes, oncologues, techniciens et  infirmiers) </a:t>
            </a:r>
            <a:endParaRPr lang="fr-FR" dirty="0"/>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15</a:t>
            </a:fld>
            <a:endParaRPr lang="x-none"/>
          </a:p>
        </p:txBody>
      </p:sp>
    </p:spTree>
    <p:extLst>
      <p:ext uri="{BB962C8B-B14F-4D97-AF65-F5344CB8AC3E}">
        <p14:creationId xmlns:p14="http://schemas.microsoft.com/office/powerpoint/2010/main" val="51546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0C6F9-853C-9157-07A6-48B48609A0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3EA8C2-4DF8-3ED2-134A-24367CC16A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620637-A9BD-10FA-FCF8-4DEFCEA336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Les technologies numériques (applications mobiles, plateformes en ligne, réalité virtuelle, etc.) pourraient transformer le coaching en radiothérapie en offrant des outils supplémentaires pour l’accompagnement à distance. Par exemple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Par des applications qui permettant aux patients de suivre leur état émotionnel, de pratiquer des exercices de relaxation ou de recevoir des conseils personnalisés en fonction de leurs symptômes.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Avec</a:t>
            </a:r>
            <a:r>
              <a:rPr lang="fr-FR" sz="1200" kern="1200" baseline="0" dirty="0">
                <a:solidFill>
                  <a:schemeClr val="tx1"/>
                </a:solidFill>
                <a:latin typeface="+mn-lt"/>
                <a:ea typeface="+mn-ea"/>
                <a:cs typeface="+mn-cs"/>
              </a:rPr>
              <a:t> la </a:t>
            </a:r>
            <a:r>
              <a:rPr lang="fr-FR" sz="1200" kern="1200" dirty="0">
                <a:solidFill>
                  <a:schemeClr val="tx1"/>
                </a:solidFill>
                <a:latin typeface="+mn-lt"/>
                <a:ea typeface="+mn-ea"/>
                <a:cs typeface="+mn-cs"/>
              </a:rPr>
              <a:t>vidéoconférence, permettant aux patients de bénéficier d’un suivi continu même à domicile ou dans des zones géographiques reculées.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Des programmes de réalité virtuelle pourraient être utilisés pour aider à la gestion du stress et des douleurs, offrant des environnements de relaxation</a:t>
            </a:r>
            <a:endParaRPr lang="fr-FR" dirty="0"/>
          </a:p>
        </p:txBody>
      </p:sp>
      <p:sp>
        <p:nvSpPr>
          <p:cNvPr id="4" name="Espace réservé du numéro de diapositive 3">
            <a:extLst>
              <a:ext uri="{FF2B5EF4-FFF2-40B4-BE49-F238E27FC236}">
                <a16:creationId xmlns:a16="http://schemas.microsoft.com/office/drawing/2014/main" id="{A7F80728-479C-F379-A95B-97DB33788012}"/>
              </a:ext>
            </a:extLst>
          </p:cNvPr>
          <p:cNvSpPr>
            <a:spLocks noGrp="1"/>
          </p:cNvSpPr>
          <p:nvPr>
            <p:ph type="sldNum" sz="quarter" idx="10"/>
          </p:nvPr>
        </p:nvSpPr>
        <p:spPr/>
        <p:txBody>
          <a:bodyPr/>
          <a:lstStyle/>
          <a:p>
            <a:fld id="{611C94A3-6B54-421A-A0CC-0CAEA48A4D29}" type="slidenum">
              <a:rPr lang="x-none" smtClean="0"/>
              <a:pPr/>
              <a:t>16</a:t>
            </a:fld>
            <a:endParaRPr lang="x-none"/>
          </a:p>
        </p:txBody>
      </p:sp>
    </p:spTree>
    <p:extLst>
      <p:ext uri="{BB962C8B-B14F-4D97-AF65-F5344CB8AC3E}">
        <p14:creationId xmlns:p14="http://schemas.microsoft.com/office/powerpoint/2010/main" val="145941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FDB38-3B04-F35C-C4F0-524FCAD669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E56555-8F0D-5B23-EBC9-9699EDEF8B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703F2D-FDC7-8141-1633-2959E4B272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Don on peut faire un </a:t>
            </a:r>
            <a:r>
              <a:rPr lang="fr-FR" sz="1200" kern="1200" dirty="0" err="1">
                <a:solidFill>
                  <a:schemeClr val="tx1"/>
                </a:solidFill>
                <a:latin typeface="+mn-lt"/>
                <a:ea typeface="+mn-ea"/>
                <a:cs typeface="+mn-cs"/>
              </a:rPr>
              <a:t>dévlpmmemnt</a:t>
            </a:r>
            <a:r>
              <a:rPr lang="fr-FR" sz="1200" kern="1200" dirty="0">
                <a:solidFill>
                  <a:schemeClr val="tx1"/>
                </a:solidFill>
                <a:latin typeface="+mn-lt"/>
                <a:ea typeface="+mn-ea"/>
                <a:cs typeface="+mn-cs"/>
              </a:rPr>
              <a:t> des compétence de coach il est probable que des formations spécifiques à ce domaine émergeront pour préparer les coachs à comprendre les enjeux spécifiques des traitements oncologiques. Ces formations pourraient inclure des connaissances sur :</a:t>
            </a:r>
          </a:p>
          <a:p>
            <a:endParaRPr lang="fr-FR" dirty="0"/>
          </a:p>
        </p:txBody>
      </p:sp>
      <p:sp>
        <p:nvSpPr>
          <p:cNvPr id="4" name="Espace réservé du numéro de diapositive 3">
            <a:extLst>
              <a:ext uri="{FF2B5EF4-FFF2-40B4-BE49-F238E27FC236}">
                <a16:creationId xmlns:a16="http://schemas.microsoft.com/office/drawing/2014/main" id="{EAFF23C2-73F4-16C6-6DAD-44490D4FF40A}"/>
              </a:ext>
            </a:extLst>
          </p:cNvPr>
          <p:cNvSpPr>
            <a:spLocks noGrp="1"/>
          </p:cNvSpPr>
          <p:nvPr>
            <p:ph type="sldNum" sz="quarter" idx="10"/>
          </p:nvPr>
        </p:nvSpPr>
        <p:spPr/>
        <p:txBody>
          <a:bodyPr/>
          <a:lstStyle/>
          <a:p>
            <a:fld id="{611C94A3-6B54-421A-A0CC-0CAEA48A4D29}" type="slidenum">
              <a:rPr lang="x-none" smtClean="0"/>
              <a:pPr/>
              <a:t>17</a:t>
            </a:fld>
            <a:endParaRPr lang="x-none"/>
          </a:p>
        </p:txBody>
      </p:sp>
    </p:spTree>
    <p:extLst>
      <p:ext uri="{BB962C8B-B14F-4D97-AF65-F5344CB8AC3E}">
        <p14:creationId xmlns:p14="http://schemas.microsoft.com/office/powerpoint/2010/main" val="2424113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C’est une étape complémentaire aux traitements médicaux qui peut jouer un rôle clé dans la prise en charge global du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Cette approche pourrait ainsi contribuer à améliorer à la fois l'expérience du patient pendant le traitement et ses résultats à long terme.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18</a:t>
            </a:fld>
            <a:endParaRPr lang="x-none"/>
          </a:p>
        </p:txBody>
      </p:sp>
    </p:spTree>
    <p:extLst>
      <p:ext uri="{BB962C8B-B14F-4D97-AF65-F5344CB8AC3E}">
        <p14:creationId xmlns:p14="http://schemas.microsoft.com/office/powerpoint/2010/main" val="175955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a:t>
            </a:r>
            <a:r>
              <a:rPr lang="fr-FR" dirty="0" err="1"/>
              <a:t>èspère</a:t>
            </a:r>
            <a:r>
              <a:rPr lang="fr-FR" dirty="0"/>
              <a:t> avoir bien présenté ce nouveau concept nous allons voir comment cette expérience pratiqué au </a:t>
            </a:r>
            <a:r>
              <a:rPr lang="fr-FR" dirty="0" err="1"/>
              <a:t>cmik</a:t>
            </a:r>
            <a:r>
              <a:rPr lang="fr-FR" dirty="0"/>
              <a:t> avec mes collègue  merci pour votre attention et je vous souhaite une excellente journée</a:t>
            </a:r>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19</a:t>
            </a:fld>
            <a:endParaRPr lang="x-none"/>
          </a:p>
        </p:txBody>
      </p:sp>
    </p:spTree>
    <p:extLst>
      <p:ext uri="{BB962C8B-B14F-4D97-AF65-F5344CB8AC3E}">
        <p14:creationId xmlns:p14="http://schemas.microsoft.com/office/powerpoint/2010/main" val="148711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2</a:t>
            </a:fld>
            <a:endParaRPr lang="x-none"/>
          </a:p>
        </p:txBody>
      </p:sp>
    </p:spTree>
    <p:extLst>
      <p:ext uri="{BB962C8B-B14F-4D97-AF65-F5344CB8AC3E}">
        <p14:creationId xmlns:p14="http://schemas.microsoft.com/office/powerpoint/2010/main" val="157573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E1F37-53DE-7C61-C1D1-F3AF095222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1D3F05-7062-31D9-D754-A4D6130523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C3C73E9-DAF7-EEB8-1292-73E8BF2CFFA2}"/>
              </a:ext>
            </a:extLst>
          </p:cNvPr>
          <p:cNvSpPr>
            <a:spLocks noGrp="1"/>
          </p:cNvSpPr>
          <p:nvPr>
            <p:ph type="body" idx="1"/>
          </p:nvPr>
        </p:nvSpPr>
        <p:spPr/>
        <p:txBody>
          <a:bodyPr/>
          <a:lstStyle/>
          <a:p>
            <a:pPr marL="0" indent="0">
              <a:lnSpc>
                <a:spcPct val="150000"/>
              </a:lnSpc>
              <a:buNone/>
            </a:pPr>
            <a:r>
              <a:rPr lang="fr-FR" sz="1200" dirty="0">
                <a:solidFill>
                  <a:schemeClr val="tx1"/>
                </a:solidFill>
              </a:rPr>
              <a:t>Affronter le cancer n'est pas de tout repos ! C’est un défis aussi bien pour le patient que pour le cadre médical et para médical ,Même lorsque la maladie s'écarte, elle nous laisse avec un corps changé et une série de questions.</a:t>
            </a:r>
          </a:p>
          <a:p>
            <a:pPr marL="0" indent="0">
              <a:lnSpc>
                <a:spcPct val="150000"/>
              </a:lnSpc>
              <a:buNone/>
            </a:pPr>
            <a:r>
              <a:rPr lang="fr-FR" sz="1200" dirty="0">
                <a:solidFill>
                  <a:schemeClr val="tx1"/>
                </a:solidFill>
              </a:rPr>
              <a:t>Alors, La prise en charge d’un patient vivant avec un cancer ne se limite pas aux traitements: L’écoute, l’échange, l’empathie et la confiance sont autant des éléments qui favorisent l’alliance nécessaire pour faire face à </a:t>
            </a:r>
            <a:r>
              <a:rPr lang="fr-FR" sz="1200" dirty="0">
                <a:solidFill>
                  <a:srgbClr val="FF0000"/>
                </a:solidFill>
              </a:rPr>
              <a:t>l</a:t>
            </a:r>
            <a:r>
              <a:rPr lang="fr-FR" sz="1200" dirty="0">
                <a:solidFill>
                  <a:schemeClr val="tx1"/>
                </a:solidFill>
              </a:rPr>
              <a:t>a maladie.</a:t>
            </a:r>
          </a:p>
          <a:p>
            <a:pPr marL="0" indent="0">
              <a:lnSpc>
                <a:spcPct val="150000"/>
              </a:lnSpc>
              <a:buNone/>
            </a:pPr>
            <a:endParaRPr lang="fr-FR" sz="1200" dirty="0">
              <a:solidFill>
                <a:schemeClr val="tx1"/>
              </a:solidFill>
            </a:endParaRPr>
          </a:p>
          <a:p>
            <a:endParaRPr lang="fr-FR" dirty="0"/>
          </a:p>
        </p:txBody>
      </p:sp>
      <p:sp>
        <p:nvSpPr>
          <p:cNvPr id="4" name="Espace réservé du numéro de diapositive 3">
            <a:extLst>
              <a:ext uri="{FF2B5EF4-FFF2-40B4-BE49-F238E27FC236}">
                <a16:creationId xmlns:a16="http://schemas.microsoft.com/office/drawing/2014/main" id="{BF259097-B15C-3FC5-FC5B-5CB14CECD73A}"/>
              </a:ext>
            </a:extLst>
          </p:cNvPr>
          <p:cNvSpPr>
            <a:spLocks noGrp="1"/>
          </p:cNvSpPr>
          <p:nvPr>
            <p:ph type="sldNum" sz="quarter" idx="5"/>
          </p:nvPr>
        </p:nvSpPr>
        <p:spPr/>
        <p:txBody>
          <a:bodyPr/>
          <a:lstStyle/>
          <a:p>
            <a:fld id="{611C94A3-6B54-421A-A0CC-0CAEA48A4D29}" type="slidenum">
              <a:rPr lang="x-none" smtClean="0"/>
              <a:pPr/>
              <a:t>3</a:t>
            </a:fld>
            <a:endParaRPr lang="x-none"/>
          </a:p>
        </p:txBody>
      </p:sp>
    </p:spTree>
    <p:extLst>
      <p:ext uri="{BB962C8B-B14F-4D97-AF65-F5344CB8AC3E}">
        <p14:creationId xmlns:p14="http://schemas.microsoft.com/office/powerpoint/2010/main" val="182916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Consultation paramédical </a:t>
            </a:r>
            <a:r>
              <a:rPr lang="fr-FR" dirty="0" err="1"/>
              <a:t>compl</a:t>
            </a:r>
            <a:r>
              <a:rPr lang="fr-FR" dirty="0"/>
              <a:t> de consultation OD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Et Comme tous les outils de développement personnel, le coaching ne convient pas à tous, mais les expériences positives se multiplient et son efficacité est actuellement à l'étude.</a:t>
            </a:r>
          </a:p>
          <a:p>
            <a:endParaRPr lang="fr-FR" dirty="0"/>
          </a:p>
        </p:txBody>
      </p:sp>
      <p:sp>
        <p:nvSpPr>
          <p:cNvPr id="4" name="Espace réservé du numéro de diapositive 3"/>
          <p:cNvSpPr>
            <a:spLocks noGrp="1"/>
          </p:cNvSpPr>
          <p:nvPr>
            <p:ph type="sldNum" sz="quarter" idx="10"/>
          </p:nvPr>
        </p:nvSpPr>
        <p:spPr/>
        <p:txBody>
          <a:bodyPr/>
          <a:lstStyle/>
          <a:p>
            <a:fld id="{611C94A3-6B54-421A-A0CC-0CAEA48A4D29}" type="slidenum">
              <a:rPr lang="x-none" smtClean="0"/>
              <a:pPr/>
              <a:t>4</a:t>
            </a:fld>
            <a:endParaRPr lang="x-none"/>
          </a:p>
        </p:txBody>
      </p:sp>
    </p:spTree>
    <p:extLst>
      <p:ext uri="{BB962C8B-B14F-4D97-AF65-F5344CB8AC3E}">
        <p14:creationId xmlns:p14="http://schemas.microsoft.com/office/powerpoint/2010/main" val="118424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accent6">
                    <a:lumMod val="75000"/>
                  </a:schemeClr>
                </a:solidFill>
                <a:latin typeface="+mj-lt"/>
              </a:rPr>
              <a:t>Le coaching offrira aux patient un soutien émotionnel avec la gestion de l’anxiété</a:t>
            </a:r>
            <a:r>
              <a:rPr lang="fr-FR" dirty="0">
                <a:solidFill>
                  <a:schemeClr val="accent6">
                    <a:lumMod val="75000"/>
                  </a:schemeClr>
                </a:solidFill>
                <a:latin typeface="+mj-lt"/>
              </a:rPr>
              <a:t> et l’écoute active des</a:t>
            </a:r>
            <a:r>
              <a:rPr lang="fr-FR" baseline="0" dirty="0">
                <a:solidFill>
                  <a:schemeClr val="accent6">
                    <a:lumMod val="75000"/>
                  </a:schemeClr>
                </a:solidFill>
                <a:latin typeface="+mj-lt"/>
              </a:rPr>
              <a:t> patients qui </a:t>
            </a:r>
            <a:r>
              <a:rPr lang="fr-FR" dirty="0">
                <a:latin typeface="+mj-lt"/>
              </a:rPr>
              <a:t>peuvent ressentir une grande inquiétude face à leur diagnostic et aux traitements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mj-lt"/>
              </a:rPr>
              <a:t>Aussi on va faire une Education sur la RT</a:t>
            </a:r>
            <a:r>
              <a:rPr lang="fr-FR" baseline="0" dirty="0">
                <a:solidFill>
                  <a:schemeClr val="tx1"/>
                </a:solidFill>
                <a:latin typeface="+mj-lt"/>
              </a:rPr>
              <a:t> </a:t>
            </a:r>
            <a:r>
              <a:rPr lang="fr-FR" dirty="0">
                <a:solidFill>
                  <a:schemeClr val="tx1"/>
                </a:solidFill>
                <a:latin typeface="+mj-lt"/>
              </a:rPr>
              <a:t>En Expliquant</a:t>
            </a:r>
            <a:r>
              <a:rPr lang="fr-FR" baseline="0" dirty="0">
                <a:solidFill>
                  <a:schemeClr val="tx1"/>
                </a:solidFill>
                <a:latin typeface="+mj-lt"/>
              </a:rPr>
              <a:t> </a:t>
            </a:r>
            <a:r>
              <a:rPr lang="fr-FR" dirty="0">
                <a:solidFill>
                  <a:schemeClr val="tx1"/>
                </a:solidFill>
                <a:latin typeface="+mj-lt"/>
              </a:rPr>
              <a:t> le processus de traitement , dés l’arriver du patient jusqu’aux de suivi post traitement y compris ce qui se passe lors des séances de traitement,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mj-lt"/>
              </a:rPr>
              <a:t>L’amélioration</a:t>
            </a:r>
            <a:r>
              <a:rPr lang="fr-FR" baseline="0" dirty="0">
                <a:solidFill>
                  <a:schemeClr val="tx1"/>
                </a:solidFill>
                <a:latin typeface="+mj-lt"/>
              </a:rPr>
              <a:t> de l’expérience de patient </a:t>
            </a:r>
            <a:r>
              <a:rPr lang="fr-FR" dirty="0">
                <a:solidFill>
                  <a:schemeClr val="tx1"/>
                </a:solidFill>
                <a:latin typeface="+mj-lt"/>
              </a:rPr>
              <a:t>En créant un environnement rassurant et informatif, le coaching vise à rendre le parcours de soins moins stressant et plus compréhensible</a:t>
            </a:r>
            <a:r>
              <a:rPr lang="fr-FR" baseline="0" dirty="0">
                <a:solidFill>
                  <a:schemeClr val="tx1"/>
                </a:solidFill>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mj-lt"/>
              </a:rPr>
              <a:t>On doit Discuter les effets secondaires potentiels (fatigue, irritations cutanées,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mj-lt"/>
              </a:rPr>
              <a:t>Et bien sur il doit Former le patient sur les préparations </a:t>
            </a:r>
            <a:r>
              <a:rPr lang="fr-FR" dirty="0" err="1">
                <a:solidFill>
                  <a:schemeClr val="tx1"/>
                </a:solidFill>
                <a:latin typeface="+mj-lt"/>
              </a:rPr>
              <a:t>prés-traitement</a:t>
            </a:r>
            <a:endParaRPr lang="fr-FR"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tx1"/>
              </a:solidFill>
              <a:latin typeface="+mj-lt"/>
            </a:endParaRPr>
          </a:p>
          <a:p>
            <a:endParaRPr lang="fr-FR" dirty="0"/>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5</a:t>
            </a:fld>
            <a:endParaRPr lang="x-none"/>
          </a:p>
        </p:txBody>
      </p:sp>
    </p:spTree>
    <p:extLst>
      <p:ext uri="{BB962C8B-B14F-4D97-AF65-F5344CB8AC3E}">
        <p14:creationId xmlns:p14="http://schemas.microsoft.com/office/powerpoint/2010/main" val="149701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latin typeface="+mj-lt"/>
              </a:rPr>
              <a:t>Les caractères d'un coach en radiothérapie joue un rôle fondamental dans la qualité de l'accompagnement des patients. Ce type de coaching </a:t>
            </a:r>
            <a:r>
              <a:rPr lang="fr-FR" sz="1200" dirty="0" err="1">
                <a:solidFill>
                  <a:srgbClr val="FF0000"/>
                </a:solidFill>
                <a:latin typeface="+mj-lt"/>
              </a:rPr>
              <a:t>éxige</a:t>
            </a:r>
            <a:r>
              <a:rPr lang="fr-FR" sz="1200" dirty="0">
                <a:solidFill>
                  <a:srgbClr val="FF0000"/>
                </a:solidFill>
                <a:latin typeface="+mj-lt"/>
              </a:rPr>
              <a:t> des qualités humaines, psychologiques et professionnelles spécifiques pour répondre aux besoins sensibles des patients.</a:t>
            </a:r>
          </a:p>
          <a:p>
            <a:endParaRPr lang="fr-FR" dirty="0"/>
          </a:p>
          <a:p>
            <a:r>
              <a:rPr lang="fr-FR" dirty="0"/>
              <a:t>Il est nécessaire qu'il ait l’ </a:t>
            </a:r>
            <a:r>
              <a:rPr lang="fr-FR" sz="1200" b="1" dirty="0">
                <a:solidFill>
                  <a:schemeClr val="accent6">
                    <a:lumMod val="75000"/>
                  </a:schemeClr>
                </a:solidFill>
                <a:latin typeface="+mj-lt"/>
              </a:rPr>
              <a:t>Empathie et la compassion </a:t>
            </a:r>
            <a:r>
              <a:rPr lang="fr-FR" sz="1200" dirty="0">
                <a:solidFill>
                  <a:schemeClr val="accent6">
                    <a:lumMod val="75000"/>
                  </a:schemeClr>
                </a:solidFill>
                <a:latin typeface="+mj-lt"/>
              </a:rPr>
              <a:t> pour </a:t>
            </a:r>
            <a:r>
              <a:rPr lang="fr-FR" sz="1200" dirty="0">
                <a:solidFill>
                  <a:schemeClr val="tx1"/>
                </a:solidFill>
                <a:latin typeface="+mj-lt"/>
              </a:rPr>
              <a:t>être capable de se mettre à la place du patient, comprendre ses peurs et ses préoccupations</a:t>
            </a:r>
          </a:p>
          <a:p>
            <a:r>
              <a:rPr lang="fr-FR" sz="1200" dirty="0">
                <a:solidFill>
                  <a:schemeClr val="tx1"/>
                </a:solidFill>
                <a:latin typeface="+mj-lt"/>
              </a:rPr>
              <a:t>et à montrer un réel désir de l’aider à traverser cette épreuve difficile</a:t>
            </a:r>
          </a:p>
          <a:p>
            <a:endParaRPr lang="fr-FR" sz="1200" dirty="0">
              <a:solidFill>
                <a:schemeClr val="tx1"/>
              </a:solidFill>
              <a:latin typeface="+mj-lt"/>
            </a:endParaRPr>
          </a:p>
          <a:p>
            <a:r>
              <a:rPr lang="fr-FR" sz="1200" b="1" dirty="0">
                <a:solidFill>
                  <a:schemeClr val="accent6">
                    <a:lumMod val="75000"/>
                  </a:schemeClr>
                </a:solidFill>
                <a:latin typeface="+mj-lt"/>
              </a:rPr>
              <a:t>Expérience</a:t>
            </a:r>
            <a:r>
              <a:rPr lang="fr-FR" sz="1200" dirty="0">
                <a:solidFill>
                  <a:schemeClr val="accent6">
                    <a:lumMod val="75000"/>
                  </a:schemeClr>
                </a:solidFill>
                <a:latin typeface="+mj-lt"/>
              </a:rPr>
              <a:t> : </a:t>
            </a:r>
            <a:r>
              <a:rPr lang="fr-FR" sz="1200" dirty="0">
                <a:solidFill>
                  <a:schemeClr val="tx1"/>
                </a:solidFill>
                <a:latin typeface="+mj-lt"/>
              </a:rPr>
              <a:t>le coach doit posséder une solide connaissance de la radiothérapie, du matériel de contention et du parcours patient, Cette compétence permet au coach d’expliquer clairement au patient chaque étape du traitement et</a:t>
            </a:r>
            <a:r>
              <a:rPr lang="fr-FR" sz="1200" baseline="0" dirty="0">
                <a:solidFill>
                  <a:schemeClr val="tx1"/>
                </a:solidFill>
                <a:latin typeface="+mj-lt"/>
              </a:rPr>
              <a:t> </a:t>
            </a:r>
            <a:r>
              <a:rPr lang="fr-FR" sz="1200" dirty="0">
                <a:solidFill>
                  <a:schemeClr val="tx1"/>
                </a:solidFill>
                <a:latin typeface="+mj-lt"/>
              </a:rPr>
              <a:t>de répondre aux tout</a:t>
            </a:r>
            <a:r>
              <a:rPr lang="fr-FR" sz="1200" baseline="0" dirty="0">
                <a:solidFill>
                  <a:schemeClr val="tx1"/>
                </a:solidFill>
                <a:latin typeface="+mj-lt"/>
              </a:rPr>
              <a:t> ses </a:t>
            </a:r>
            <a:r>
              <a:rPr lang="fr-FR" sz="1200" dirty="0">
                <a:solidFill>
                  <a:schemeClr val="tx1"/>
                </a:solidFill>
                <a:latin typeface="+mj-lt"/>
              </a:rPr>
              <a:t>questions</a:t>
            </a:r>
          </a:p>
          <a:p>
            <a:endParaRPr lang="fr-FR" sz="12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j-lt"/>
              </a:rPr>
              <a:t>L’adaptabilité et le patience </a:t>
            </a:r>
            <a:r>
              <a:rPr lang="fr-FR" sz="1200" b="1" dirty="0">
                <a:solidFill>
                  <a:schemeClr val="accent4">
                    <a:lumMod val="75000"/>
                  </a:schemeClr>
                </a:solidFill>
                <a:latin typeface="+mj-lt"/>
              </a:rPr>
              <a:t>pour accompagner chaque personne à son rythme</a:t>
            </a:r>
            <a:r>
              <a:rPr lang="fr-FR" sz="1200" dirty="0">
                <a:solidFill>
                  <a:schemeClr val="accent4">
                    <a:lumMod val="75000"/>
                  </a:schemeClr>
                </a:solidFill>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accent4">
                  <a:lumMod val="75000"/>
                </a:schemeClr>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cap="none" normalizeH="0" baseline="0" dirty="0">
                <a:ln>
                  <a:noFill/>
                </a:ln>
                <a:solidFill>
                  <a:schemeClr val="tx1"/>
                </a:solidFill>
                <a:effectLst/>
                <a:latin typeface="+mj-lt"/>
              </a:rPr>
              <a:t>il doit savoir écouter sans jugement et poser des questions pertinentes. Cela aide à établir un lien de confiance et à encourager le patient à exprimer ses </a:t>
            </a:r>
            <a:r>
              <a:rPr kumimoji="0" lang="fr-FR" altLang="fr-FR" sz="1200" b="0" i="0" u="none" strike="noStrike" cap="none" normalizeH="0" baseline="0" dirty="0" err="1">
                <a:ln>
                  <a:noFill/>
                </a:ln>
                <a:solidFill>
                  <a:schemeClr val="tx1"/>
                </a:solidFill>
                <a:effectLst/>
                <a:latin typeface="+mj-lt"/>
              </a:rPr>
              <a:t>ressntis</a:t>
            </a:r>
            <a:r>
              <a:rPr kumimoji="0" lang="fr-FR" altLang="fr-FR" sz="1200" b="0" i="0" u="none" strike="noStrike" cap="none" normalizeH="0" baseline="0" dirty="0">
                <a:ln>
                  <a:noFill/>
                </a:ln>
                <a:solidFill>
                  <a:schemeClr val="tx1"/>
                </a:solidFill>
                <a:effectLst/>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cap="none" normalizeH="0" baseline="0" dirty="0">
                <a:ln>
                  <a:noFill/>
                </a:ln>
                <a:solidFill>
                  <a:schemeClr val="tx1"/>
                </a:solidFill>
                <a:effectLst/>
                <a:latin typeface="+mj-lt"/>
              </a:rPr>
              <a:t>le coach est tenu d’avoir une attitude positive et optimiste, sans tomber dans l'excès pour mieux encouragé ses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200" b="0" i="0" u="none" strike="noStrike" cap="none" normalizeH="0" baseline="0" dirty="0">
              <a:ln>
                <a:noFill/>
              </a:ln>
              <a:solidFill>
                <a:schemeClr val="tx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important qu'il </a:t>
            </a:r>
            <a:r>
              <a:rPr kumimoji="0" lang="fr-FR" altLang="fr-FR" sz="1200" b="0" i="0" u="none" strike="noStrike" cap="none" normalizeH="0" baseline="0" dirty="0">
                <a:ln>
                  <a:noFill/>
                </a:ln>
                <a:solidFill>
                  <a:schemeClr val="tx1"/>
                </a:solidFill>
                <a:effectLst/>
                <a:latin typeface="+mj-lt"/>
              </a:rPr>
              <a:t>être capable de gérer son propre stress et de rester calme et centré, même face à des situations difficiles ou émotionnellement chargées.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200" b="0" i="0" u="none" strike="noStrike" cap="none" normalizeH="0" baseline="0" dirty="0">
              <a:ln>
                <a:noFill/>
              </a:ln>
              <a:solidFill>
                <a:schemeClr val="tx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Le coach travaille avec des informations confidentielles et sensibles. Il doit avoir La capacité à respecter la vie privée des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200" b="0" i="0" u="none" strike="noStrike" cap="none" normalizeH="0" baseline="0" dirty="0">
              <a:ln>
                <a:noFill/>
              </a:ln>
              <a:solidFill>
                <a:schemeClr val="tx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200" b="0" i="0" u="none" strike="noStrike" cap="none" normalizeH="0" baseline="0" dirty="0">
              <a:ln>
                <a:noFill/>
              </a:ln>
              <a:solidFill>
                <a:schemeClr val="tx1"/>
              </a:solidFill>
              <a:effectLst/>
              <a:latin typeface="+mj-lt"/>
            </a:endParaRPr>
          </a:p>
          <a:p>
            <a:endParaRPr lang="fr-FR" dirty="0"/>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6</a:t>
            </a:fld>
            <a:endParaRPr lang="x-none"/>
          </a:p>
        </p:txBody>
      </p:sp>
    </p:spTree>
    <p:extLst>
      <p:ext uri="{BB962C8B-B14F-4D97-AF65-F5344CB8AC3E}">
        <p14:creationId xmlns:p14="http://schemas.microsoft.com/office/powerpoint/2010/main" val="233274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solidFill>
                  <a:schemeClr val="tx1"/>
                </a:solidFill>
                <a:latin typeface="+mj-lt"/>
              </a:rPr>
              <a:t>En somme</a:t>
            </a:r>
            <a:r>
              <a:rPr lang="fr-FR" dirty="0">
                <a:solidFill>
                  <a:schemeClr val="tx1"/>
                </a:solidFill>
                <a:latin typeface="+mj-lt"/>
              </a:rPr>
              <a:t>, le coach en radiothérapie doit combiner une forte intelligence émotionnelle avec des compétences interpersonnelles et professionnels avancées. Son rôle est d’apporter un soutien qui va bien au-delà des aspects techniques, en se montrant comme une présence stabilisante et rassurante pour les patients tout au long de leur parcours.</a:t>
            </a:r>
          </a:p>
          <a:p>
            <a:endParaRPr lang="fr-FR" dirty="0"/>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7</a:t>
            </a:fld>
            <a:endParaRPr lang="x-none"/>
          </a:p>
        </p:txBody>
      </p:sp>
    </p:spTree>
    <p:extLst>
      <p:ext uri="{BB962C8B-B14F-4D97-AF65-F5344CB8AC3E}">
        <p14:creationId xmlns:p14="http://schemas.microsoft.com/office/powerpoint/2010/main" val="1628066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latin typeface="+mj-lt"/>
              </a:rPr>
              <a:t>Dans cette séance</a:t>
            </a:r>
            <a:r>
              <a:rPr lang="fr-FR" sz="800" baseline="0" dirty="0">
                <a:solidFill>
                  <a:schemeClr val="tx1"/>
                </a:solidFill>
                <a:latin typeface="+mj-lt"/>
              </a:rPr>
              <a:t> de coaching on </a:t>
            </a:r>
            <a:r>
              <a:rPr lang="fr-FR" sz="1200" dirty="0">
                <a:solidFill>
                  <a:schemeClr val="tx1"/>
                </a:solidFill>
                <a:latin typeface="+mj-lt"/>
              </a:rPr>
              <a:t>peut utiliser une variété d'outils et d'équipements .Voici une liste des outils et équipements les plus couramment utilisés dans ce contexte</a:t>
            </a:r>
          </a:p>
          <a:p>
            <a:endParaRPr lang="fr-FR" sz="1200" dirty="0">
              <a:solidFill>
                <a:schemeClr val="tx1"/>
              </a:solidFill>
              <a:latin typeface="+mj-lt"/>
            </a:endParaRPr>
          </a:p>
          <a:p>
            <a:r>
              <a:rPr lang="fr-FR" sz="1200" dirty="0">
                <a:solidFill>
                  <a:schemeClr val="tx1"/>
                </a:solidFill>
                <a:latin typeface="+mj-lt"/>
              </a:rPr>
              <a:t>un dossier médical du patient qui résume l’états  général de patient pour savoir mieux son parcours thérapeutique</a:t>
            </a:r>
          </a:p>
          <a:p>
            <a:endParaRPr lang="fr-FR" sz="1200" dirty="0">
              <a:solidFill>
                <a:schemeClr val="tx1"/>
              </a:solidFill>
              <a:latin typeface="+mj-lt"/>
            </a:endParaRPr>
          </a:p>
          <a:p>
            <a:r>
              <a:rPr lang="fr-FR" dirty="0">
                <a:solidFill>
                  <a:schemeClr val="tx1"/>
                </a:solidFill>
                <a:latin typeface="+mj-lt"/>
              </a:rPr>
              <a:t>un document clair et compréhensible expliquant le déroulement de la radiothérapie</a:t>
            </a:r>
            <a:endParaRPr lang="fr-FR" sz="1200" dirty="0">
              <a:solidFill>
                <a:schemeClr val="tx1"/>
              </a:solidFill>
              <a:latin typeface="+mj-lt"/>
            </a:endParaRPr>
          </a:p>
        </p:txBody>
      </p:sp>
      <p:sp>
        <p:nvSpPr>
          <p:cNvPr id="4" name="Espace réservé du numéro de diapositive 3"/>
          <p:cNvSpPr>
            <a:spLocks noGrp="1"/>
          </p:cNvSpPr>
          <p:nvPr>
            <p:ph type="sldNum" sz="quarter" idx="5"/>
          </p:nvPr>
        </p:nvSpPr>
        <p:spPr/>
        <p:txBody>
          <a:bodyPr/>
          <a:lstStyle/>
          <a:p>
            <a:fld id="{611C94A3-6B54-421A-A0CC-0CAEA48A4D29}" type="slidenum">
              <a:rPr lang="x-none" smtClean="0"/>
              <a:pPr/>
              <a:t>8</a:t>
            </a:fld>
            <a:endParaRPr lang="x-none"/>
          </a:p>
        </p:txBody>
      </p:sp>
    </p:spTree>
    <p:extLst>
      <p:ext uri="{BB962C8B-B14F-4D97-AF65-F5344CB8AC3E}">
        <p14:creationId xmlns:p14="http://schemas.microsoft.com/office/powerpoint/2010/main" val="233681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AAB6B-8FD3-A55E-4755-587D5540C8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EB6913-AF9B-B012-CA73-BD9DB758D4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78B60A-E8FF-2352-0C02-F0A7661C797E}"/>
              </a:ext>
            </a:extLst>
          </p:cNvPr>
          <p:cNvSpPr>
            <a:spLocks noGrp="1"/>
          </p:cNvSpPr>
          <p:nvPr>
            <p:ph type="body" idx="1"/>
          </p:nvPr>
        </p:nvSpPr>
        <p:spPr/>
        <p:txBody>
          <a:bodyPr/>
          <a:lstStyle/>
          <a:p>
            <a:r>
              <a:rPr lang="fr-FR" dirty="0">
                <a:solidFill>
                  <a:schemeClr val="tx1"/>
                </a:solidFill>
                <a:latin typeface="+mj-lt"/>
              </a:rPr>
              <a:t>Des vidéos éducatives sur le déroulement des séances </a:t>
            </a:r>
          </a:p>
          <a:p>
            <a:endParaRPr lang="fr-FR" dirty="0">
              <a:solidFill>
                <a:schemeClr val="tx1"/>
              </a:solidFill>
              <a:latin typeface="+mj-lt"/>
            </a:endParaRPr>
          </a:p>
          <a:p>
            <a:r>
              <a:rPr lang="fr-FR" sz="1200" dirty="0">
                <a:solidFill>
                  <a:schemeClr val="tx1"/>
                </a:solidFill>
                <a:latin typeface="+mj-lt"/>
              </a:rPr>
              <a:t>Salle bien équipée dédiée contenant les modèles de matériels du contention qui va utilisé lors de son traitement </a:t>
            </a:r>
            <a:endParaRPr lang="fr-FR" dirty="0"/>
          </a:p>
        </p:txBody>
      </p:sp>
      <p:sp>
        <p:nvSpPr>
          <p:cNvPr id="4" name="Espace réservé du numéro de diapositive 3">
            <a:extLst>
              <a:ext uri="{FF2B5EF4-FFF2-40B4-BE49-F238E27FC236}">
                <a16:creationId xmlns:a16="http://schemas.microsoft.com/office/drawing/2014/main" id="{F2069EFA-7912-D461-1F6A-3D8C90570DCF}"/>
              </a:ext>
            </a:extLst>
          </p:cNvPr>
          <p:cNvSpPr>
            <a:spLocks noGrp="1"/>
          </p:cNvSpPr>
          <p:nvPr>
            <p:ph type="sldNum" sz="quarter" idx="5"/>
          </p:nvPr>
        </p:nvSpPr>
        <p:spPr/>
        <p:txBody>
          <a:bodyPr/>
          <a:lstStyle/>
          <a:p>
            <a:fld id="{611C94A3-6B54-421A-A0CC-0CAEA48A4D29}" type="slidenum">
              <a:rPr lang="x-none" smtClean="0"/>
              <a:pPr/>
              <a:t>9</a:t>
            </a:fld>
            <a:endParaRPr lang="x-none"/>
          </a:p>
        </p:txBody>
      </p:sp>
    </p:spTree>
    <p:extLst>
      <p:ext uri="{BB962C8B-B14F-4D97-AF65-F5344CB8AC3E}">
        <p14:creationId xmlns:p14="http://schemas.microsoft.com/office/powerpoint/2010/main" val="359709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CB94E-CB94-6EC0-07BF-30732436BCF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33AB314-EDB4-EFE8-A001-5D69E874B4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465B45-E4F1-86DF-724F-652151997209}"/>
              </a:ext>
            </a:extLst>
          </p:cNvPr>
          <p:cNvSpPr>
            <a:spLocks noGrp="1"/>
          </p:cNvSpPr>
          <p:nvPr>
            <p:ph type="dt" sz="half" idx="10"/>
          </p:nvPr>
        </p:nvSpPr>
        <p:spPr/>
        <p:txBody>
          <a:bodyPr/>
          <a:lstStyle/>
          <a:p>
            <a:fld id="{0AF36E49-A5BD-4A2F-AC46-F85C31C46D8D}" type="datetime1">
              <a:rPr lang="en-US" smtClean="0"/>
              <a:pPr/>
              <a:t>11/22/2024</a:t>
            </a:fld>
            <a:endParaRPr lang="en-US" dirty="0"/>
          </a:p>
        </p:txBody>
      </p:sp>
      <p:sp>
        <p:nvSpPr>
          <p:cNvPr id="5" name="Espace réservé du pied de page 4">
            <a:extLst>
              <a:ext uri="{FF2B5EF4-FFF2-40B4-BE49-F238E27FC236}">
                <a16:creationId xmlns:a16="http://schemas.microsoft.com/office/drawing/2014/main" id="{9C1775E4-0F87-FB27-40FF-E66990C165E9}"/>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1F47E585-0222-4AE0-290E-7D05053719C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3219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4C6722-5D67-7A4D-19D4-C4F2497D27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CBAD82-3395-A10F-8670-236AB093BF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C50E65-EC3A-0DD3-7ED0-5FF1A4F35C30}"/>
              </a:ext>
            </a:extLst>
          </p:cNvPr>
          <p:cNvSpPr>
            <a:spLocks noGrp="1"/>
          </p:cNvSpPr>
          <p:nvPr>
            <p:ph type="dt" sz="half" idx="10"/>
          </p:nvPr>
        </p:nvSpPr>
        <p:spPr/>
        <p:txBody>
          <a:bodyPr/>
          <a:lstStyle/>
          <a:p>
            <a:fld id="{481A3102-D046-4392-A5B7-5EBBC94F791B}" type="datetime1">
              <a:rPr lang="en-US" smtClean="0"/>
              <a:pPr/>
              <a:t>11/22/2024</a:t>
            </a:fld>
            <a:endParaRPr lang="en-US" dirty="0"/>
          </a:p>
        </p:txBody>
      </p:sp>
      <p:sp>
        <p:nvSpPr>
          <p:cNvPr id="5" name="Espace réservé du pied de page 4">
            <a:extLst>
              <a:ext uri="{FF2B5EF4-FFF2-40B4-BE49-F238E27FC236}">
                <a16:creationId xmlns:a16="http://schemas.microsoft.com/office/drawing/2014/main" id="{2008FB58-6BA3-BB07-E855-C14553BD3F1A}"/>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D479999B-295D-2C1D-9A06-D3FDC8357D81}"/>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4947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F9F28F-E2B9-E6A9-2385-D19C9071C13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B908C0A-11CB-670C-4BDD-5396A6CDB0C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BD6044-67EC-A8A6-ADEA-605690CE93C7}"/>
              </a:ext>
            </a:extLst>
          </p:cNvPr>
          <p:cNvSpPr>
            <a:spLocks noGrp="1"/>
          </p:cNvSpPr>
          <p:nvPr>
            <p:ph type="dt" sz="half" idx="10"/>
          </p:nvPr>
        </p:nvSpPr>
        <p:spPr/>
        <p:txBody>
          <a:bodyPr/>
          <a:lstStyle/>
          <a:p>
            <a:fld id="{03FAFC68-FB92-425E-B97E-D5F2B24767C7}" type="datetime1">
              <a:rPr lang="en-US" smtClean="0"/>
              <a:pPr/>
              <a:t>11/22/2024</a:t>
            </a:fld>
            <a:endParaRPr lang="en-US" dirty="0"/>
          </a:p>
        </p:txBody>
      </p:sp>
      <p:sp>
        <p:nvSpPr>
          <p:cNvPr id="5" name="Espace réservé du pied de page 4">
            <a:extLst>
              <a:ext uri="{FF2B5EF4-FFF2-40B4-BE49-F238E27FC236}">
                <a16:creationId xmlns:a16="http://schemas.microsoft.com/office/drawing/2014/main" id="{32023AFB-E6F5-F455-BA42-0C799B651D71}"/>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B4091489-2E4C-0BE7-9349-864F060D58B5}"/>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59607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839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F665A-F64E-8DBB-8432-1F5320B1A8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DA86AB-37B4-E74C-E686-C72FA4379DF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72287E-DAA4-8256-0D33-30137DBEED7C}"/>
              </a:ext>
            </a:extLst>
          </p:cNvPr>
          <p:cNvSpPr>
            <a:spLocks noGrp="1"/>
          </p:cNvSpPr>
          <p:nvPr>
            <p:ph type="dt" sz="half" idx="10"/>
          </p:nvPr>
        </p:nvSpPr>
        <p:spPr/>
        <p:txBody>
          <a:bodyPr/>
          <a:lstStyle/>
          <a:p>
            <a:fld id="{0C320A66-DF8B-468D-A8B9-03C1AF6A95E9}" type="datetime1">
              <a:rPr lang="en-US" smtClean="0"/>
              <a:pPr/>
              <a:t>11/22/2024</a:t>
            </a:fld>
            <a:endParaRPr lang="en-US" dirty="0"/>
          </a:p>
        </p:txBody>
      </p:sp>
      <p:sp>
        <p:nvSpPr>
          <p:cNvPr id="5" name="Espace réservé du pied de page 4">
            <a:extLst>
              <a:ext uri="{FF2B5EF4-FFF2-40B4-BE49-F238E27FC236}">
                <a16:creationId xmlns:a16="http://schemas.microsoft.com/office/drawing/2014/main" id="{40526454-F4B0-A37D-6504-CDE89AEF8F1D}"/>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A4630A1D-602A-4864-C4E6-2BC2054A7520}"/>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415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C7541B-7013-2ABF-07E3-A696ABC52B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14E353-10D9-6457-01BD-13841A21D3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E60BB7-FEAF-23AC-AA43-203EE99DF7E9}"/>
              </a:ext>
            </a:extLst>
          </p:cNvPr>
          <p:cNvSpPr>
            <a:spLocks noGrp="1"/>
          </p:cNvSpPr>
          <p:nvPr>
            <p:ph type="dt" sz="half" idx="10"/>
          </p:nvPr>
        </p:nvSpPr>
        <p:spPr/>
        <p:txBody>
          <a:bodyPr/>
          <a:lstStyle/>
          <a:p>
            <a:fld id="{E2E7E417-6781-48EF-B194-12B4C2E7E631}" type="datetime1">
              <a:rPr lang="en-US" smtClean="0"/>
              <a:pPr/>
              <a:t>11/22/2024</a:t>
            </a:fld>
            <a:endParaRPr lang="en-US" dirty="0"/>
          </a:p>
        </p:txBody>
      </p:sp>
      <p:sp>
        <p:nvSpPr>
          <p:cNvPr id="5" name="Espace réservé du pied de page 4">
            <a:extLst>
              <a:ext uri="{FF2B5EF4-FFF2-40B4-BE49-F238E27FC236}">
                <a16:creationId xmlns:a16="http://schemas.microsoft.com/office/drawing/2014/main" id="{8B0D356B-E34C-FAA0-071C-FF5593D5FF1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C8661D93-6B90-25B7-C082-DC133232CC5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741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A84B9-18F5-A70A-E6C9-5F20082BCC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F37A0B0-ABE0-A37F-9A11-84A16DE449A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2AC68E-4A0C-C074-1728-98CCEEAD495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9D9E0AE-3AEE-A3EF-0CBC-1AC26CB8F8B6}"/>
              </a:ext>
            </a:extLst>
          </p:cNvPr>
          <p:cNvSpPr>
            <a:spLocks noGrp="1"/>
          </p:cNvSpPr>
          <p:nvPr>
            <p:ph type="dt" sz="half" idx="10"/>
          </p:nvPr>
        </p:nvSpPr>
        <p:spPr/>
        <p:txBody>
          <a:bodyPr/>
          <a:lstStyle/>
          <a:p>
            <a:fld id="{F1F203F9-EA37-4BE0-BE65-9CB3743913FA}" type="datetime1">
              <a:rPr lang="en-US" smtClean="0"/>
              <a:pPr/>
              <a:t>11/22/2024</a:t>
            </a:fld>
            <a:endParaRPr lang="en-US" dirty="0"/>
          </a:p>
        </p:txBody>
      </p:sp>
      <p:sp>
        <p:nvSpPr>
          <p:cNvPr id="6" name="Espace réservé du pied de page 5">
            <a:extLst>
              <a:ext uri="{FF2B5EF4-FFF2-40B4-BE49-F238E27FC236}">
                <a16:creationId xmlns:a16="http://schemas.microsoft.com/office/drawing/2014/main" id="{D29B5785-5384-F154-F951-63CCB0A2EC68}"/>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03A8DFA4-41A0-A958-A58F-F940FF407388}"/>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7568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BCA3A-5131-B773-8F92-017B5A189E8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5473306-67D6-F8DD-03CA-3FC61061D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FD5F1B3-CEDD-5CFF-DB75-9B00FC361D2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4B1821-EB31-0828-3828-ECEEB3ADC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B0340FC-A39C-15BA-C904-F39861B506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760C4A-9C1D-DF0E-5E69-BC3B6C126CFA}"/>
              </a:ext>
            </a:extLst>
          </p:cNvPr>
          <p:cNvSpPr>
            <a:spLocks noGrp="1"/>
          </p:cNvSpPr>
          <p:nvPr>
            <p:ph type="dt" sz="half" idx="10"/>
          </p:nvPr>
        </p:nvSpPr>
        <p:spPr/>
        <p:txBody>
          <a:bodyPr/>
          <a:lstStyle/>
          <a:p>
            <a:fld id="{C550F51D-661E-4AFD-85F6-886B1B65EA3F}" type="datetime1">
              <a:rPr lang="en-US" smtClean="0"/>
              <a:pPr/>
              <a:t>11/22/2024</a:t>
            </a:fld>
            <a:endParaRPr lang="en-US" dirty="0"/>
          </a:p>
        </p:txBody>
      </p:sp>
      <p:sp>
        <p:nvSpPr>
          <p:cNvPr id="8" name="Espace réservé du pied de page 7">
            <a:extLst>
              <a:ext uri="{FF2B5EF4-FFF2-40B4-BE49-F238E27FC236}">
                <a16:creationId xmlns:a16="http://schemas.microsoft.com/office/drawing/2014/main" id="{AA900601-589B-9BFC-0024-31C9E8D5D839}"/>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0DB36575-2CE1-40A5-3C3D-F0D772BDAD00}"/>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4898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8CE2F-1585-E1F6-9022-C5ECDEAE280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3E3B35E-D91B-C18D-6D61-1AFD281E357B}"/>
              </a:ext>
            </a:extLst>
          </p:cNvPr>
          <p:cNvSpPr>
            <a:spLocks noGrp="1"/>
          </p:cNvSpPr>
          <p:nvPr>
            <p:ph type="dt" sz="half" idx="10"/>
          </p:nvPr>
        </p:nvSpPr>
        <p:spPr/>
        <p:txBody>
          <a:bodyPr/>
          <a:lstStyle/>
          <a:p>
            <a:fld id="{D52F91DE-DED9-41C4-828C-8A3E97796E47}" type="datetime1">
              <a:rPr lang="en-US" smtClean="0"/>
              <a:pPr/>
              <a:t>11/22/2024</a:t>
            </a:fld>
            <a:endParaRPr lang="en-US" dirty="0"/>
          </a:p>
        </p:txBody>
      </p:sp>
      <p:sp>
        <p:nvSpPr>
          <p:cNvPr id="4" name="Espace réservé du pied de page 3">
            <a:extLst>
              <a:ext uri="{FF2B5EF4-FFF2-40B4-BE49-F238E27FC236}">
                <a16:creationId xmlns:a16="http://schemas.microsoft.com/office/drawing/2014/main" id="{0445B918-32C4-89EE-D4BF-9FAAA534568E}"/>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DEB6C896-DCF8-CB4A-90C3-1192F4535D45}"/>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9022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F2CED0-3A2C-EDD1-193C-F9F1313E659B}"/>
              </a:ext>
            </a:extLst>
          </p:cNvPr>
          <p:cNvSpPr>
            <a:spLocks noGrp="1"/>
          </p:cNvSpPr>
          <p:nvPr>
            <p:ph type="dt" sz="half" idx="10"/>
          </p:nvPr>
        </p:nvSpPr>
        <p:spPr/>
        <p:txBody>
          <a:bodyPr/>
          <a:lstStyle/>
          <a:p>
            <a:fld id="{B9A69E42-0AE2-441C-9F90-A531E0E876EE}" type="datetime1">
              <a:rPr lang="en-US" smtClean="0"/>
              <a:pPr/>
              <a:t>11/22/2024</a:t>
            </a:fld>
            <a:endParaRPr lang="en-US" dirty="0"/>
          </a:p>
        </p:txBody>
      </p:sp>
      <p:sp>
        <p:nvSpPr>
          <p:cNvPr id="3" name="Espace réservé du pied de page 2">
            <a:extLst>
              <a:ext uri="{FF2B5EF4-FFF2-40B4-BE49-F238E27FC236}">
                <a16:creationId xmlns:a16="http://schemas.microsoft.com/office/drawing/2014/main" id="{C126AFD0-22A0-0C53-CA2D-80650DE7C49B}"/>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2AD23ACD-D6E6-FBDA-805B-0815E3CF6B48}"/>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4571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15EF3-22F7-C0CE-C141-6C856624DB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3483BED-E356-A1A7-3C64-7C9C98CE3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5D7659-6B41-254E-5EDC-009A11807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6C51BCE-C867-F75B-E5F1-ED5688D72451}"/>
              </a:ext>
            </a:extLst>
          </p:cNvPr>
          <p:cNvSpPr>
            <a:spLocks noGrp="1"/>
          </p:cNvSpPr>
          <p:nvPr>
            <p:ph type="dt" sz="half" idx="10"/>
          </p:nvPr>
        </p:nvSpPr>
        <p:spPr/>
        <p:txBody>
          <a:bodyPr/>
          <a:lstStyle/>
          <a:p>
            <a:fld id="{EC8422A8-1EE4-4A09-92A5-7E312A63E6B0}" type="datetime1">
              <a:rPr lang="en-US" smtClean="0"/>
              <a:pPr/>
              <a:t>11/22/2024</a:t>
            </a:fld>
            <a:endParaRPr lang="en-US" dirty="0"/>
          </a:p>
        </p:txBody>
      </p:sp>
      <p:sp>
        <p:nvSpPr>
          <p:cNvPr id="6" name="Espace réservé du pied de page 5">
            <a:extLst>
              <a:ext uri="{FF2B5EF4-FFF2-40B4-BE49-F238E27FC236}">
                <a16:creationId xmlns:a16="http://schemas.microsoft.com/office/drawing/2014/main" id="{F6CFF521-9CDD-5B79-71A5-817973311D19}"/>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BC5F444C-FBCA-F847-A3DE-D3BA671A5A77}"/>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9369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F430B-984E-5C56-D66C-CB6DAA1FD0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18F623D-E260-7E33-94DB-A2CEBECB3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6814E63-6C86-B4DE-E7DA-A988B4D85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14A403-6DD3-8281-681E-590CF8ED80F7}"/>
              </a:ext>
            </a:extLst>
          </p:cNvPr>
          <p:cNvSpPr>
            <a:spLocks noGrp="1"/>
          </p:cNvSpPr>
          <p:nvPr>
            <p:ph type="dt" sz="half" idx="10"/>
          </p:nvPr>
        </p:nvSpPr>
        <p:spPr/>
        <p:txBody>
          <a:bodyPr/>
          <a:lstStyle/>
          <a:p>
            <a:fld id="{3B39D60E-2D21-445E-B71F-66AA9F05552A}" type="datetime1">
              <a:rPr lang="en-US" smtClean="0"/>
              <a:pPr/>
              <a:t>11/22/2024</a:t>
            </a:fld>
            <a:endParaRPr lang="en-US" dirty="0"/>
          </a:p>
        </p:txBody>
      </p:sp>
      <p:sp>
        <p:nvSpPr>
          <p:cNvPr id="6" name="Espace réservé du pied de page 5">
            <a:extLst>
              <a:ext uri="{FF2B5EF4-FFF2-40B4-BE49-F238E27FC236}">
                <a16:creationId xmlns:a16="http://schemas.microsoft.com/office/drawing/2014/main" id="{9BCB2288-3852-72E8-3A49-CE6F4725A28D}"/>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1A9B79A1-3464-B7E8-5FE6-64C04542C06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567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75DA17-3F43-4F2B-3987-E869D7F26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D83806E-D7D1-4B9F-D3BE-101BA0411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6FE2C3-B47E-1F2C-F2F8-CF332F12D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01B8-DD69-47F2-B3CE-FCBA4BAA82D3}" type="datetime1">
              <a:rPr lang="en-US" smtClean="0"/>
              <a:pPr/>
              <a:t>11/22/2024</a:t>
            </a:fld>
            <a:endParaRPr lang="en-US" dirty="0"/>
          </a:p>
        </p:txBody>
      </p:sp>
      <p:sp>
        <p:nvSpPr>
          <p:cNvPr id="5" name="Espace réservé du pied de page 4">
            <a:extLst>
              <a:ext uri="{FF2B5EF4-FFF2-40B4-BE49-F238E27FC236}">
                <a16:creationId xmlns:a16="http://schemas.microsoft.com/office/drawing/2014/main" id="{4AADDC7B-D518-7465-2D60-42392945E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B5BA42FE-8AEB-32E1-82F2-BD70D104D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4337683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3218" y="2229743"/>
            <a:ext cx="10819138" cy="2262781"/>
          </a:xfrm>
        </p:spPr>
        <p:txBody>
          <a:bodyPr/>
          <a:lstStyle/>
          <a:p>
            <a:r>
              <a:rPr lang="fr-FR" b="1" dirty="0">
                <a:ln w="9525">
                  <a:solidFill>
                    <a:schemeClr val="bg1"/>
                  </a:solidFill>
                  <a:prstDash val="solid"/>
                </a:ln>
                <a:solidFill>
                  <a:srgbClr val="002060"/>
                </a:solidFill>
                <a:effectLst>
                  <a:outerShdw blurRad="38100" dist="38100" dir="2700000" algn="tl">
                    <a:srgbClr val="000000">
                      <a:alpha val="43137"/>
                    </a:srgbClr>
                  </a:outerShdw>
                </a:effectLst>
                <a:latin typeface="Arial Rounded MT Bold" panose="020F0704030504030204" pitchFamily="34" charset="0"/>
              </a:rPr>
              <a:t>LE COACHING EN RADIOTHÉRAPIE</a:t>
            </a:r>
          </a:p>
        </p:txBody>
      </p:sp>
      <p:sp>
        <p:nvSpPr>
          <p:cNvPr id="3" name="Sous-titre 2"/>
          <p:cNvSpPr>
            <a:spLocks noGrp="1"/>
          </p:cNvSpPr>
          <p:nvPr>
            <p:ph type="subTitle" idx="1"/>
          </p:nvPr>
        </p:nvSpPr>
        <p:spPr>
          <a:xfrm>
            <a:off x="8492318" y="5218065"/>
            <a:ext cx="3710756" cy="1620957"/>
          </a:xfrm>
        </p:spPr>
        <p:txBody>
          <a:bodyPr>
            <a:normAutofit fontScale="85000" lnSpcReduction="10000"/>
          </a:bodyPr>
          <a:lstStyle/>
          <a:p>
            <a:pPr>
              <a:lnSpc>
                <a:spcPct val="120000"/>
              </a:lnSpc>
            </a:pPr>
            <a:r>
              <a:rPr lang="fr-FR" sz="2800" b="1" dirty="0">
                <a:solidFill>
                  <a:schemeClr val="bg2">
                    <a:lumMod val="75000"/>
                  </a:schemeClr>
                </a:solidFill>
                <a:latin typeface="+mj-lt"/>
              </a:rPr>
              <a:t>Elaboré  par:</a:t>
            </a:r>
          </a:p>
          <a:p>
            <a:pPr>
              <a:lnSpc>
                <a:spcPct val="120000"/>
              </a:lnSpc>
            </a:pPr>
            <a:r>
              <a:rPr lang="fr-FR" sz="3100" b="1" dirty="0" err="1">
                <a:solidFill>
                  <a:schemeClr val="bg1">
                    <a:lumMod val="50000"/>
                  </a:schemeClr>
                </a:solidFill>
                <a:latin typeface="+mj-lt"/>
              </a:rPr>
              <a:t>Fekih</a:t>
            </a:r>
            <a:r>
              <a:rPr lang="fr-FR" sz="3100" b="1" dirty="0">
                <a:solidFill>
                  <a:schemeClr val="bg1">
                    <a:lumMod val="50000"/>
                  </a:schemeClr>
                </a:solidFill>
                <a:latin typeface="+mj-lt"/>
              </a:rPr>
              <a:t> </a:t>
            </a:r>
            <a:r>
              <a:rPr lang="fr-FR" sz="3100" b="1" dirty="0" err="1">
                <a:solidFill>
                  <a:schemeClr val="bg1">
                    <a:lumMod val="50000"/>
                  </a:schemeClr>
                </a:solidFill>
                <a:latin typeface="+mj-lt"/>
              </a:rPr>
              <a:t>Ameni</a:t>
            </a:r>
            <a:endParaRPr lang="fr-FR" sz="3100" b="1" dirty="0">
              <a:solidFill>
                <a:schemeClr val="bg1">
                  <a:lumMod val="50000"/>
                </a:schemeClr>
              </a:solidFill>
              <a:latin typeface="+mj-lt"/>
            </a:endParaRPr>
          </a:p>
          <a:p>
            <a:pPr>
              <a:lnSpc>
                <a:spcPct val="120000"/>
              </a:lnSpc>
            </a:pPr>
            <a:r>
              <a:rPr lang="fr-FR" sz="3100" b="1" dirty="0" err="1">
                <a:solidFill>
                  <a:schemeClr val="bg1">
                    <a:lumMod val="50000"/>
                  </a:schemeClr>
                </a:solidFill>
                <a:latin typeface="+mj-lt"/>
              </a:rPr>
              <a:t>Gahbiche</a:t>
            </a:r>
            <a:r>
              <a:rPr lang="fr-FR" sz="3100" b="1" dirty="0">
                <a:solidFill>
                  <a:schemeClr val="bg1">
                    <a:lumMod val="50000"/>
                  </a:schemeClr>
                </a:solidFill>
                <a:latin typeface="+mj-lt"/>
              </a:rPr>
              <a:t> Omar</a:t>
            </a:r>
          </a:p>
        </p:txBody>
      </p:sp>
      <p:pic>
        <p:nvPicPr>
          <p:cNvPr id="5" name="Image 4">
            <a:extLst>
              <a:ext uri="{FF2B5EF4-FFF2-40B4-BE49-F238E27FC236}">
                <a16:creationId xmlns:a16="http://schemas.microsoft.com/office/drawing/2014/main" id="{14950B8F-B4F5-7458-D497-66BCD6B01811}"/>
              </a:ext>
            </a:extLst>
          </p:cNvPr>
          <p:cNvPicPr>
            <a:picLocks noChangeAspect="1"/>
          </p:cNvPicPr>
          <p:nvPr/>
        </p:nvPicPr>
        <p:blipFill>
          <a:blip r:embed="rId3"/>
          <a:stretch>
            <a:fillRect/>
          </a:stretch>
        </p:blipFill>
        <p:spPr>
          <a:xfrm>
            <a:off x="10997788" y="15372"/>
            <a:ext cx="1171061" cy="1167219"/>
          </a:xfrm>
          <a:prstGeom prst="rect">
            <a:avLst/>
          </a:prstGeom>
        </p:spPr>
      </p:pic>
      <p:pic>
        <p:nvPicPr>
          <p:cNvPr id="7" name="Image 6">
            <a:extLst>
              <a:ext uri="{FF2B5EF4-FFF2-40B4-BE49-F238E27FC236}">
                <a16:creationId xmlns:a16="http://schemas.microsoft.com/office/drawing/2014/main" id="{5E355B9B-E8BA-B339-DD5A-6F41D631AF62}"/>
              </a:ext>
            </a:extLst>
          </p:cNvPr>
          <p:cNvPicPr>
            <a:picLocks noChangeAspect="1"/>
          </p:cNvPicPr>
          <p:nvPr/>
        </p:nvPicPr>
        <p:blipFill>
          <a:blip r:embed="rId4"/>
          <a:stretch>
            <a:fillRect/>
          </a:stretch>
        </p:blipFill>
        <p:spPr>
          <a:xfrm>
            <a:off x="38714" y="41104"/>
            <a:ext cx="1409166" cy="1127333"/>
          </a:xfrm>
          <a:prstGeom prst="rect">
            <a:avLst/>
          </a:prstGeom>
        </p:spPr>
      </p:pic>
      <p:pic>
        <p:nvPicPr>
          <p:cNvPr id="8" name="Image 7">
            <a:extLst>
              <a:ext uri="{FF2B5EF4-FFF2-40B4-BE49-F238E27FC236}">
                <a16:creationId xmlns:a16="http://schemas.microsoft.com/office/drawing/2014/main" id="{828F8C1E-0F61-57BD-164D-F785ED8B7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8890164" y="-314025"/>
            <a:ext cx="1727678" cy="1664430"/>
          </a:xfrm>
          <a:prstGeom prst="rect">
            <a:avLst/>
          </a:prstGeom>
        </p:spPr>
      </p:pic>
      <p:sp>
        <p:nvSpPr>
          <p:cNvPr id="4" name="ZoneTexte 3">
            <a:extLst>
              <a:ext uri="{FF2B5EF4-FFF2-40B4-BE49-F238E27FC236}">
                <a16:creationId xmlns:a16="http://schemas.microsoft.com/office/drawing/2014/main" id="{0CEF1616-326D-1398-2161-274626F10F98}"/>
              </a:ext>
            </a:extLst>
          </p:cNvPr>
          <p:cNvSpPr txBox="1"/>
          <p:nvPr/>
        </p:nvSpPr>
        <p:spPr>
          <a:xfrm>
            <a:off x="724726" y="1727670"/>
            <a:ext cx="11177899" cy="523220"/>
          </a:xfrm>
          <a:prstGeom prst="rect">
            <a:avLst/>
          </a:prstGeom>
          <a:noFill/>
        </p:spPr>
        <p:txBody>
          <a:bodyPr wrap="square" rtlCol="0">
            <a:spAutoFit/>
          </a:bodyPr>
          <a:lstStyle/>
          <a:p>
            <a:pPr algn="ctr"/>
            <a:r>
              <a:rPr lang="fr-FR" sz="2800" b="1" dirty="0">
                <a:solidFill>
                  <a:srgbClr val="C00000"/>
                </a:solidFill>
              </a:rPr>
              <a:t>25éme journée des techniciens supérieures et infirmiers</a:t>
            </a:r>
          </a:p>
        </p:txBody>
      </p:sp>
      <p:pic>
        <p:nvPicPr>
          <p:cNvPr id="9" name="Picture 3"/>
          <p:cNvPicPr>
            <a:picLocks noChangeAspect="1" noChangeArrowheads="1"/>
          </p:cNvPicPr>
          <p:nvPr/>
        </p:nvPicPr>
        <p:blipFill>
          <a:blip r:embed="rId6"/>
          <a:srcRect/>
          <a:stretch>
            <a:fillRect/>
          </a:stretch>
        </p:blipFill>
        <p:spPr bwMode="auto">
          <a:xfrm>
            <a:off x="258502" y="4892233"/>
            <a:ext cx="3222625" cy="1752600"/>
          </a:xfrm>
          <a:prstGeom prst="rect">
            <a:avLst/>
          </a:prstGeom>
          <a:noFill/>
          <a:ln w="9525">
            <a:solidFill>
              <a:srgbClr val="92D050"/>
            </a:solidFill>
            <a:miter lim="800000"/>
            <a:headEnd/>
            <a:tailEnd/>
          </a:ln>
        </p:spPr>
      </p:pic>
    </p:spTree>
    <p:extLst>
      <p:ext uri="{BB962C8B-B14F-4D97-AF65-F5344CB8AC3E}">
        <p14:creationId xmlns:p14="http://schemas.microsoft.com/office/powerpoint/2010/main" val="266280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5175" y="2300786"/>
            <a:ext cx="8915400" cy="2631127"/>
          </a:xfrm>
        </p:spPr>
        <p:txBody>
          <a:bodyPr>
            <a:normAutofit fontScale="77500" lnSpcReduction="20000"/>
          </a:bodyPr>
          <a:lstStyle/>
          <a:p>
            <a:pPr marL="0" indent="0">
              <a:lnSpc>
                <a:spcPct val="160000"/>
              </a:lnSpc>
              <a:buNone/>
            </a:pPr>
            <a:r>
              <a:rPr lang="fr-FR" sz="3200" dirty="0">
                <a:solidFill>
                  <a:schemeClr val="tx1"/>
                </a:solidFill>
                <a:latin typeface="+mj-lt"/>
              </a:rPr>
              <a:t>     la </a:t>
            </a:r>
            <a:r>
              <a:rPr lang="fr-FR" sz="3200" b="1" dirty="0">
                <a:solidFill>
                  <a:schemeClr val="tx1"/>
                </a:solidFill>
                <a:latin typeface="+mj-lt"/>
              </a:rPr>
              <a:t>procédure de coaching en radiothérapie</a:t>
            </a:r>
            <a:r>
              <a:rPr lang="fr-FR" sz="3200" dirty="0">
                <a:solidFill>
                  <a:schemeClr val="tx1"/>
                </a:solidFill>
                <a:latin typeface="+mj-lt"/>
              </a:rPr>
              <a:t> suit généralement un </a:t>
            </a:r>
            <a:r>
              <a:rPr lang="fr-FR" sz="3200" b="1" dirty="0">
                <a:solidFill>
                  <a:schemeClr val="tx1"/>
                </a:solidFill>
                <a:latin typeface="+mj-lt"/>
              </a:rPr>
              <a:t>processus</a:t>
            </a:r>
            <a:r>
              <a:rPr lang="fr-FR" sz="3200" dirty="0">
                <a:solidFill>
                  <a:schemeClr val="tx1"/>
                </a:solidFill>
                <a:latin typeface="+mj-lt"/>
              </a:rPr>
              <a:t> qui peut varier légèrement en fonction des besoins du patient et du contexte, mais qui a pour but d'accompagner les individus de manière globale tout au long de leur traitement.</a:t>
            </a:r>
          </a:p>
          <a:p>
            <a:endParaRPr lang="fr-FR" dirty="0"/>
          </a:p>
          <a:p>
            <a:pPr marL="0" indent="0">
              <a:buNone/>
            </a:pPr>
            <a:endParaRPr lang="fr-FR" dirty="0"/>
          </a:p>
        </p:txBody>
      </p:sp>
      <p:sp>
        <p:nvSpPr>
          <p:cNvPr id="5" name="Espace réservé du numéro de diapositive 4">
            <a:extLst>
              <a:ext uri="{FF2B5EF4-FFF2-40B4-BE49-F238E27FC236}">
                <a16:creationId xmlns:a16="http://schemas.microsoft.com/office/drawing/2014/main" id="{AB06A1F6-B858-03C8-9B9C-005D36A8EBA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2831" y="5980965"/>
            <a:ext cx="2834777" cy="877035"/>
          </a:xfrm>
          <a:prstGeom prst="rect">
            <a:avLst/>
          </a:prstGeom>
        </p:spPr>
      </p:pic>
      <p:pic>
        <p:nvPicPr>
          <p:cNvPr id="6" name="Image 5">
            <a:extLst>
              <a:ext uri="{FF2B5EF4-FFF2-40B4-BE49-F238E27FC236}">
                <a16:creationId xmlns:a16="http://schemas.microsoft.com/office/drawing/2014/main" id="{46274D77-A82C-4378-3056-C296E95382F5}"/>
              </a:ext>
            </a:extLst>
          </p:cNvPr>
          <p:cNvPicPr>
            <a:picLocks noChangeAspect="1"/>
          </p:cNvPicPr>
          <p:nvPr/>
        </p:nvPicPr>
        <p:blipFill>
          <a:blip r:embed="rId4"/>
          <a:stretch>
            <a:fillRect/>
          </a:stretch>
        </p:blipFill>
        <p:spPr>
          <a:xfrm>
            <a:off x="11196393" y="9762"/>
            <a:ext cx="967346" cy="964172"/>
          </a:xfrm>
          <a:prstGeom prst="rect">
            <a:avLst/>
          </a:prstGeom>
        </p:spPr>
      </p:pic>
      <p:sp>
        <p:nvSpPr>
          <p:cNvPr id="10" name="자유형 27">
            <a:extLst>
              <a:ext uri="{FF2B5EF4-FFF2-40B4-BE49-F238E27FC236}">
                <a16:creationId xmlns:a16="http://schemas.microsoft.com/office/drawing/2014/main" id="{4710DAE9-4E82-60CD-B8B9-67A20AAC0DFC}"/>
              </a:ext>
            </a:extLst>
          </p:cNvPr>
          <p:cNvSpPr/>
          <p:nvPr/>
        </p:nvSpPr>
        <p:spPr>
          <a:xfrm>
            <a:off x="1572087" y="1213867"/>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11" name="Image 10">
            <a:extLst>
              <a:ext uri="{FF2B5EF4-FFF2-40B4-BE49-F238E27FC236}">
                <a16:creationId xmlns:a16="http://schemas.microsoft.com/office/drawing/2014/main" id="{9BAEAC9C-15CA-E12B-53A4-E1ED40D3F34C}"/>
              </a:ext>
            </a:extLst>
          </p:cNvPr>
          <p:cNvPicPr>
            <a:picLocks noChangeAspect="1"/>
          </p:cNvPicPr>
          <p:nvPr/>
        </p:nvPicPr>
        <p:blipFill>
          <a:blip r:embed="rId5"/>
          <a:stretch>
            <a:fillRect/>
          </a:stretch>
        </p:blipFill>
        <p:spPr>
          <a:xfrm>
            <a:off x="-68364" y="-18222"/>
            <a:ext cx="1409166" cy="1127333"/>
          </a:xfrm>
          <a:prstGeom prst="rect">
            <a:avLst/>
          </a:prstGeom>
        </p:spPr>
      </p:pic>
      <p:pic>
        <p:nvPicPr>
          <p:cNvPr id="12" name="Image 11">
            <a:extLst>
              <a:ext uri="{FF2B5EF4-FFF2-40B4-BE49-F238E27FC236}">
                <a16:creationId xmlns:a16="http://schemas.microsoft.com/office/drawing/2014/main" id="{E9A886C4-6F61-A648-D938-95B194A665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8085">
            <a:off x="9320268" y="-227036"/>
            <a:ext cx="1727678" cy="1664430"/>
          </a:xfrm>
          <a:prstGeom prst="rect">
            <a:avLst/>
          </a:prstGeom>
        </p:spPr>
      </p:pic>
      <p:sp>
        <p:nvSpPr>
          <p:cNvPr id="17" name="Oval 10">
            <a:extLst>
              <a:ext uri="{FF2B5EF4-FFF2-40B4-BE49-F238E27FC236}">
                <a16:creationId xmlns:a16="http://schemas.microsoft.com/office/drawing/2014/main" id="{3B926231-E10C-6D73-5E89-BB2305B707F0}"/>
              </a:ext>
            </a:extLst>
          </p:cNvPr>
          <p:cNvSpPr/>
          <p:nvPr/>
        </p:nvSpPr>
        <p:spPr>
          <a:xfrm>
            <a:off x="2710813" y="375252"/>
            <a:ext cx="560805" cy="53582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5</a:t>
            </a:r>
          </a:p>
        </p:txBody>
      </p:sp>
      <p:sp>
        <p:nvSpPr>
          <p:cNvPr id="18" name="TextBox 11">
            <a:extLst>
              <a:ext uri="{FF2B5EF4-FFF2-40B4-BE49-F238E27FC236}">
                <a16:creationId xmlns:a16="http://schemas.microsoft.com/office/drawing/2014/main" id="{A9185234-560F-80C1-20ED-A1DB51C18308}"/>
              </a:ext>
            </a:extLst>
          </p:cNvPr>
          <p:cNvSpPr txBox="1"/>
          <p:nvPr/>
        </p:nvSpPr>
        <p:spPr>
          <a:xfrm>
            <a:off x="3668013" y="279887"/>
            <a:ext cx="7338230" cy="769441"/>
          </a:xfrm>
          <a:prstGeom prst="rect">
            <a:avLst/>
          </a:prstGeom>
          <a:noFill/>
        </p:spPr>
        <p:txBody>
          <a:bodyPr wrap="square" rtlCol="0">
            <a:spAutoFit/>
          </a:bodyPr>
          <a:lstStyle/>
          <a:p>
            <a:r>
              <a:rPr lang="en-US" altLang="ko-KR" sz="4400" dirty="0">
                <a:solidFill>
                  <a:schemeClr val="accent2">
                    <a:lumMod val="75000"/>
                  </a:schemeClr>
                </a:solidFill>
              </a:rPr>
              <a:t>PROCÉDURE</a:t>
            </a:r>
          </a:p>
        </p:txBody>
      </p:sp>
    </p:spTree>
    <p:extLst>
      <p:ext uri="{BB962C8B-B14F-4D97-AF65-F5344CB8AC3E}">
        <p14:creationId xmlns:p14="http://schemas.microsoft.com/office/powerpoint/2010/main" val="124479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DB851F4-F0D6-5353-A11B-AEA4FC78B9C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grpSp>
        <p:nvGrpSpPr>
          <p:cNvPr id="5" name="Group 10">
            <a:extLst>
              <a:ext uri="{FF2B5EF4-FFF2-40B4-BE49-F238E27FC236}">
                <a16:creationId xmlns:a16="http://schemas.microsoft.com/office/drawing/2014/main" id="{6BE3894E-F492-8FCA-881D-74EA6FFC20A9}"/>
              </a:ext>
            </a:extLst>
          </p:cNvPr>
          <p:cNvGrpSpPr/>
          <p:nvPr/>
        </p:nvGrpSpPr>
        <p:grpSpPr>
          <a:xfrm>
            <a:off x="126124" y="1515985"/>
            <a:ext cx="11540359" cy="5205492"/>
            <a:chOff x="1575961" y="1233313"/>
            <a:chExt cx="8491296" cy="1958725"/>
          </a:xfrm>
        </p:grpSpPr>
        <p:sp>
          <p:nvSpPr>
            <p:cNvPr id="6" name="Freeform 2">
              <a:extLst>
                <a:ext uri="{FF2B5EF4-FFF2-40B4-BE49-F238E27FC236}">
                  <a16:creationId xmlns:a16="http://schemas.microsoft.com/office/drawing/2014/main" id="{BA62724B-EEB7-008B-DB3F-940D1BF6D455}"/>
                </a:ext>
              </a:extLst>
            </p:cNvPr>
            <p:cNvSpPr/>
            <p:nvPr/>
          </p:nvSpPr>
          <p:spPr>
            <a:xfrm>
              <a:off x="1575961" y="2234528"/>
              <a:ext cx="1358819" cy="957510"/>
            </a:xfrm>
            <a:custGeom>
              <a:avLst/>
              <a:gdLst>
                <a:gd name="connsiteX0" fmla="*/ 0 w 1941169"/>
                <a:gd name="connsiteY0" fmla="*/ 0 h 1358818"/>
                <a:gd name="connsiteX1" fmla="*/ 1261760 w 1941169"/>
                <a:gd name="connsiteY1" fmla="*/ 0 h 1358818"/>
                <a:gd name="connsiteX2" fmla="*/ 1941169 w 1941169"/>
                <a:gd name="connsiteY2" fmla="*/ 679409 h 1358818"/>
                <a:gd name="connsiteX3" fmla="*/ 1261760 w 1941169"/>
                <a:gd name="connsiteY3" fmla="*/ 1358818 h 1358818"/>
                <a:gd name="connsiteX4" fmla="*/ 0 w 1941169"/>
                <a:gd name="connsiteY4" fmla="*/ 1358818 h 1358818"/>
                <a:gd name="connsiteX5" fmla="*/ 679409 w 1941169"/>
                <a:gd name="connsiteY5" fmla="*/ 679409 h 1358818"/>
                <a:gd name="connsiteX6" fmla="*/ 0 w 1941169"/>
                <a:gd name="connsiteY6" fmla="*/ 0 h 135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169" h="1358818">
                  <a:moveTo>
                    <a:pt x="1941168" y="0"/>
                  </a:moveTo>
                  <a:lnTo>
                    <a:pt x="1941168" y="883232"/>
                  </a:lnTo>
                  <a:lnTo>
                    <a:pt x="970585" y="1358818"/>
                  </a:lnTo>
                  <a:lnTo>
                    <a:pt x="1" y="883232"/>
                  </a:lnTo>
                  <a:lnTo>
                    <a:pt x="1" y="0"/>
                  </a:lnTo>
                  <a:lnTo>
                    <a:pt x="970585" y="475586"/>
                  </a:lnTo>
                  <a:lnTo>
                    <a:pt x="1941168" y="0"/>
                  </a:lnTo>
                  <a:close/>
                </a:path>
              </a:pathLst>
            </a:cu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24131" tIns="703539" rIns="24130" bIns="703540" numCol="1" spcCol="1270" anchor="ctr" anchorCtr="0">
              <a:noAutofit/>
            </a:bodyPr>
            <a:lstStyle/>
            <a:p>
              <a:pPr lvl="0" algn="ctr" defTabSz="1689100">
                <a:lnSpc>
                  <a:spcPct val="90000"/>
                </a:lnSpc>
                <a:spcBef>
                  <a:spcPct val="0"/>
                </a:spcBef>
                <a:spcAft>
                  <a:spcPct val="35000"/>
                </a:spcAft>
              </a:pPr>
              <a:r>
                <a:rPr lang="fr-FR" sz="3800" b="1" kern="1200" dirty="0">
                  <a:solidFill>
                    <a:srgbClr val="002060"/>
                  </a:solidFill>
                  <a:latin typeface="Amasis MT Pro Medium" panose="02040604050005020304" pitchFamily="18" charset="0"/>
                </a:rPr>
                <a:t>1</a:t>
              </a:r>
            </a:p>
          </p:txBody>
        </p:sp>
        <p:sp>
          <p:nvSpPr>
            <p:cNvPr id="7" name="Freeform 3">
              <a:extLst>
                <a:ext uri="{FF2B5EF4-FFF2-40B4-BE49-F238E27FC236}">
                  <a16:creationId xmlns:a16="http://schemas.microsoft.com/office/drawing/2014/main" id="{053BF837-11ED-BE42-89C8-63FD8DBEF3BF}"/>
                </a:ext>
              </a:extLst>
            </p:cNvPr>
            <p:cNvSpPr/>
            <p:nvPr/>
          </p:nvSpPr>
          <p:spPr>
            <a:xfrm>
              <a:off x="2972153" y="1233313"/>
              <a:ext cx="7095104" cy="1724100"/>
            </a:xfrm>
            <a:custGeom>
              <a:avLst/>
              <a:gdLst>
                <a:gd name="connsiteX0" fmla="*/ 212335 w 1273986"/>
                <a:gd name="connsiteY0" fmla="*/ 0 h 7095104"/>
                <a:gd name="connsiteX1" fmla="*/ 1061651 w 1273986"/>
                <a:gd name="connsiteY1" fmla="*/ 0 h 7095104"/>
                <a:gd name="connsiteX2" fmla="*/ 1273986 w 1273986"/>
                <a:gd name="connsiteY2" fmla="*/ 212335 h 7095104"/>
                <a:gd name="connsiteX3" fmla="*/ 1273986 w 1273986"/>
                <a:gd name="connsiteY3" fmla="*/ 7095104 h 7095104"/>
                <a:gd name="connsiteX4" fmla="*/ 1273986 w 1273986"/>
                <a:gd name="connsiteY4" fmla="*/ 7095104 h 7095104"/>
                <a:gd name="connsiteX5" fmla="*/ 0 w 1273986"/>
                <a:gd name="connsiteY5" fmla="*/ 7095104 h 7095104"/>
                <a:gd name="connsiteX6" fmla="*/ 0 w 1273986"/>
                <a:gd name="connsiteY6" fmla="*/ 7095104 h 7095104"/>
                <a:gd name="connsiteX7" fmla="*/ 0 w 1273986"/>
                <a:gd name="connsiteY7" fmla="*/ 212335 h 7095104"/>
                <a:gd name="connsiteX8" fmla="*/ 212335 w 1273986"/>
                <a:gd name="connsiteY8" fmla="*/ 0 h 709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986" h="7095104">
                  <a:moveTo>
                    <a:pt x="1273986" y="1182541"/>
                  </a:moveTo>
                  <a:lnTo>
                    <a:pt x="1273986" y="5912563"/>
                  </a:lnTo>
                  <a:cubicBezTo>
                    <a:pt x="1273986" y="6565658"/>
                    <a:pt x="1256916" y="7095101"/>
                    <a:pt x="1235859" y="7095101"/>
                  </a:cubicBezTo>
                  <a:lnTo>
                    <a:pt x="0" y="7095101"/>
                  </a:lnTo>
                  <a:lnTo>
                    <a:pt x="0" y="7095101"/>
                  </a:lnTo>
                  <a:lnTo>
                    <a:pt x="0" y="3"/>
                  </a:lnTo>
                  <a:lnTo>
                    <a:pt x="0" y="3"/>
                  </a:lnTo>
                  <a:lnTo>
                    <a:pt x="1235859" y="3"/>
                  </a:lnTo>
                  <a:cubicBezTo>
                    <a:pt x="1256916" y="3"/>
                    <a:pt x="1273986" y="529446"/>
                    <a:pt x="1273986" y="1182541"/>
                  </a:cubicBez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4255" rIns="74255" bIns="74257" numCol="1" spcCol="1270" anchor="ctr" anchorCtr="0">
              <a:noAutofit/>
            </a:bodyPr>
            <a:lstStyle/>
            <a:p>
              <a:pPr marL="171450" lvl="1" indent="-171450" algn="l" defTabSz="844550">
                <a:lnSpc>
                  <a:spcPct val="90000"/>
                </a:lnSpc>
                <a:spcBef>
                  <a:spcPct val="0"/>
                </a:spcBef>
                <a:spcAft>
                  <a:spcPct val="15000"/>
                </a:spcAft>
                <a:buChar char="••"/>
              </a:pPr>
              <a:endParaRPr lang="fr-FR" sz="1900" kern="1200" dirty="0">
                <a:solidFill>
                  <a:srgbClr val="0070C0"/>
                </a:solidFill>
              </a:endParaRPr>
            </a:p>
            <a:p>
              <a:pPr marL="171450" lvl="1" indent="-171450" algn="l" defTabSz="844550">
                <a:lnSpc>
                  <a:spcPct val="90000"/>
                </a:lnSpc>
                <a:spcBef>
                  <a:spcPct val="0"/>
                </a:spcBef>
                <a:spcAft>
                  <a:spcPct val="15000"/>
                </a:spcAft>
                <a:buChar char="••"/>
              </a:pPr>
              <a:endParaRPr lang="fr-FR" sz="1900" b="0" kern="1200" dirty="0">
                <a:solidFill>
                  <a:srgbClr val="0070C0"/>
                </a:solidFill>
                <a:latin typeface="Amasis MT Pro Medium" panose="02040604050005020304" pitchFamily="18" charset="0"/>
              </a:endParaRPr>
            </a:p>
          </p:txBody>
        </p:sp>
      </p:grpSp>
      <p:sp>
        <p:nvSpPr>
          <p:cNvPr id="9" name="ZoneTexte 8">
            <a:extLst>
              <a:ext uri="{FF2B5EF4-FFF2-40B4-BE49-F238E27FC236}">
                <a16:creationId xmlns:a16="http://schemas.microsoft.com/office/drawing/2014/main" id="{DD069936-A5D4-225F-2180-09038CE4757E}"/>
              </a:ext>
            </a:extLst>
          </p:cNvPr>
          <p:cNvSpPr txBox="1"/>
          <p:nvPr/>
        </p:nvSpPr>
        <p:spPr>
          <a:xfrm>
            <a:off x="2312274" y="2066421"/>
            <a:ext cx="8429297" cy="3665747"/>
          </a:xfrm>
          <a:prstGeom prst="rect">
            <a:avLst/>
          </a:prstGeom>
          <a:noFill/>
        </p:spPr>
        <p:txBody>
          <a:bodyPr wrap="square">
            <a:spAutoFit/>
          </a:bodyPr>
          <a:lstStyle/>
          <a:p>
            <a:pPr marL="0" indent="0">
              <a:buNone/>
            </a:pPr>
            <a:r>
              <a:rPr lang="fr-FR" sz="2800" b="1" dirty="0">
                <a:solidFill>
                  <a:schemeClr val="accent1">
                    <a:lumMod val="75000"/>
                  </a:schemeClr>
                </a:solidFill>
              </a:rPr>
              <a:t>Évaluation initiale</a:t>
            </a:r>
          </a:p>
          <a:p>
            <a:pPr marL="0" indent="0">
              <a:buNone/>
            </a:pPr>
            <a:endParaRPr lang="fr-FR" b="1" dirty="0">
              <a:solidFill>
                <a:schemeClr val="accent2">
                  <a:lumMod val="75000"/>
                </a:schemeClr>
              </a:solidFill>
            </a:endParaRPr>
          </a:p>
          <a:p>
            <a:pPr>
              <a:lnSpc>
                <a:spcPct val="150000"/>
              </a:lnSpc>
              <a:buFont typeface="Wingdings" panose="05000000000000000000" pitchFamily="2" charset="2"/>
              <a:buChar char="q"/>
            </a:pPr>
            <a:r>
              <a:rPr lang="fr-FR" b="1" u="sng" dirty="0">
                <a:solidFill>
                  <a:schemeClr val="accent6">
                    <a:lumMod val="75000"/>
                  </a:schemeClr>
                </a:solidFill>
                <a:latin typeface="+mj-lt"/>
              </a:rPr>
              <a:t>L’information</a:t>
            </a:r>
            <a:r>
              <a:rPr lang="fr-FR" b="1" dirty="0">
                <a:solidFill>
                  <a:schemeClr val="accent6">
                    <a:lumMod val="75000"/>
                  </a:schemeClr>
                </a:solidFill>
                <a:latin typeface="+mj-lt"/>
              </a:rPr>
              <a:t>: </a:t>
            </a:r>
            <a:r>
              <a:rPr lang="fr-FR" dirty="0">
                <a:solidFill>
                  <a:srgbClr val="FF0000"/>
                </a:solidFill>
                <a:latin typeface="+mj-lt"/>
              </a:rPr>
              <a:t>cette étape consiste </a:t>
            </a:r>
            <a:r>
              <a:rPr lang="fr-FR" dirty="0">
                <a:solidFill>
                  <a:schemeClr val="tx1"/>
                </a:solidFill>
                <a:latin typeface="+mj-lt"/>
              </a:rPr>
              <a:t>à comprendre la situation du patient de manière générale pour savoir mieux son diagnostic son historique médicale et son protocole de traitement .</a:t>
            </a:r>
          </a:p>
          <a:p>
            <a:pPr marL="0" indent="0">
              <a:lnSpc>
                <a:spcPct val="150000"/>
              </a:lnSpc>
              <a:buNone/>
            </a:pPr>
            <a:endParaRPr lang="fr-FR" dirty="0">
              <a:solidFill>
                <a:schemeClr val="tx1"/>
              </a:solidFill>
              <a:latin typeface="+mj-lt"/>
            </a:endParaRPr>
          </a:p>
          <a:p>
            <a:pPr>
              <a:lnSpc>
                <a:spcPct val="150000"/>
              </a:lnSpc>
              <a:buFont typeface="Wingdings" panose="05000000000000000000" pitchFamily="2" charset="2"/>
              <a:buChar char="q"/>
            </a:pPr>
            <a:r>
              <a:rPr lang="fr-FR" altLang="fr-FR" b="1" u="sng" dirty="0">
                <a:solidFill>
                  <a:schemeClr val="accent6">
                    <a:lumMod val="75000"/>
                  </a:schemeClr>
                </a:solidFill>
                <a:latin typeface="+mj-lt"/>
              </a:rPr>
              <a:t>Évaluation des besoins </a:t>
            </a:r>
            <a:r>
              <a:rPr lang="fr-FR" altLang="fr-FR" b="1" dirty="0">
                <a:solidFill>
                  <a:schemeClr val="accent6">
                    <a:lumMod val="75000"/>
                  </a:schemeClr>
                </a:solidFill>
                <a:latin typeface="+mj-lt"/>
              </a:rPr>
              <a:t>: </a:t>
            </a:r>
            <a:r>
              <a:rPr lang="fr-FR" altLang="fr-FR" dirty="0">
                <a:latin typeface="+mj-lt"/>
              </a:rPr>
              <a:t>Le coach évalue les aspects émotionnels, psychologiques, physiques, et sociaux du patient. Il identifie les domaines où le patient pourrait avoir besoin de soutien (par exemple, gestion du stress, effets secondaires, anxiété, etc.).</a:t>
            </a:r>
          </a:p>
        </p:txBody>
      </p:sp>
      <p:pic>
        <p:nvPicPr>
          <p:cNvPr id="10" name="Image 9">
            <a:extLst>
              <a:ext uri="{FF2B5EF4-FFF2-40B4-BE49-F238E27FC236}">
                <a16:creationId xmlns:a16="http://schemas.microsoft.com/office/drawing/2014/main" id="{5E5003B1-2BBC-D5C5-AECC-479898A3D11A}"/>
              </a:ext>
            </a:extLst>
          </p:cNvPr>
          <p:cNvPicPr>
            <a:picLocks noChangeAspect="1"/>
          </p:cNvPicPr>
          <p:nvPr/>
        </p:nvPicPr>
        <p:blipFill>
          <a:blip r:embed="rId3"/>
          <a:stretch>
            <a:fillRect/>
          </a:stretch>
        </p:blipFill>
        <p:spPr>
          <a:xfrm>
            <a:off x="11219543" y="9762"/>
            <a:ext cx="967346" cy="964172"/>
          </a:xfrm>
          <a:prstGeom prst="rect">
            <a:avLst/>
          </a:prstGeom>
        </p:spPr>
      </p:pic>
      <p:sp>
        <p:nvSpPr>
          <p:cNvPr id="11" name="자유형 27">
            <a:extLst>
              <a:ext uri="{FF2B5EF4-FFF2-40B4-BE49-F238E27FC236}">
                <a16:creationId xmlns:a16="http://schemas.microsoft.com/office/drawing/2014/main" id="{FED98EDC-215A-D55F-A0EF-9052321C91D5}"/>
              </a:ext>
            </a:extLst>
          </p:cNvPr>
          <p:cNvSpPr/>
          <p:nvPr/>
        </p:nvSpPr>
        <p:spPr>
          <a:xfrm>
            <a:off x="1572087" y="1213867"/>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12" name="Image 11">
            <a:extLst>
              <a:ext uri="{FF2B5EF4-FFF2-40B4-BE49-F238E27FC236}">
                <a16:creationId xmlns:a16="http://schemas.microsoft.com/office/drawing/2014/main" id="{AF2A5CEA-8760-A456-00EE-0298B2473FCD}"/>
              </a:ext>
            </a:extLst>
          </p:cNvPr>
          <p:cNvPicPr>
            <a:picLocks noChangeAspect="1"/>
          </p:cNvPicPr>
          <p:nvPr/>
        </p:nvPicPr>
        <p:blipFill>
          <a:blip r:embed="rId4"/>
          <a:stretch>
            <a:fillRect/>
          </a:stretch>
        </p:blipFill>
        <p:spPr>
          <a:xfrm>
            <a:off x="-68364" y="4928"/>
            <a:ext cx="1409166" cy="1127333"/>
          </a:xfrm>
          <a:prstGeom prst="rect">
            <a:avLst/>
          </a:prstGeom>
        </p:spPr>
      </p:pic>
      <p:pic>
        <p:nvPicPr>
          <p:cNvPr id="13" name="Image 12">
            <a:extLst>
              <a:ext uri="{FF2B5EF4-FFF2-40B4-BE49-F238E27FC236}">
                <a16:creationId xmlns:a16="http://schemas.microsoft.com/office/drawing/2014/main" id="{E149B20C-C618-DB22-3BC6-554C45932D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505468" y="-435386"/>
            <a:ext cx="1727678" cy="1664430"/>
          </a:xfrm>
          <a:prstGeom prst="rect">
            <a:avLst/>
          </a:prstGeom>
        </p:spPr>
      </p:pic>
      <p:sp>
        <p:nvSpPr>
          <p:cNvPr id="14" name="TextBox 11">
            <a:extLst>
              <a:ext uri="{FF2B5EF4-FFF2-40B4-BE49-F238E27FC236}">
                <a16:creationId xmlns:a16="http://schemas.microsoft.com/office/drawing/2014/main" id="{E21456CA-6288-39AD-4BE6-41F777EA6556}"/>
              </a:ext>
            </a:extLst>
          </p:cNvPr>
          <p:cNvSpPr txBox="1"/>
          <p:nvPr/>
        </p:nvSpPr>
        <p:spPr>
          <a:xfrm>
            <a:off x="3977485" y="263688"/>
            <a:ext cx="7338230" cy="769441"/>
          </a:xfrm>
          <a:prstGeom prst="rect">
            <a:avLst/>
          </a:prstGeom>
          <a:noFill/>
        </p:spPr>
        <p:txBody>
          <a:bodyPr wrap="square" rtlCol="0">
            <a:spAutoFit/>
          </a:bodyPr>
          <a:lstStyle/>
          <a:p>
            <a:r>
              <a:rPr lang="en-US" altLang="ko-KR" sz="4400" dirty="0">
                <a:solidFill>
                  <a:schemeClr val="accent2">
                    <a:lumMod val="75000"/>
                  </a:schemeClr>
                </a:solidFill>
              </a:rPr>
              <a:t>PROCÉDURE</a:t>
            </a:r>
          </a:p>
        </p:txBody>
      </p:sp>
      <p:sp>
        <p:nvSpPr>
          <p:cNvPr id="20" name="Oval 10">
            <a:extLst>
              <a:ext uri="{FF2B5EF4-FFF2-40B4-BE49-F238E27FC236}">
                <a16:creationId xmlns:a16="http://schemas.microsoft.com/office/drawing/2014/main" id="{67C3E9A6-676A-E5CF-58CA-88A6FEC7AF1B}"/>
              </a:ext>
            </a:extLst>
          </p:cNvPr>
          <p:cNvSpPr/>
          <p:nvPr/>
        </p:nvSpPr>
        <p:spPr>
          <a:xfrm>
            <a:off x="3266413" y="375252"/>
            <a:ext cx="560805" cy="53582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5</a:t>
            </a:r>
          </a:p>
        </p:txBody>
      </p:sp>
    </p:spTree>
    <p:extLst>
      <p:ext uri="{BB962C8B-B14F-4D97-AF65-F5344CB8AC3E}">
        <p14:creationId xmlns:p14="http://schemas.microsoft.com/office/powerpoint/2010/main" val="15319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764B18D-28D3-EA65-1EE6-E1F15C0151E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Freeform 5">
            <a:extLst>
              <a:ext uri="{FF2B5EF4-FFF2-40B4-BE49-F238E27FC236}">
                <a16:creationId xmlns:a16="http://schemas.microsoft.com/office/drawing/2014/main" id="{07C709AB-1D80-7970-D52A-0E43BF29E273}"/>
              </a:ext>
            </a:extLst>
          </p:cNvPr>
          <p:cNvSpPr/>
          <p:nvPr/>
        </p:nvSpPr>
        <p:spPr>
          <a:xfrm>
            <a:off x="115615" y="3867807"/>
            <a:ext cx="1849818" cy="2567376"/>
          </a:xfrm>
          <a:custGeom>
            <a:avLst/>
            <a:gdLst>
              <a:gd name="connsiteX0" fmla="*/ 0 w 1941169"/>
              <a:gd name="connsiteY0" fmla="*/ 0 h 1358818"/>
              <a:gd name="connsiteX1" fmla="*/ 1261760 w 1941169"/>
              <a:gd name="connsiteY1" fmla="*/ 0 h 1358818"/>
              <a:gd name="connsiteX2" fmla="*/ 1941169 w 1941169"/>
              <a:gd name="connsiteY2" fmla="*/ 679409 h 1358818"/>
              <a:gd name="connsiteX3" fmla="*/ 1261760 w 1941169"/>
              <a:gd name="connsiteY3" fmla="*/ 1358818 h 1358818"/>
              <a:gd name="connsiteX4" fmla="*/ 0 w 1941169"/>
              <a:gd name="connsiteY4" fmla="*/ 1358818 h 1358818"/>
              <a:gd name="connsiteX5" fmla="*/ 679409 w 1941169"/>
              <a:gd name="connsiteY5" fmla="*/ 679409 h 1358818"/>
              <a:gd name="connsiteX6" fmla="*/ 0 w 1941169"/>
              <a:gd name="connsiteY6" fmla="*/ 0 h 135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169" h="1358818">
                <a:moveTo>
                  <a:pt x="1941168" y="0"/>
                </a:moveTo>
                <a:lnTo>
                  <a:pt x="1941168" y="883232"/>
                </a:lnTo>
                <a:lnTo>
                  <a:pt x="970585" y="1358818"/>
                </a:lnTo>
                <a:lnTo>
                  <a:pt x="1" y="883232"/>
                </a:lnTo>
                <a:lnTo>
                  <a:pt x="1" y="0"/>
                </a:lnTo>
                <a:lnTo>
                  <a:pt x="970585" y="475586"/>
                </a:lnTo>
                <a:lnTo>
                  <a:pt x="1941168" y="0"/>
                </a:lnTo>
                <a:close/>
              </a:path>
            </a:pathLst>
          </a:cu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25401" tIns="704809" rIns="25400" bIns="704810" numCol="1" spcCol="1270" anchor="ctr" anchorCtr="0">
            <a:noAutofit/>
          </a:bodyPr>
          <a:lstStyle/>
          <a:p>
            <a:pPr lvl="0" algn="ctr" defTabSz="1778000">
              <a:lnSpc>
                <a:spcPct val="90000"/>
              </a:lnSpc>
              <a:spcBef>
                <a:spcPct val="0"/>
              </a:spcBef>
              <a:spcAft>
                <a:spcPct val="35000"/>
              </a:spcAft>
            </a:pPr>
            <a:r>
              <a:rPr lang="fr-FR" sz="4000" b="1" kern="1200" dirty="0">
                <a:solidFill>
                  <a:srgbClr val="002060"/>
                </a:solidFill>
                <a:latin typeface="Amasis MT Pro Medium" panose="02040604050005020304" pitchFamily="18" charset="0"/>
              </a:rPr>
              <a:t>2</a:t>
            </a:r>
          </a:p>
        </p:txBody>
      </p:sp>
      <p:sp>
        <p:nvSpPr>
          <p:cNvPr id="6" name="Freeform 6">
            <a:extLst>
              <a:ext uri="{FF2B5EF4-FFF2-40B4-BE49-F238E27FC236}">
                <a16:creationId xmlns:a16="http://schemas.microsoft.com/office/drawing/2014/main" id="{E033F6A4-9372-3F94-11E1-4774EE865AD9}"/>
              </a:ext>
            </a:extLst>
          </p:cNvPr>
          <p:cNvSpPr/>
          <p:nvPr/>
        </p:nvSpPr>
        <p:spPr>
          <a:xfrm>
            <a:off x="1965433" y="1597571"/>
            <a:ext cx="9524767" cy="4448807"/>
          </a:xfrm>
          <a:custGeom>
            <a:avLst/>
            <a:gdLst>
              <a:gd name="connsiteX0" fmla="*/ 210408 w 1262423"/>
              <a:gd name="connsiteY0" fmla="*/ 0 h 7095104"/>
              <a:gd name="connsiteX1" fmla="*/ 1052015 w 1262423"/>
              <a:gd name="connsiteY1" fmla="*/ 0 h 7095104"/>
              <a:gd name="connsiteX2" fmla="*/ 1262423 w 1262423"/>
              <a:gd name="connsiteY2" fmla="*/ 210408 h 7095104"/>
              <a:gd name="connsiteX3" fmla="*/ 1262423 w 1262423"/>
              <a:gd name="connsiteY3" fmla="*/ 7095104 h 7095104"/>
              <a:gd name="connsiteX4" fmla="*/ 1262423 w 1262423"/>
              <a:gd name="connsiteY4" fmla="*/ 7095104 h 7095104"/>
              <a:gd name="connsiteX5" fmla="*/ 0 w 1262423"/>
              <a:gd name="connsiteY5" fmla="*/ 7095104 h 7095104"/>
              <a:gd name="connsiteX6" fmla="*/ 0 w 1262423"/>
              <a:gd name="connsiteY6" fmla="*/ 7095104 h 7095104"/>
              <a:gd name="connsiteX7" fmla="*/ 0 w 1262423"/>
              <a:gd name="connsiteY7" fmla="*/ 210408 h 7095104"/>
              <a:gd name="connsiteX8" fmla="*/ 210408 w 1262423"/>
              <a:gd name="connsiteY8" fmla="*/ 0 h 709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2423" h="7095104">
                <a:moveTo>
                  <a:pt x="1262423" y="1182543"/>
                </a:moveTo>
                <a:lnTo>
                  <a:pt x="1262423" y="5912561"/>
                </a:lnTo>
                <a:cubicBezTo>
                  <a:pt x="1262423" y="6565659"/>
                  <a:pt x="1245661" y="7095101"/>
                  <a:pt x="1224985" y="7095101"/>
                </a:cubicBezTo>
                <a:lnTo>
                  <a:pt x="0" y="7095101"/>
                </a:lnTo>
                <a:lnTo>
                  <a:pt x="0" y="7095101"/>
                </a:lnTo>
                <a:lnTo>
                  <a:pt x="0" y="3"/>
                </a:lnTo>
                <a:lnTo>
                  <a:pt x="0" y="3"/>
                </a:lnTo>
                <a:lnTo>
                  <a:pt x="1224985" y="3"/>
                </a:lnTo>
                <a:cubicBezTo>
                  <a:pt x="1245661" y="3"/>
                  <a:pt x="1262423" y="529445"/>
                  <a:pt x="1262423" y="1182543"/>
                </a:cubicBez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4326" rIns="74326" bIns="74327" numCol="1" spcCol="1270" anchor="ctr" anchorCtr="0">
            <a:noAutofit/>
          </a:bodyPr>
          <a:lstStyle/>
          <a:p>
            <a:pPr>
              <a:lnSpc>
                <a:spcPct val="200000"/>
              </a:lnSpc>
              <a:buFont typeface="Wingdings" panose="05000000000000000000" pitchFamily="2" charset="2"/>
              <a:buChar char="q"/>
            </a:pPr>
            <a:endParaRPr lang="fr-FR" sz="3200" b="1" u="sng" dirty="0">
              <a:solidFill>
                <a:schemeClr val="accent6">
                  <a:lumMod val="75000"/>
                </a:schemeClr>
              </a:solidFill>
              <a:latin typeface="+mj-lt"/>
            </a:endParaRPr>
          </a:p>
          <a:p>
            <a:pPr>
              <a:lnSpc>
                <a:spcPct val="200000"/>
              </a:lnSpc>
              <a:buFont typeface="Wingdings" panose="05000000000000000000" pitchFamily="2" charset="2"/>
              <a:buChar char="q"/>
            </a:pPr>
            <a:endParaRPr lang="fr-FR" sz="2800" b="1" u="sng" dirty="0">
              <a:solidFill>
                <a:schemeClr val="accent6">
                  <a:lumMod val="75000"/>
                </a:schemeClr>
              </a:solidFill>
              <a:latin typeface="+mj-lt"/>
            </a:endParaRPr>
          </a:p>
          <a:p>
            <a:pPr>
              <a:lnSpc>
                <a:spcPct val="200000"/>
              </a:lnSpc>
            </a:pPr>
            <a:r>
              <a:rPr lang="fr-FR" sz="2800" b="1" dirty="0">
                <a:solidFill>
                  <a:schemeClr val="accent1">
                    <a:lumMod val="75000"/>
                  </a:schemeClr>
                </a:solidFill>
              </a:rPr>
              <a:t>      Mise en œuvre du coaching</a:t>
            </a:r>
            <a:endParaRPr lang="fr-FR" sz="2800" b="1" u="sng" dirty="0">
              <a:solidFill>
                <a:schemeClr val="accent6">
                  <a:lumMod val="75000"/>
                </a:schemeClr>
              </a:solidFill>
              <a:latin typeface="+mj-lt"/>
            </a:endParaRPr>
          </a:p>
          <a:p>
            <a:pPr>
              <a:lnSpc>
                <a:spcPct val="200000"/>
              </a:lnSpc>
              <a:buFont typeface="Wingdings" panose="05000000000000000000" pitchFamily="2" charset="2"/>
              <a:buChar char="q"/>
            </a:pPr>
            <a:r>
              <a:rPr lang="fr-FR" b="1" u="sng" dirty="0">
                <a:solidFill>
                  <a:schemeClr val="accent6">
                    <a:lumMod val="75000"/>
                  </a:schemeClr>
                </a:solidFill>
                <a:latin typeface="+mj-lt"/>
              </a:rPr>
              <a:t>Accompagnement émotionnel</a:t>
            </a:r>
            <a:r>
              <a:rPr lang="fr-FR" u="sng" dirty="0">
                <a:solidFill>
                  <a:schemeClr val="accent6">
                    <a:lumMod val="75000"/>
                  </a:schemeClr>
                </a:solidFill>
                <a:latin typeface="+mj-lt"/>
              </a:rPr>
              <a:t> </a:t>
            </a:r>
            <a:endParaRPr lang="fr-FR" dirty="0">
              <a:solidFill>
                <a:schemeClr val="accent6">
                  <a:lumMod val="75000"/>
                </a:schemeClr>
              </a:solidFill>
              <a:latin typeface="+mj-lt"/>
            </a:endParaRPr>
          </a:p>
          <a:p>
            <a:pPr>
              <a:lnSpc>
                <a:spcPct val="200000"/>
              </a:lnSpc>
              <a:buFont typeface="Wingdings" panose="05000000000000000000" pitchFamily="2" charset="2"/>
              <a:buChar char="q"/>
            </a:pPr>
            <a:r>
              <a:rPr lang="fr-FR" b="1" u="sng" dirty="0">
                <a:solidFill>
                  <a:schemeClr val="accent6">
                    <a:lumMod val="75000"/>
                  </a:schemeClr>
                </a:solidFill>
                <a:latin typeface="+mj-lt"/>
              </a:rPr>
              <a:t>Gestion du stress et de l'anxiété</a:t>
            </a:r>
          </a:p>
          <a:p>
            <a:pPr>
              <a:lnSpc>
                <a:spcPct val="200000"/>
              </a:lnSpc>
              <a:buFont typeface="Wingdings" panose="05000000000000000000" pitchFamily="2" charset="2"/>
              <a:buChar char="q"/>
            </a:pPr>
            <a:r>
              <a:rPr lang="fr-FR" b="1" u="sng" dirty="0">
                <a:solidFill>
                  <a:schemeClr val="accent6">
                    <a:lumMod val="75000"/>
                  </a:schemeClr>
                </a:solidFill>
                <a:latin typeface="+mj-lt"/>
              </a:rPr>
              <a:t>Éducation sur la radiothérapie et le traitement</a:t>
            </a:r>
            <a:endParaRPr lang="fr-FR" dirty="0">
              <a:solidFill>
                <a:schemeClr val="accent6">
                  <a:lumMod val="75000"/>
                </a:schemeClr>
              </a:solidFill>
              <a:latin typeface="+mj-lt"/>
            </a:endParaRPr>
          </a:p>
          <a:p>
            <a:pPr>
              <a:lnSpc>
                <a:spcPct val="200000"/>
              </a:lnSpc>
              <a:buFont typeface="Wingdings" panose="05000000000000000000" pitchFamily="2" charset="2"/>
              <a:buChar char="q"/>
            </a:pPr>
            <a:r>
              <a:rPr lang="fr-FR" b="1" u="sng" dirty="0">
                <a:solidFill>
                  <a:schemeClr val="accent6">
                    <a:lumMod val="75000"/>
                  </a:schemeClr>
                </a:solidFill>
                <a:latin typeface="+mj-lt"/>
              </a:rPr>
              <a:t>Soutien face aux effets secondaires potentiels </a:t>
            </a:r>
            <a:r>
              <a:rPr lang="fr-FR" u="sng" dirty="0">
                <a:solidFill>
                  <a:schemeClr val="accent6">
                    <a:lumMod val="75000"/>
                  </a:schemeClr>
                </a:solidFill>
                <a:latin typeface="+mj-lt"/>
              </a:rPr>
              <a:t> </a:t>
            </a:r>
            <a:endParaRPr lang="fr-FR" dirty="0">
              <a:solidFill>
                <a:schemeClr val="accent6">
                  <a:lumMod val="75000"/>
                </a:schemeClr>
              </a:solidFill>
              <a:latin typeface="+mj-lt"/>
            </a:endParaRPr>
          </a:p>
          <a:p>
            <a:pPr>
              <a:lnSpc>
                <a:spcPct val="200000"/>
              </a:lnSpc>
              <a:buFont typeface="Wingdings" panose="05000000000000000000" pitchFamily="2" charset="2"/>
              <a:buChar char="q"/>
            </a:pPr>
            <a:r>
              <a:rPr lang="fr-FR" b="1" u="sng" dirty="0">
                <a:solidFill>
                  <a:schemeClr val="accent6">
                    <a:lumMod val="75000"/>
                  </a:schemeClr>
                </a:solidFill>
                <a:latin typeface="+mj-lt"/>
              </a:rPr>
              <a:t>Renforcement de la motivation</a:t>
            </a:r>
            <a:endParaRPr lang="fr-FR" dirty="0">
              <a:solidFill>
                <a:schemeClr val="accent6">
                  <a:lumMod val="75000"/>
                </a:schemeClr>
              </a:solidFill>
            </a:endParaRPr>
          </a:p>
          <a:p>
            <a:pPr>
              <a:lnSpc>
                <a:spcPct val="170000"/>
              </a:lnSpc>
            </a:pPr>
            <a:endParaRPr lang="fr-FR" sz="2000" dirty="0">
              <a:solidFill>
                <a:schemeClr val="tx1"/>
              </a:solidFill>
              <a:latin typeface="+mj-lt"/>
            </a:endParaRPr>
          </a:p>
          <a:p>
            <a:pPr>
              <a:lnSpc>
                <a:spcPct val="170000"/>
              </a:lnSpc>
              <a:buFont typeface="Wingdings" panose="05000000000000000000" pitchFamily="2" charset="2"/>
              <a:buChar char="q"/>
            </a:pPr>
            <a:endParaRPr lang="fr-FR" sz="2000" dirty="0">
              <a:solidFill>
                <a:schemeClr val="tx1"/>
              </a:solidFill>
              <a:latin typeface="+mj-lt"/>
            </a:endParaRPr>
          </a:p>
          <a:p>
            <a:pPr>
              <a:lnSpc>
                <a:spcPct val="170000"/>
              </a:lnSpc>
              <a:buFont typeface="Wingdings" panose="05000000000000000000" pitchFamily="2" charset="2"/>
              <a:buChar char="q"/>
            </a:pPr>
            <a:endParaRPr lang="fr-FR" sz="2000" dirty="0">
              <a:solidFill>
                <a:schemeClr val="tx1"/>
              </a:solidFill>
              <a:latin typeface="+mj-lt"/>
            </a:endParaRPr>
          </a:p>
        </p:txBody>
      </p:sp>
      <p:pic>
        <p:nvPicPr>
          <p:cNvPr id="7" name="Image 6">
            <a:extLst>
              <a:ext uri="{FF2B5EF4-FFF2-40B4-BE49-F238E27FC236}">
                <a16:creationId xmlns:a16="http://schemas.microsoft.com/office/drawing/2014/main" id="{416F5F24-61F7-CEB6-6304-16FBE334C391}"/>
              </a:ext>
            </a:extLst>
          </p:cNvPr>
          <p:cNvPicPr>
            <a:picLocks noChangeAspect="1"/>
          </p:cNvPicPr>
          <p:nvPr/>
        </p:nvPicPr>
        <p:blipFill>
          <a:blip r:embed="rId3"/>
          <a:stretch>
            <a:fillRect/>
          </a:stretch>
        </p:blipFill>
        <p:spPr>
          <a:xfrm>
            <a:off x="11219543" y="-13388"/>
            <a:ext cx="967346" cy="964172"/>
          </a:xfrm>
          <a:prstGeom prst="rect">
            <a:avLst/>
          </a:prstGeom>
        </p:spPr>
      </p:pic>
      <p:sp>
        <p:nvSpPr>
          <p:cNvPr id="8" name="자유형 27">
            <a:extLst>
              <a:ext uri="{FF2B5EF4-FFF2-40B4-BE49-F238E27FC236}">
                <a16:creationId xmlns:a16="http://schemas.microsoft.com/office/drawing/2014/main" id="{825A4F4A-2BC0-2FA3-2F9D-1E2C9B977048}"/>
              </a:ext>
            </a:extLst>
          </p:cNvPr>
          <p:cNvSpPr/>
          <p:nvPr/>
        </p:nvSpPr>
        <p:spPr>
          <a:xfrm>
            <a:off x="1572087" y="1213867"/>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9" name="Image 8">
            <a:extLst>
              <a:ext uri="{FF2B5EF4-FFF2-40B4-BE49-F238E27FC236}">
                <a16:creationId xmlns:a16="http://schemas.microsoft.com/office/drawing/2014/main" id="{889DF81C-58CA-7097-DA05-58174DB9D537}"/>
              </a:ext>
            </a:extLst>
          </p:cNvPr>
          <p:cNvPicPr>
            <a:picLocks noChangeAspect="1"/>
          </p:cNvPicPr>
          <p:nvPr/>
        </p:nvPicPr>
        <p:blipFill>
          <a:blip r:embed="rId4"/>
          <a:stretch>
            <a:fillRect/>
          </a:stretch>
        </p:blipFill>
        <p:spPr>
          <a:xfrm>
            <a:off x="-68364" y="-6647"/>
            <a:ext cx="1409166" cy="1127333"/>
          </a:xfrm>
          <a:prstGeom prst="rect">
            <a:avLst/>
          </a:prstGeom>
        </p:spPr>
      </p:pic>
      <p:pic>
        <p:nvPicPr>
          <p:cNvPr id="10" name="Image 9">
            <a:extLst>
              <a:ext uri="{FF2B5EF4-FFF2-40B4-BE49-F238E27FC236}">
                <a16:creationId xmlns:a16="http://schemas.microsoft.com/office/drawing/2014/main" id="{D20BF860-329A-6502-6216-8CBD9E2E2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505468" y="-400661"/>
            <a:ext cx="1727678" cy="1664430"/>
          </a:xfrm>
          <a:prstGeom prst="rect">
            <a:avLst/>
          </a:prstGeom>
        </p:spPr>
      </p:pic>
      <p:sp>
        <p:nvSpPr>
          <p:cNvPr id="11" name="TextBox 11">
            <a:extLst>
              <a:ext uri="{FF2B5EF4-FFF2-40B4-BE49-F238E27FC236}">
                <a16:creationId xmlns:a16="http://schemas.microsoft.com/office/drawing/2014/main" id="{192B9BC5-F20C-633B-B843-4874AA9002D1}"/>
              </a:ext>
            </a:extLst>
          </p:cNvPr>
          <p:cNvSpPr txBox="1"/>
          <p:nvPr/>
        </p:nvSpPr>
        <p:spPr>
          <a:xfrm>
            <a:off x="3769128" y="263680"/>
            <a:ext cx="7338230" cy="769441"/>
          </a:xfrm>
          <a:prstGeom prst="rect">
            <a:avLst/>
          </a:prstGeom>
          <a:noFill/>
        </p:spPr>
        <p:txBody>
          <a:bodyPr wrap="square" rtlCol="0">
            <a:spAutoFit/>
          </a:bodyPr>
          <a:lstStyle/>
          <a:p>
            <a:r>
              <a:rPr lang="en-US" altLang="ko-KR" sz="4400" dirty="0">
                <a:solidFill>
                  <a:schemeClr val="accent2">
                    <a:lumMod val="75000"/>
                  </a:schemeClr>
                </a:solidFill>
              </a:rPr>
              <a:t>PROCÉDURE</a:t>
            </a:r>
          </a:p>
        </p:txBody>
      </p:sp>
      <p:sp>
        <p:nvSpPr>
          <p:cNvPr id="12" name="Oval 10">
            <a:extLst>
              <a:ext uri="{FF2B5EF4-FFF2-40B4-BE49-F238E27FC236}">
                <a16:creationId xmlns:a16="http://schemas.microsoft.com/office/drawing/2014/main" id="{CE8E9D91-BFAD-5F13-35CC-CF1D668883E7}"/>
              </a:ext>
            </a:extLst>
          </p:cNvPr>
          <p:cNvSpPr/>
          <p:nvPr/>
        </p:nvSpPr>
        <p:spPr>
          <a:xfrm>
            <a:off x="3046488" y="375252"/>
            <a:ext cx="560805" cy="53582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5</a:t>
            </a:r>
          </a:p>
        </p:txBody>
      </p:sp>
    </p:spTree>
    <p:extLst>
      <p:ext uri="{BB962C8B-B14F-4D97-AF65-F5344CB8AC3E}">
        <p14:creationId xmlns:p14="http://schemas.microsoft.com/office/powerpoint/2010/main" val="233799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AAD6BC0-878A-976C-C6C5-182DF9C21DC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grpSp>
        <p:nvGrpSpPr>
          <p:cNvPr id="5" name="Group 35">
            <a:extLst>
              <a:ext uri="{FF2B5EF4-FFF2-40B4-BE49-F238E27FC236}">
                <a16:creationId xmlns:a16="http://schemas.microsoft.com/office/drawing/2014/main" id="{26321CF7-4CB6-FB89-7480-03F932F592F6}"/>
              </a:ext>
            </a:extLst>
          </p:cNvPr>
          <p:cNvGrpSpPr/>
          <p:nvPr/>
        </p:nvGrpSpPr>
        <p:grpSpPr>
          <a:xfrm>
            <a:off x="84083" y="1860330"/>
            <a:ext cx="11056882" cy="4833060"/>
            <a:chOff x="1485669" y="2809686"/>
            <a:chExt cx="9498720" cy="3883705"/>
          </a:xfrm>
        </p:grpSpPr>
        <p:sp>
          <p:nvSpPr>
            <p:cNvPr id="6" name="Freeform 8">
              <a:extLst>
                <a:ext uri="{FF2B5EF4-FFF2-40B4-BE49-F238E27FC236}">
                  <a16:creationId xmlns:a16="http://schemas.microsoft.com/office/drawing/2014/main" id="{CCFBC9EB-9822-1C5F-60E7-401A106C94EC}"/>
                </a:ext>
              </a:extLst>
            </p:cNvPr>
            <p:cNvSpPr/>
            <p:nvPr/>
          </p:nvSpPr>
          <p:spPr>
            <a:xfrm>
              <a:off x="1485669" y="4752221"/>
              <a:ext cx="1652344" cy="1941170"/>
            </a:xfrm>
            <a:custGeom>
              <a:avLst/>
              <a:gdLst>
                <a:gd name="connsiteX0" fmla="*/ 0 w 1941169"/>
                <a:gd name="connsiteY0" fmla="*/ 0 h 1358818"/>
                <a:gd name="connsiteX1" fmla="*/ 1261760 w 1941169"/>
                <a:gd name="connsiteY1" fmla="*/ 0 h 1358818"/>
                <a:gd name="connsiteX2" fmla="*/ 1941169 w 1941169"/>
                <a:gd name="connsiteY2" fmla="*/ 679409 h 1358818"/>
                <a:gd name="connsiteX3" fmla="*/ 1261760 w 1941169"/>
                <a:gd name="connsiteY3" fmla="*/ 1358818 h 1358818"/>
                <a:gd name="connsiteX4" fmla="*/ 0 w 1941169"/>
                <a:gd name="connsiteY4" fmla="*/ 1358818 h 1358818"/>
                <a:gd name="connsiteX5" fmla="*/ 679409 w 1941169"/>
                <a:gd name="connsiteY5" fmla="*/ 679409 h 1358818"/>
                <a:gd name="connsiteX6" fmla="*/ 0 w 1941169"/>
                <a:gd name="connsiteY6" fmla="*/ 0 h 135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169" h="1358818">
                  <a:moveTo>
                    <a:pt x="1941168" y="0"/>
                  </a:moveTo>
                  <a:lnTo>
                    <a:pt x="1941168" y="883232"/>
                  </a:lnTo>
                  <a:lnTo>
                    <a:pt x="970585" y="1358818"/>
                  </a:lnTo>
                  <a:lnTo>
                    <a:pt x="1" y="883232"/>
                  </a:lnTo>
                  <a:lnTo>
                    <a:pt x="1" y="0"/>
                  </a:lnTo>
                  <a:lnTo>
                    <a:pt x="970585" y="475586"/>
                  </a:lnTo>
                  <a:lnTo>
                    <a:pt x="1941168" y="0"/>
                  </a:lnTo>
                  <a:close/>
                </a:path>
              </a:pathLst>
            </a:cu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4131" tIns="703539" rIns="24130" bIns="703540" numCol="1" spcCol="1270" anchor="ctr" anchorCtr="0">
              <a:noAutofit/>
            </a:bodyPr>
            <a:lstStyle/>
            <a:p>
              <a:pPr lvl="0" algn="ctr" defTabSz="1689100">
                <a:lnSpc>
                  <a:spcPct val="90000"/>
                </a:lnSpc>
                <a:spcBef>
                  <a:spcPct val="0"/>
                </a:spcBef>
                <a:spcAft>
                  <a:spcPct val="35000"/>
                </a:spcAft>
              </a:pPr>
              <a:r>
                <a:rPr lang="fr-FR" sz="3800" b="1" kern="1200" dirty="0">
                  <a:solidFill>
                    <a:srgbClr val="002060"/>
                  </a:solidFill>
                  <a:latin typeface="Amasis MT Pro Medium" panose="02040604050005020304" pitchFamily="18" charset="0"/>
                </a:rPr>
                <a:t>3</a:t>
              </a:r>
            </a:p>
          </p:txBody>
        </p:sp>
        <p:sp>
          <p:nvSpPr>
            <p:cNvPr id="7" name="Freeform 9">
              <a:extLst>
                <a:ext uri="{FF2B5EF4-FFF2-40B4-BE49-F238E27FC236}">
                  <a16:creationId xmlns:a16="http://schemas.microsoft.com/office/drawing/2014/main" id="{517456BB-C13F-9E85-FD91-6835F57CDFB6}"/>
                </a:ext>
              </a:extLst>
            </p:cNvPr>
            <p:cNvSpPr/>
            <p:nvPr/>
          </p:nvSpPr>
          <p:spPr>
            <a:xfrm>
              <a:off x="3138013" y="2809686"/>
              <a:ext cx="7846376" cy="3612869"/>
            </a:xfrm>
            <a:custGeom>
              <a:avLst/>
              <a:gdLst>
                <a:gd name="connsiteX0" fmla="*/ 210297 w 1261759"/>
                <a:gd name="connsiteY0" fmla="*/ 0 h 7095104"/>
                <a:gd name="connsiteX1" fmla="*/ 1051462 w 1261759"/>
                <a:gd name="connsiteY1" fmla="*/ 0 h 7095104"/>
                <a:gd name="connsiteX2" fmla="*/ 1261759 w 1261759"/>
                <a:gd name="connsiteY2" fmla="*/ 210297 h 7095104"/>
                <a:gd name="connsiteX3" fmla="*/ 1261759 w 1261759"/>
                <a:gd name="connsiteY3" fmla="*/ 7095104 h 7095104"/>
                <a:gd name="connsiteX4" fmla="*/ 1261759 w 1261759"/>
                <a:gd name="connsiteY4" fmla="*/ 7095104 h 7095104"/>
                <a:gd name="connsiteX5" fmla="*/ 0 w 1261759"/>
                <a:gd name="connsiteY5" fmla="*/ 7095104 h 7095104"/>
                <a:gd name="connsiteX6" fmla="*/ 0 w 1261759"/>
                <a:gd name="connsiteY6" fmla="*/ 7095104 h 7095104"/>
                <a:gd name="connsiteX7" fmla="*/ 0 w 1261759"/>
                <a:gd name="connsiteY7" fmla="*/ 210297 h 7095104"/>
                <a:gd name="connsiteX8" fmla="*/ 210297 w 1261759"/>
                <a:gd name="connsiteY8" fmla="*/ 0 h 709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59" h="7095104">
                  <a:moveTo>
                    <a:pt x="1261759" y="1182541"/>
                  </a:moveTo>
                  <a:lnTo>
                    <a:pt x="1261759" y="5912563"/>
                  </a:lnTo>
                  <a:cubicBezTo>
                    <a:pt x="1261759" y="6565662"/>
                    <a:pt x="1245015" y="7095101"/>
                    <a:pt x="1224361" y="7095101"/>
                  </a:cubicBezTo>
                  <a:lnTo>
                    <a:pt x="0" y="7095101"/>
                  </a:lnTo>
                  <a:lnTo>
                    <a:pt x="0" y="7095101"/>
                  </a:lnTo>
                  <a:lnTo>
                    <a:pt x="0" y="3"/>
                  </a:lnTo>
                  <a:lnTo>
                    <a:pt x="0" y="3"/>
                  </a:lnTo>
                  <a:lnTo>
                    <a:pt x="1224361" y="3"/>
                  </a:lnTo>
                  <a:cubicBezTo>
                    <a:pt x="1245015" y="3"/>
                    <a:pt x="1261759" y="529442"/>
                    <a:pt x="1261759" y="1182541"/>
                  </a:cubicBez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4294" rIns="74294" bIns="74295" numCol="1" spcCol="1270" anchor="ctr" anchorCtr="0">
              <a:noAutofit/>
            </a:bodyPr>
            <a:lstStyle/>
            <a:p>
              <a:pPr marL="0" indent="0">
                <a:buNone/>
              </a:pPr>
              <a:r>
                <a:rPr lang="fr-FR" sz="2000" kern="1200" dirty="0">
                  <a:solidFill>
                    <a:srgbClr val="0070C0"/>
                  </a:solidFill>
                  <a:latin typeface="Amasis MT Pro Medium" panose="02040604050005020304" pitchFamily="18" charset="0"/>
                </a:rPr>
                <a:t> </a:t>
              </a:r>
              <a:r>
                <a:rPr lang="fr-FR" sz="2800" b="1" dirty="0">
                  <a:solidFill>
                    <a:schemeClr val="accent1">
                      <a:lumMod val="75000"/>
                    </a:schemeClr>
                  </a:solidFill>
                </a:rPr>
                <a:t>Soutien après le coaching (optionnel)</a:t>
              </a:r>
            </a:p>
            <a:p>
              <a:pPr marL="0" indent="0">
                <a:buNone/>
              </a:pPr>
              <a:endParaRPr lang="fr-FR" sz="1400" b="1" dirty="0">
                <a:solidFill>
                  <a:schemeClr val="accent2">
                    <a:lumMod val="75000"/>
                  </a:schemeClr>
                </a:solidFill>
              </a:endParaRPr>
            </a:p>
            <a:p>
              <a:pPr marL="0" indent="0">
                <a:lnSpc>
                  <a:spcPct val="150000"/>
                </a:lnSpc>
                <a:buNone/>
              </a:pPr>
              <a:r>
                <a:rPr lang="fr-FR" sz="2400" dirty="0">
                  <a:solidFill>
                    <a:schemeClr val="tx1"/>
                  </a:solidFill>
                  <a:latin typeface="+mj-lt"/>
                </a:rPr>
                <a:t> </a:t>
              </a:r>
              <a:r>
                <a:rPr lang="fr-FR" dirty="0">
                  <a:solidFill>
                    <a:schemeClr val="tx1"/>
                  </a:solidFill>
                  <a:latin typeface="+mj-lt"/>
                </a:rPr>
                <a:t>     Certains patients peuvent choisir de prolonger le coaching après la fin du traitement, surtout si le cancer a eu un impact majeur sur leur qualité de vie, leur image de soi, ou leur intégration sociale. </a:t>
              </a:r>
            </a:p>
            <a:p>
              <a:pPr marL="0" indent="0">
                <a:lnSpc>
                  <a:spcPct val="150000"/>
                </a:lnSpc>
                <a:buNone/>
              </a:pPr>
              <a:r>
                <a:rPr lang="fr-FR" dirty="0">
                  <a:solidFill>
                    <a:srgbClr val="FF0000"/>
                  </a:solidFill>
                  <a:latin typeface="+mj-lt"/>
                </a:rPr>
                <a:t>Dans ce cas, on parle de </a:t>
              </a:r>
              <a:r>
                <a:rPr lang="fr-FR" dirty="0" err="1">
                  <a:solidFill>
                    <a:srgbClr val="FF0000"/>
                  </a:solidFill>
                  <a:latin typeface="+mj-lt"/>
                </a:rPr>
                <a:t>onco</a:t>
              </a:r>
              <a:r>
                <a:rPr lang="fr-FR" dirty="0">
                  <a:solidFill>
                    <a:srgbClr val="FF0000"/>
                  </a:solidFill>
                  <a:latin typeface="+mj-lt"/>
                </a:rPr>
                <a:t>-coaching avec des séances de coaching programmées après le traitement de manière ponctuelle pour apporter un soutien </a:t>
              </a:r>
              <a:r>
                <a:rPr lang="fr-FR" dirty="0">
                  <a:solidFill>
                    <a:schemeClr val="tx1"/>
                  </a:solidFill>
                  <a:latin typeface="+mj-lt"/>
                </a:rPr>
                <a:t>à long terme.</a:t>
              </a:r>
            </a:p>
            <a:p>
              <a:pPr marL="228600" lvl="1" indent="-228600" algn="l" defTabSz="889000">
                <a:lnSpc>
                  <a:spcPct val="90000"/>
                </a:lnSpc>
                <a:spcBef>
                  <a:spcPct val="0"/>
                </a:spcBef>
                <a:spcAft>
                  <a:spcPct val="15000"/>
                </a:spcAft>
                <a:buChar char="••"/>
              </a:pPr>
              <a:endParaRPr lang="fr-FR" sz="2000" kern="1200" dirty="0">
                <a:solidFill>
                  <a:srgbClr val="0070C0"/>
                </a:solidFill>
                <a:latin typeface="Amasis MT Pro Medium" panose="02040604050005020304" pitchFamily="18" charset="0"/>
              </a:endParaRPr>
            </a:p>
          </p:txBody>
        </p:sp>
      </p:grpSp>
      <p:pic>
        <p:nvPicPr>
          <p:cNvPr id="8" name="Image 7">
            <a:extLst>
              <a:ext uri="{FF2B5EF4-FFF2-40B4-BE49-F238E27FC236}">
                <a16:creationId xmlns:a16="http://schemas.microsoft.com/office/drawing/2014/main" id="{63E6A12D-32E2-8479-9798-D40D27593757}"/>
              </a:ext>
            </a:extLst>
          </p:cNvPr>
          <p:cNvPicPr>
            <a:picLocks noChangeAspect="1"/>
          </p:cNvPicPr>
          <p:nvPr/>
        </p:nvPicPr>
        <p:blipFill>
          <a:blip r:embed="rId2"/>
          <a:stretch>
            <a:fillRect/>
          </a:stretch>
        </p:blipFill>
        <p:spPr>
          <a:xfrm>
            <a:off x="11207968" y="-1813"/>
            <a:ext cx="967346" cy="964172"/>
          </a:xfrm>
          <a:prstGeom prst="rect">
            <a:avLst/>
          </a:prstGeom>
        </p:spPr>
      </p:pic>
      <p:sp>
        <p:nvSpPr>
          <p:cNvPr id="9" name="자유형 27">
            <a:extLst>
              <a:ext uri="{FF2B5EF4-FFF2-40B4-BE49-F238E27FC236}">
                <a16:creationId xmlns:a16="http://schemas.microsoft.com/office/drawing/2014/main" id="{84A69E33-C992-7E8E-F303-28EAE7C71784}"/>
              </a:ext>
            </a:extLst>
          </p:cNvPr>
          <p:cNvSpPr/>
          <p:nvPr/>
        </p:nvSpPr>
        <p:spPr>
          <a:xfrm>
            <a:off x="1572087" y="1213867"/>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10" name="Image 9">
            <a:extLst>
              <a:ext uri="{FF2B5EF4-FFF2-40B4-BE49-F238E27FC236}">
                <a16:creationId xmlns:a16="http://schemas.microsoft.com/office/drawing/2014/main" id="{C266EDC4-E6AF-452B-885F-D1CA40656C53}"/>
              </a:ext>
            </a:extLst>
          </p:cNvPr>
          <p:cNvPicPr>
            <a:picLocks noChangeAspect="1"/>
          </p:cNvPicPr>
          <p:nvPr/>
        </p:nvPicPr>
        <p:blipFill>
          <a:blip r:embed="rId3"/>
          <a:stretch>
            <a:fillRect/>
          </a:stretch>
        </p:blipFill>
        <p:spPr>
          <a:xfrm>
            <a:off x="-10489" y="-18222"/>
            <a:ext cx="1409166" cy="1127333"/>
          </a:xfrm>
          <a:prstGeom prst="rect">
            <a:avLst/>
          </a:prstGeom>
        </p:spPr>
      </p:pic>
      <p:pic>
        <p:nvPicPr>
          <p:cNvPr id="11" name="Image 10">
            <a:extLst>
              <a:ext uri="{FF2B5EF4-FFF2-40B4-BE49-F238E27FC236}">
                <a16:creationId xmlns:a16="http://schemas.microsoft.com/office/drawing/2014/main" id="{2E999D88-7567-C2F1-4D1E-4338C6029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505468" y="-423811"/>
            <a:ext cx="1727678" cy="1664430"/>
          </a:xfrm>
          <a:prstGeom prst="rect">
            <a:avLst/>
          </a:prstGeom>
        </p:spPr>
      </p:pic>
      <p:sp>
        <p:nvSpPr>
          <p:cNvPr id="12" name="TextBox 11">
            <a:extLst>
              <a:ext uri="{FF2B5EF4-FFF2-40B4-BE49-F238E27FC236}">
                <a16:creationId xmlns:a16="http://schemas.microsoft.com/office/drawing/2014/main" id="{F5133FDC-76B2-7A46-792F-12C1969166EF}"/>
              </a:ext>
            </a:extLst>
          </p:cNvPr>
          <p:cNvSpPr txBox="1"/>
          <p:nvPr/>
        </p:nvSpPr>
        <p:spPr>
          <a:xfrm>
            <a:off x="3541835" y="347241"/>
            <a:ext cx="7727573" cy="769441"/>
          </a:xfrm>
          <a:prstGeom prst="rect">
            <a:avLst/>
          </a:prstGeom>
          <a:noFill/>
        </p:spPr>
        <p:txBody>
          <a:bodyPr wrap="square" rtlCol="0">
            <a:spAutoFit/>
          </a:bodyPr>
          <a:lstStyle/>
          <a:p>
            <a:r>
              <a:rPr lang="en-US" altLang="ko-KR" sz="4400" dirty="0">
                <a:solidFill>
                  <a:schemeClr val="accent2">
                    <a:lumMod val="75000"/>
                  </a:schemeClr>
                </a:solidFill>
              </a:rPr>
              <a:t>PROCÉDURE</a:t>
            </a:r>
          </a:p>
        </p:txBody>
      </p:sp>
      <p:sp>
        <p:nvSpPr>
          <p:cNvPr id="13" name="Oval 10">
            <a:extLst>
              <a:ext uri="{FF2B5EF4-FFF2-40B4-BE49-F238E27FC236}">
                <a16:creationId xmlns:a16="http://schemas.microsoft.com/office/drawing/2014/main" id="{38EE479F-5175-24CC-ACAB-DC750F0DD585}"/>
              </a:ext>
            </a:extLst>
          </p:cNvPr>
          <p:cNvSpPr/>
          <p:nvPr/>
        </p:nvSpPr>
        <p:spPr>
          <a:xfrm>
            <a:off x="2838138" y="375252"/>
            <a:ext cx="560805" cy="53582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5</a:t>
            </a:r>
          </a:p>
        </p:txBody>
      </p:sp>
    </p:spTree>
    <p:extLst>
      <p:ext uri="{BB962C8B-B14F-4D97-AF65-F5344CB8AC3E}">
        <p14:creationId xmlns:p14="http://schemas.microsoft.com/office/powerpoint/2010/main" val="293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E2213-C285-CA39-A02C-483B5161607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3A2798-13A9-8002-39F2-BF5568004299}"/>
              </a:ext>
            </a:extLst>
          </p:cNvPr>
          <p:cNvSpPr>
            <a:spLocks noGrp="1"/>
          </p:cNvSpPr>
          <p:nvPr>
            <p:ph idx="1"/>
          </p:nvPr>
        </p:nvSpPr>
        <p:spPr>
          <a:xfrm>
            <a:off x="277234" y="2190859"/>
            <a:ext cx="7810856" cy="3756380"/>
          </a:xfrm>
        </p:spPr>
        <p:txBody>
          <a:bodyPr>
            <a:normAutofit fontScale="47500" lnSpcReduction="20000"/>
          </a:bodyPr>
          <a:lstStyle/>
          <a:p>
            <a:pPr marL="0" indent="0">
              <a:lnSpc>
                <a:spcPct val="220000"/>
              </a:lnSpc>
              <a:buNone/>
            </a:pPr>
            <a:r>
              <a:rPr lang="fr-FR" sz="2900" dirty="0">
                <a:solidFill>
                  <a:schemeClr val="tx1"/>
                </a:solidFill>
                <a:latin typeface="+mj-lt"/>
              </a:rPr>
              <a:t>         </a:t>
            </a:r>
            <a:r>
              <a:rPr lang="fr-FR" sz="3400" dirty="0">
                <a:solidFill>
                  <a:schemeClr val="tx1"/>
                </a:solidFill>
                <a:latin typeface="+mj-lt"/>
              </a:rPr>
              <a:t>L'avenir du coaching en radiothérapie semble prometteur, notamment avec les avancées en matière de soins personnalisés, de technologies et de reconnaissance croissante de l'importance de l'accompagnement psychologique dans le parcours de traitement. Au fur et à mesure que les pratiques en oncologie évoluent, le rôle du coach pourrait se diversifier et s'intégrer davantage dans les soins multidisciplinaires pour offrir une prise en charge globale des patients. </a:t>
            </a:r>
            <a:endParaRPr lang="fr-FR" sz="700" dirty="0"/>
          </a:p>
        </p:txBody>
      </p:sp>
      <p:sp>
        <p:nvSpPr>
          <p:cNvPr id="6" name="Espace réservé du numéro de diapositive 5">
            <a:extLst>
              <a:ext uri="{FF2B5EF4-FFF2-40B4-BE49-F238E27FC236}">
                <a16:creationId xmlns:a16="http://schemas.microsoft.com/office/drawing/2014/main" id="{9C423B71-3DA4-739D-FAC5-B83F8DA3EAB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Image 4">
            <a:extLst>
              <a:ext uri="{FF2B5EF4-FFF2-40B4-BE49-F238E27FC236}">
                <a16:creationId xmlns:a16="http://schemas.microsoft.com/office/drawing/2014/main" id="{B21B1ED5-3DA7-A0C6-3A89-70CE315DDBDD}"/>
              </a:ext>
            </a:extLst>
          </p:cNvPr>
          <p:cNvPicPr>
            <a:picLocks noChangeAspect="1"/>
          </p:cNvPicPr>
          <p:nvPr/>
        </p:nvPicPr>
        <p:blipFill>
          <a:blip r:embed="rId3"/>
          <a:stretch>
            <a:fillRect/>
          </a:stretch>
        </p:blipFill>
        <p:spPr>
          <a:xfrm>
            <a:off x="11207968" y="-1813"/>
            <a:ext cx="967346" cy="964172"/>
          </a:xfrm>
          <a:prstGeom prst="rect">
            <a:avLst/>
          </a:prstGeom>
        </p:spPr>
      </p:pic>
      <p:sp>
        <p:nvSpPr>
          <p:cNvPr id="7" name="자유형 27">
            <a:extLst>
              <a:ext uri="{FF2B5EF4-FFF2-40B4-BE49-F238E27FC236}">
                <a16:creationId xmlns:a16="http://schemas.microsoft.com/office/drawing/2014/main" id="{741ECC98-AB90-1BBC-1F18-76CB16FE34C6}"/>
              </a:ext>
            </a:extLst>
          </p:cNvPr>
          <p:cNvSpPr/>
          <p:nvPr/>
        </p:nvSpPr>
        <p:spPr>
          <a:xfrm>
            <a:off x="1572087" y="1213867"/>
            <a:ext cx="7421442"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8" name="Image 7">
            <a:extLst>
              <a:ext uri="{FF2B5EF4-FFF2-40B4-BE49-F238E27FC236}">
                <a16:creationId xmlns:a16="http://schemas.microsoft.com/office/drawing/2014/main" id="{9455B296-0143-D17A-F1A2-167244BD7F97}"/>
              </a:ext>
            </a:extLst>
          </p:cNvPr>
          <p:cNvPicPr>
            <a:picLocks noChangeAspect="1"/>
          </p:cNvPicPr>
          <p:nvPr/>
        </p:nvPicPr>
        <p:blipFill>
          <a:blip r:embed="rId4"/>
          <a:stretch>
            <a:fillRect/>
          </a:stretch>
        </p:blipFill>
        <p:spPr>
          <a:xfrm>
            <a:off x="-68364" y="-6647"/>
            <a:ext cx="1409166" cy="1127333"/>
          </a:xfrm>
          <a:prstGeom prst="rect">
            <a:avLst/>
          </a:prstGeom>
        </p:spPr>
      </p:pic>
      <p:pic>
        <p:nvPicPr>
          <p:cNvPr id="12" name="Image 11">
            <a:extLst>
              <a:ext uri="{FF2B5EF4-FFF2-40B4-BE49-F238E27FC236}">
                <a16:creationId xmlns:a16="http://schemas.microsoft.com/office/drawing/2014/main" id="{A7883C2A-A85D-9AD5-068F-A2A8C61DE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609643" y="-435386"/>
            <a:ext cx="1727678" cy="1664430"/>
          </a:xfrm>
          <a:prstGeom prst="rect">
            <a:avLst/>
          </a:prstGeom>
        </p:spPr>
      </p:pic>
      <p:sp>
        <p:nvSpPr>
          <p:cNvPr id="15" name="Oval 10">
            <a:extLst>
              <a:ext uri="{FF2B5EF4-FFF2-40B4-BE49-F238E27FC236}">
                <a16:creationId xmlns:a16="http://schemas.microsoft.com/office/drawing/2014/main" id="{D386D411-F0FC-810B-56AE-CDEE9BC1EDFD}"/>
              </a:ext>
            </a:extLst>
          </p:cNvPr>
          <p:cNvSpPr/>
          <p:nvPr/>
        </p:nvSpPr>
        <p:spPr>
          <a:xfrm>
            <a:off x="1692765" y="367341"/>
            <a:ext cx="560805" cy="535829"/>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6</a:t>
            </a:r>
          </a:p>
        </p:txBody>
      </p:sp>
      <p:sp>
        <p:nvSpPr>
          <p:cNvPr id="16" name="TextBox 11">
            <a:extLst>
              <a:ext uri="{FF2B5EF4-FFF2-40B4-BE49-F238E27FC236}">
                <a16:creationId xmlns:a16="http://schemas.microsoft.com/office/drawing/2014/main" id="{D2051A27-E9F1-2E5D-EFF4-540AFC1ADAA6}"/>
              </a:ext>
            </a:extLst>
          </p:cNvPr>
          <p:cNvSpPr txBox="1"/>
          <p:nvPr/>
        </p:nvSpPr>
        <p:spPr>
          <a:xfrm>
            <a:off x="2322805" y="168500"/>
            <a:ext cx="7338230" cy="954107"/>
          </a:xfrm>
          <a:prstGeom prst="rect">
            <a:avLst/>
          </a:prstGeom>
          <a:noFill/>
        </p:spPr>
        <p:txBody>
          <a:bodyPr wrap="square" rtlCol="0">
            <a:spAutoFit/>
          </a:bodyPr>
          <a:lstStyle/>
          <a:p>
            <a:r>
              <a:rPr lang="fr-FR" altLang="ko-KR" sz="4400" dirty="0">
                <a:solidFill>
                  <a:schemeClr val="accent2">
                    <a:lumMod val="75000"/>
                  </a:schemeClr>
                </a:solidFill>
              </a:rPr>
              <a:t>L’avenir du coaching en RT</a:t>
            </a:r>
          </a:p>
          <a:p>
            <a:endParaRPr lang="en-US" altLang="ko-KR" sz="1200" dirty="0">
              <a:solidFill>
                <a:schemeClr val="tx1">
                  <a:lumMod val="75000"/>
                  <a:lumOff val="25000"/>
                </a:schemeClr>
              </a:solidFill>
            </a:endParaRPr>
          </a:p>
        </p:txBody>
      </p:sp>
      <p:grpSp>
        <p:nvGrpSpPr>
          <p:cNvPr id="2" name="Google Shape;12564;p125">
            <a:extLst>
              <a:ext uri="{FF2B5EF4-FFF2-40B4-BE49-F238E27FC236}">
                <a16:creationId xmlns:a16="http://schemas.microsoft.com/office/drawing/2014/main" id="{8CAE95B5-192B-47A0-CBDF-16A35BE8AD27}"/>
              </a:ext>
            </a:extLst>
          </p:cNvPr>
          <p:cNvGrpSpPr/>
          <p:nvPr/>
        </p:nvGrpSpPr>
        <p:grpSpPr>
          <a:xfrm>
            <a:off x="8296196" y="2173630"/>
            <a:ext cx="3636398" cy="2612726"/>
            <a:chOff x="3441065" y="4302505"/>
            <a:chExt cx="337069" cy="302593"/>
          </a:xfrm>
          <a:solidFill>
            <a:schemeClr val="bg1">
              <a:lumMod val="65000"/>
            </a:schemeClr>
          </a:solidFill>
          <a:effectLst>
            <a:reflection blurRad="6350" stA="50000" endA="300" endPos="55500" dist="50800" dir="5400000" sy="-100000" algn="bl" rotWithShape="0"/>
          </a:effectLst>
        </p:grpSpPr>
        <p:sp>
          <p:nvSpPr>
            <p:cNvPr id="4" name="Google Shape;12565;p125">
              <a:extLst>
                <a:ext uri="{FF2B5EF4-FFF2-40B4-BE49-F238E27FC236}">
                  <a16:creationId xmlns:a16="http://schemas.microsoft.com/office/drawing/2014/main" id="{179A3133-E608-B9DD-75C9-15A2363129E5}"/>
                </a:ext>
              </a:extLst>
            </p:cNvPr>
            <p:cNvSpPr/>
            <p:nvPr/>
          </p:nvSpPr>
          <p:spPr>
            <a:xfrm>
              <a:off x="3441065" y="4366941"/>
              <a:ext cx="337069" cy="173655"/>
            </a:xfrm>
            <a:custGeom>
              <a:avLst/>
              <a:gdLst/>
              <a:ahLst/>
              <a:cxnLst/>
              <a:rect l="l" t="t" r="r" b="b"/>
              <a:pathLst>
                <a:path w="10598" h="5460" extrusionOk="0">
                  <a:moveTo>
                    <a:pt x="5062" y="1"/>
                  </a:moveTo>
                  <a:cubicBezTo>
                    <a:pt x="3977" y="1"/>
                    <a:pt x="2891" y="303"/>
                    <a:pt x="1834" y="951"/>
                  </a:cubicBezTo>
                  <a:cubicBezTo>
                    <a:pt x="1001" y="1463"/>
                    <a:pt x="418" y="2058"/>
                    <a:pt x="156" y="2368"/>
                  </a:cubicBezTo>
                  <a:cubicBezTo>
                    <a:pt x="1" y="2546"/>
                    <a:pt x="1" y="2808"/>
                    <a:pt x="168" y="2987"/>
                  </a:cubicBezTo>
                  <a:cubicBezTo>
                    <a:pt x="1001" y="3844"/>
                    <a:pt x="1870" y="4475"/>
                    <a:pt x="2739" y="4892"/>
                  </a:cubicBezTo>
                  <a:cubicBezTo>
                    <a:pt x="2763" y="4916"/>
                    <a:pt x="2787" y="4916"/>
                    <a:pt x="2823" y="4916"/>
                  </a:cubicBezTo>
                  <a:cubicBezTo>
                    <a:pt x="2977" y="4916"/>
                    <a:pt x="3037" y="4689"/>
                    <a:pt x="2894" y="4618"/>
                  </a:cubicBezTo>
                  <a:cubicBezTo>
                    <a:pt x="2049" y="4213"/>
                    <a:pt x="1215" y="3582"/>
                    <a:pt x="406" y="2773"/>
                  </a:cubicBezTo>
                  <a:cubicBezTo>
                    <a:pt x="346" y="2713"/>
                    <a:pt x="346" y="2630"/>
                    <a:pt x="406" y="2570"/>
                  </a:cubicBezTo>
                  <a:cubicBezTo>
                    <a:pt x="799" y="2130"/>
                    <a:pt x="2061" y="868"/>
                    <a:pt x="3918" y="451"/>
                  </a:cubicBezTo>
                  <a:lnTo>
                    <a:pt x="3918" y="451"/>
                  </a:lnTo>
                  <a:cubicBezTo>
                    <a:pt x="3561" y="665"/>
                    <a:pt x="3263" y="963"/>
                    <a:pt x="3025" y="1320"/>
                  </a:cubicBezTo>
                  <a:cubicBezTo>
                    <a:pt x="2977" y="1403"/>
                    <a:pt x="3001" y="1487"/>
                    <a:pt x="3073" y="1534"/>
                  </a:cubicBezTo>
                  <a:cubicBezTo>
                    <a:pt x="3098" y="1551"/>
                    <a:pt x="3126" y="1559"/>
                    <a:pt x="3154" y="1559"/>
                  </a:cubicBezTo>
                  <a:cubicBezTo>
                    <a:pt x="3204" y="1559"/>
                    <a:pt x="3252" y="1533"/>
                    <a:pt x="3275" y="1487"/>
                  </a:cubicBezTo>
                  <a:cubicBezTo>
                    <a:pt x="3728" y="772"/>
                    <a:pt x="4490" y="367"/>
                    <a:pt x="5299" y="367"/>
                  </a:cubicBezTo>
                  <a:cubicBezTo>
                    <a:pt x="6609" y="367"/>
                    <a:pt x="7680" y="1439"/>
                    <a:pt x="7680" y="2749"/>
                  </a:cubicBezTo>
                  <a:cubicBezTo>
                    <a:pt x="7680" y="3820"/>
                    <a:pt x="6954" y="4773"/>
                    <a:pt x="5930" y="5047"/>
                  </a:cubicBezTo>
                  <a:cubicBezTo>
                    <a:pt x="5720" y="5103"/>
                    <a:pt x="5510" y="5130"/>
                    <a:pt x="5305" y="5130"/>
                  </a:cubicBezTo>
                  <a:cubicBezTo>
                    <a:pt x="4250" y="5130"/>
                    <a:pt x="3302" y="4424"/>
                    <a:pt x="3013" y="3368"/>
                  </a:cubicBezTo>
                  <a:cubicBezTo>
                    <a:pt x="2954" y="3154"/>
                    <a:pt x="2918" y="2951"/>
                    <a:pt x="2918" y="2737"/>
                  </a:cubicBezTo>
                  <a:cubicBezTo>
                    <a:pt x="2918" y="2487"/>
                    <a:pt x="2966" y="2249"/>
                    <a:pt x="3037" y="2011"/>
                  </a:cubicBezTo>
                  <a:cubicBezTo>
                    <a:pt x="3073" y="1915"/>
                    <a:pt x="3025" y="1844"/>
                    <a:pt x="2942" y="1820"/>
                  </a:cubicBezTo>
                  <a:cubicBezTo>
                    <a:pt x="2920" y="1812"/>
                    <a:pt x="2899" y="1808"/>
                    <a:pt x="2880" y="1808"/>
                  </a:cubicBezTo>
                  <a:cubicBezTo>
                    <a:pt x="2816" y="1808"/>
                    <a:pt x="2767" y="1851"/>
                    <a:pt x="2739" y="1915"/>
                  </a:cubicBezTo>
                  <a:cubicBezTo>
                    <a:pt x="2656" y="2189"/>
                    <a:pt x="2608" y="2475"/>
                    <a:pt x="2608" y="2737"/>
                  </a:cubicBezTo>
                  <a:cubicBezTo>
                    <a:pt x="2608" y="2975"/>
                    <a:pt x="2644" y="3213"/>
                    <a:pt x="2704" y="3439"/>
                  </a:cubicBezTo>
                  <a:cubicBezTo>
                    <a:pt x="2858" y="4058"/>
                    <a:pt x="3251" y="4582"/>
                    <a:pt x="3739" y="4928"/>
                  </a:cubicBezTo>
                  <a:cubicBezTo>
                    <a:pt x="3632" y="4892"/>
                    <a:pt x="3549" y="4868"/>
                    <a:pt x="3442" y="4820"/>
                  </a:cubicBezTo>
                  <a:cubicBezTo>
                    <a:pt x="3427" y="4816"/>
                    <a:pt x="3412" y="4813"/>
                    <a:pt x="3396" y="4813"/>
                  </a:cubicBezTo>
                  <a:cubicBezTo>
                    <a:pt x="3334" y="4813"/>
                    <a:pt x="3270" y="4849"/>
                    <a:pt x="3251" y="4916"/>
                  </a:cubicBezTo>
                  <a:cubicBezTo>
                    <a:pt x="3216" y="4987"/>
                    <a:pt x="3263" y="5070"/>
                    <a:pt x="3335" y="5106"/>
                  </a:cubicBezTo>
                  <a:cubicBezTo>
                    <a:pt x="3996" y="5346"/>
                    <a:pt x="4652" y="5460"/>
                    <a:pt x="5299" y="5460"/>
                  </a:cubicBezTo>
                  <a:cubicBezTo>
                    <a:pt x="6446" y="5460"/>
                    <a:pt x="7563" y="5103"/>
                    <a:pt x="8621" y="4463"/>
                  </a:cubicBezTo>
                  <a:cubicBezTo>
                    <a:pt x="9502" y="3927"/>
                    <a:pt x="10145" y="3308"/>
                    <a:pt x="10443" y="2975"/>
                  </a:cubicBezTo>
                  <a:cubicBezTo>
                    <a:pt x="10597" y="2808"/>
                    <a:pt x="10586" y="2511"/>
                    <a:pt x="10395" y="2356"/>
                  </a:cubicBezTo>
                  <a:cubicBezTo>
                    <a:pt x="10062" y="2058"/>
                    <a:pt x="9728" y="1784"/>
                    <a:pt x="9383" y="1546"/>
                  </a:cubicBezTo>
                  <a:cubicBezTo>
                    <a:pt x="9357" y="1529"/>
                    <a:pt x="9327" y="1521"/>
                    <a:pt x="9298" y="1521"/>
                  </a:cubicBezTo>
                  <a:cubicBezTo>
                    <a:pt x="9246" y="1521"/>
                    <a:pt x="9194" y="1544"/>
                    <a:pt x="9157" y="1582"/>
                  </a:cubicBezTo>
                  <a:cubicBezTo>
                    <a:pt x="9109" y="1653"/>
                    <a:pt x="9133" y="1737"/>
                    <a:pt x="9192" y="1796"/>
                  </a:cubicBezTo>
                  <a:cubicBezTo>
                    <a:pt x="9514" y="2034"/>
                    <a:pt x="9847" y="2296"/>
                    <a:pt x="10169" y="2594"/>
                  </a:cubicBezTo>
                  <a:cubicBezTo>
                    <a:pt x="10228" y="2653"/>
                    <a:pt x="10228" y="2737"/>
                    <a:pt x="10181" y="2796"/>
                  </a:cubicBezTo>
                  <a:cubicBezTo>
                    <a:pt x="9788" y="3225"/>
                    <a:pt x="8550" y="4439"/>
                    <a:pt x="6835" y="4939"/>
                  </a:cubicBezTo>
                  <a:cubicBezTo>
                    <a:pt x="8311" y="3904"/>
                    <a:pt x="8359" y="1737"/>
                    <a:pt x="6954" y="629"/>
                  </a:cubicBezTo>
                  <a:lnTo>
                    <a:pt x="6954" y="629"/>
                  </a:lnTo>
                  <a:cubicBezTo>
                    <a:pt x="7538" y="820"/>
                    <a:pt x="8121" y="1106"/>
                    <a:pt x="8692" y="1463"/>
                  </a:cubicBezTo>
                  <a:cubicBezTo>
                    <a:pt x="8722" y="1476"/>
                    <a:pt x="8752" y="1482"/>
                    <a:pt x="8780" y="1482"/>
                  </a:cubicBezTo>
                  <a:cubicBezTo>
                    <a:pt x="8831" y="1482"/>
                    <a:pt x="8876" y="1461"/>
                    <a:pt x="8907" y="1415"/>
                  </a:cubicBezTo>
                  <a:cubicBezTo>
                    <a:pt x="8954" y="1344"/>
                    <a:pt x="8931" y="1249"/>
                    <a:pt x="8859" y="1201"/>
                  </a:cubicBezTo>
                  <a:cubicBezTo>
                    <a:pt x="7632" y="426"/>
                    <a:pt x="6348" y="1"/>
                    <a:pt x="50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2566;p125">
              <a:extLst>
                <a:ext uri="{FF2B5EF4-FFF2-40B4-BE49-F238E27FC236}">
                  <a16:creationId xmlns:a16="http://schemas.microsoft.com/office/drawing/2014/main" id="{1801535B-113C-2846-8C34-60AA258EFD41}"/>
                </a:ext>
              </a:extLst>
            </p:cNvPr>
            <p:cNvSpPr/>
            <p:nvPr/>
          </p:nvSpPr>
          <p:spPr>
            <a:xfrm>
              <a:off x="3572864" y="4423300"/>
              <a:ext cx="76141" cy="61479"/>
            </a:xfrm>
            <a:custGeom>
              <a:avLst/>
              <a:gdLst/>
              <a:ahLst/>
              <a:cxnLst/>
              <a:rect l="l" t="t" r="r" b="b"/>
              <a:pathLst>
                <a:path w="2394" h="1933" extrusionOk="0">
                  <a:moveTo>
                    <a:pt x="1143" y="0"/>
                  </a:moveTo>
                  <a:cubicBezTo>
                    <a:pt x="465" y="0"/>
                    <a:pt x="0" y="679"/>
                    <a:pt x="238" y="1322"/>
                  </a:cubicBezTo>
                  <a:cubicBezTo>
                    <a:pt x="258" y="1381"/>
                    <a:pt x="326" y="1423"/>
                    <a:pt x="396" y="1423"/>
                  </a:cubicBezTo>
                  <a:cubicBezTo>
                    <a:pt x="411" y="1423"/>
                    <a:pt x="426" y="1421"/>
                    <a:pt x="441" y="1417"/>
                  </a:cubicBezTo>
                  <a:cubicBezTo>
                    <a:pt x="524" y="1382"/>
                    <a:pt x="560" y="1298"/>
                    <a:pt x="536" y="1203"/>
                  </a:cubicBezTo>
                  <a:cubicBezTo>
                    <a:pt x="354" y="738"/>
                    <a:pt x="729" y="308"/>
                    <a:pt x="1156" y="308"/>
                  </a:cubicBezTo>
                  <a:cubicBezTo>
                    <a:pt x="1287" y="308"/>
                    <a:pt x="1422" y="349"/>
                    <a:pt x="1548" y="441"/>
                  </a:cubicBezTo>
                  <a:cubicBezTo>
                    <a:pt x="2036" y="822"/>
                    <a:pt x="1774" y="1620"/>
                    <a:pt x="1143" y="1620"/>
                  </a:cubicBezTo>
                  <a:cubicBezTo>
                    <a:pt x="1048" y="1620"/>
                    <a:pt x="953" y="1608"/>
                    <a:pt x="881" y="1560"/>
                  </a:cubicBezTo>
                  <a:cubicBezTo>
                    <a:pt x="860" y="1554"/>
                    <a:pt x="840" y="1551"/>
                    <a:pt x="819" y="1551"/>
                  </a:cubicBezTo>
                  <a:cubicBezTo>
                    <a:pt x="759" y="1551"/>
                    <a:pt x="703" y="1578"/>
                    <a:pt x="667" y="1632"/>
                  </a:cubicBezTo>
                  <a:cubicBezTo>
                    <a:pt x="643" y="1715"/>
                    <a:pt x="667" y="1798"/>
                    <a:pt x="738" y="1846"/>
                  </a:cubicBezTo>
                  <a:cubicBezTo>
                    <a:pt x="869" y="1904"/>
                    <a:pt x="1009" y="1933"/>
                    <a:pt x="1148" y="1933"/>
                  </a:cubicBezTo>
                  <a:cubicBezTo>
                    <a:pt x="1438" y="1933"/>
                    <a:pt x="1724" y="1806"/>
                    <a:pt x="1917" y="1548"/>
                  </a:cubicBezTo>
                  <a:cubicBezTo>
                    <a:pt x="2393" y="917"/>
                    <a:pt x="1965" y="0"/>
                    <a:pt x="1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67;p125">
              <a:extLst>
                <a:ext uri="{FF2B5EF4-FFF2-40B4-BE49-F238E27FC236}">
                  <a16:creationId xmlns:a16="http://schemas.microsoft.com/office/drawing/2014/main" id="{98736902-FD03-32E3-8F24-11B9282A9FDB}"/>
                </a:ext>
              </a:extLst>
            </p:cNvPr>
            <p:cNvSpPr/>
            <p:nvPr/>
          </p:nvSpPr>
          <p:spPr>
            <a:xfrm>
              <a:off x="3619045" y="4394485"/>
              <a:ext cx="46626" cy="39088"/>
            </a:xfrm>
            <a:custGeom>
              <a:avLst/>
              <a:gdLst/>
              <a:ahLst/>
              <a:cxnLst/>
              <a:rect l="l" t="t" r="r" b="b"/>
              <a:pathLst>
                <a:path w="1466" h="1229" extrusionOk="0">
                  <a:moveTo>
                    <a:pt x="782" y="310"/>
                  </a:moveTo>
                  <a:cubicBezTo>
                    <a:pt x="917" y="310"/>
                    <a:pt x="1054" y="400"/>
                    <a:pt x="1096" y="549"/>
                  </a:cubicBezTo>
                  <a:cubicBezTo>
                    <a:pt x="1120" y="716"/>
                    <a:pt x="1013" y="871"/>
                    <a:pt x="858" y="906"/>
                  </a:cubicBezTo>
                  <a:cubicBezTo>
                    <a:pt x="834" y="912"/>
                    <a:pt x="810" y="914"/>
                    <a:pt x="788" y="914"/>
                  </a:cubicBezTo>
                  <a:cubicBezTo>
                    <a:pt x="553" y="914"/>
                    <a:pt x="406" y="648"/>
                    <a:pt x="537" y="442"/>
                  </a:cubicBezTo>
                  <a:cubicBezTo>
                    <a:pt x="599" y="351"/>
                    <a:pt x="690" y="310"/>
                    <a:pt x="782" y="310"/>
                  </a:cubicBezTo>
                  <a:close/>
                  <a:moveTo>
                    <a:pt x="791" y="1"/>
                  </a:moveTo>
                  <a:cubicBezTo>
                    <a:pt x="598" y="1"/>
                    <a:pt x="403" y="88"/>
                    <a:pt x="275" y="275"/>
                  </a:cubicBezTo>
                  <a:cubicBezTo>
                    <a:pt x="1" y="692"/>
                    <a:pt x="321" y="1229"/>
                    <a:pt x="792" y="1229"/>
                  </a:cubicBezTo>
                  <a:cubicBezTo>
                    <a:pt x="833" y="1229"/>
                    <a:pt x="875" y="1225"/>
                    <a:pt x="918" y="1216"/>
                  </a:cubicBezTo>
                  <a:cubicBezTo>
                    <a:pt x="1251" y="1145"/>
                    <a:pt x="1465" y="811"/>
                    <a:pt x="1394" y="490"/>
                  </a:cubicBezTo>
                  <a:cubicBezTo>
                    <a:pt x="1331" y="176"/>
                    <a:pt x="1064" y="1"/>
                    <a:pt x="7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68;p125">
              <a:extLst>
                <a:ext uri="{FF2B5EF4-FFF2-40B4-BE49-F238E27FC236}">
                  <a16:creationId xmlns:a16="http://schemas.microsoft.com/office/drawing/2014/main" id="{3594037E-981E-F338-BFA7-2E8A5159A869}"/>
                </a:ext>
              </a:extLst>
            </p:cNvPr>
            <p:cNvSpPr/>
            <p:nvPr/>
          </p:nvSpPr>
          <p:spPr>
            <a:xfrm>
              <a:off x="3604669" y="4302505"/>
              <a:ext cx="9860" cy="42046"/>
            </a:xfrm>
            <a:custGeom>
              <a:avLst/>
              <a:gdLst/>
              <a:ahLst/>
              <a:cxnLst/>
              <a:rect l="l" t="t" r="r" b="b"/>
              <a:pathLst>
                <a:path w="310" h="1322" extrusionOk="0">
                  <a:moveTo>
                    <a:pt x="143" y="0"/>
                  </a:moveTo>
                  <a:cubicBezTo>
                    <a:pt x="60" y="0"/>
                    <a:pt x="0" y="72"/>
                    <a:pt x="0" y="155"/>
                  </a:cubicBezTo>
                  <a:lnTo>
                    <a:pt x="0" y="1179"/>
                  </a:lnTo>
                  <a:cubicBezTo>
                    <a:pt x="0" y="1262"/>
                    <a:pt x="72" y="1322"/>
                    <a:pt x="143" y="1322"/>
                  </a:cubicBezTo>
                  <a:cubicBezTo>
                    <a:pt x="238" y="1322"/>
                    <a:pt x="298" y="1250"/>
                    <a:pt x="298" y="1179"/>
                  </a:cubicBezTo>
                  <a:lnTo>
                    <a:pt x="298" y="155"/>
                  </a:lnTo>
                  <a:cubicBezTo>
                    <a:pt x="310" y="72"/>
                    <a:pt x="238" y="0"/>
                    <a:pt x="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69;p125">
              <a:extLst>
                <a:ext uri="{FF2B5EF4-FFF2-40B4-BE49-F238E27FC236}">
                  <a16:creationId xmlns:a16="http://schemas.microsoft.com/office/drawing/2014/main" id="{CFD57C26-E4BA-862C-F499-F5698E62D881}"/>
                </a:ext>
              </a:extLst>
            </p:cNvPr>
            <p:cNvSpPr/>
            <p:nvPr/>
          </p:nvSpPr>
          <p:spPr>
            <a:xfrm>
              <a:off x="3528178" y="4315926"/>
              <a:ext cx="22359" cy="40742"/>
            </a:xfrm>
            <a:custGeom>
              <a:avLst/>
              <a:gdLst/>
              <a:ahLst/>
              <a:cxnLst/>
              <a:rect l="l" t="t" r="r" b="b"/>
              <a:pathLst>
                <a:path w="703" h="1281" extrusionOk="0">
                  <a:moveTo>
                    <a:pt x="163" y="1"/>
                  </a:moveTo>
                  <a:cubicBezTo>
                    <a:pt x="149" y="1"/>
                    <a:pt x="134" y="3"/>
                    <a:pt x="119" y="7"/>
                  </a:cubicBezTo>
                  <a:cubicBezTo>
                    <a:pt x="48" y="43"/>
                    <a:pt x="0" y="126"/>
                    <a:pt x="36" y="209"/>
                  </a:cubicBezTo>
                  <a:lnTo>
                    <a:pt x="393" y="1174"/>
                  </a:lnTo>
                  <a:cubicBezTo>
                    <a:pt x="417" y="1233"/>
                    <a:pt x="477" y="1281"/>
                    <a:pt x="536" y="1281"/>
                  </a:cubicBezTo>
                  <a:cubicBezTo>
                    <a:pt x="631" y="1281"/>
                    <a:pt x="703" y="1174"/>
                    <a:pt x="679" y="1067"/>
                  </a:cubicBezTo>
                  <a:lnTo>
                    <a:pt x="322" y="102"/>
                  </a:lnTo>
                  <a:cubicBezTo>
                    <a:pt x="292" y="43"/>
                    <a:pt x="231" y="1"/>
                    <a:pt x="1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70;p125">
              <a:extLst>
                <a:ext uri="{FF2B5EF4-FFF2-40B4-BE49-F238E27FC236}">
                  <a16:creationId xmlns:a16="http://schemas.microsoft.com/office/drawing/2014/main" id="{61C43161-1FFB-5072-8561-88E399ADFD30}"/>
                </a:ext>
              </a:extLst>
            </p:cNvPr>
            <p:cNvSpPr/>
            <p:nvPr/>
          </p:nvSpPr>
          <p:spPr>
            <a:xfrm>
              <a:off x="3457730" y="4348590"/>
              <a:ext cx="32600" cy="35367"/>
            </a:xfrm>
            <a:custGeom>
              <a:avLst/>
              <a:gdLst/>
              <a:ahLst/>
              <a:cxnLst/>
              <a:rect l="l" t="t" r="r" b="b"/>
              <a:pathLst>
                <a:path w="1025" h="1112" extrusionOk="0">
                  <a:moveTo>
                    <a:pt x="183" y="0"/>
                  </a:moveTo>
                  <a:cubicBezTo>
                    <a:pt x="147" y="0"/>
                    <a:pt x="110" y="13"/>
                    <a:pt x="72" y="40"/>
                  </a:cubicBezTo>
                  <a:cubicBezTo>
                    <a:pt x="13" y="99"/>
                    <a:pt x="1" y="194"/>
                    <a:pt x="60" y="266"/>
                  </a:cubicBezTo>
                  <a:lnTo>
                    <a:pt x="715" y="1052"/>
                  </a:lnTo>
                  <a:cubicBezTo>
                    <a:pt x="751" y="1087"/>
                    <a:pt x="787" y="1111"/>
                    <a:pt x="834" y="1111"/>
                  </a:cubicBezTo>
                  <a:cubicBezTo>
                    <a:pt x="953" y="1099"/>
                    <a:pt x="1025" y="944"/>
                    <a:pt x="953" y="849"/>
                  </a:cubicBezTo>
                  <a:lnTo>
                    <a:pt x="298" y="51"/>
                  </a:lnTo>
                  <a:cubicBezTo>
                    <a:pt x="266" y="19"/>
                    <a:pt x="226" y="0"/>
                    <a:pt x="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71;p125">
              <a:extLst>
                <a:ext uri="{FF2B5EF4-FFF2-40B4-BE49-F238E27FC236}">
                  <a16:creationId xmlns:a16="http://schemas.microsoft.com/office/drawing/2014/main" id="{422840CF-D3A8-B1E9-68B5-52AD778328C7}"/>
                </a:ext>
              </a:extLst>
            </p:cNvPr>
            <p:cNvSpPr/>
            <p:nvPr/>
          </p:nvSpPr>
          <p:spPr>
            <a:xfrm>
              <a:off x="3727723" y="4351611"/>
              <a:ext cx="32218" cy="34954"/>
            </a:xfrm>
            <a:custGeom>
              <a:avLst/>
              <a:gdLst/>
              <a:ahLst/>
              <a:cxnLst/>
              <a:rect l="l" t="t" r="r" b="b"/>
              <a:pathLst>
                <a:path w="1013" h="1099" extrusionOk="0">
                  <a:moveTo>
                    <a:pt x="834" y="1"/>
                  </a:moveTo>
                  <a:cubicBezTo>
                    <a:pt x="791" y="1"/>
                    <a:pt x="748" y="19"/>
                    <a:pt x="715" y="52"/>
                  </a:cubicBezTo>
                  <a:lnTo>
                    <a:pt x="60" y="838"/>
                  </a:lnTo>
                  <a:cubicBezTo>
                    <a:pt x="1" y="897"/>
                    <a:pt x="13" y="1004"/>
                    <a:pt x="72" y="1064"/>
                  </a:cubicBezTo>
                  <a:cubicBezTo>
                    <a:pt x="96" y="1088"/>
                    <a:pt x="128" y="1098"/>
                    <a:pt x="161" y="1098"/>
                  </a:cubicBezTo>
                  <a:cubicBezTo>
                    <a:pt x="211" y="1098"/>
                    <a:pt x="263" y="1075"/>
                    <a:pt x="299" y="1040"/>
                  </a:cubicBezTo>
                  <a:lnTo>
                    <a:pt x="953" y="254"/>
                  </a:lnTo>
                  <a:cubicBezTo>
                    <a:pt x="1013" y="183"/>
                    <a:pt x="1013" y="76"/>
                    <a:pt x="930" y="40"/>
                  </a:cubicBezTo>
                  <a:cubicBezTo>
                    <a:pt x="903" y="13"/>
                    <a:pt x="869"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72;p125">
              <a:extLst>
                <a:ext uri="{FF2B5EF4-FFF2-40B4-BE49-F238E27FC236}">
                  <a16:creationId xmlns:a16="http://schemas.microsoft.com/office/drawing/2014/main" id="{6DFE4661-B911-25C4-2682-EC72591AE275}"/>
                </a:ext>
              </a:extLst>
            </p:cNvPr>
            <p:cNvSpPr/>
            <p:nvPr/>
          </p:nvSpPr>
          <p:spPr>
            <a:xfrm>
              <a:off x="3668279" y="4315926"/>
              <a:ext cx="22391" cy="40742"/>
            </a:xfrm>
            <a:custGeom>
              <a:avLst/>
              <a:gdLst/>
              <a:ahLst/>
              <a:cxnLst/>
              <a:rect l="l" t="t" r="r" b="b"/>
              <a:pathLst>
                <a:path w="704" h="1281" extrusionOk="0">
                  <a:moveTo>
                    <a:pt x="544" y="1"/>
                  </a:moveTo>
                  <a:cubicBezTo>
                    <a:pt x="481" y="1"/>
                    <a:pt x="413" y="43"/>
                    <a:pt x="394" y="102"/>
                  </a:cubicBezTo>
                  <a:lnTo>
                    <a:pt x="36" y="1067"/>
                  </a:lnTo>
                  <a:cubicBezTo>
                    <a:pt x="1" y="1174"/>
                    <a:pt x="84" y="1281"/>
                    <a:pt x="179" y="1281"/>
                  </a:cubicBezTo>
                  <a:cubicBezTo>
                    <a:pt x="239" y="1281"/>
                    <a:pt x="298" y="1233"/>
                    <a:pt x="334" y="1174"/>
                  </a:cubicBezTo>
                  <a:lnTo>
                    <a:pt x="691" y="209"/>
                  </a:lnTo>
                  <a:cubicBezTo>
                    <a:pt x="703" y="126"/>
                    <a:pt x="655" y="43"/>
                    <a:pt x="584" y="7"/>
                  </a:cubicBezTo>
                  <a:cubicBezTo>
                    <a:pt x="571" y="3"/>
                    <a:pt x="558" y="1"/>
                    <a:pt x="5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73;p125">
              <a:extLst>
                <a:ext uri="{FF2B5EF4-FFF2-40B4-BE49-F238E27FC236}">
                  <a16:creationId xmlns:a16="http://schemas.microsoft.com/office/drawing/2014/main" id="{379FD13A-AEE1-F941-3C82-02C77C81AEC2}"/>
                </a:ext>
              </a:extLst>
            </p:cNvPr>
            <p:cNvSpPr/>
            <p:nvPr/>
          </p:nvSpPr>
          <p:spPr>
            <a:xfrm>
              <a:off x="3603143" y="4563019"/>
              <a:ext cx="9891" cy="42078"/>
            </a:xfrm>
            <a:custGeom>
              <a:avLst/>
              <a:gdLst/>
              <a:ahLst/>
              <a:cxnLst/>
              <a:rect l="l" t="t" r="r" b="b"/>
              <a:pathLst>
                <a:path w="311" h="1323" extrusionOk="0">
                  <a:moveTo>
                    <a:pt x="144" y="1"/>
                  </a:moveTo>
                  <a:cubicBezTo>
                    <a:pt x="60" y="1"/>
                    <a:pt x="1" y="72"/>
                    <a:pt x="1" y="144"/>
                  </a:cubicBezTo>
                  <a:lnTo>
                    <a:pt x="1" y="1168"/>
                  </a:lnTo>
                  <a:cubicBezTo>
                    <a:pt x="1" y="1263"/>
                    <a:pt x="72" y="1322"/>
                    <a:pt x="144" y="1322"/>
                  </a:cubicBezTo>
                  <a:cubicBezTo>
                    <a:pt x="239" y="1322"/>
                    <a:pt x="298" y="1251"/>
                    <a:pt x="298" y="1168"/>
                  </a:cubicBezTo>
                  <a:lnTo>
                    <a:pt x="298" y="144"/>
                  </a:lnTo>
                  <a:cubicBezTo>
                    <a:pt x="310" y="72"/>
                    <a:pt x="239" y="1"/>
                    <a:pt x="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74;p125">
              <a:extLst>
                <a:ext uri="{FF2B5EF4-FFF2-40B4-BE49-F238E27FC236}">
                  <a16:creationId xmlns:a16="http://schemas.microsoft.com/office/drawing/2014/main" id="{3EAA0C31-B695-FB16-C0C9-5B55EB28F450}"/>
                </a:ext>
              </a:extLst>
            </p:cNvPr>
            <p:cNvSpPr/>
            <p:nvPr/>
          </p:nvSpPr>
          <p:spPr>
            <a:xfrm>
              <a:off x="3667134" y="4552206"/>
              <a:ext cx="22009" cy="40233"/>
            </a:xfrm>
            <a:custGeom>
              <a:avLst/>
              <a:gdLst/>
              <a:ahLst/>
              <a:cxnLst/>
              <a:rect l="l" t="t" r="r" b="b"/>
              <a:pathLst>
                <a:path w="692" h="1265" extrusionOk="0">
                  <a:moveTo>
                    <a:pt x="165" y="0"/>
                  </a:moveTo>
                  <a:cubicBezTo>
                    <a:pt x="150" y="0"/>
                    <a:pt x="135" y="3"/>
                    <a:pt x="120" y="7"/>
                  </a:cubicBezTo>
                  <a:cubicBezTo>
                    <a:pt x="37" y="43"/>
                    <a:pt x="1" y="126"/>
                    <a:pt x="25" y="198"/>
                  </a:cubicBezTo>
                  <a:lnTo>
                    <a:pt x="382" y="1174"/>
                  </a:lnTo>
                  <a:cubicBezTo>
                    <a:pt x="410" y="1231"/>
                    <a:pt x="468" y="1265"/>
                    <a:pt x="527" y="1265"/>
                  </a:cubicBezTo>
                  <a:cubicBezTo>
                    <a:pt x="542" y="1265"/>
                    <a:pt x="557" y="1263"/>
                    <a:pt x="572" y="1258"/>
                  </a:cubicBezTo>
                  <a:cubicBezTo>
                    <a:pt x="656" y="1234"/>
                    <a:pt x="691" y="1139"/>
                    <a:pt x="668" y="1067"/>
                  </a:cubicBezTo>
                  <a:lnTo>
                    <a:pt x="310" y="103"/>
                  </a:lnTo>
                  <a:cubicBezTo>
                    <a:pt x="282" y="36"/>
                    <a:pt x="223" y="0"/>
                    <a:pt x="1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75;p125">
              <a:extLst>
                <a:ext uri="{FF2B5EF4-FFF2-40B4-BE49-F238E27FC236}">
                  <a16:creationId xmlns:a16="http://schemas.microsoft.com/office/drawing/2014/main" id="{16B72465-F39D-0015-833B-DE43E3B05583}"/>
                </a:ext>
              </a:extLst>
            </p:cNvPr>
            <p:cNvSpPr/>
            <p:nvPr/>
          </p:nvSpPr>
          <p:spPr>
            <a:xfrm>
              <a:off x="3727723" y="4524662"/>
              <a:ext cx="32982" cy="35367"/>
            </a:xfrm>
            <a:custGeom>
              <a:avLst/>
              <a:gdLst/>
              <a:ahLst/>
              <a:cxnLst/>
              <a:rect l="l" t="t" r="r" b="b"/>
              <a:pathLst>
                <a:path w="1037" h="1112" extrusionOk="0">
                  <a:moveTo>
                    <a:pt x="178" y="1"/>
                  </a:moveTo>
                  <a:cubicBezTo>
                    <a:pt x="142" y="1"/>
                    <a:pt x="104" y="13"/>
                    <a:pt x="72" y="40"/>
                  </a:cubicBezTo>
                  <a:cubicBezTo>
                    <a:pt x="13" y="100"/>
                    <a:pt x="1" y="195"/>
                    <a:pt x="60" y="266"/>
                  </a:cubicBezTo>
                  <a:lnTo>
                    <a:pt x="715" y="1052"/>
                  </a:lnTo>
                  <a:cubicBezTo>
                    <a:pt x="739" y="1088"/>
                    <a:pt x="787" y="1112"/>
                    <a:pt x="834" y="1112"/>
                  </a:cubicBezTo>
                  <a:cubicBezTo>
                    <a:pt x="965" y="1100"/>
                    <a:pt x="1037" y="945"/>
                    <a:pt x="953" y="850"/>
                  </a:cubicBezTo>
                  <a:lnTo>
                    <a:pt x="299" y="52"/>
                  </a:lnTo>
                  <a:cubicBezTo>
                    <a:pt x="266" y="19"/>
                    <a:pt x="222" y="1"/>
                    <a:pt x="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76;p125">
              <a:extLst>
                <a:ext uri="{FF2B5EF4-FFF2-40B4-BE49-F238E27FC236}">
                  <a16:creationId xmlns:a16="http://schemas.microsoft.com/office/drawing/2014/main" id="{931EF524-5144-D3AC-DF9B-6BA15C6D4218}"/>
                </a:ext>
              </a:extLst>
            </p:cNvPr>
            <p:cNvSpPr/>
            <p:nvPr/>
          </p:nvSpPr>
          <p:spPr>
            <a:xfrm>
              <a:off x="3457349" y="4522023"/>
              <a:ext cx="32218" cy="34954"/>
            </a:xfrm>
            <a:custGeom>
              <a:avLst/>
              <a:gdLst/>
              <a:ahLst/>
              <a:cxnLst/>
              <a:rect l="l" t="t" r="r" b="b"/>
              <a:pathLst>
                <a:path w="1013" h="1099" extrusionOk="0">
                  <a:moveTo>
                    <a:pt x="841" y="0"/>
                  </a:moveTo>
                  <a:cubicBezTo>
                    <a:pt x="795" y="0"/>
                    <a:pt x="748" y="19"/>
                    <a:pt x="715" y="52"/>
                  </a:cubicBezTo>
                  <a:lnTo>
                    <a:pt x="60" y="837"/>
                  </a:lnTo>
                  <a:cubicBezTo>
                    <a:pt x="1" y="897"/>
                    <a:pt x="13" y="1004"/>
                    <a:pt x="72" y="1064"/>
                  </a:cubicBezTo>
                  <a:cubicBezTo>
                    <a:pt x="96" y="1088"/>
                    <a:pt x="128" y="1098"/>
                    <a:pt x="161" y="1098"/>
                  </a:cubicBezTo>
                  <a:cubicBezTo>
                    <a:pt x="211" y="1098"/>
                    <a:pt x="263" y="1075"/>
                    <a:pt x="298" y="1040"/>
                  </a:cubicBezTo>
                  <a:lnTo>
                    <a:pt x="953" y="254"/>
                  </a:lnTo>
                  <a:cubicBezTo>
                    <a:pt x="1013" y="183"/>
                    <a:pt x="1013" y="99"/>
                    <a:pt x="941" y="40"/>
                  </a:cubicBezTo>
                  <a:cubicBezTo>
                    <a:pt x="915" y="13"/>
                    <a:pt x="878" y="0"/>
                    <a:pt x="8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77;p125">
              <a:extLst>
                <a:ext uri="{FF2B5EF4-FFF2-40B4-BE49-F238E27FC236}">
                  <a16:creationId xmlns:a16="http://schemas.microsoft.com/office/drawing/2014/main" id="{B75789EC-019D-2E43-52F9-2272D60C1974}"/>
                </a:ext>
              </a:extLst>
            </p:cNvPr>
            <p:cNvSpPr/>
            <p:nvPr/>
          </p:nvSpPr>
          <p:spPr>
            <a:xfrm>
              <a:off x="3526270" y="4551665"/>
              <a:ext cx="22772" cy="40392"/>
            </a:xfrm>
            <a:custGeom>
              <a:avLst/>
              <a:gdLst/>
              <a:ahLst/>
              <a:cxnLst/>
              <a:rect l="l" t="t" r="r" b="b"/>
              <a:pathLst>
                <a:path w="716" h="1270" extrusionOk="0">
                  <a:moveTo>
                    <a:pt x="531" y="0"/>
                  </a:moveTo>
                  <a:cubicBezTo>
                    <a:pt x="472" y="0"/>
                    <a:pt x="412" y="41"/>
                    <a:pt x="394" y="96"/>
                  </a:cubicBezTo>
                  <a:lnTo>
                    <a:pt x="36" y="1072"/>
                  </a:lnTo>
                  <a:cubicBezTo>
                    <a:pt x="1" y="1144"/>
                    <a:pt x="48" y="1227"/>
                    <a:pt x="120" y="1263"/>
                  </a:cubicBezTo>
                  <a:cubicBezTo>
                    <a:pt x="137" y="1268"/>
                    <a:pt x="154" y="1270"/>
                    <a:pt x="170" y="1270"/>
                  </a:cubicBezTo>
                  <a:cubicBezTo>
                    <a:pt x="235" y="1270"/>
                    <a:pt x="294" y="1234"/>
                    <a:pt x="322" y="1167"/>
                  </a:cubicBezTo>
                  <a:lnTo>
                    <a:pt x="679" y="203"/>
                  </a:lnTo>
                  <a:cubicBezTo>
                    <a:pt x="715" y="132"/>
                    <a:pt x="679" y="36"/>
                    <a:pt x="584" y="13"/>
                  </a:cubicBezTo>
                  <a:cubicBezTo>
                    <a:pt x="567" y="4"/>
                    <a:pt x="549" y="0"/>
                    <a:pt x="5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1830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1B273-6B01-21D6-8D65-1E3EB4A74C6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35C621E-7F69-789D-1FDC-163641BB1DA9}"/>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2" name="Image 1">
            <a:extLst>
              <a:ext uri="{FF2B5EF4-FFF2-40B4-BE49-F238E27FC236}">
                <a16:creationId xmlns:a16="http://schemas.microsoft.com/office/drawing/2014/main" id="{265ABE78-10DE-4E3F-AD3F-A7093358C287}"/>
              </a:ext>
            </a:extLst>
          </p:cNvPr>
          <p:cNvPicPr>
            <a:picLocks noChangeAspect="1"/>
          </p:cNvPicPr>
          <p:nvPr/>
        </p:nvPicPr>
        <p:blipFill>
          <a:blip r:embed="rId3"/>
          <a:stretch>
            <a:fillRect/>
          </a:stretch>
        </p:blipFill>
        <p:spPr>
          <a:xfrm>
            <a:off x="11207968" y="-1813"/>
            <a:ext cx="967346" cy="964172"/>
          </a:xfrm>
          <a:prstGeom prst="rect">
            <a:avLst/>
          </a:prstGeom>
        </p:spPr>
      </p:pic>
      <p:sp>
        <p:nvSpPr>
          <p:cNvPr id="8" name="자유형 27">
            <a:extLst>
              <a:ext uri="{FF2B5EF4-FFF2-40B4-BE49-F238E27FC236}">
                <a16:creationId xmlns:a16="http://schemas.microsoft.com/office/drawing/2014/main" id="{51923BCA-94D3-29C7-043F-5E8CF4ED2D1F}"/>
              </a:ext>
            </a:extLst>
          </p:cNvPr>
          <p:cNvSpPr/>
          <p:nvPr/>
        </p:nvSpPr>
        <p:spPr>
          <a:xfrm>
            <a:off x="1572087" y="1213867"/>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9" name="Image 8">
            <a:extLst>
              <a:ext uri="{FF2B5EF4-FFF2-40B4-BE49-F238E27FC236}">
                <a16:creationId xmlns:a16="http://schemas.microsoft.com/office/drawing/2014/main" id="{7E12DB37-06D9-4FC1-8DF9-049900821479}"/>
              </a:ext>
            </a:extLst>
          </p:cNvPr>
          <p:cNvPicPr>
            <a:picLocks noChangeAspect="1"/>
          </p:cNvPicPr>
          <p:nvPr/>
        </p:nvPicPr>
        <p:blipFill>
          <a:blip r:embed="rId4"/>
          <a:stretch>
            <a:fillRect/>
          </a:stretch>
        </p:blipFill>
        <p:spPr>
          <a:xfrm>
            <a:off x="-68364" y="-6647"/>
            <a:ext cx="1409166" cy="1127333"/>
          </a:xfrm>
          <a:prstGeom prst="rect">
            <a:avLst/>
          </a:prstGeom>
        </p:spPr>
      </p:pic>
      <p:pic>
        <p:nvPicPr>
          <p:cNvPr id="10" name="Image 9">
            <a:extLst>
              <a:ext uri="{FF2B5EF4-FFF2-40B4-BE49-F238E27FC236}">
                <a16:creationId xmlns:a16="http://schemas.microsoft.com/office/drawing/2014/main" id="{70086995-EB24-622B-FC40-13DEA4723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297103" y="-296483"/>
            <a:ext cx="1727678" cy="1664430"/>
          </a:xfrm>
          <a:prstGeom prst="rect">
            <a:avLst/>
          </a:prstGeom>
        </p:spPr>
      </p:pic>
      <p:sp>
        <p:nvSpPr>
          <p:cNvPr id="13" name="Oval 10">
            <a:extLst>
              <a:ext uri="{FF2B5EF4-FFF2-40B4-BE49-F238E27FC236}">
                <a16:creationId xmlns:a16="http://schemas.microsoft.com/office/drawing/2014/main" id="{5D49BF83-7F06-0464-44F2-8D0648BCD947}"/>
              </a:ext>
            </a:extLst>
          </p:cNvPr>
          <p:cNvSpPr/>
          <p:nvPr/>
        </p:nvSpPr>
        <p:spPr>
          <a:xfrm>
            <a:off x="1727490" y="367341"/>
            <a:ext cx="560805" cy="535829"/>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6</a:t>
            </a:r>
          </a:p>
        </p:txBody>
      </p:sp>
      <p:sp>
        <p:nvSpPr>
          <p:cNvPr id="14" name="TextBox 11">
            <a:extLst>
              <a:ext uri="{FF2B5EF4-FFF2-40B4-BE49-F238E27FC236}">
                <a16:creationId xmlns:a16="http://schemas.microsoft.com/office/drawing/2014/main" id="{5DCDCD0E-1F0F-6510-22A5-78EA08331312}"/>
              </a:ext>
            </a:extLst>
          </p:cNvPr>
          <p:cNvSpPr txBox="1"/>
          <p:nvPr/>
        </p:nvSpPr>
        <p:spPr>
          <a:xfrm>
            <a:off x="2463970" y="227914"/>
            <a:ext cx="7338230" cy="1015663"/>
          </a:xfrm>
          <a:prstGeom prst="rect">
            <a:avLst/>
          </a:prstGeom>
          <a:noFill/>
        </p:spPr>
        <p:txBody>
          <a:bodyPr wrap="square" rtlCol="0">
            <a:spAutoFit/>
          </a:bodyPr>
          <a:lstStyle/>
          <a:p>
            <a:r>
              <a:rPr lang="fr-FR" altLang="ko-KR" sz="4400" dirty="0">
                <a:solidFill>
                  <a:schemeClr val="accent2">
                    <a:lumMod val="75000"/>
                  </a:schemeClr>
                </a:solidFill>
              </a:rPr>
              <a:t>L’avenir du coaching en RT</a:t>
            </a:r>
          </a:p>
          <a:p>
            <a:endParaRPr lang="en-US" altLang="ko-KR" sz="1600" dirty="0">
              <a:solidFill>
                <a:schemeClr val="tx1">
                  <a:lumMod val="75000"/>
                  <a:lumOff val="25000"/>
                </a:schemeClr>
              </a:solidFill>
            </a:endParaRPr>
          </a:p>
        </p:txBody>
      </p:sp>
      <p:grpSp>
        <p:nvGrpSpPr>
          <p:cNvPr id="15" name="Groupe 14">
            <a:extLst>
              <a:ext uri="{FF2B5EF4-FFF2-40B4-BE49-F238E27FC236}">
                <a16:creationId xmlns:a16="http://schemas.microsoft.com/office/drawing/2014/main" id="{721F392A-39EB-7ADE-2442-3E753B42E67D}"/>
              </a:ext>
            </a:extLst>
          </p:cNvPr>
          <p:cNvGrpSpPr/>
          <p:nvPr/>
        </p:nvGrpSpPr>
        <p:grpSpPr>
          <a:xfrm>
            <a:off x="9223267" y="1823006"/>
            <a:ext cx="1018195" cy="1111355"/>
            <a:chOff x="8392452" y="1966257"/>
            <a:chExt cx="1018195" cy="1111355"/>
          </a:xfrm>
        </p:grpSpPr>
        <p:sp>
          <p:nvSpPr>
            <p:cNvPr id="5" name="Oval 9">
              <a:extLst>
                <a:ext uri="{FF2B5EF4-FFF2-40B4-BE49-F238E27FC236}">
                  <a16:creationId xmlns:a16="http://schemas.microsoft.com/office/drawing/2014/main" id="{4467AA56-2ED0-DB78-382F-EA94E6B51A30}"/>
                </a:ext>
              </a:extLst>
            </p:cNvPr>
            <p:cNvSpPr/>
            <p:nvPr/>
          </p:nvSpPr>
          <p:spPr>
            <a:xfrm>
              <a:off x="8392452" y="1966257"/>
              <a:ext cx="1018195" cy="1111355"/>
            </a:xfrm>
            <a:prstGeom prst="ellipse">
              <a:avLst/>
            </a:prstGeom>
            <a:solidFill>
              <a:schemeClr val="bg2">
                <a:lumMod val="75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xtBox 1">
              <a:extLst>
                <a:ext uri="{FF2B5EF4-FFF2-40B4-BE49-F238E27FC236}">
                  <a16:creationId xmlns:a16="http://schemas.microsoft.com/office/drawing/2014/main" id="{2E777513-1C5C-F0C8-8053-D89CD646E31A}"/>
                </a:ext>
              </a:extLst>
            </p:cNvPr>
            <p:cNvSpPr txBox="1"/>
            <p:nvPr/>
          </p:nvSpPr>
          <p:spPr>
            <a:xfrm>
              <a:off x="8610600" y="1982942"/>
              <a:ext cx="776656" cy="1015663"/>
            </a:xfrm>
            <a:prstGeom prst="rect">
              <a:avLst/>
            </a:prstGeom>
            <a:noFill/>
            <a:scene3d>
              <a:camera prst="orthographicFront"/>
              <a:lightRig rig="threePt" dir="t"/>
            </a:scene3d>
            <a:sp3d>
              <a:bevelT/>
            </a:sp3d>
          </p:spPr>
          <p:txBody>
            <a:bodyPr wrap="square" rtlCol="0">
              <a:spAutoFit/>
            </a:bodyPr>
            <a:lstStyle/>
            <a:p>
              <a:r>
                <a:rPr lang="fr-FR" sz="6000" dirty="0">
                  <a:solidFill>
                    <a:schemeClr val="bg1"/>
                  </a:solidFill>
                  <a:latin typeface="Amasis MT Pro Black" panose="02040A04050005020304"/>
                </a:rPr>
                <a:t>1</a:t>
              </a:r>
            </a:p>
          </p:txBody>
        </p:sp>
      </p:grpSp>
      <p:cxnSp>
        <p:nvCxnSpPr>
          <p:cNvPr id="11" name="Google Shape;10215;p58">
            <a:extLst>
              <a:ext uri="{FF2B5EF4-FFF2-40B4-BE49-F238E27FC236}">
                <a16:creationId xmlns:a16="http://schemas.microsoft.com/office/drawing/2014/main" id="{2FBEFE4F-8638-7FEB-391F-9A2D5AB8367F}"/>
              </a:ext>
            </a:extLst>
          </p:cNvPr>
          <p:cNvCxnSpPr/>
          <p:nvPr/>
        </p:nvCxnSpPr>
        <p:spPr>
          <a:xfrm rot="10800000">
            <a:off x="9732365" y="2902014"/>
            <a:ext cx="0" cy="1053971"/>
          </a:xfrm>
          <a:prstGeom prst="straightConnector1">
            <a:avLst/>
          </a:prstGeom>
          <a:ln>
            <a:solidFill>
              <a:schemeClr val="bg2">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Google Shape;10219;p58">
            <a:extLst>
              <a:ext uri="{FF2B5EF4-FFF2-40B4-BE49-F238E27FC236}">
                <a16:creationId xmlns:a16="http://schemas.microsoft.com/office/drawing/2014/main" id="{40A9366F-7B70-07F5-3F2E-DCB512CCD467}"/>
              </a:ext>
            </a:extLst>
          </p:cNvPr>
          <p:cNvCxnSpPr/>
          <p:nvPr/>
        </p:nvCxnSpPr>
        <p:spPr>
          <a:xfrm flipH="1">
            <a:off x="450651" y="3732466"/>
            <a:ext cx="10317471" cy="2145523"/>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16" name="Group 8">
            <a:extLst>
              <a:ext uri="{FF2B5EF4-FFF2-40B4-BE49-F238E27FC236}">
                <a16:creationId xmlns:a16="http://schemas.microsoft.com/office/drawing/2014/main" id="{96129877-8751-B496-3429-30227C16D224}"/>
              </a:ext>
            </a:extLst>
          </p:cNvPr>
          <p:cNvGrpSpPr/>
          <p:nvPr/>
        </p:nvGrpSpPr>
        <p:grpSpPr>
          <a:xfrm>
            <a:off x="4686249" y="4659564"/>
            <a:ext cx="7252781" cy="1268193"/>
            <a:chOff x="1376747" y="4974187"/>
            <a:chExt cx="6895747" cy="1079521"/>
          </a:xfrm>
        </p:grpSpPr>
        <p:sp>
          <p:nvSpPr>
            <p:cNvPr id="17" name="Rounded Rectangle 3">
              <a:extLst>
                <a:ext uri="{FF2B5EF4-FFF2-40B4-BE49-F238E27FC236}">
                  <a16:creationId xmlns:a16="http://schemas.microsoft.com/office/drawing/2014/main" id="{25FF9CF3-EB06-E5D8-20BB-2D34512CA027}"/>
                </a:ext>
              </a:extLst>
            </p:cNvPr>
            <p:cNvSpPr/>
            <p:nvPr/>
          </p:nvSpPr>
          <p:spPr>
            <a:xfrm>
              <a:off x="2203230" y="4974187"/>
              <a:ext cx="5405267" cy="1002429"/>
            </a:xfrm>
            <a:prstGeom prst="roundRect">
              <a:avLst/>
            </a:prstGeom>
            <a:solidFill>
              <a:schemeClr val="bg2">
                <a:lumMod val="90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extBox 7">
              <a:extLst>
                <a:ext uri="{FF2B5EF4-FFF2-40B4-BE49-F238E27FC236}">
                  <a16:creationId xmlns:a16="http://schemas.microsoft.com/office/drawing/2014/main" id="{078FDE90-6DD6-3C4C-F46D-5EE23923EC81}"/>
                </a:ext>
              </a:extLst>
            </p:cNvPr>
            <p:cNvSpPr txBox="1"/>
            <p:nvPr/>
          </p:nvSpPr>
          <p:spPr>
            <a:xfrm>
              <a:off x="1376747" y="4976490"/>
              <a:ext cx="6895747" cy="1077218"/>
            </a:xfrm>
            <a:prstGeom prst="rect">
              <a:avLst/>
            </a:prstGeom>
            <a:noFill/>
          </p:spPr>
          <p:txBody>
            <a:bodyPr wrap="square" rtlCol="0">
              <a:spAutoFit/>
            </a:bodyPr>
            <a:lstStyle/>
            <a:p>
              <a:pPr marL="0" indent="0" algn="ctr">
                <a:buNone/>
              </a:pPr>
              <a:r>
                <a:rPr lang="fr-FR" sz="3200" b="1" dirty="0">
                  <a:solidFill>
                    <a:schemeClr val="accent1">
                      <a:lumMod val="75000"/>
                    </a:schemeClr>
                  </a:solidFill>
                </a:rPr>
                <a:t>Intégration dans les soins multidisciplinaires</a:t>
              </a:r>
            </a:p>
          </p:txBody>
        </p:sp>
      </p:grpSp>
      <p:sp>
        <p:nvSpPr>
          <p:cNvPr id="21" name="ZoneTexte 20">
            <a:extLst>
              <a:ext uri="{FF2B5EF4-FFF2-40B4-BE49-F238E27FC236}">
                <a16:creationId xmlns:a16="http://schemas.microsoft.com/office/drawing/2014/main" id="{5A20FB8C-7BA7-4A5C-CA4E-9EB2F5036AC9}"/>
              </a:ext>
            </a:extLst>
          </p:cNvPr>
          <p:cNvSpPr txBox="1"/>
          <p:nvPr/>
        </p:nvSpPr>
        <p:spPr>
          <a:xfrm>
            <a:off x="532435" y="1551009"/>
            <a:ext cx="5775768" cy="2963118"/>
          </a:xfrm>
          <a:prstGeom prst="rect">
            <a:avLst/>
          </a:prstGeom>
          <a:noFill/>
        </p:spPr>
        <p:txBody>
          <a:bodyPr wrap="square" rtlCol="0">
            <a:spAutoFit/>
          </a:bodyPr>
          <a:lstStyle/>
          <a:p>
            <a:endParaRPr lang="fr-FR" sz="2000" dirty="0">
              <a:solidFill>
                <a:schemeClr val="tx1"/>
              </a:solidFill>
              <a:latin typeface="+mj-lt"/>
            </a:endParaRPr>
          </a:p>
          <a:p>
            <a:r>
              <a:rPr lang="fr-FR" sz="2000" dirty="0">
                <a:solidFill>
                  <a:schemeClr val="tx1"/>
                </a:solidFill>
                <a:latin typeface="+mj-lt"/>
              </a:rPr>
              <a:t>Le coaching pourrait devenir </a:t>
            </a:r>
            <a:r>
              <a:rPr lang="fr-FR" sz="2000" b="1" dirty="0">
                <a:solidFill>
                  <a:schemeClr val="tx1"/>
                </a:solidFill>
                <a:latin typeface="+mj-lt"/>
              </a:rPr>
              <a:t>une composante standard du traitement en radiothérapie</a:t>
            </a:r>
            <a:r>
              <a:rPr lang="fr-FR" sz="2000" dirty="0">
                <a:solidFill>
                  <a:schemeClr val="tx1"/>
                </a:solidFill>
                <a:latin typeface="+mj-lt"/>
              </a:rPr>
              <a:t>, intégré de manière plus systématique aux protocoles de soin. Les équipes de soins de radiothérapie pourraient collaborer </a:t>
            </a:r>
            <a:r>
              <a:rPr lang="fr-FR" sz="2000" dirty="0">
                <a:latin typeface="+mj-lt"/>
              </a:rPr>
              <a:t>davantage avec des coachs formés, ou bien d’avoir un formation lui-même pour offrir un soutien continu et personnalis</a:t>
            </a:r>
            <a:r>
              <a:rPr lang="fr-FR" sz="2000" dirty="0">
                <a:solidFill>
                  <a:schemeClr val="tx1"/>
                </a:solidFill>
                <a:latin typeface="+mj-lt"/>
              </a:rPr>
              <a:t>é. </a:t>
            </a:r>
          </a:p>
          <a:p>
            <a:endParaRPr lang="fr-FR" sz="2000" dirty="0"/>
          </a:p>
        </p:txBody>
      </p:sp>
    </p:spTree>
    <p:extLst>
      <p:ext uri="{BB962C8B-B14F-4D97-AF65-F5344CB8AC3E}">
        <p14:creationId xmlns:p14="http://schemas.microsoft.com/office/powerpoint/2010/main" val="35150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C185C-6702-FEA6-111A-02C93A0B6F4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18CC0E-BDF3-B71F-4C52-578BD7B68731}"/>
              </a:ext>
            </a:extLst>
          </p:cNvPr>
          <p:cNvSpPr>
            <a:spLocks noGrp="1"/>
          </p:cNvSpPr>
          <p:nvPr>
            <p:ph idx="1"/>
          </p:nvPr>
        </p:nvSpPr>
        <p:spPr>
          <a:xfrm>
            <a:off x="5427491" y="2511739"/>
            <a:ext cx="7008359" cy="3896599"/>
          </a:xfrm>
        </p:spPr>
        <p:txBody>
          <a:bodyPr>
            <a:normAutofit/>
          </a:bodyPr>
          <a:lstStyle/>
          <a:p>
            <a:pPr marL="0" indent="0">
              <a:lnSpc>
                <a:spcPct val="170000"/>
              </a:lnSpc>
              <a:buNone/>
            </a:pPr>
            <a:endParaRPr lang="fr-FR" sz="2300" dirty="0">
              <a:solidFill>
                <a:schemeClr val="tx1"/>
              </a:solidFill>
              <a:latin typeface="+mj-lt"/>
            </a:endParaRPr>
          </a:p>
          <a:p>
            <a:pPr>
              <a:lnSpc>
                <a:spcPct val="170000"/>
              </a:lnSpc>
              <a:buFont typeface="Wingdings" panose="05000000000000000000" pitchFamily="2" charset="2"/>
              <a:buChar char="q"/>
            </a:pPr>
            <a:r>
              <a:rPr lang="fr-FR" sz="2300" b="1" dirty="0">
                <a:latin typeface="+mj-lt"/>
              </a:rPr>
              <a:t>Applications de suivi émotionnel et psychologique</a:t>
            </a:r>
            <a:endParaRPr lang="fr-FR" sz="2300" dirty="0">
              <a:latin typeface="+mj-lt"/>
            </a:endParaRPr>
          </a:p>
          <a:p>
            <a:pPr>
              <a:lnSpc>
                <a:spcPct val="170000"/>
              </a:lnSpc>
              <a:buFont typeface="Wingdings" panose="05000000000000000000" pitchFamily="2" charset="2"/>
              <a:buChar char="q"/>
            </a:pPr>
            <a:r>
              <a:rPr lang="fr-FR" sz="2300" b="1" dirty="0">
                <a:latin typeface="+mj-lt"/>
              </a:rPr>
              <a:t>Télémédecine et coaching à distance</a:t>
            </a:r>
            <a:endParaRPr lang="fr-FR" sz="2300" dirty="0">
              <a:latin typeface="+mj-lt"/>
            </a:endParaRPr>
          </a:p>
          <a:p>
            <a:pPr>
              <a:lnSpc>
                <a:spcPct val="170000"/>
              </a:lnSpc>
              <a:buFont typeface="Wingdings" panose="05000000000000000000" pitchFamily="2" charset="2"/>
              <a:buChar char="q"/>
            </a:pPr>
            <a:r>
              <a:rPr lang="fr-FR" sz="2300" b="1" dirty="0">
                <a:latin typeface="+mj-lt"/>
              </a:rPr>
              <a:t>Réalité virtuelle</a:t>
            </a:r>
            <a:endParaRPr lang="fr-FR" dirty="0"/>
          </a:p>
        </p:txBody>
      </p:sp>
      <p:sp>
        <p:nvSpPr>
          <p:cNvPr id="4" name="Espace réservé du numéro de diapositive 3">
            <a:extLst>
              <a:ext uri="{FF2B5EF4-FFF2-40B4-BE49-F238E27FC236}">
                <a16:creationId xmlns:a16="http://schemas.microsoft.com/office/drawing/2014/main" id="{E82EEA44-3E19-C29B-5AF4-E94F8225258F}"/>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2" name="Image 1">
            <a:extLst>
              <a:ext uri="{FF2B5EF4-FFF2-40B4-BE49-F238E27FC236}">
                <a16:creationId xmlns:a16="http://schemas.microsoft.com/office/drawing/2014/main" id="{0B1224B1-36EA-78E8-1633-9BC2A32F53AF}"/>
              </a:ext>
            </a:extLst>
          </p:cNvPr>
          <p:cNvPicPr>
            <a:picLocks noChangeAspect="1"/>
          </p:cNvPicPr>
          <p:nvPr/>
        </p:nvPicPr>
        <p:blipFill>
          <a:blip r:embed="rId3"/>
          <a:stretch>
            <a:fillRect/>
          </a:stretch>
        </p:blipFill>
        <p:spPr>
          <a:xfrm>
            <a:off x="11231118" y="9762"/>
            <a:ext cx="967346" cy="964172"/>
          </a:xfrm>
          <a:prstGeom prst="rect">
            <a:avLst/>
          </a:prstGeom>
        </p:spPr>
      </p:pic>
      <p:sp>
        <p:nvSpPr>
          <p:cNvPr id="8" name="자유형 27">
            <a:extLst>
              <a:ext uri="{FF2B5EF4-FFF2-40B4-BE49-F238E27FC236}">
                <a16:creationId xmlns:a16="http://schemas.microsoft.com/office/drawing/2014/main" id="{B0500716-C973-2F21-8A38-E3C815C38390}"/>
              </a:ext>
            </a:extLst>
          </p:cNvPr>
          <p:cNvSpPr/>
          <p:nvPr/>
        </p:nvSpPr>
        <p:spPr>
          <a:xfrm>
            <a:off x="1572087" y="1213867"/>
            <a:ext cx="7710809" cy="82498"/>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9" name="Image 8">
            <a:extLst>
              <a:ext uri="{FF2B5EF4-FFF2-40B4-BE49-F238E27FC236}">
                <a16:creationId xmlns:a16="http://schemas.microsoft.com/office/drawing/2014/main" id="{C735BDEC-DBF2-3255-3E09-99F3F7EDCFFD}"/>
              </a:ext>
            </a:extLst>
          </p:cNvPr>
          <p:cNvPicPr>
            <a:picLocks noChangeAspect="1"/>
          </p:cNvPicPr>
          <p:nvPr/>
        </p:nvPicPr>
        <p:blipFill>
          <a:blip r:embed="rId4"/>
          <a:stretch>
            <a:fillRect/>
          </a:stretch>
        </p:blipFill>
        <p:spPr>
          <a:xfrm>
            <a:off x="-68364" y="-18222"/>
            <a:ext cx="1409166" cy="1127333"/>
          </a:xfrm>
          <a:prstGeom prst="rect">
            <a:avLst/>
          </a:prstGeom>
        </p:spPr>
      </p:pic>
      <p:pic>
        <p:nvPicPr>
          <p:cNvPr id="10" name="Image 9">
            <a:extLst>
              <a:ext uri="{FF2B5EF4-FFF2-40B4-BE49-F238E27FC236}">
                <a16:creationId xmlns:a16="http://schemas.microsoft.com/office/drawing/2014/main" id="{CDA162E3-690B-F33A-5BFF-8A6E340780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505447" y="-273334"/>
            <a:ext cx="1727678" cy="1664430"/>
          </a:xfrm>
          <a:prstGeom prst="rect">
            <a:avLst/>
          </a:prstGeom>
        </p:spPr>
      </p:pic>
      <p:sp>
        <p:nvSpPr>
          <p:cNvPr id="13" name="Oval 10">
            <a:extLst>
              <a:ext uri="{FF2B5EF4-FFF2-40B4-BE49-F238E27FC236}">
                <a16:creationId xmlns:a16="http://schemas.microsoft.com/office/drawing/2014/main" id="{10CAD3EF-26D6-3524-B881-E02B7E4380E9}"/>
              </a:ext>
            </a:extLst>
          </p:cNvPr>
          <p:cNvSpPr/>
          <p:nvPr/>
        </p:nvSpPr>
        <p:spPr>
          <a:xfrm>
            <a:off x="2202065" y="367341"/>
            <a:ext cx="560805" cy="535829"/>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6</a:t>
            </a:r>
          </a:p>
        </p:txBody>
      </p:sp>
      <p:sp>
        <p:nvSpPr>
          <p:cNvPr id="14" name="TextBox 11">
            <a:extLst>
              <a:ext uri="{FF2B5EF4-FFF2-40B4-BE49-F238E27FC236}">
                <a16:creationId xmlns:a16="http://schemas.microsoft.com/office/drawing/2014/main" id="{BA2CD784-D135-6834-6E18-12AAFA84679B}"/>
              </a:ext>
            </a:extLst>
          </p:cNvPr>
          <p:cNvSpPr txBox="1"/>
          <p:nvPr/>
        </p:nvSpPr>
        <p:spPr>
          <a:xfrm>
            <a:off x="2913130" y="226375"/>
            <a:ext cx="7338230" cy="954107"/>
          </a:xfrm>
          <a:prstGeom prst="rect">
            <a:avLst/>
          </a:prstGeom>
          <a:noFill/>
        </p:spPr>
        <p:txBody>
          <a:bodyPr wrap="square" rtlCol="0">
            <a:spAutoFit/>
          </a:bodyPr>
          <a:lstStyle/>
          <a:p>
            <a:r>
              <a:rPr lang="fr-FR" altLang="ko-KR" sz="4400" dirty="0">
                <a:solidFill>
                  <a:schemeClr val="accent2">
                    <a:lumMod val="75000"/>
                  </a:schemeClr>
                </a:solidFill>
              </a:rPr>
              <a:t>L’avenir du coaching en RT</a:t>
            </a:r>
          </a:p>
          <a:p>
            <a:endParaRPr lang="en-US" altLang="ko-KR" sz="1200" dirty="0">
              <a:solidFill>
                <a:schemeClr val="tx1">
                  <a:lumMod val="75000"/>
                  <a:lumOff val="25000"/>
                </a:schemeClr>
              </a:solidFill>
            </a:endParaRPr>
          </a:p>
        </p:txBody>
      </p:sp>
      <p:grpSp>
        <p:nvGrpSpPr>
          <p:cNvPr id="5" name="Group 13">
            <a:extLst>
              <a:ext uri="{FF2B5EF4-FFF2-40B4-BE49-F238E27FC236}">
                <a16:creationId xmlns:a16="http://schemas.microsoft.com/office/drawing/2014/main" id="{361B59CE-CC69-EFBC-9C3F-0FA840D0905F}"/>
              </a:ext>
            </a:extLst>
          </p:cNvPr>
          <p:cNvGrpSpPr/>
          <p:nvPr/>
        </p:nvGrpSpPr>
        <p:grpSpPr>
          <a:xfrm>
            <a:off x="367864" y="1382708"/>
            <a:ext cx="10342183" cy="5194481"/>
            <a:chOff x="424354" y="1879294"/>
            <a:chExt cx="10342183" cy="5194481"/>
          </a:xfrm>
        </p:grpSpPr>
        <p:grpSp>
          <p:nvGrpSpPr>
            <p:cNvPr id="6" name="Group 2">
              <a:extLst>
                <a:ext uri="{FF2B5EF4-FFF2-40B4-BE49-F238E27FC236}">
                  <a16:creationId xmlns:a16="http://schemas.microsoft.com/office/drawing/2014/main" id="{C1FED012-CD32-A0F3-D542-5750701D6028}"/>
                </a:ext>
              </a:extLst>
            </p:cNvPr>
            <p:cNvGrpSpPr/>
            <p:nvPr/>
          </p:nvGrpSpPr>
          <p:grpSpPr>
            <a:xfrm>
              <a:off x="477266" y="1879294"/>
              <a:ext cx="9999393" cy="4901179"/>
              <a:chOff x="-1766423" y="1096225"/>
              <a:chExt cx="9999393" cy="4901179"/>
            </a:xfrm>
          </p:grpSpPr>
          <p:sp>
            <p:nvSpPr>
              <p:cNvPr id="17" name="TextBox 1">
                <a:extLst>
                  <a:ext uri="{FF2B5EF4-FFF2-40B4-BE49-F238E27FC236}">
                    <a16:creationId xmlns:a16="http://schemas.microsoft.com/office/drawing/2014/main" id="{7654A27E-E69A-B1EF-2690-1CD402543BE8}"/>
                  </a:ext>
                </a:extLst>
              </p:cNvPr>
              <p:cNvSpPr txBox="1"/>
              <p:nvPr/>
            </p:nvSpPr>
            <p:spPr>
              <a:xfrm>
                <a:off x="7456314" y="1096225"/>
                <a:ext cx="776656" cy="1015663"/>
              </a:xfrm>
              <a:prstGeom prst="rect">
                <a:avLst/>
              </a:prstGeom>
              <a:noFill/>
              <a:scene3d>
                <a:camera prst="orthographicFront"/>
                <a:lightRig rig="threePt" dir="t"/>
              </a:scene3d>
              <a:sp3d>
                <a:bevelT/>
              </a:sp3d>
            </p:spPr>
            <p:txBody>
              <a:bodyPr wrap="square" rtlCol="0">
                <a:spAutoFit/>
              </a:bodyPr>
              <a:lstStyle/>
              <a:p>
                <a:endParaRPr lang="fr-FR" sz="6000" dirty="0">
                  <a:solidFill>
                    <a:schemeClr val="bg1"/>
                  </a:solidFill>
                  <a:latin typeface="Amasis MT Pro Black" panose="02040A04050005020304"/>
                </a:endParaRPr>
              </a:p>
            </p:txBody>
          </p:sp>
          <p:sp>
            <p:nvSpPr>
              <p:cNvPr id="33" name="Oval 9">
                <a:extLst>
                  <a:ext uri="{FF2B5EF4-FFF2-40B4-BE49-F238E27FC236}">
                    <a16:creationId xmlns:a16="http://schemas.microsoft.com/office/drawing/2014/main" id="{29B826A1-4A98-CE62-11D6-16D8043BCFC9}"/>
                  </a:ext>
                </a:extLst>
              </p:cNvPr>
              <p:cNvSpPr/>
              <p:nvPr/>
            </p:nvSpPr>
            <p:spPr>
              <a:xfrm>
                <a:off x="-1766423" y="4886049"/>
                <a:ext cx="1018195" cy="1111355"/>
              </a:xfrm>
              <a:prstGeom prst="ellipse">
                <a:avLst/>
              </a:prstGeom>
              <a:solidFill>
                <a:schemeClr val="bg2">
                  <a:lumMod val="75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TextBox 1">
                <a:extLst>
                  <a:ext uri="{FF2B5EF4-FFF2-40B4-BE49-F238E27FC236}">
                    <a16:creationId xmlns:a16="http://schemas.microsoft.com/office/drawing/2014/main" id="{5C44AE2D-C2C1-65B3-7FB1-9D98462B27EF}"/>
                  </a:ext>
                </a:extLst>
              </p:cNvPr>
              <p:cNvSpPr txBox="1"/>
              <p:nvPr/>
            </p:nvSpPr>
            <p:spPr>
              <a:xfrm>
                <a:off x="-1563413" y="4933896"/>
                <a:ext cx="776656" cy="1015663"/>
              </a:xfrm>
              <a:prstGeom prst="rect">
                <a:avLst/>
              </a:prstGeom>
              <a:noFill/>
              <a:scene3d>
                <a:camera prst="orthographicFront"/>
                <a:lightRig rig="threePt" dir="t"/>
              </a:scene3d>
              <a:sp3d>
                <a:bevelT/>
              </a:sp3d>
            </p:spPr>
            <p:txBody>
              <a:bodyPr wrap="square" rtlCol="0">
                <a:spAutoFit/>
              </a:bodyPr>
              <a:lstStyle/>
              <a:p>
                <a:r>
                  <a:rPr lang="fr-FR" sz="6000" dirty="0">
                    <a:solidFill>
                      <a:schemeClr val="bg1"/>
                    </a:solidFill>
                    <a:latin typeface="Amasis MT Pro Black" panose="02040A04050005020304"/>
                  </a:rPr>
                  <a:t>2</a:t>
                </a:r>
              </a:p>
            </p:txBody>
          </p:sp>
        </p:grpSp>
        <p:grpSp>
          <p:nvGrpSpPr>
            <p:cNvPr id="7" name="Google Shape;10214;p58">
              <a:extLst>
                <a:ext uri="{FF2B5EF4-FFF2-40B4-BE49-F238E27FC236}">
                  <a16:creationId xmlns:a16="http://schemas.microsoft.com/office/drawing/2014/main" id="{925712C1-7585-3AB9-3B79-42EAFB4253E6}"/>
                </a:ext>
              </a:extLst>
            </p:cNvPr>
            <p:cNvGrpSpPr/>
            <p:nvPr/>
          </p:nvGrpSpPr>
          <p:grpSpPr>
            <a:xfrm>
              <a:off x="424354" y="4519293"/>
              <a:ext cx="10342183" cy="2554482"/>
              <a:chOff x="6934602" y="4223804"/>
              <a:chExt cx="1380599" cy="448622"/>
            </a:xfrm>
          </p:grpSpPr>
          <p:cxnSp>
            <p:nvCxnSpPr>
              <p:cNvPr id="11" name="Google Shape;10215;p58">
                <a:extLst>
                  <a:ext uri="{FF2B5EF4-FFF2-40B4-BE49-F238E27FC236}">
                    <a16:creationId xmlns:a16="http://schemas.microsoft.com/office/drawing/2014/main" id="{0919B809-E0AD-CD15-BBA9-0030A69A8332}"/>
                  </a:ext>
                </a:extLst>
              </p:cNvPr>
              <p:cNvCxnSpPr/>
              <p:nvPr/>
            </p:nvCxnSpPr>
            <p:spPr>
              <a:xfrm rot="10800000">
                <a:off x="7009626" y="4238688"/>
                <a:ext cx="0" cy="185100"/>
              </a:xfrm>
              <a:prstGeom prst="straightConnector1">
                <a:avLst/>
              </a:prstGeom>
              <a:ln>
                <a:solidFill>
                  <a:schemeClr val="bg2">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Google Shape;10219;p58">
                <a:extLst>
                  <a:ext uri="{FF2B5EF4-FFF2-40B4-BE49-F238E27FC236}">
                    <a16:creationId xmlns:a16="http://schemas.microsoft.com/office/drawing/2014/main" id="{E05A11F9-5D95-EF5D-3060-9434F8407216}"/>
                  </a:ext>
                </a:extLst>
              </p:cNvPr>
              <p:cNvCxnSpPr>
                <a:cxnSpLocks/>
              </p:cNvCxnSpPr>
              <p:nvPr/>
            </p:nvCxnSpPr>
            <p:spPr>
              <a:xfrm flipH="1" flipV="1">
                <a:off x="6934602" y="4223804"/>
                <a:ext cx="1380599" cy="448622"/>
              </a:xfrm>
              <a:prstGeom prst="straightConnector1">
                <a:avLst/>
              </a:prstGeom>
              <a:ln>
                <a:solidFill>
                  <a:schemeClr val="bg2">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18" name="Group 8">
            <a:extLst>
              <a:ext uri="{FF2B5EF4-FFF2-40B4-BE49-F238E27FC236}">
                <a16:creationId xmlns:a16="http://schemas.microsoft.com/office/drawing/2014/main" id="{2BD2198D-5EB9-E454-68A4-5E13E294651C}"/>
              </a:ext>
            </a:extLst>
          </p:cNvPr>
          <p:cNvGrpSpPr/>
          <p:nvPr/>
        </p:nvGrpSpPr>
        <p:grpSpPr>
          <a:xfrm>
            <a:off x="636219" y="1552583"/>
            <a:ext cx="7539860" cy="1432414"/>
            <a:chOff x="2203230" y="4974187"/>
            <a:chExt cx="6407369" cy="1002429"/>
          </a:xfrm>
        </p:grpSpPr>
        <p:sp>
          <p:nvSpPr>
            <p:cNvPr id="19" name="Rounded Rectangle 3">
              <a:extLst>
                <a:ext uri="{FF2B5EF4-FFF2-40B4-BE49-F238E27FC236}">
                  <a16:creationId xmlns:a16="http://schemas.microsoft.com/office/drawing/2014/main" id="{5C7DDE41-5426-AA15-B5D8-AE02FA2ED4E5}"/>
                </a:ext>
              </a:extLst>
            </p:cNvPr>
            <p:cNvSpPr/>
            <p:nvPr/>
          </p:nvSpPr>
          <p:spPr>
            <a:xfrm>
              <a:off x="2203230" y="4974187"/>
              <a:ext cx="5405267" cy="1002429"/>
            </a:xfrm>
            <a:prstGeom prst="roundRect">
              <a:avLst/>
            </a:prstGeom>
            <a:solidFill>
              <a:schemeClr val="bg2">
                <a:lumMod val="90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Box 7">
              <a:extLst>
                <a:ext uri="{FF2B5EF4-FFF2-40B4-BE49-F238E27FC236}">
                  <a16:creationId xmlns:a16="http://schemas.microsoft.com/office/drawing/2014/main" id="{0A2AD589-20C7-59B3-9946-B1321A01FEDC}"/>
                </a:ext>
              </a:extLst>
            </p:cNvPr>
            <p:cNvSpPr txBox="1"/>
            <p:nvPr/>
          </p:nvSpPr>
          <p:spPr>
            <a:xfrm>
              <a:off x="2272866" y="5163450"/>
              <a:ext cx="6337733" cy="753857"/>
            </a:xfrm>
            <a:prstGeom prst="rect">
              <a:avLst/>
            </a:prstGeom>
            <a:noFill/>
          </p:spPr>
          <p:txBody>
            <a:bodyPr wrap="square" rtlCol="0">
              <a:spAutoFit/>
            </a:bodyPr>
            <a:lstStyle/>
            <a:p>
              <a:pPr marL="0" indent="0">
                <a:buNone/>
              </a:pPr>
              <a:r>
                <a:rPr lang="fr-FR" sz="3200" b="1" dirty="0">
                  <a:solidFill>
                    <a:schemeClr val="accent1">
                      <a:lumMod val="75000"/>
                    </a:schemeClr>
                  </a:solidFill>
                  <a:latin typeface="+mj-lt"/>
                </a:rPr>
                <a:t>Personnalisation accrue grâce aux technologies</a:t>
              </a:r>
            </a:p>
          </p:txBody>
        </p:sp>
      </p:grpSp>
    </p:spTree>
    <p:extLst>
      <p:ext uri="{BB962C8B-B14F-4D97-AF65-F5344CB8AC3E}">
        <p14:creationId xmlns:p14="http://schemas.microsoft.com/office/powerpoint/2010/main" val="146839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3D13A-D892-7F7E-C938-04105E2374A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DFE6848-2233-4988-09BA-E8B8F391B546}"/>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Image 6">
            <a:extLst>
              <a:ext uri="{FF2B5EF4-FFF2-40B4-BE49-F238E27FC236}">
                <a16:creationId xmlns:a16="http://schemas.microsoft.com/office/drawing/2014/main" id="{FAFB3B13-635E-20E9-E63E-B7BB4D67B509}"/>
              </a:ext>
            </a:extLst>
          </p:cNvPr>
          <p:cNvPicPr>
            <a:picLocks noChangeAspect="1"/>
          </p:cNvPicPr>
          <p:nvPr/>
        </p:nvPicPr>
        <p:blipFill>
          <a:blip r:embed="rId3"/>
          <a:stretch>
            <a:fillRect/>
          </a:stretch>
        </p:blipFill>
        <p:spPr>
          <a:xfrm>
            <a:off x="11207968" y="-1813"/>
            <a:ext cx="967346" cy="964172"/>
          </a:xfrm>
          <a:prstGeom prst="rect">
            <a:avLst/>
          </a:prstGeom>
        </p:spPr>
      </p:pic>
      <p:sp>
        <p:nvSpPr>
          <p:cNvPr id="8" name="자유형 27">
            <a:extLst>
              <a:ext uri="{FF2B5EF4-FFF2-40B4-BE49-F238E27FC236}">
                <a16:creationId xmlns:a16="http://schemas.microsoft.com/office/drawing/2014/main" id="{736120FD-6755-460F-D63D-43A035D58907}"/>
              </a:ext>
            </a:extLst>
          </p:cNvPr>
          <p:cNvSpPr/>
          <p:nvPr/>
        </p:nvSpPr>
        <p:spPr>
          <a:xfrm>
            <a:off x="1572087" y="1213867"/>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9" name="Image 8">
            <a:extLst>
              <a:ext uri="{FF2B5EF4-FFF2-40B4-BE49-F238E27FC236}">
                <a16:creationId xmlns:a16="http://schemas.microsoft.com/office/drawing/2014/main" id="{7958C3A6-2129-7310-C153-B0B9FE741259}"/>
              </a:ext>
            </a:extLst>
          </p:cNvPr>
          <p:cNvPicPr>
            <a:picLocks noChangeAspect="1"/>
          </p:cNvPicPr>
          <p:nvPr/>
        </p:nvPicPr>
        <p:blipFill>
          <a:blip r:embed="rId4"/>
          <a:stretch>
            <a:fillRect/>
          </a:stretch>
        </p:blipFill>
        <p:spPr>
          <a:xfrm>
            <a:off x="-68364" y="-6647"/>
            <a:ext cx="1409166" cy="1127333"/>
          </a:xfrm>
          <a:prstGeom prst="rect">
            <a:avLst/>
          </a:prstGeom>
        </p:spPr>
      </p:pic>
      <p:pic>
        <p:nvPicPr>
          <p:cNvPr id="10" name="Image 9">
            <a:extLst>
              <a:ext uri="{FF2B5EF4-FFF2-40B4-BE49-F238E27FC236}">
                <a16:creationId xmlns:a16="http://schemas.microsoft.com/office/drawing/2014/main" id="{A67B8F7A-DCB7-94A2-D0A2-0CE2B2647D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181356" y="-203886"/>
            <a:ext cx="1727678" cy="1664430"/>
          </a:xfrm>
          <a:prstGeom prst="rect">
            <a:avLst/>
          </a:prstGeom>
        </p:spPr>
      </p:pic>
      <p:sp>
        <p:nvSpPr>
          <p:cNvPr id="13" name="Oval 10">
            <a:extLst>
              <a:ext uri="{FF2B5EF4-FFF2-40B4-BE49-F238E27FC236}">
                <a16:creationId xmlns:a16="http://schemas.microsoft.com/office/drawing/2014/main" id="{7941CC8C-634F-111F-195E-CCB7D9A48534}"/>
              </a:ext>
            </a:extLst>
          </p:cNvPr>
          <p:cNvSpPr/>
          <p:nvPr/>
        </p:nvSpPr>
        <p:spPr>
          <a:xfrm>
            <a:off x="1912690" y="378916"/>
            <a:ext cx="560805" cy="535829"/>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6</a:t>
            </a:r>
          </a:p>
        </p:txBody>
      </p:sp>
      <p:sp>
        <p:nvSpPr>
          <p:cNvPr id="14" name="TextBox 11">
            <a:extLst>
              <a:ext uri="{FF2B5EF4-FFF2-40B4-BE49-F238E27FC236}">
                <a16:creationId xmlns:a16="http://schemas.microsoft.com/office/drawing/2014/main" id="{419AEB1A-C6DD-0286-5EED-3C686F233213}"/>
              </a:ext>
            </a:extLst>
          </p:cNvPr>
          <p:cNvSpPr txBox="1"/>
          <p:nvPr/>
        </p:nvSpPr>
        <p:spPr>
          <a:xfrm>
            <a:off x="2519586" y="237954"/>
            <a:ext cx="7338230" cy="1446550"/>
          </a:xfrm>
          <a:prstGeom prst="rect">
            <a:avLst/>
          </a:prstGeom>
          <a:noFill/>
        </p:spPr>
        <p:txBody>
          <a:bodyPr wrap="square" rtlCol="0">
            <a:spAutoFit/>
          </a:bodyPr>
          <a:lstStyle/>
          <a:p>
            <a:r>
              <a:rPr lang="fr-FR" altLang="ko-KR" sz="4400" dirty="0">
                <a:solidFill>
                  <a:schemeClr val="accent2">
                    <a:lumMod val="75000"/>
                  </a:schemeClr>
                </a:solidFill>
              </a:rPr>
              <a:t>L’avenir du coaching en RT</a:t>
            </a:r>
          </a:p>
          <a:p>
            <a:endParaRPr lang="en-US" altLang="ko-KR" sz="4400" dirty="0">
              <a:solidFill>
                <a:schemeClr val="accent2">
                  <a:lumMod val="75000"/>
                </a:schemeClr>
              </a:solidFill>
            </a:endParaRPr>
          </a:p>
        </p:txBody>
      </p:sp>
      <p:grpSp>
        <p:nvGrpSpPr>
          <p:cNvPr id="2" name="Group 8">
            <a:extLst>
              <a:ext uri="{FF2B5EF4-FFF2-40B4-BE49-F238E27FC236}">
                <a16:creationId xmlns:a16="http://schemas.microsoft.com/office/drawing/2014/main" id="{43D23D9C-88C8-62C9-D199-2025813078B4}"/>
              </a:ext>
            </a:extLst>
          </p:cNvPr>
          <p:cNvGrpSpPr/>
          <p:nvPr/>
        </p:nvGrpSpPr>
        <p:grpSpPr>
          <a:xfrm>
            <a:off x="5675587" y="1643599"/>
            <a:ext cx="5948532" cy="1466776"/>
            <a:chOff x="2203230" y="4974187"/>
            <a:chExt cx="5435417" cy="1143569"/>
          </a:xfrm>
        </p:grpSpPr>
        <p:sp>
          <p:nvSpPr>
            <p:cNvPr id="5" name="Rounded Rectangle 3">
              <a:extLst>
                <a:ext uri="{FF2B5EF4-FFF2-40B4-BE49-F238E27FC236}">
                  <a16:creationId xmlns:a16="http://schemas.microsoft.com/office/drawing/2014/main" id="{8B6E039F-0FA0-8532-A9BE-7A884B875212}"/>
                </a:ext>
              </a:extLst>
            </p:cNvPr>
            <p:cNvSpPr/>
            <p:nvPr/>
          </p:nvSpPr>
          <p:spPr>
            <a:xfrm>
              <a:off x="2203230" y="4974187"/>
              <a:ext cx="5405267" cy="1002429"/>
            </a:xfrm>
            <a:prstGeom prst="roundRect">
              <a:avLst/>
            </a:prstGeom>
            <a:solidFill>
              <a:schemeClr val="bg2">
                <a:lumMod val="90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7">
              <a:extLst>
                <a:ext uri="{FF2B5EF4-FFF2-40B4-BE49-F238E27FC236}">
                  <a16:creationId xmlns:a16="http://schemas.microsoft.com/office/drawing/2014/main" id="{CC74462F-BDB8-2387-1FCC-5F282F57C0A8}"/>
                </a:ext>
              </a:extLst>
            </p:cNvPr>
            <p:cNvSpPr txBox="1"/>
            <p:nvPr/>
          </p:nvSpPr>
          <p:spPr>
            <a:xfrm>
              <a:off x="2272867" y="5040538"/>
              <a:ext cx="5365780" cy="1077218"/>
            </a:xfrm>
            <a:prstGeom prst="rect">
              <a:avLst/>
            </a:prstGeom>
            <a:noFill/>
          </p:spPr>
          <p:txBody>
            <a:bodyPr wrap="square" rtlCol="0">
              <a:spAutoFit/>
            </a:bodyPr>
            <a:lstStyle/>
            <a:p>
              <a:pPr algn="ctr"/>
              <a:r>
                <a:rPr lang="fr-FR" sz="3200" b="1" dirty="0">
                  <a:solidFill>
                    <a:schemeClr val="accent1">
                      <a:lumMod val="75000"/>
                    </a:schemeClr>
                  </a:solidFill>
                </a:rPr>
                <a:t>Développement des compétences des coachs</a:t>
              </a:r>
              <a:endParaRPr lang="fr-FR" sz="3200" dirty="0">
                <a:solidFill>
                  <a:schemeClr val="accent1">
                    <a:lumMod val="75000"/>
                  </a:schemeClr>
                </a:solidFill>
                <a:latin typeface="Amasis MT Pro Black" panose="02040A04050005020304"/>
              </a:endParaRPr>
            </a:p>
          </p:txBody>
        </p:sp>
      </p:grpSp>
      <p:cxnSp>
        <p:nvCxnSpPr>
          <p:cNvPr id="19" name="Google Shape;10219;p58">
            <a:extLst>
              <a:ext uri="{FF2B5EF4-FFF2-40B4-BE49-F238E27FC236}">
                <a16:creationId xmlns:a16="http://schemas.microsoft.com/office/drawing/2014/main" id="{10367184-53DF-7858-7240-7686AAD3946C}"/>
              </a:ext>
            </a:extLst>
          </p:cNvPr>
          <p:cNvCxnSpPr>
            <a:cxnSpLocks/>
          </p:cNvCxnSpPr>
          <p:nvPr/>
        </p:nvCxnSpPr>
        <p:spPr>
          <a:xfrm flipH="1">
            <a:off x="861868" y="4617703"/>
            <a:ext cx="10100441" cy="1576551"/>
          </a:xfrm>
          <a:prstGeom prst="straightConnector1">
            <a:avLst/>
          </a:prstGeom>
          <a:ln>
            <a:solidFill>
              <a:schemeClr val="bg2">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Google Shape;10215;p58">
            <a:extLst>
              <a:ext uri="{FF2B5EF4-FFF2-40B4-BE49-F238E27FC236}">
                <a16:creationId xmlns:a16="http://schemas.microsoft.com/office/drawing/2014/main" id="{E579E86A-1165-BA4C-6D3E-0EBB55328E90}"/>
              </a:ext>
            </a:extLst>
          </p:cNvPr>
          <p:cNvCxnSpPr/>
          <p:nvPr/>
        </p:nvCxnSpPr>
        <p:spPr>
          <a:xfrm rot="10800000">
            <a:off x="9857816" y="4780119"/>
            <a:ext cx="0" cy="1053971"/>
          </a:xfrm>
          <a:prstGeom prst="straightConnector1">
            <a:avLst/>
          </a:prstGeom>
          <a:ln>
            <a:solidFill>
              <a:schemeClr val="bg2">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Oval 9">
            <a:extLst>
              <a:ext uri="{FF2B5EF4-FFF2-40B4-BE49-F238E27FC236}">
                <a16:creationId xmlns:a16="http://schemas.microsoft.com/office/drawing/2014/main" id="{F0659104-CF66-C120-990C-D775C2A3FF14}"/>
              </a:ext>
            </a:extLst>
          </p:cNvPr>
          <p:cNvSpPr/>
          <p:nvPr/>
        </p:nvSpPr>
        <p:spPr>
          <a:xfrm>
            <a:off x="9276599" y="5610120"/>
            <a:ext cx="1198470" cy="1111355"/>
          </a:xfrm>
          <a:prstGeom prst="ellipse">
            <a:avLst/>
          </a:prstGeom>
          <a:solidFill>
            <a:schemeClr val="bg2">
              <a:lumMod val="75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TextBox 1">
            <a:extLst>
              <a:ext uri="{FF2B5EF4-FFF2-40B4-BE49-F238E27FC236}">
                <a16:creationId xmlns:a16="http://schemas.microsoft.com/office/drawing/2014/main" id="{75827F14-BE9D-D0C4-793C-0D7E6ADEAB3A}"/>
              </a:ext>
            </a:extLst>
          </p:cNvPr>
          <p:cNvSpPr txBox="1"/>
          <p:nvPr/>
        </p:nvSpPr>
        <p:spPr>
          <a:xfrm>
            <a:off x="9522373" y="5657967"/>
            <a:ext cx="914166" cy="1015663"/>
          </a:xfrm>
          <a:prstGeom prst="rect">
            <a:avLst/>
          </a:prstGeom>
          <a:noFill/>
          <a:scene3d>
            <a:camera prst="orthographicFront"/>
            <a:lightRig rig="threePt" dir="t"/>
          </a:scene3d>
          <a:sp3d>
            <a:bevelT/>
          </a:sp3d>
        </p:spPr>
        <p:txBody>
          <a:bodyPr wrap="square" rtlCol="0">
            <a:spAutoFit/>
          </a:bodyPr>
          <a:lstStyle/>
          <a:p>
            <a:r>
              <a:rPr lang="fr-FR" sz="6000" dirty="0">
                <a:solidFill>
                  <a:schemeClr val="bg1"/>
                </a:solidFill>
                <a:latin typeface="Amasis MT Pro Black" panose="02040A04050005020304"/>
              </a:rPr>
              <a:t>3</a:t>
            </a:r>
          </a:p>
        </p:txBody>
      </p:sp>
      <p:sp>
        <p:nvSpPr>
          <p:cNvPr id="26" name="ZoneTexte 25">
            <a:extLst>
              <a:ext uri="{FF2B5EF4-FFF2-40B4-BE49-F238E27FC236}">
                <a16:creationId xmlns:a16="http://schemas.microsoft.com/office/drawing/2014/main" id="{AD9C6D52-F505-C266-D096-A96D4CEBD67E}"/>
              </a:ext>
            </a:extLst>
          </p:cNvPr>
          <p:cNvSpPr txBox="1"/>
          <p:nvPr/>
        </p:nvSpPr>
        <p:spPr>
          <a:xfrm>
            <a:off x="675136" y="2764742"/>
            <a:ext cx="6387816" cy="254236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fr-FR" sz="1800" dirty="0">
                <a:solidFill>
                  <a:schemeClr val="tx1"/>
                </a:solidFill>
                <a:latin typeface="+mj-lt"/>
              </a:rPr>
              <a:t>La radiothérapie et ses effets sur le corps.</a:t>
            </a:r>
          </a:p>
          <a:p>
            <a:pPr marL="285750" indent="-285750">
              <a:lnSpc>
                <a:spcPct val="150000"/>
              </a:lnSpc>
              <a:buFont typeface="Arial" panose="020B0604020202020204" pitchFamily="34" charset="0"/>
              <a:buChar char="•"/>
            </a:pPr>
            <a:r>
              <a:rPr lang="fr-FR" sz="1800" dirty="0">
                <a:solidFill>
                  <a:schemeClr val="tx1"/>
                </a:solidFill>
                <a:latin typeface="+mj-lt"/>
              </a:rPr>
              <a:t>Les techniques de soutien psychologique adaptées aux patients atteints de cancer.</a:t>
            </a:r>
          </a:p>
          <a:p>
            <a:pPr marL="285750" indent="-285750">
              <a:lnSpc>
                <a:spcPct val="150000"/>
              </a:lnSpc>
              <a:buFont typeface="Arial" panose="020B0604020202020204" pitchFamily="34" charset="0"/>
              <a:buChar char="•"/>
            </a:pPr>
            <a:r>
              <a:rPr lang="fr-FR" sz="1800" dirty="0">
                <a:solidFill>
                  <a:schemeClr val="tx1"/>
                </a:solidFill>
                <a:latin typeface="+mj-lt"/>
              </a:rPr>
              <a:t>Les coachs pourraient aussi collaborer plus étroitement avec des psychologues cliniciens, des oncologues et des équipes soignantes pour avoir une approche intégrée.</a:t>
            </a:r>
          </a:p>
        </p:txBody>
      </p:sp>
    </p:spTree>
    <p:extLst>
      <p:ext uri="{BB962C8B-B14F-4D97-AF65-F5344CB8AC3E}">
        <p14:creationId xmlns:p14="http://schemas.microsoft.com/office/powerpoint/2010/main" val="99148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64" y="1304396"/>
            <a:ext cx="9898163" cy="5684233"/>
          </a:xfrm>
        </p:spPr>
        <p:txBody>
          <a:bodyPr>
            <a:normAutofit fontScale="25000" lnSpcReduction="20000"/>
          </a:bodyPr>
          <a:lstStyle/>
          <a:p>
            <a:pPr marL="0" indent="0">
              <a:lnSpc>
                <a:spcPct val="170000"/>
              </a:lnSpc>
              <a:buNone/>
            </a:pPr>
            <a:r>
              <a:rPr lang="fr-FR" sz="3600" b="1" dirty="0">
                <a:solidFill>
                  <a:schemeClr val="accent2">
                    <a:lumMod val="75000"/>
                  </a:schemeClr>
                </a:solidFill>
                <a:latin typeface="+mj-lt"/>
              </a:rPr>
              <a:t>       </a:t>
            </a:r>
            <a:endParaRPr lang="fr-FR" sz="4300" dirty="0">
              <a:solidFill>
                <a:schemeClr val="tx1"/>
              </a:solidFill>
              <a:latin typeface="+mj-lt"/>
            </a:endParaRPr>
          </a:p>
          <a:p>
            <a:pPr>
              <a:lnSpc>
                <a:spcPct val="170000"/>
              </a:lnSpc>
            </a:pPr>
            <a:r>
              <a:rPr lang="fr-FR" sz="7200" dirty="0"/>
              <a:t>Le coaching en radiothérapie vise à accompagner les patients tout au long de leur traitement, en les soutenant dans les aspects émotionnels et psychologiques, ainsi pour avoir des patients bien formés avec une Compréhension approfondie dans le déroulement de traitement pour assurer une coopération optimale et pour leur permettre de traverser cette épreuve avec plus de sérénité et de résilience.</a:t>
            </a:r>
          </a:p>
          <a:p>
            <a:pPr>
              <a:lnSpc>
                <a:spcPct val="170000"/>
              </a:lnSpc>
            </a:pPr>
            <a:r>
              <a:rPr lang="fr-FR" sz="7200" dirty="0"/>
              <a:t> </a:t>
            </a:r>
            <a:r>
              <a:rPr lang="fr-FR" sz="7200" dirty="0">
                <a:solidFill>
                  <a:schemeClr val="tx1"/>
                </a:solidFill>
              </a:rPr>
              <a:t>L'avenir du coaching en radiothérapie semble  très dynamique, avec un rôle accru dans la gestion des aspects émotionnels, psychologiques et pratiques du traitement. La personnalisation de l’accompagnement, la technologie et l’intégration dans les soins multidisciplinaires seront des axes clés pour faire du coaching un outil essentiel dans le parcours de soins des patients en radiothérapie. </a:t>
            </a:r>
            <a:endParaRPr lang="fr-FR" sz="5600" dirty="0"/>
          </a:p>
        </p:txBody>
      </p:sp>
      <p:sp>
        <p:nvSpPr>
          <p:cNvPr id="5" name="Espace réservé du numéro de diapositive 4">
            <a:extLst>
              <a:ext uri="{FF2B5EF4-FFF2-40B4-BE49-F238E27FC236}">
                <a16:creationId xmlns:a16="http://schemas.microsoft.com/office/drawing/2014/main" id="{C42A3E4B-50C9-91F9-B000-4949B67C7C7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8" name="Image 7">
            <a:extLst>
              <a:ext uri="{FF2B5EF4-FFF2-40B4-BE49-F238E27FC236}">
                <a16:creationId xmlns:a16="http://schemas.microsoft.com/office/drawing/2014/main" id="{1916C7CA-1208-B214-B6CA-3CEBB5B471FB}"/>
              </a:ext>
            </a:extLst>
          </p:cNvPr>
          <p:cNvPicPr>
            <a:picLocks noChangeAspect="1"/>
          </p:cNvPicPr>
          <p:nvPr/>
        </p:nvPicPr>
        <p:blipFill>
          <a:blip r:embed="rId3"/>
          <a:stretch>
            <a:fillRect/>
          </a:stretch>
        </p:blipFill>
        <p:spPr>
          <a:xfrm>
            <a:off x="11035593" y="21336"/>
            <a:ext cx="1093421" cy="1089833"/>
          </a:xfrm>
          <a:prstGeom prst="rect">
            <a:avLst/>
          </a:prstGeom>
        </p:spPr>
      </p:pic>
      <p:sp>
        <p:nvSpPr>
          <p:cNvPr id="9" name="자유형 27">
            <a:extLst>
              <a:ext uri="{FF2B5EF4-FFF2-40B4-BE49-F238E27FC236}">
                <a16:creationId xmlns:a16="http://schemas.microsoft.com/office/drawing/2014/main" id="{EE780ADC-E042-0F3E-ED9F-DE4DB75E3F2F}"/>
              </a:ext>
            </a:extLst>
          </p:cNvPr>
          <p:cNvSpPr/>
          <p:nvPr/>
        </p:nvSpPr>
        <p:spPr>
          <a:xfrm>
            <a:off x="1572087" y="1213867"/>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10" name="Image 9">
            <a:extLst>
              <a:ext uri="{FF2B5EF4-FFF2-40B4-BE49-F238E27FC236}">
                <a16:creationId xmlns:a16="http://schemas.microsoft.com/office/drawing/2014/main" id="{25B4BF42-9871-D30B-9094-AF0C0396D324}"/>
              </a:ext>
            </a:extLst>
          </p:cNvPr>
          <p:cNvPicPr>
            <a:picLocks noChangeAspect="1"/>
          </p:cNvPicPr>
          <p:nvPr/>
        </p:nvPicPr>
        <p:blipFill>
          <a:blip r:embed="rId4"/>
          <a:stretch>
            <a:fillRect/>
          </a:stretch>
        </p:blipFill>
        <p:spPr>
          <a:xfrm>
            <a:off x="-68364" y="4928"/>
            <a:ext cx="1409166" cy="1127333"/>
          </a:xfrm>
          <a:prstGeom prst="rect">
            <a:avLst/>
          </a:prstGeom>
        </p:spPr>
      </p:pic>
      <p:pic>
        <p:nvPicPr>
          <p:cNvPr id="11" name="Image 10">
            <a:extLst>
              <a:ext uri="{FF2B5EF4-FFF2-40B4-BE49-F238E27FC236}">
                <a16:creationId xmlns:a16="http://schemas.microsoft.com/office/drawing/2014/main" id="{748D8D44-194C-C3A5-5CEA-14FB47F40B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331843" y="-284911"/>
            <a:ext cx="1727678" cy="1664430"/>
          </a:xfrm>
          <a:prstGeom prst="rect">
            <a:avLst/>
          </a:prstGeom>
        </p:spPr>
      </p:pic>
      <p:sp>
        <p:nvSpPr>
          <p:cNvPr id="14" name="Oval 10">
            <a:extLst>
              <a:ext uri="{FF2B5EF4-FFF2-40B4-BE49-F238E27FC236}">
                <a16:creationId xmlns:a16="http://schemas.microsoft.com/office/drawing/2014/main" id="{AF6B914E-0E48-0824-3D33-C9EF5620081C}"/>
              </a:ext>
            </a:extLst>
          </p:cNvPr>
          <p:cNvSpPr/>
          <p:nvPr/>
        </p:nvSpPr>
        <p:spPr>
          <a:xfrm>
            <a:off x="3270682" y="413790"/>
            <a:ext cx="560805" cy="535829"/>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7</a:t>
            </a:r>
          </a:p>
        </p:txBody>
      </p:sp>
      <p:pic>
        <p:nvPicPr>
          <p:cNvPr id="20482" name="Picture 2" descr="Conclusion : 48 672 photos libres de droits et images de stock |  Shutterstock">
            <a:extLst>
              <a:ext uri="{FF2B5EF4-FFF2-40B4-BE49-F238E27FC236}">
                <a16:creationId xmlns:a16="http://schemas.microsoft.com/office/drawing/2014/main" id="{7D12585B-2BC0-9B9F-7CEC-D85721565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9798" y="3030512"/>
            <a:ext cx="2359254" cy="11363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CEC833D-D077-8DFC-E34B-89985FD67E6B}"/>
              </a:ext>
            </a:extLst>
          </p:cNvPr>
          <p:cNvSpPr txBox="1"/>
          <p:nvPr/>
        </p:nvSpPr>
        <p:spPr>
          <a:xfrm>
            <a:off x="3885436" y="237954"/>
            <a:ext cx="7338230" cy="1446550"/>
          </a:xfrm>
          <a:prstGeom prst="rect">
            <a:avLst/>
          </a:prstGeom>
          <a:noFill/>
        </p:spPr>
        <p:txBody>
          <a:bodyPr wrap="square" rtlCol="0">
            <a:spAutoFit/>
          </a:bodyPr>
          <a:lstStyle/>
          <a:p>
            <a:r>
              <a:rPr lang="fr-FR" altLang="ko-KR" sz="4400" dirty="0">
                <a:solidFill>
                  <a:schemeClr val="accent2">
                    <a:lumMod val="75000"/>
                  </a:schemeClr>
                </a:solidFill>
              </a:rPr>
              <a:t>Conclusion</a:t>
            </a:r>
          </a:p>
          <a:p>
            <a:endParaRPr lang="en-US" altLang="ko-KR" sz="4400" dirty="0">
              <a:solidFill>
                <a:schemeClr val="accent2">
                  <a:lumMod val="75000"/>
                </a:schemeClr>
              </a:solidFill>
            </a:endParaRPr>
          </a:p>
        </p:txBody>
      </p:sp>
    </p:spTree>
    <p:extLst>
      <p:ext uri="{BB962C8B-B14F-4D97-AF65-F5344CB8AC3E}">
        <p14:creationId xmlns:p14="http://schemas.microsoft.com/office/powerpoint/2010/main" val="98231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edical Staff Material PNG Transparent Images Free Download | Vector Files  | Pngtree">
            <a:extLst>
              <a:ext uri="{FF2B5EF4-FFF2-40B4-BE49-F238E27FC236}">
                <a16:creationId xmlns:a16="http://schemas.microsoft.com/office/drawing/2014/main" id="{C0DBE968-FA19-9A84-0EE9-C6C1403807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05057" y="187033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FCCE3DB4-7122-61C9-8674-720806D7489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2" name="ZoneTexte 1">
            <a:extLst>
              <a:ext uri="{FF2B5EF4-FFF2-40B4-BE49-F238E27FC236}">
                <a16:creationId xmlns:a16="http://schemas.microsoft.com/office/drawing/2014/main" id="{5436D591-2B3D-CD0F-5B54-DD05386CB702}"/>
              </a:ext>
            </a:extLst>
          </p:cNvPr>
          <p:cNvSpPr txBox="1"/>
          <p:nvPr/>
        </p:nvSpPr>
        <p:spPr>
          <a:xfrm>
            <a:off x="1012273" y="1644241"/>
            <a:ext cx="5083727" cy="3416320"/>
          </a:xfrm>
          <a:prstGeom prst="rect">
            <a:avLst/>
          </a:prstGeom>
          <a:noFill/>
        </p:spPr>
        <p:txBody>
          <a:bodyPr wrap="square" rtlCol="0">
            <a:spAutoFit/>
          </a:bodyPr>
          <a:lstStyle/>
          <a:p>
            <a:pPr algn="ctr"/>
            <a:r>
              <a:rPr lang="fr-FR" sz="7200" b="1" i="1" dirty="0">
                <a:solidFill>
                  <a:schemeClr val="accent5">
                    <a:lumMod val="75000"/>
                  </a:schemeClr>
                </a:solidFill>
                <a:effectLst>
                  <a:outerShdw blurRad="38100" dist="38100" dir="2700000" algn="tl">
                    <a:srgbClr val="000000">
                      <a:alpha val="43137"/>
                    </a:srgbClr>
                  </a:outerShdw>
                </a:effectLst>
              </a:rPr>
              <a:t>Merci pour votre attention</a:t>
            </a:r>
          </a:p>
        </p:txBody>
      </p:sp>
    </p:spTree>
    <p:extLst>
      <p:ext uri="{BB962C8B-B14F-4D97-AF65-F5344CB8AC3E}">
        <p14:creationId xmlns:p14="http://schemas.microsoft.com/office/powerpoint/2010/main" val="205181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E281759C-6323-F727-BBD0-08A478735F71}"/>
              </a:ext>
            </a:extLst>
          </p:cNvPr>
          <p:cNvSpPr/>
          <p:nvPr/>
        </p:nvSpPr>
        <p:spPr>
          <a:xfrm>
            <a:off x="-2495787" y="945931"/>
            <a:ext cx="5653805" cy="6006465"/>
          </a:xfrm>
          <a:prstGeom prst="ellipse">
            <a:avLst/>
          </a:prstGeom>
          <a:solidFill>
            <a:schemeClr val="accent5">
              <a:lumMod val="40000"/>
              <a:lumOff val="6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ln>
                <a:solidFill>
                  <a:schemeClr val="bg2">
                    <a:lumMod val="75000"/>
                  </a:schemeClr>
                </a:solidFill>
              </a:ln>
            </a:endParaRPr>
          </a:p>
        </p:txBody>
      </p:sp>
      <p:sp>
        <p:nvSpPr>
          <p:cNvPr id="5" name="Hexagone 4">
            <a:extLst>
              <a:ext uri="{FF2B5EF4-FFF2-40B4-BE49-F238E27FC236}">
                <a16:creationId xmlns:a16="http://schemas.microsoft.com/office/drawing/2014/main" id="{71FA0B69-5D34-5ADD-357E-498F80C26231}"/>
              </a:ext>
            </a:extLst>
          </p:cNvPr>
          <p:cNvSpPr/>
          <p:nvPr/>
        </p:nvSpPr>
        <p:spPr>
          <a:xfrm>
            <a:off x="1948612" y="1108807"/>
            <a:ext cx="639785" cy="507141"/>
          </a:xfrm>
          <a:prstGeom prst="hexagon">
            <a:avLst/>
          </a:prstGeom>
          <a:solidFill>
            <a:schemeClr val="accent2">
              <a:lumMod val="75000"/>
            </a:schemeClr>
          </a:solidFill>
          <a:ln>
            <a:solidFill>
              <a:srgbClr val="FF9999"/>
            </a:solidFill>
          </a:ln>
          <a:effectLst>
            <a:glow rad="101600">
              <a:schemeClr val="accent2">
                <a:satMod val="175000"/>
                <a:alpha val="40000"/>
              </a:schemeClr>
            </a:glow>
          </a:effectLst>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Hexagone 5">
            <a:extLst>
              <a:ext uri="{FF2B5EF4-FFF2-40B4-BE49-F238E27FC236}">
                <a16:creationId xmlns:a16="http://schemas.microsoft.com/office/drawing/2014/main" id="{D074A70F-4790-CD3D-F90A-D250F6C623A9}"/>
              </a:ext>
            </a:extLst>
          </p:cNvPr>
          <p:cNvSpPr/>
          <p:nvPr/>
        </p:nvSpPr>
        <p:spPr>
          <a:xfrm>
            <a:off x="2556585" y="1818374"/>
            <a:ext cx="639785" cy="507141"/>
          </a:xfrm>
          <a:prstGeom prst="hexagon">
            <a:avLst/>
          </a:prstGeom>
          <a:solidFill>
            <a:schemeClr val="accent2">
              <a:lumMod val="75000"/>
            </a:schemeClr>
          </a:solidFill>
          <a:ln>
            <a:solidFill>
              <a:srgbClr val="FF9999"/>
            </a:solidFill>
          </a:ln>
          <a:effectLst>
            <a:glow rad="101600">
              <a:schemeClr val="accent2">
                <a:satMod val="175000"/>
                <a:alpha val="40000"/>
              </a:schemeClr>
            </a:glow>
          </a:effectLst>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80D0B66-53C0-3F79-7E49-143D2CBBBAA0}"/>
              </a:ext>
            </a:extLst>
          </p:cNvPr>
          <p:cNvSpPr txBox="1"/>
          <p:nvPr/>
        </p:nvSpPr>
        <p:spPr>
          <a:xfrm>
            <a:off x="2065274" y="993845"/>
            <a:ext cx="374649" cy="526497"/>
          </a:xfrm>
          <a:prstGeom prst="rect">
            <a:avLst/>
          </a:prstGeom>
          <a:noFill/>
        </p:spPr>
        <p:txBody>
          <a:bodyPr wrap="square" rtlCol="0">
            <a:spAutoFit/>
          </a:bodyPr>
          <a:lstStyle/>
          <a:p>
            <a:pPr algn="ctr"/>
            <a:r>
              <a:rPr lang="fr-FR" sz="3600" b="1" dirty="0">
                <a:solidFill>
                  <a:schemeClr val="bg1"/>
                </a:solidFill>
                <a:latin typeface="Amasis MT Pro Black" panose="020B0604020202020204" pitchFamily="18" charset="0"/>
                <a:cs typeface="Aharoni" panose="02010803020104030203" pitchFamily="2" charset="-79"/>
              </a:rPr>
              <a:t>1</a:t>
            </a:r>
          </a:p>
        </p:txBody>
      </p:sp>
      <p:sp>
        <p:nvSpPr>
          <p:cNvPr id="8" name="ZoneTexte 7">
            <a:extLst>
              <a:ext uri="{FF2B5EF4-FFF2-40B4-BE49-F238E27FC236}">
                <a16:creationId xmlns:a16="http://schemas.microsoft.com/office/drawing/2014/main" id="{E56F24B9-200A-E664-0F83-D1119141B9D9}"/>
              </a:ext>
            </a:extLst>
          </p:cNvPr>
          <p:cNvSpPr txBox="1"/>
          <p:nvPr/>
        </p:nvSpPr>
        <p:spPr>
          <a:xfrm>
            <a:off x="2701679" y="1699052"/>
            <a:ext cx="317010" cy="526497"/>
          </a:xfrm>
          <a:prstGeom prst="rect">
            <a:avLst/>
          </a:prstGeom>
          <a:noFill/>
        </p:spPr>
        <p:txBody>
          <a:bodyPr wrap="square" rtlCol="0">
            <a:spAutoFit/>
          </a:bodyPr>
          <a:lstStyle/>
          <a:p>
            <a:pPr algn="ctr"/>
            <a:r>
              <a:rPr lang="fr-FR" sz="3600" b="1" dirty="0">
                <a:solidFill>
                  <a:schemeClr val="bg1"/>
                </a:solidFill>
                <a:latin typeface="Amasis MT Pro Black" panose="02040A04050005020304" pitchFamily="18" charset="0"/>
              </a:rPr>
              <a:t>2</a:t>
            </a:r>
          </a:p>
        </p:txBody>
      </p:sp>
      <p:sp>
        <p:nvSpPr>
          <p:cNvPr id="9" name="Hexagone 8">
            <a:extLst>
              <a:ext uri="{FF2B5EF4-FFF2-40B4-BE49-F238E27FC236}">
                <a16:creationId xmlns:a16="http://schemas.microsoft.com/office/drawing/2014/main" id="{6A7867AE-AD02-8A7D-56E3-919629291249}"/>
              </a:ext>
            </a:extLst>
          </p:cNvPr>
          <p:cNvSpPr/>
          <p:nvPr/>
        </p:nvSpPr>
        <p:spPr>
          <a:xfrm>
            <a:off x="2961163" y="2623547"/>
            <a:ext cx="639785" cy="507141"/>
          </a:xfrm>
          <a:prstGeom prst="hexagon">
            <a:avLst/>
          </a:prstGeom>
          <a:solidFill>
            <a:schemeClr val="accent2">
              <a:lumMod val="75000"/>
            </a:schemeClr>
          </a:solidFill>
          <a:ln>
            <a:solidFill>
              <a:srgbClr val="FF9999"/>
            </a:solidFill>
          </a:ln>
          <a:effectLst>
            <a:glow rad="101600">
              <a:schemeClr val="accent2">
                <a:satMod val="175000"/>
                <a:alpha val="40000"/>
              </a:schemeClr>
            </a:glow>
          </a:effectLst>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71D502A-9D0F-8165-4A9C-E53E069449C7}"/>
              </a:ext>
            </a:extLst>
          </p:cNvPr>
          <p:cNvSpPr txBox="1"/>
          <p:nvPr/>
        </p:nvSpPr>
        <p:spPr>
          <a:xfrm>
            <a:off x="3117377" y="2548155"/>
            <a:ext cx="319892" cy="526497"/>
          </a:xfrm>
          <a:prstGeom prst="rect">
            <a:avLst/>
          </a:prstGeom>
          <a:noFill/>
        </p:spPr>
        <p:txBody>
          <a:bodyPr wrap="square" rtlCol="0">
            <a:spAutoFit/>
          </a:bodyPr>
          <a:lstStyle/>
          <a:p>
            <a:pPr algn="ctr"/>
            <a:r>
              <a:rPr lang="fr-FR" sz="3600" dirty="0">
                <a:solidFill>
                  <a:schemeClr val="bg1"/>
                </a:solidFill>
                <a:latin typeface="Amasis MT Pro Black" panose="02040A04050005020304" pitchFamily="18" charset="0"/>
              </a:rPr>
              <a:t>3</a:t>
            </a:r>
          </a:p>
        </p:txBody>
      </p:sp>
      <p:sp>
        <p:nvSpPr>
          <p:cNvPr id="11" name="Hexagone 10">
            <a:extLst>
              <a:ext uri="{FF2B5EF4-FFF2-40B4-BE49-F238E27FC236}">
                <a16:creationId xmlns:a16="http://schemas.microsoft.com/office/drawing/2014/main" id="{8AE2AE1D-CA60-6B41-0C5B-2F0AEDA8F4F3}"/>
              </a:ext>
            </a:extLst>
          </p:cNvPr>
          <p:cNvSpPr/>
          <p:nvPr/>
        </p:nvSpPr>
        <p:spPr>
          <a:xfrm>
            <a:off x="3207002" y="3457252"/>
            <a:ext cx="639785" cy="507141"/>
          </a:xfrm>
          <a:prstGeom prst="hexagon">
            <a:avLst/>
          </a:prstGeom>
          <a:solidFill>
            <a:schemeClr val="accent2">
              <a:lumMod val="75000"/>
            </a:schemeClr>
          </a:solidFill>
          <a:ln>
            <a:solidFill>
              <a:srgbClr val="FF9999"/>
            </a:solidFill>
          </a:ln>
          <a:effectLst>
            <a:glow rad="101600">
              <a:schemeClr val="accent2">
                <a:satMod val="175000"/>
                <a:alpha val="40000"/>
              </a:schemeClr>
            </a:glow>
          </a:effectLst>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966BFECD-B135-91E8-6C3D-A0A8FDA78F8A}"/>
              </a:ext>
            </a:extLst>
          </p:cNvPr>
          <p:cNvSpPr txBox="1"/>
          <p:nvPr/>
        </p:nvSpPr>
        <p:spPr>
          <a:xfrm>
            <a:off x="3277323" y="3375115"/>
            <a:ext cx="421356" cy="526497"/>
          </a:xfrm>
          <a:prstGeom prst="rect">
            <a:avLst/>
          </a:prstGeom>
          <a:noFill/>
        </p:spPr>
        <p:txBody>
          <a:bodyPr wrap="square" rtlCol="0">
            <a:spAutoFit/>
          </a:bodyPr>
          <a:lstStyle/>
          <a:p>
            <a:pPr algn="ctr"/>
            <a:r>
              <a:rPr lang="fr-FR" sz="3600" dirty="0">
                <a:solidFill>
                  <a:schemeClr val="bg1"/>
                </a:solidFill>
                <a:latin typeface="Amasis MT Pro Black" panose="02040A04050005020304" pitchFamily="18" charset="0"/>
              </a:rPr>
              <a:t>4</a:t>
            </a:r>
          </a:p>
        </p:txBody>
      </p:sp>
      <p:sp>
        <p:nvSpPr>
          <p:cNvPr id="13" name="Hexagone 12">
            <a:extLst>
              <a:ext uri="{FF2B5EF4-FFF2-40B4-BE49-F238E27FC236}">
                <a16:creationId xmlns:a16="http://schemas.microsoft.com/office/drawing/2014/main" id="{24E545F5-0CFE-340C-5F9E-DF62017375BB}"/>
              </a:ext>
            </a:extLst>
          </p:cNvPr>
          <p:cNvSpPr/>
          <p:nvPr/>
        </p:nvSpPr>
        <p:spPr>
          <a:xfrm>
            <a:off x="3127919" y="4325467"/>
            <a:ext cx="639785" cy="507141"/>
          </a:xfrm>
          <a:prstGeom prst="hexagon">
            <a:avLst/>
          </a:prstGeom>
          <a:solidFill>
            <a:schemeClr val="accent2">
              <a:lumMod val="75000"/>
            </a:schemeClr>
          </a:solidFill>
          <a:ln>
            <a:solidFill>
              <a:srgbClr val="FF9999"/>
            </a:solidFill>
          </a:ln>
          <a:effectLst>
            <a:glow rad="101600">
              <a:schemeClr val="accent2">
                <a:satMod val="175000"/>
                <a:alpha val="40000"/>
              </a:schemeClr>
            </a:glow>
          </a:effectLst>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Hexagone 13">
            <a:extLst>
              <a:ext uri="{FF2B5EF4-FFF2-40B4-BE49-F238E27FC236}">
                <a16:creationId xmlns:a16="http://schemas.microsoft.com/office/drawing/2014/main" id="{A0D2E6FE-45E0-9FCD-8452-D98EEBE9420F}"/>
              </a:ext>
            </a:extLst>
          </p:cNvPr>
          <p:cNvSpPr/>
          <p:nvPr/>
        </p:nvSpPr>
        <p:spPr>
          <a:xfrm>
            <a:off x="2869907" y="5140378"/>
            <a:ext cx="639785" cy="507141"/>
          </a:xfrm>
          <a:prstGeom prst="hexagon">
            <a:avLst/>
          </a:prstGeom>
          <a:solidFill>
            <a:schemeClr val="accent2">
              <a:lumMod val="75000"/>
            </a:schemeClr>
          </a:solidFill>
          <a:ln>
            <a:solidFill>
              <a:srgbClr val="FF9999"/>
            </a:solidFill>
          </a:ln>
          <a:effectLst>
            <a:glow rad="101600">
              <a:schemeClr val="accent2">
                <a:satMod val="175000"/>
                <a:alpha val="40000"/>
              </a:schemeClr>
            </a:glow>
          </a:effectLst>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390627C-6287-1DB9-F503-26D4779FF166}"/>
              </a:ext>
            </a:extLst>
          </p:cNvPr>
          <p:cNvSpPr txBox="1"/>
          <p:nvPr/>
        </p:nvSpPr>
        <p:spPr>
          <a:xfrm>
            <a:off x="3226896" y="4251037"/>
            <a:ext cx="490926" cy="526497"/>
          </a:xfrm>
          <a:prstGeom prst="rect">
            <a:avLst/>
          </a:prstGeom>
          <a:noFill/>
        </p:spPr>
        <p:txBody>
          <a:bodyPr wrap="square" rtlCol="0">
            <a:spAutoFit/>
          </a:bodyPr>
          <a:lstStyle/>
          <a:p>
            <a:r>
              <a:rPr lang="fr-FR" sz="3600" b="1" dirty="0">
                <a:solidFill>
                  <a:schemeClr val="bg1"/>
                </a:solidFill>
                <a:latin typeface="Amasis MT Pro Medium" panose="02040604050005020304" pitchFamily="18" charset="0"/>
              </a:rPr>
              <a:t>5</a:t>
            </a:r>
          </a:p>
        </p:txBody>
      </p:sp>
      <p:sp>
        <p:nvSpPr>
          <p:cNvPr id="16" name="ZoneTexte 15">
            <a:extLst>
              <a:ext uri="{FF2B5EF4-FFF2-40B4-BE49-F238E27FC236}">
                <a16:creationId xmlns:a16="http://schemas.microsoft.com/office/drawing/2014/main" id="{FB827DB3-6F12-D4EE-37F2-00D22D503740}"/>
              </a:ext>
            </a:extLst>
          </p:cNvPr>
          <p:cNvSpPr txBox="1"/>
          <p:nvPr/>
        </p:nvSpPr>
        <p:spPr>
          <a:xfrm>
            <a:off x="2952454" y="5044603"/>
            <a:ext cx="404921" cy="526497"/>
          </a:xfrm>
          <a:prstGeom prst="rect">
            <a:avLst/>
          </a:prstGeom>
          <a:noFill/>
        </p:spPr>
        <p:txBody>
          <a:bodyPr wrap="square" rtlCol="0">
            <a:spAutoFit/>
          </a:bodyPr>
          <a:lstStyle/>
          <a:p>
            <a:r>
              <a:rPr lang="fr-FR" sz="3600" b="1" dirty="0">
                <a:solidFill>
                  <a:schemeClr val="bg1"/>
                </a:solidFill>
                <a:latin typeface="Amasis MT Pro Medium" panose="02040604050005020304" pitchFamily="18" charset="0"/>
              </a:rPr>
              <a:t>6</a:t>
            </a:r>
          </a:p>
        </p:txBody>
      </p:sp>
      <p:sp>
        <p:nvSpPr>
          <p:cNvPr id="23" name="ZoneTexte 22">
            <a:extLst>
              <a:ext uri="{FF2B5EF4-FFF2-40B4-BE49-F238E27FC236}">
                <a16:creationId xmlns:a16="http://schemas.microsoft.com/office/drawing/2014/main" id="{786B9FB6-03E2-98CF-3C43-E218926C4BE0}"/>
              </a:ext>
            </a:extLst>
          </p:cNvPr>
          <p:cNvSpPr txBox="1"/>
          <p:nvPr/>
        </p:nvSpPr>
        <p:spPr>
          <a:xfrm>
            <a:off x="4514355" y="147468"/>
            <a:ext cx="2743200" cy="769441"/>
          </a:xfrm>
          <a:prstGeom prst="rect">
            <a:avLst/>
          </a:prstGeom>
          <a:noFill/>
        </p:spPr>
        <p:txBody>
          <a:bodyPr wrap="square" rtlCol="0">
            <a:spAutoFit/>
          </a:bodyPr>
          <a:lstStyle/>
          <a:p>
            <a:pPr algn="ctr"/>
            <a:r>
              <a:rPr lang="fr-FR" sz="4400" dirty="0">
                <a:solidFill>
                  <a:schemeClr val="accent2">
                    <a:lumMod val="75000"/>
                  </a:schemeClr>
                </a:solidFill>
              </a:rPr>
              <a:t>PLAN</a:t>
            </a:r>
            <a:r>
              <a:rPr lang="fr-FR" sz="4400" dirty="0">
                <a:solidFill>
                  <a:srgbClr val="FF9999"/>
                </a:solidFill>
                <a:latin typeface="Amasis MT Pro Medium" panose="020B0604020202020204" pitchFamily="18" charset="0"/>
              </a:rPr>
              <a:t> </a:t>
            </a:r>
          </a:p>
        </p:txBody>
      </p:sp>
      <p:pic>
        <p:nvPicPr>
          <p:cNvPr id="20" name="Image 19">
            <a:extLst>
              <a:ext uri="{FF2B5EF4-FFF2-40B4-BE49-F238E27FC236}">
                <a16:creationId xmlns:a16="http://schemas.microsoft.com/office/drawing/2014/main" id="{9369C5C5-2D76-3AE4-30D5-B74A697E0974}"/>
              </a:ext>
            </a:extLst>
          </p:cNvPr>
          <p:cNvPicPr>
            <a:picLocks noChangeAspect="1"/>
          </p:cNvPicPr>
          <p:nvPr/>
        </p:nvPicPr>
        <p:blipFill>
          <a:blip r:embed="rId3"/>
          <a:stretch>
            <a:fillRect/>
          </a:stretch>
        </p:blipFill>
        <p:spPr>
          <a:xfrm>
            <a:off x="10633400" y="0"/>
            <a:ext cx="1409634" cy="1400768"/>
          </a:xfrm>
          <a:prstGeom prst="rect">
            <a:avLst/>
          </a:prstGeom>
        </p:spPr>
      </p:pic>
      <p:sp>
        <p:nvSpPr>
          <p:cNvPr id="25" name="Hexagone 24">
            <a:extLst>
              <a:ext uri="{FF2B5EF4-FFF2-40B4-BE49-F238E27FC236}">
                <a16:creationId xmlns:a16="http://schemas.microsoft.com/office/drawing/2014/main" id="{7734D8FA-3499-A5BE-C1A9-3F88BF75B797}"/>
              </a:ext>
            </a:extLst>
          </p:cNvPr>
          <p:cNvSpPr/>
          <p:nvPr/>
        </p:nvSpPr>
        <p:spPr>
          <a:xfrm>
            <a:off x="2347026" y="6035633"/>
            <a:ext cx="639785" cy="553998"/>
          </a:xfrm>
          <a:prstGeom prst="hexagon">
            <a:avLst/>
          </a:prstGeom>
          <a:solidFill>
            <a:schemeClr val="accent2">
              <a:lumMod val="75000"/>
            </a:schemeClr>
          </a:solidFill>
          <a:ln>
            <a:solidFill>
              <a:srgbClr val="FF9999"/>
            </a:solidFill>
          </a:ln>
          <a:effectLst>
            <a:glow rad="101600">
              <a:schemeClr val="accent2">
                <a:satMod val="175000"/>
                <a:alpha val="40000"/>
              </a:schemeClr>
            </a:glow>
          </a:effectLst>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0DEC0845-245D-86A2-51FA-BFF17E446B74}"/>
              </a:ext>
            </a:extLst>
          </p:cNvPr>
          <p:cNvSpPr txBox="1"/>
          <p:nvPr/>
        </p:nvSpPr>
        <p:spPr>
          <a:xfrm>
            <a:off x="2425887" y="5989466"/>
            <a:ext cx="404921" cy="646331"/>
          </a:xfrm>
          <a:prstGeom prst="rect">
            <a:avLst/>
          </a:prstGeom>
          <a:noFill/>
        </p:spPr>
        <p:txBody>
          <a:bodyPr wrap="square" rtlCol="0">
            <a:spAutoFit/>
          </a:bodyPr>
          <a:lstStyle/>
          <a:p>
            <a:r>
              <a:rPr lang="fr-FR" sz="3600" b="1" dirty="0">
                <a:solidFill>
                  <a:schemeClr val="bg1"/>
                </a:solidFill>
                <a:latin typeface="Amasis MT Pro Medium" panose="02040604050005020304" pitchFamily="18" charset="0"/>
              </a:rPr>
              <a:t>7</a:t>
            </a:r>
          </a:p>
        </p:txBody>
      </p:sp>
      <p:sp>
        <p:nvSpPr>
          <p:cNvPr id="27" name="자유형 25">
            <a:extLst>
              <a:ext uri="{FF2B5EF4-FFF2-40B4-BE49-F238E27FC236}">
                <a16:creationId xmlns:a16="http://schemas.microsoft.com/office/drawing/2014/main" id="{A85B80C7-AF80-1A16-425D-F1BC9FC7A081}"/>
              </a:ext>
            </a:extLst>
          </p:cNvPr>
          <p:cNvSpPr/>
          <p:nvPr/>
        </p:nvSpPr>
        <p:spPr>
          <a:xfrm flipV="1">
            <a:off x="1951975" y="810797"/>
            <a:ext cx="8011832" cy="154775"/>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8" name="TextBox 15">
            <a:extLst>
              <a:ext uri="{FF2B5EF4-FFF2-40B4-BE49-F238E27FC236}">
                <a16:creationId xmlns:a16="http://schemas.microsoft.com/office/drawing/2014/main" id="{F770F8D3-0427-7847-04C3-D1512A6B71DA}"/>
              </a:ext>
            </a:extLst>
          </p:cNvPr>
          <p:cNvSpPr txBox="1"/>
          <p:nvPr/>
        </p:nvSpPr>
        <p:spPr>
          <a:xfrm>
            <a:off x="2601391" y="1129312"/>
            <a:ext cx="7338230" cy="369332"/>
          </a:xfrm>
          <a:prstGeom prst="rect">
            <a:avLst/>
          </a:prstGeom>
          <a:noFill/>
        </p:spPr>
        <p:txBody>
          <a:bodyPr wrap="square" rtlCol="0">
            <a:spAutoFit/>
          </a:bodyPr>
          <a:lstStyle/>
          <a:p>
            <a:r>
              <a:rPr lang="en-US" altLang="ko-KR" dirty="0"/>
              <a:t>Introduction</a:t>
            </a:r>
          </a:p>
        </p:txBody>
      </p:sp>
      <p:sp>
        <p:nvSpPr>
          <p:cNvPr id="29" name="TextBox 14">
            <a:extLst>
              <a:ext uri="{FF2B5EF4-FFF2-40B4-BE49-F238E27FC236}">
                <a16:creationId xmlns:a16="http://schemas.microsoft.com/office/drawing/2014/main" id="{40AA6CB8-F912-615C-39C5-5CDBB261DD88}"/>
              </a:ext>
            </a:extLst>
          </p:cNvPr>
          <p:cNvSpPr txBox="1"/>
          <p:nvPr/>
        </p:nvSpPr>
        <p:spPr>
          <a:xfrm>
            <a:off x="3234264" y="1828435"/>
            <a:ext cx="7338230" cy="369332"/>
          </a:xfrm>
          <a:prstGeom prst="rect">
            <a:avLst/>
          </a:prstGeom>
          <a:noFill/>
        </p:spPr>
        <p:txBody>
          <a:bodyPr wrap="square" rtlCol="0">
            <a:spAutoFit/>
          </a:bodyPr>
          <a:lstStyle/>
          <a:p>
            <a:r>
              <a:rPr lang="en-US" altLang="ko-KR" dirty="0" err="1"/>
              <a:t>Objectifs</a:t>
            </a:r>
            <a:endParaRPr lang="en-US" altLang="ko-KR" dirty="0"/>
          </a:p>
        </p:txBody>
      </p:sp>
      <p:sp>
        <p:nvSpPr>
          <p:cNvPr id="30" name="TextBox 13">
            <a:extLst>
              <a:ext uri="{FF2B5EF4-FFF2-40B4-BE49-F238E27FC236}">
                <a16:creationId xmlns:a16="http://schemas.microsoft.com/office/drawing/2014/main" id="{B68B69EB-8D52-8EF9-F8D2-C9882DDE4E70}"/>
              </a:ext>
            </a:extLst>
          </p:cNvPr>
          <p:cNvSpPr txBox="1"/>
          <p:nvPr/>
        </p:nvSpPr>
        <p:spPr>
          <a:xfrm>
            <a:off x="3698679" y="2657835"/>
            <a:ext cx="7338230" cy="369332"/>
          </a:xfrm>
          <a:prstGeom prst="rect">
            <a:avLst/>
          </a:prstGeom>
          <a:noFill/>
        </p:spPr>
        <p:txBody>
          <a:bodyPr wrap="square" rtlCol="0">
            <a:spAutoFit/>
          </a:bodyPr>
          <a:lstStyle/>
          <a:p>
            <a:r>
              <a:rPr lang="fr-FR" sz="1800" dirty="0">
                <a:latin typeface="+mn-lt"/>
                <a:ea typeface="+mn-ea"/>
                <a:cs typeface="+mn-cs"/>
              </a:rPr>
              <a:t>Qualités essentielles d'un coach en radiothérapie</a:t>
            </a:r>
            <a:endParaRPr lang="en-US" altLang="ko-KR" dirty="0"/>
          </a:p>
        </p:txBody>
      </p:sp>
      <p:sp>
        <p:nvSpPr>
          <p:cNvPr id="31" name="TextBox 12">
            <a:extLst>
              <a:ext uri="{FF2B5EF4-FFF2-40B4-BE49-F238E27FC236}">
                <a16:creationId xmlns:a16="http://schemas.microsoft.com/office/drawing/2014/main" id="{81B61C7E-4261-5D53-2CA5-3D7F75787301}"/>
              </a:ext>
            </a:extLst>
          </p:cNvPr>
          <p:cNvSpPr txBox="1"/>
          <p:nvPr/>
        </p:nvSpPr>
        <p:spPr>
          <a:xfrm>
            <a:off x="3966092" y="3532280"/>
            <a:ext cx="7338230" cy="369332"/>
          </a:xfrm>
          <a:prstGeom prst="rect">
            <a:avLst/>
          </a:prstGeom>
          <a:noFill/>
        </p:spPr>
        <p:txBody>
          <a:bodyPr wrap="square" rtlCol="0">
            <a:spAutoFit/>
          </a:bodyPr>
          <a:lstStyle/>
          <a:p>
            <a:r>
              <a:rPr lang="en-US" altLang="ko-KR" dirty="0" err="1"/>
              <a:t>Outils</a:t>
            </a:r>
            <a:r>
              <a:rPr lang="en-US" altLang="ko-KR" dirty="0"/>
              <a:t> et </a:t>
            </a:r>
            <a:r>
              <a:rPr lang="en-US" altLang="ko-KR" dirty="0" err="1"/>
              <a:t>équipements</a:t>
            </a:r>
            <a:endParaRPr lang="en-US" altLang="ko-KR" dirty="0"/>
          </a:p>
        </p:txBody>
      </p:sp>
      <p:sp>
        <p:nvSpPr>
          <p:cNvPr id="32" name="TextBox 11">
            <a:extLst>
              <a:ext uri="{FF2B5EF4-FFF2-40B4-BE49-F238E27FC236}">
                <a16:creationId xmlns:a16="http://schemas.microsoft.com/office/drawing/2014/main" id="{B282669B-264D-D069-FB8E-25AF83027746}"/>
              </a:ext>
            </a:extLst>
          </p:cNvPr>
          <p:cNvSpPr txBox="1"/>
          <p:nvPr/>
        </p:nvSpPr>
        <p:spPr>
          <a:xfrm>
            <a:off x="3846787" y="4394371"/>
            <a:ext cx="7338230" cy="369332"/>
          </a:xfrm>
          <a:prstGeom prst="rect">
            <a:avLst/>
          </a:prstGeom>
          <a:noFill/>
        </p:spPr>
        <p:txBody>
          <a:bodyPr wrap="square" rtlCol="0">
            <a:spAutoFit/>
          </a:bodyPr>
          <a:lstStyle/>
          <a:p>
            <a:r>
              <a:rPr lang="en-US" altLang="ko-KR" dirty="0" err="1"/>
              <a:t>Procédure</a:t>
            </a:r>
            <a:endParaRPr lang="en-US" altLang="ko-KR" dirty="0"/>
          </a:p>
        </p:txBody>
      </p:sp>
      <p:sp>
        <p:nvSpPr>
          <p:cNvPr id="33" name="TextBox 11">
            <a:extLst>
              <a:ext uri="{FF2B5EF4-FFF2-40B4-BE49-F238E27FC236}">
                <a16:creationId xmlns:a16="http://schemas.microsoft.com/office/drawing/2014/main" id="{A017D42D-3C1C-3A1E-72D1-8C4BC6981981}"/>
              </a:ext>
            </a:extLst>
          </p:cNvPr>
          <p:cNvSpPr txBox="1"/>
          <p:nvPr/>
        </p:nvSpPr>
        <p:spPr>
          <a:xfrm>
            <a:off x="3600948" y="5236039"/>
            <a:ext cx="7338230" cy="553998"/>
          </a:xfrm>
          <a:prstGeom prst="rect">
            <a:avLst/>
          </a:prstGeom>
          <a:noFill/>
        </p:spPr>
        <p:txBody>
          <a:bodyPr wrap="square" rtlCol="0">
            <a:spAutoFit/>
          </a:bodyPr>
          <a:lstStyle/>
          <a:p>
            <a:r>
              <a:rPr lang="fr-FR" sz="1800" dirty="0">
                <a:solidFill>
                  <a:schemeClr val="tx1"/>
                </a:solidFill>
              </a:rPr>
              <a:t>L’avenir du coaching en RT</a:t>
            </a:r>
          </a:p>
          <a:p>
            <a:endParaRPr lang="en-US" altLang="ko-KR" sz="1200" dirty="0">
              <a:solidFill>
                <a:schemeClr val="tx1">
                  <a:lumMod val="75000"/>
                  <a:lumOff val="25000"/>
                </a:schemeClr>
              </a:solidFill>
            </a:endParaRPr>
          </a:p>
        </p:txBody>
      </p:sp>
      <p:sp>
        <p:nvSpPr>
          <p:cNvPr id="34" name="TextBox 11">
            <a:extLst>
              <a:ext uri="{FF2B5EF4-FFF2-40B4-BE49-F238E27FC236}">
                <a16:creationId xmlns:a16="http://schemas.microsoft.com/office/drawing/2014/main" id="{37DE909C-7F7A-E2CA-5BDC-D2D8BFC9F70F}"/>
              </a:ext>
            </a:extLst>
          </p:cNvPr>
          <p:cNvSpPr txBox="1"/>
          <p:nvPr/>
        </p:nvSpPr>
        <p:spPr>
          <a:xfrm>
            <a:off x="3127919" y="6149862"/>
            <a:ext cx="7338230" cy="553998"/>
          </a:xfrm>
          <a:prstGeom prst="rect">
            <a:avLst/>
          </a:prstGeom>
          <a:noFill/>
        </p:spPr>
        <p:txBody>
          <a:bodyPr wrap="square" rtlCol="0">
            <a:spAutoFit/>
          </a:bodyPr>
          <a:lstStyle/>
          <a:p>
            <a:r>
              <a:rPr lang="fr-FR" dirty="0">
                <a:solidFill>
                  <a:schemeClr val="tx1"/>
                </a:solidFill>
              </a:rPr>
              <a:t>Conclusion</a:t>
            </a:r>
          </a:p>
          <a:p>
            <a:endParaRPr lang="en-US" altLang="ko-KR" sz="1200" dirty="0">
              <a:solidFill>
                <a:schemeClr val="tx1">
                  <a:lumMod val="75000"/>
                  <a:lumOff val="25000"/>
                </a:schemeClr>
              </a:solidFill>
            </a:endParaRPr>
          </a:p>
        </p:txBody>
      </p:sp>
    </p:spTree>
    <p:extLst>
      <p:ext uri="{BB962C8B-B14F-4D97-AF65-F5344CB8AC3E}">
        <p14:creationId xmlns:p14="http://schemas.microsoft.com/office/powerpoint/2010/main" val="15407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down)">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animBg="1"/>
      <p:bldP spid="11" grpId="0" animBg="1"/>
      <p:bldP spid="13" grpId="0" animBg="1"/>
      <p:bldP spid="14" grpId="0" animBg="1"/>
      <p:bldP spid="25" grpId="0" animBg="1"/>
      <p:bldP spid="28" grpId="0"/>
      <p:bldP spid="29" grpId="0"/>
      <p:bldP spid="30" grpId="0"/>
      <p:bldP spid="31"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A963-7A99-CE2E-6294-D755D1DB04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357F6EE-8FAF-7980-10DB-54FD0CC68570}"/>
              </a:ext>
            </a:extLst>
          </p:cNvPr>
          <p:cNvSpPr>
            <a:spLocks noGrp="1"/>
          </p:cNvSpPr>
          <p:nvPr>
            <p:ph type="title"/>
          </p:nvPr>
        </p:nvSpPr>
        <p:spPr>
          <a:xfrm>
            <a:off x="2427119" y="1424865"/>
            <a:ext cx="8911687" cy="1280890"/>
          </a:xfrm>
        </p:spPr>
        <p:txBody>
          <a:bodyPr>
            <a:normAutofit fontScale="90000"/>
          </a:bodyPr>
          <a:lstStyle/>
          <a:p>
            <a:r>
              <a:rPr lang="fr-FR" u="sng" dirty="0">
                <a:solidFill>
                  <a:schemeClr val="accent1">
                    <a:lumMod val="75000"/>
                  </a:schemeClr>
                </a:solidFill>
              </a:rPr>
              <a:t>C’est quoi le coaching en radiothérapie ?</a:t>
            </a:r>
          </a:p>
        </p:txBody>
      </p:sp>
      <p:sp>
        <p:nvSpPr>
          <p:cNvPr id="5" name="Espace réservé du numéro de diapositive 4">
            <a:extLst>
              <a:ext uri="{FF2B5EF4-FFF2-40B4-BE49-F238E27FC236}">
                <a16:creationId xmlns:a16="http://schemas.microsoft.com/office/drawing/2014/main" id="{B18BD940-8E27-881C-EF1A-D5F922D0E17A}"/>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4" name="Image 3">
            <a:extLst>
              <a:ext uri="{FF2B5EF4-FFF2-40B4-BE49-F238E27FC236}">
                <a16:creationId xmlns:a16="http://schemas.microsoft.com/office/drawing/2014/main" id="{2EDDEA01-005E-1DBF-207E-7EC8E0FAD69A}"/>
              </a:ext>
            </a:extLst>
          </p:cNvPr>
          <p:cNvPicPr>
            <a:picLocks noChangeAspect="1"/>
          </p:cNvPicPr>
          <p:nvPr/>
        </p:nvPicPr>
        <p:blipFill>
          <a:blip r:embed="rId3"/>
          <a:stretch>
            <a:fillRect/>
          </a:stretch>
        </p:blipFill>
        <p:spPr>
          <a:xfrm>
            <a:off x="11020938" y="-7778"/>
            <a:ext cx="1171061" cy="1167219"/>
          </a:xfrm>
          <a:prstGeom prst="rect">
            <a:avLst/>
          </a:prstGeom>
        </p:spPr>
      </p:pic>
      <p:pic>
        <p:nvPicPr>
          <p:cNvPr id="6" name="Image 5">
            <a:extLst>
              <a:ext uri="{FF2B5EF4-FFF2-40B4-BE49-F238E27FC236}">
                <a16:creationId xmlns:a16="http://schemas.microsoft.com/office/drawing/2014/main" id="{E33C0A8A-6B91-5579-D41C-69DCC66A84F3}"/>
              </a:ext>
            </a:extLst>
          </p:cNvPr>
          <p:cNvPicPr>
            <a:picLocks noChangeAspect="1"/>
          </p:cNvPicPr>
          <p:nvPr/>
        </p:nvPicPr>
        <p:blipFill>
          <a:blip r:embed="rId4"/>
          <a:stretch>
            <a:fillRect/>
          </a:stretch>
        </p:blipFill>
        <p:spPr>
          <a:xfrm>
            <a:off x="1347" y="3242"/>
            <a:ext cx="1409166" cy="1127333"/>
          </a:xfrm>
          <a:prstGeom prst="rect">
            <a:avLst/>
          </a:prstGeom>
        </p:spPr>
      </p:pic>
      <p:pic>
        <p:nvPicPr>
          <p:cNvPr id="7" name="Image 6">
            <a:extLst>
              <a:ext uri="{FF2B5EF4-FFF2-40B4-BE49-F238E27FC236}">
                <a16:creationId xmlns:a16="http://schemas.microsoft.com/office/drawing/2014/main" id="{6593662E-2D82-74D7-1693-009298F12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8085">
            <a:off x="9052214" y="-348750"/>
            <a:ext cx="1727678" cy="1664430"/>
          </a:xfrm>
          <a:prstGeom prst="rect">
            <a:avLst/>
          </a:prstGeom>
        </p:spPr>
      </p:pic>
      <p:pic>
        <p:nvPicPr>
          <p:cNvPr id="1028" name="Picture 4" descr="Question Stock Illustrations, Vecteurs, &amp; Clipart – (270,149 Stock  Illustrations)">
            <a:extLst>
              <a:ext uri="{FF2B5EF4-FFF2-40B4-BE49-F238E27FC236}">
                <a16:creationId xmlns:a16="http://schemas.microsoft.com/office/drawing/2014/main" id="{B2CD5EE0-472E-8A02-652A-07915454E0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56" y="1706488"/>
            <a:ext cx="2226179" cy="2226179"/>
          </a:xfrm>
          <a:prstGeom prst="rect">
            <a:avLst/>
          </a:prstGeom>
          <a:noFill/>
          <a:extLst>
            <a:ext uri="{909E8E84-426E-40DD-AFC4-6F175D3DCCD1}">
              <a14:hiddenFill xmlns:a14="http://schemas.microsoft.com/office/drawing/2010/main">
                <a:solidFill>
                  <a:srgbClr val="FFFFFF"/>
                </a:solidFill>
              </a14:hiddenFill>
            </a:ext>
          </a:extLst>
        </p:spPr>
      </p:pic>
      <p:sp>
        <p:nvSpPr>
          <p:cNvPr id="9" name="자유형 25">
            <a:extLst>
              <a:ext uri="{FF2B5EF4-FFF2-40B4-BE49-F238E27FC236}">
                <a16:creationId xmlns:a16="http://schemas.microsoft.com/office/drawing/2014/main" id="{1F5509BC-62BB-1D43-A8C0-6509BD989176}"/>
              </a:ext>
            </a:extLst>
          </p:cNvPr>
          <p:cNvSpPr/>
          <p:nvPr/>
        </p:nvSpPr>
        <p:spPr>
          <a:xfrm flipV="1">
            <a:off x="1951975" y="972404"/>
            <a:ext cx="6535092"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623543C0-8AF0-A646-C4E6-5A75D1698B33}"/>
              </a:ext>
            </a:extLst>
          </p:cNvPr>
          <p:cNvSpPr/>
          <p:nvPr/>
        </p:nvSpPr>
        <p:spPr>
          <a:xfrm>
            <a:off x="3142524" y="395281"/>
            <a:ext cx="560805" cy="53582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1</a:t>
            </a:r>
          </a:p>
        </p:txBody>
      </p:sp>
      <p:sp>
        <p:nvSpPr>
          <p:cNvPr id="11" name="TextBox 15">
            <a:extLst>
              <a:ext uri="{FF2B5EF4-FFF2-40B4-BE49-F238E27FC236}">
                <a16:creationId xmlns:a16="http://schemas.microsoft.com/office/drawing/2014/main" id="{CD487B9E-A21C-17D7-3BCF-799D741EB5DB}"/>
              </a:ext>
            </a:extLst>
          </p:cNvPr>
          <p:cNvSpPr txBox="1"/>
          <p:nvPr/>
        </p:nvSpPr>
        <p:spPr>
          <a:xfrm>
            <a:off x="2453434" y="192924"/>
            <a:ext cx="7338230" cy="769441"/>
          </a:xfrm>
          <a:prstGeom prst="rect">
            <a:avLst/>
          </a:prstGeom>
          <a:noFill/>
        </p:spPr>
        <p:txBody>
          <a:bodyPr wrap="square" rtlCol="0">
            <a:spAutoFit/>
          </a:bodyPr>
          <a:lstStyle/>
          <a:p>
            <a:pPr algn="ctr"/>
            <a:r>
              <a:rPr lang="en-US" altLang="ko-KR" sz="4400" dirty="0">
                <a:solidFill>
                  <a:schemeClr val="accent2">
                    <a:lumMod val="75000"/>
                  </a:schemeClr>
                </a:solidFill>
              </a:rPr>
              <a:t>INTRODUCTION</a:t>
            </a:r>
          </a:p>
        </p:txBody>
      </p:sp>
      <p:sp>
        <p:nvSpPr>
          <p:cNvPr id="13" name="Forme libre : forme 12">
            <a:extLst>
              <a:ext uri="{FF2B5EF4-FFF2-40B4-BE49-F238E27FC236}">
                <a16:creationId xmlns:a16="http://schemas.microsoft.com/office/drawing/2014/main" id="{DD5C737D-C66C-C166-5578-F3C83BA90323}"/>
              </a:ext>
            </a:extLst>
          </p:cNvPr>
          <p:cNvSpPr/>
          <p:nvPr/>
        </p:nvSpPr>
        <p:spPr>
          <a:xfrm>
            <a:off x="5296102" y="4844270"/>
            <a:ext cx="1900110" cy="1900110"/>
          </a:xfrm>
          <a:custGeom>
            <a:avLst/>
            <a:gdLst>
              <a:gd name="connsiteX0" fmla="*/ 0 w 1900110"/>
              <a:gd name="connsiteY0" fmla="*/ 950055 h 1900110"/>
              <a:gd name="connsiteX1" fmla="*/ 950055 w 1900110"/>
              <a:gd name="connsiteY1" fmla="*/ 0 h 1900110"/>
              <a:gd name="connsiteX2" fmla="*/ 1900110 w 1900110"/>
              <a:gd name="connsiteY2" fmla="*/ 950055 h 1900110"/>
              <a:gd name="connsiteX3" fmla="*/ 950055 w 1900110"/>
              <a:gd name="connsiteY3" fmla="*/ 1900110 h 1900110"/>
              <a:gd name="connsiteX4" fmla="*/ 0 w 1900110"/>
              <a:gd name="connsiteY4" fmla="*/ 950055 h 19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110" h="1900110">
                <a:moveTo>
                  <a:pt x="0" y="950055"/>
                </a:moveTo>
                <a:cubicBezTo>
                  <a:pt x="0" y="425354"/>
                  <a:pt x="425354" y="0"/>
                  <a:pt x="950055" y="0"/>
                </a:cubicBezTo>
                <a:cubicBezTo>
                  <a:pt x="1474756" y="0"/>
                  <a:pt x="1900110" y="425354"/>
                  <a:pt x="1900110" y="950055"/>
                </a:cubicBezTo>
                <a:cubicBezTo>
                  <a:pt x="1900110" y="1474756"/>
                  <a:pt x="1474756" y="1900110"/>
                  <a:pt x="950055" y="1900110"/>
                </a:cubicBezTo>
                <a:cubicBezTo>
                  <a:pt x="425354" y="1900110"/>
                  <a:pt x="0" y="1474756"/>
                  <a:pt x="0" y="950055"/>
                </a:cubicBez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86520" tIns="286520" rIns="286520" bIns="286520" numCol="1" spcCol="1270" anchor="ctr" anchorCtr="0">
            <a:noAutofit/>
          </a:bodyPr>
          <a:lstStyle/>
          <a:p>
            <a:pPr marL="0" lvl="0" indent="0" algn="ctr" defTabSz="577850">
              <a:lnSpc>
                <a:spcPct val="90000"/>
              </a:lnSpc>
              <a:spcBef>
                <a:spcPct val="0"/>
              </a:spcBef>
              <a:spcAft>
                <a:spcPct val="35000"/>
              </a:spcAft>
              <a:buNone/>
            </a:pPr>
            <a:r>
              <a:rPr lang="fr-FR" sz="1300" kern="1200" dirty="0"/>
              <a:t>Eléments qui favorisent l’alliance nécessaire pour permettre aux patients faire face à leur maladie</a:t>
            </a:r>
          </a:p>
        </p:txBody>
      </p:sp>
      <p:sp>
        <p:nvSpPr>
          <p:cNvPr id="14" name="Flèche : gauche 13">
            <a:extLst>
              <a:ext uri="{FF2B5EF4-FFF2-40B4-BE49-F238E27FC236}">
                <a16:creationId xmlns:a16="http://schemas.microsoft.com/office/drawing/2014/main" id="{0D523656-B53A-FA90-D996-CA2DED436554}"/>
              </a:ext>
            </a:extLst>
          </p:cNvPr>
          <p:cNvSpPr/>
          <p:nvPr/>
        </p:nvSpPr>
        <p:spPr>
          <a:xfrm rot="11700000">
            <a:off x="3676242" y="5047964"/>
            <a:ext cx="1589937" cy="541531"/>
          </a:xfrm>
          <a:prstGeom prst="lef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15" name="Forme libre : forme 14">
            <a:extLst>
              <a:ext uri="{FF2B5EF4-FFF2-40B4-BE49-F238E27FC236}">
                <a16:creationId xmlns:a16="http://schemas.microsoft.com/office/drawing/2014/main" id="{E0E75144-DE7E-EB8A-B64E-BE7C9126214D}"/>
              </a:ext>
            </a:extLst>
          </p:cNvPr>
          <p:cNvSpPr/>
          <p:nvPr/>
        </p:nvSpPr>
        <p:spPr>
          <a:xfrm>
            <a:off x="2800777" y="4390934"/>
            <a:ext cx="1805105" cy="1444084"/>
          </a:xfrm>
          <a:custGeom>
            <a:avLst/>
            <a:gdLst>
              <a:gd name="connsiteX0" fmla="*/ 0 w 1805105"/>
              <a:gd name="connsiteY0" fmla="*/ 144408 h 1444084"/>
              <a:gd name="connsiteX1" fmla="*/ 144408 w 1805105"/>
              <a:gd name="connsiteY1" fmla="*/ 0 h 1444084"/>
              <a:gd name="connsiteX2" fmla="*/ 1660697 w 1805105"/>
              <a:gd name="connsiteY2" fmla="*/ 0 h 1444084"/>
              <a:gd name="connsiteX3" fmla="*/ 1805105 w 1805105"/>
              <a:gd name="connsiteY3" fmla="*/ 144408 h 1444084"/>
              <a:gd name="connsiteX4" fmla="*/ 1805105 w 1805105"/>
              <a:gd name="connsiteY4" fmla="*/ 1299676 h 1444084"/>
              <a:gd name="connsiteX5" fmla="*/ 1660697 w 1805105"/>
              <a:gd name="connsiteY5" fmla="*/ 1444084 h 1444084"/>
              <a:gd name="connsiteX6" fmla="*/ 144408 w 1805105"/>
              <a:gd name="connsiteY6" fmla="*/ 1444084 h 1444084"/>
              <a:gd name="connsiteX7" fmla="*/ 0 w 1805105"/>
              <a:gd name="connsiteY7" fmla="*/ 1299676 h 1444084"/>
              <a:gd name="connsiteX8" fmla="*/ 0 w 1805105"/>
              <a:gd name="connsiteY8" fmla="*/ 144408 h 144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105" h="1444084">
                <a:moveTo>
                  <a:pt x="0" y="144408"/>
                </a:moveTo>
                <a:cubicBezTo>
                  <a:pt x="0" y="64654"/>
                  <a:pt x="64654" y="0"/>
                  <a:pt x="144408" y="0"/>
                </a:cubicBezTo>
                <a:lnTo>
                  <a:pt x="1660697" y="0"/>
                </a:lnTo>
                <a:cubicBezTo>
                  <a:pt x="1740451" y="0"/>
                  <a:pt x="1805105" y="64654"/>
                  <a:pt x="1805105" y="144408"/>
                </a:cubicBezTo>
                <a:lnTo>
                  <a:pt x="1805105" y="1299676"/>
                </a:lnTo>
                <a:cubicBezTo>
                  <a:pt x="1805105" y="1379430"/>
                  <a:pt x="1740451" y="1444084"/>
                  <a:pt x="1660697" y="1444084"/>
                </a:cubicBezTo>
                <a:lnTo>
                  <a:pt x="144408" y="1444084"/>
                </a:lnTo>
                <a:cubicBezTo>
                  <a:pt x="64654" y="1444084"/>
                  <a:pt x="0" y="1379430"/>
                  <a:pt x="0" y="1299676"/>
                </a:cubicBezTo>
                <a:lnTo>
                  <a:pt x="0" y="144408"/>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5636" tIns="95636" rIns="95636" bIns="95636" numCol="1" spcCol="1270" anchor="ctr" anchorCtr="0">
            <a:noAutofit/>
          </a:bodyPr>
          <a:lstStyle/>
          <a:p>
            <a:pPr marL="0" lvl="0" indent="0" algn="ctr" defTabSz="1244600">
              <a:lnSpc>
                <a:spcPct val="90000"/>
              </a:lnSpc>
              <a:spcBef>
                <a:spcPct val="0"/>
              </a:spcBef>
              <a:spcAft>
                <a:spcPct val="35000"/>
              </a:spcAft>
              <a:buNone/>
            </a:pPr>
            <a:r>
              <a:rPr lang="fr-FR" sz="2800" kern="1200" dirty="0"/>
              <a:t>L’écoute</a:t>
            </a:r>
          </a:p>
        </p:txBody>
      </p:sp>
      <p:sp>
        <p:nvSpPr>
          <p:cNvPr id="16" name="Flèche : gauche 15">
            <a:extLst>
              <a:ext uri="{FF2B5EF4-FFF2-40B4-BE49-F238E27FC236}">
                <a16:creationId xmlns:a16="http://schemas.microsoft.com/office/drawing/2014/main" id="{BEDEAF8B-F961-5745-F74E-ECF16F3FA759}"/>
              </a:ext>
            </a:extLst>
          </p:cNvPr>
          <p:cNvSpPr/>
          <p:nvPr/>
        </p:nvSpPr>
        <p:spPr>
          <a:xfrm rot="14700000">
            <a:off x="4674602" y="3858164"/>
            <a:ext cx="1589937" cy="541531"/>
          </a:xfrm>
          <a:prstGeom prst="lef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17" name="Forme libre : forme 16">
            <a:extLst>
              <a:ext uri="{FF2B5EF4-FFF2-40B4-BE49-F238E27FC236}">
                <a16:creationId xmlns:a16="http://schemas.microsoft.com/office/drawing/2014/main" id="{A77DD6A5-4160-571B-85FF-50A0FEB1469D}"/>
              </a:ext>
            </a:extLst>
          </p:cNvPr>
          <p:cNvSpPr/>
          <p:nvPr/>
        </p:nvSpPr>
        <p:spPr>
          <a:xfrm>
            <a:off x="4231050" y="2686402"/>
            <a:ext cx="1805105" cy="1444084"/>
          </a:xfrm>
          <a:custGeom>
            <a:avLst/>
            <a:gdLst>
              <a:gd name="connsiteX0" fmla="*/ 0 w 1805105"/>
              <a:gd name="connsiteY0" fmla="*/ 144408 h 1444084"/>
              <a:gd name="connsiteX1" fmla="*/ 144408 w 1805105"/>
              <a:gd name="connsiteY1" fmla="*/ 0 h 1444084"/>
              <a:gd name="connsiteX2" fmla="*/ 1660697 w 1805105"/>
              <a:gd name="connsiteY2" fmla="*/ 0 h 1444084"/>
              <a:gd name="connsiteX3" fmla="*/ 1805105 w 1805105"/>
              <a:gd name="connsiteY3" fmla="*/ 144408 h 1444084"/>
              <a:gd name="connsiteX4" fmla="*/ 1805105 w 1805105"/>
              <a:gd name="connsiteY4" fmla="*/ 1299676 h 1444084"/>
              <a:gd name="connsiteX5" fmla="*/ 1660697 w 1805105"/>
              <a:gd name="connsiteY5" fmla="*/ 1444084 h 1444084"/>
              <a:gd name="connsiteX6" fmla="*/ 144408 w 1805105"/>
              <a:gd name="connsiteY6" fmla="*/ 1444084 h 1444084"/>
              <a:gd name="connsiteX7" fmla="*/ 0 w 1805105"/>
              <a:gd name="connsiteY7" fmla="*/ 1299676 h 1444084"/>
              <a:gd name="connsiteX8" fmla="*/ 0 w 1805105"/>
              <a:gd name="connsiteY8" fmla="*/ 144408 h 144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105" h="1444084">
                <a:moveTo>
                  <a:pt x="0" y="144408"/>
                </a:moveTo>
                <a:cubicBezTo>
                  <a:pt x="0" y="64654"/>
                  <a:pt x="64654" y="0"/>
                  <a:pt x="144408" y="0"/>
                </a:cubicBezTo>
                <a:lnTo>
                  <a:pt x="1660697" y="0"/>
                </a:lnTo>
                <a:cubicBezTo>
                  <a:pt x="1740451" y="0"/>
                  <a:pt x="1805105" y="64654"/>
                  <a:pt x="1805105" y="144408"/>
                </a:cubicBezTo>
                <a:lnTo>
                  <a:pt x="1805105" y="1299676"/>
                </a:lnTo>
                <a:cubicBezTo>
                  <a:pt x="1805105" y="1379430"/>
                  <a:pt x="1740451" y="1444084"/>
                  <a:pt x="1660697" y="1444084"/>
                </a:cubicBezTo>
                <a:lnTo>
                  <a:pt x="144408" y="1444084"/>
                </a:lnTo>
                <a:cubicBezTo>
                  <a:pt x="64654" y="1444084"/>
                  <a:pt x="0" y="1379430"/>
                  <a:pt x="0" y="1299676"/>
                </a:cubicBezTo>
                <a:lnTo>
                  <a:pt x="0" y="144408"/>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5636" tIns="95636" rIns="95636" bIns="95636" numCol="1" spcCol="1270" anchor="ctr" anchorCtr="0">
            <a:noAutofit/>
          </a:bodyPr>
          <a:lstStyle/>
          <a:p>
            <a:pPr marL="0" lvl="0" indent="0" algn="ctr" defTabSz="1244600">
              <a:lnSpc>
                <a:spcPct val="90000"/>
              </a:lnSpc>
              <a:spcBef>
                <a:spcPct val="0"/>
              </a:spcBef>
              <a:spcAft>
                <a:spcPct val="35000"/>
              </a:spcAft>
              <a:buNone/>
            </a:pPr>
            <a:r>
              <a:rPr lang="fr-FR" sz="2800" kern="1200" dirty="0"/>
              <a:t>L’échange</a:t>
            </a:r>
          </a:p>
        </p:txBody>
      </p:sp>
      <p:sp>
        <p:nvSpPr>
          <p:cNvPr id="18" name="Flèche : gauche 17">
            <a:extLst>
              <a:ext uri="{FF2B5EF4-FFF2-40B4-BE49-F238E27FC236}">
                <a16:creationId xmlns:a16="http://schemas.microsoft.com/office/drawing/2014/main" id="{490BF557-C4E0-3572-1542-839E8403D76D}"/>
              </a:ext>
            </a:extLst>
          </p:cNvPr>
          <p:cNvSpPr/>
          <p:nvPr/>
        </p:nvSpPr>
        <p:spPr>
          <a:xfrm rot="17700000">
            <a:off x="6227775" y="3858164"/>
            <a:ext cx="1589937" cy="541531"/>
          </a:xfrm>
          <a:prstGeom prst="lef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19" name="Forme libre : forme 18">
            <a:extLst>
              <a:ext uri="{FF2B5EF4-FFF2-40B4-BE49-F238E27FC236}">
                <a16:creationId xmlns:a16="http://schemas.microsoft.com/office/drawing/2014/main" id="{7825CFCA-101C-D32B-0290-4E4F8576137F}"/>
              </a:ext>
            </a:extLst>
          </p:cNvPr>
          <p:cNvSpPr/>
          <p:nvPr/>
        </p:nvSpPr>
        <p:spPr>
          <a:xfrm>
            <a:off x="6456159" y="2686402"/>
            <a:ext cx="1805105" cy="1444084"/>
          </a:xfrm>
          <a:custGeom>
            <a:avLst/>
            <a:gdLst>
              <a:gd name="connsiteX0" fmla="*/ 0 w 1805105"/>
              <a:gd name="connsiteY0" fmla="*/ 144408 h 1444084"/>
              <a:gd name="connsiteX1" fmla="*/ 144408 w 1805105"/>
              <a:gd name="connsiteY1" fmla="*/ 0 h 1444084"/>
              <a:gd name="connsiteX2" fmla="*/ 1660697 w 1805105"/>
              <a:gd name="connsiteY2" fmla="*/ 0 h 1444084"/>
              <a:gd name="connsiteX3" fmla="*/ 1805105 w 1805105"/>
              <a:gd name="connsiteY3" fmla="*/ 144408 h 1444084"/>
              <a:gd name="connsiteX4" fmla="*/ 1805105 w 1805105"/>
              <a:gd name="connsiteY4" fmla="*/ 1299676 h 1444084"/>
              <a:gd name="connsiteX5" fmla="*/ 1660697 w 1805105"/>
              <a:gd name="connsiteY5" fmla="*/ 1444084 h 1444084"/>
              <a:gd name="connsiteX6" fmla="*/ 144408 w 1805105"/>
              <a:gd name="connsiteY6" fmla="*/ 1444084 h 1444084"/>
              <a:gd name="connsiteX7" fmla="*/ 0 w 1805105"/>
              <a:gd name="connsiteY7" fmla="*/ 1299676 h 1444084"/>
              <a:gd name="connsiteX8" fmla="*/ 0 w 1805105"/>
              <a:gd name="connsiteY8" fmla="*/ 144408 h 144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105" h="1444084">
                <a:moveTo>
                  <a:pt x="0" y="144408"/>
                </a:moveTo>
                <a:cubicBezTo>
                  <a:pt x="0" y="64654"/>
                  <a:pt x="64654" y="0"/>
                  <a:pt x="144408" y="0"/>
                </a:cubicBezTo>
                <a:lnTo>
                  <a:pt x="1660697" y="0"/>
                </a:lnTo>
                <a:cubicBezTo>
                  <a:pt x="1740451" y="0"/>
                  <a:pt x="1805105" y="64654"/>
                  <a:pt x="1805105" y="144408"/>
                </a:cubicBezTo>
                <a:lnTo>
                  <a:pt x="1805105" y="1299676"/>
                </a:lnTo>
                <a:cubicBezTo>
                  <a:pt x="1805105" y="1379430"/>
                  <a:pt x="1740451" y="1444084"/>
                  <a:pt x="1660697" y="1444084"/>
                </a:cubicBezTo>
                <a:lnTo>
                  <a:pt x="144408" y="1444084"/>
                </a:lnTo>
                <a:cubicBezTo>
                  <a:pt x="64654" y="1444084"/>
                  <a:pt x="0" y="1379430"/>
                  <a:pt x="0" y="1299676"/>
                </a:cubicBezTo>
                <a:lnTo>
                  <a:pt x="0" y="144408"/>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5636" tIns="95636" rIns="95636" bIns="95636" numCol="1" spcCol="1270" anchor="ctr" anchorCtr="0">
            <a:noAutofit/>
          </a:bodyPr>
          <a:lstStyle/>
          <a:p>
            <a:pPr marL="0" lvl="0" indent="0" algn="ctr" defTabSz="1244600">
              <a:lnSpc>
                <a:spcPct val="90000"/>
              </a:lnSpc>
              <a:spcBef>
                <a:spcPct val="0"/>
              </a:spcBef>
              <a:spcAft>
                <a:spcPct val="35000"/>
              </a:spcAft>
              <a:buNone/>
            </a:pPr>
            <a:r>
              <a:rPr lang="fr-FR" sz="2800" kern="1200" dirty="0"/>
              <a:t>L’empathie</a:t>
            </a:r>
          </a:p>
        </p:txBody>
      </p:sp>
      <p:sp>
        <p:nvSpPr>
          <p:cNvPr id="20" name="Flèche : gauche 19">
            <a:extLst>
              <a:ext uri="{FF2B5EF4-FFF2-40B4-BE49-F238E27FC236}">
                <a16:creationId xmlns:a16="http://schemas.microsoft.com/office/drawing/2014/main" id="{A4A2F0EF-DA8F-47EC-8009-92E2FE8CFA97}"/>
              </a:ext>
            </a:extLst>
          </p:cNvPr>
          <p:cNvSpPr/>
          <p:nvPr/>
        </p:nvSpPr>
        <p:spPr>
          <a:xfrm rot="20700000">
            <a:off x="7226135" y="5047964"/>
            <a:ext cx="1589937" cy="541531"/>
          </a:xfrm>
          <a:prstGeom prst="lef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21" name="Forme libre : forme 20">
            <a:extLst>
              <a:ext uri="{FF2B5EF4-FFF2-40B4-BE49-F238E27FC236}">
                <a16:creationId xmlns:a16="http://schemas.microsoft.com/office/drawing/2014/main" id="{85197F63-E372-3BE3-96B1-8E332C531AF9}"/>
              </a:ext>
            </a:extLst>
          </p:cNvPr>
          <p:cNvSpPr/>
          <p:nvPr/>
        </p:nvSpPr>
        <p:spPr>
          <a:xfrm>
            <a:off x="7886432" y="4390934"/>
            <a:ext cx="1805105" cy="1444084"/>
          </a:xfrm>
          <a:custGeom>
            <a:avLst/>
            <a:gdLst>
              <a:gd name="connsiteX0" fmla="*/ 0 w 1805105"/>
              <a:gd name="connsiteY0" fmla="*/ 144408 h 1444084"/>
              <a:gd name="connsiteX1" fmla="*/ 144408 w 1805105"/>
              <a:gd name="connsiteY1" fmla="*/ 0 h 1444084"/>
              <a:gd name="connsiteX2" fmla="*/ 1660697 w 1805105"/>
              <a:gd name="connsiteY2" fmla="*/ 0 h 1444084"/>
              <a:gd name="connsiteX3" fmla="*/ 1805105 w 1805105"/>
              <a:gd name="connsiteY3" fmla="*/ 144408 h 1444084"/>
              <a:gd name="connsiteX4" fmla="*/ 1805105 w 1805105"/>
              <a:gd name="connsiteY4" fmla="*/ 1299676 h 1444084"/>
              <a:gd name="connsiteX5" fmla="*/ 1660697 w 1805105"/>
              <a:gd name="connsiteY5" fmla="*/ 1444084 h 1444084"/>
              <a:gd name="connsiteX6" fmla="*/ 144408 w 1805105"/>
              <a:gd name="connsiteY6" fmla="*/ 1444084 h 1444084"/>
              <a:gd name="connsiteX7" fmla="*/ 0 w 1805105"/>
              <a:gd name="connsiteY7" fmla="*/ 1299676 h 1444084"/>
              <a:gd name="connsiteX8" fmla="*/ 0 w 1805105"/>
              <a:gd name="connsiteY8" fmla="*/ 144408 h 144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105" h="1444084">
                <a:moveTo>
                  <a:pt x="0" y="144408"/>
                </a:moveTo>
                <a:cubicBezTo>
                  <a:pt x="0" y="64654"/>
                  <a:pt x="64654" y="0"/>
                  <a:pt x="144408" y="0"/>
                </a:cubicBezTo>
                <a:lnTo>
                  <a:pt x="1660697" y="0"/>
                </a:lnTo>
                <a:cubicBezTo>
                  <a:pt x="1740451" y="0"/>
                  <a:pt x="1805105" y="64654"/>
                  <a:pt x="1805105" y="144408"/>
                </a:cubicBezTo>
                <a:lnTo>
                  <a:pt x="1805105" y="1299676"/>
                </a:lnTo>
                <a:cubicBezTo>
                  <a:pt x="1805105" y="1379430"/>
                  <a:pt x="1740451" y="1444084"/>
                  <a:pt x="1660697" y="1444084"/>
                </a:cubicBezTo>
                <a:lnTo>
                  <a:pt x="144408" y="1444084"/>
                </a:lnTo>
                <a:cubicBezTo>
                  <a:pt x="64654" y="1444084"/>
                  <a:pt x="0" y="1379430"/>
                  <a:pt x="0" y="1299676"/>
                </a:cubicBezTo>
                <a:lnTo>
                  <a:pt x="0" y="144408"/>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5636" tIns="95636" rIns="95636" bIns="95636" numCol="1" spcCol="1270" anchor="ctr" anchorCtr="0">
            <a:noAutofit/>
          </a:bodyPr>
          <a:lstStyle/>
          <a:p>
            <a:pPr marL="0" lvl="0" indent="0" algn="ctr" defTabSz="1244600">
              <a:lnSpc>
                <a:spcPct val="90000"/>
              </a:lnSpc>
              <a:spcBef>
                <a:spcPct val="0"/>
              </a:spcBef>
              <a:spcAft>
                <a:spcPct val="35000"/>
              </a:spcAft>
              <a:buNone/>
            </a:pPr>
            <a:r>
              <a:rPr lang="fr-FR" sz="2800" kern="1200" dirty="0"/>
              <a:t>La Confiance </a:t>
            </a:r>
          </a:p>
        </p:txBody>
      </p:sp>
    </p:spTree>
    <p:extLst>
      <p:ext uri="{BB962C8B-B14F-4D97-AF65-F5344CB8AC3E}">
        <p14:creationId xmlns:p14="http://schemas.microsoft.com/office/powerpoint/2010/main" val="241740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2000"/>
                                        <p:tgtEl>
                                          <p:spTgt spid="1028"/>
                                        </p:tgtEl>
                                      </p:cBhvr>
                                    </p:animEffect>
                                    <p:anim calcmode="lin" valueType="num">
                                      <p:cBhvr>
                                        <p:cTn id="14" dur="2000" fill="hold"/>
                                        <p:tgtEl>
                                          <p:spTgt spid="1028"/>
                                        </p:tgtEl>
                                        <p:attrNameLst>
                                          <p:attrName>ppt_w</p:attrName>
                                        </p:attrNameLst>
                                      </p:cBhvr>
                                      <p:tavLst>
                                        <p:tav tm="0" fmla="#ppt_w*sin(2.5*pi*$)">
                                          <p:val>
                                            <p:fltVal val="0"/>
                                          </p:val>
                                        </p:tav>
                                        <p:tav tm="100000">
                                          <p:val>
                                            <p:fltVal val="1"/>
                                          </p:val>
                                        </p:tav>
                                      </p:tavLst>
                                    </p:anim>
                                    <p:anim calcmode="lin" valueType="num">
                                      <p:cBhvr>
                                        <p:cTn id="15"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5" grpId="0" animBg="1"/>
      <p:bldP spid="17"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344AC8F-EA8C-668C-AAB2-E7D56AD03313}"/>
              </a:ext>
            </a:extLst>
          </p:cNvPr>
          <p:cNvSpPr>
            <a:spLocks noGrp="1"/>
          </p:cNvSpPr>
          <p:nvPr>
            <p:ph idx="1"/>
          </p:nvPr>
        </p:nvSpPr>
        <p:spPr>
          <a:xfrm>
            <a:off x="838201" y="1825625"/>
            <a:ext cx="7254766" cy="4351338"/>
          </a:xfrm>
        </p:spPr>
        <p:txBody>
          <a:bodyPr>
            <a:normAutofit/>
          </a:bodyPr>
          <a:lstStyle/>
          <a:p>
            <a:pPr marL="0" indent="0" algn="just">
              <a:lnSpc>
                <a:spcPct val="150000"/>
              </a:lnSpc>
              <a:buNone/>
            </a:pPr>
            <a:r>
              <a:rPr lang="fr-FR" sz="2000" dirty="0"/>
              <a:t>     Le coaching en radiothérapie est un accompagnement destiné aux patients pour les aider à mieux gérer les défis de la radiothérapie.</a:t>
            </a:r>
          </a:p>
          <a:p>
            <a:pPr marL="0" indent="0" algn="just">
              <a:lnSpc>
                <a:spcPct val="150000"/>
              </a:lnSpc>
              <a:buNone/>
            </a:pPr>
            <a:r>
              <a:rPr lang="fr-FR" sz="2000" dirty="0"/>
              <a:t> Il vise à soutenir les patients dans leur compréhension des traitements, leur préparation aux séances, l’anticipation des effets secondaires, et l'amélioration de leur qualité de vie pendant et après la thérapie. </a:t>
            </a:r>
            <a:r>
              <a:rPr lang="fr-FR" sz="2000" dirty="0">
                <a:solidFill>
                  <a:srgbClr val="FF0000"/>
                </a:solidFill>
              </a:rPr>
              <a:t>c’est une étape complémentaire aux consultation d’admission de patient avec son médecin </a:t>
            </a:r>
            <a:r>
              <a:rPr lang="fr-FR" sz="2000" dirty="0"/>
              <a:t>.</a:t>
            </a:r>
          </a:p>
          <a:p>
            <a:pPr marL="0" lvl="0" indent="0" algn="just">
              <a:lnSpc>
                <a:spcPct val="150000"/>
              </a:lnSpc>
              <a:buNone/>
            </a:pPr>
            <a:endParaRPr lang="fr-FR" altLang="fr-FR" sz="2000" dirty="0"/>
          </a:p>
          <a:p>
            <a:pPr marL="0" indent="0">
              <a:buNone/>
            </a:pPr>
            <a:endParaRPr lang="fr-FR" sz="1800" dirty="0"/>
          </a:p>
          <a:p>
            <a:endParaRPr lang="fr-FR" dirty="0"/>
          </a:p>
        </p:txBody>
      </p:sp>
      <p:sp>
        <p:nvSpPr>
          <p:cNvPr id="4" name="Espace réservé du numéro de diapositive 3">
            <a:extLst>
              <a:ext uri="{FF2B5EF4-FFF2-40B4-BE49-F238E27FC236}">
                <a16:creationId xmlns:a16="http://schemas.microsoft.com/office/drawing/2014/main" id="{162AC994-6CC9-FD2A-FCBF-B024943975B7}"/>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Image 4">
            <a:extLst>
              <a:ext uri="{FF2B5EF4-FFF2-40B4-BE49-F238E27FC236}">
                <a16:creationId xmlns:a16="http://schemas.microsoft.com/office/drawing/2014/main" id="{A36D7CC7-F397-905D-2D82-FFBDCC87059A}"/>
              </a:ext>
            </a:extLst>
          </p:cNvPr>
          <p:cNvPicPr>
            <a:picLocks noChangeAspect="1"/>
          </p:cNvPicPr>
          <p:nvPr/>
        </p:nvPicPr>
        <p:blipFill>
          <a:blip r:embed="rId3"/>
          <a:stretch>
            <a:fillRect/>
          </a:stretch>
        </p:blipFill>
        <p:spPr>
          <a:xfrm>
            <a:off x="11020938" y="3797"/>
            <a:ext cx="1171061" cy="1167219"/>
          </a:xfrm>
          <a:prstGeom prst="rect">
            <a:avLst/>
          </a:prstGeom>
        </p:spPr>
      </p:pic>
      <p:pic>
        <p:nvPicPr>
          <p:cNvPr id="7" name="Image 6">
            <a:extLst>
              <a:ext uri="{FF2B5EF4-FFF2-40B4-BE49-F238E27FC236}">
                <a16:creationId xmlns:a16="http://schemas.microsoft.com/office/drawing/2014/main" id="{DF5F2638-AF80-AB68-A081-1590945AB8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8890164" y="-314025"/>
            <a:ext cx="1727678" cy="1664430"/>
          </a:xfrm>
          <a:prstGeom prst="rect">
            <a:avLst/>
          </a:prstGeom>
        </p:spPr>
      </p:pic>
      <p:pic>
        <p:nvPicPr>
          <p:cNvPr id="8" name="Image 7">
            <a:extLst>
              <a:ext uri="{FF2B5EF4-FFF2-40B4-BE49-F238E27FC236}">
                <a16:creationId xmlns:a16="http://schemas.microsoft.com/office/drawing/2014/main" id="{79E36B88-BAA7-2594-AD4E-5B7BBFA3FD0A}"/>
              </a:ext>
            </a:extLst>
          </p:cNvPr>
          <p:cNvPicPr>
            <a:picLocks noChangeAspect="1"/>
          </p:cNvPicPr>
          <p:nvPr/>
        </p:nvPicPr>
        <p:blipFill>
          <a:blip r:embed="rId5"/>
          <a:stretch>
            <a:fillRect/>
          </a:stretch>
        </p:blipFill>
        <p:spPr>
          <a:xfrm>
            <a:off x="1347" y="3242"/>
            <a:ext cx="1409166" cy="1127333"/>
          </a:xfrm>
          <a:prstGeom prst="rect">
            <a:avLst/>
          </a:prstGeom>
        </p:spPr>
      </p:pic>
      <p:pic>
        <p:nvPicPr>
          <p:cNvPr id="9" name="Image 8">
            <a:extLst>
              <a:ext uri="{FF2B5EF4-FFF2-40B4-BE49-F238E27FC236}">
                <a16:creationId xmlns:a16="http://schemas.microsoft.com/office/drawing/2014/main" id="{E13E6555-A3FC-568E-D07A-C34A804C7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8890164" y="-314025"/>
            <a:ext cx="1727678" cy="1664430"/>
          </a:xfrm>
          <a:prstGeom prst="rect">
            <a:avLst/>
          </a:prstGeom>
        </p:spPr>
      </p:pic>
      <p:sp>
        <p:nvSpPr>
          <p:cNvPr id="10" name="자유형 25">
            <a:extLst>
              <a:ext uri="{FF2B5EF4-FFF2-40B4-BE49-F238E27FC236}">
                <a16:creationId xmlns:a16="http://schemas.microsoft.com/office/drawing/2014/main" id="{11627936-532A-3686-B72D-9C827D9AC8A7}"/>
              </a:ext>
            </a:extLst>
          </p:cNvPr>
          <p:cNvSpPr/>
          <p:nvPr/>
        </p:nvSpPr>
        <p:spPr>
          <a:xfrm flipV="1">
            <a:off x="1951975" y="972404"/>
            <a:ext cx="6535092"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id="{4A2DA097-EA93-3CAB-93F8-618527FD732F}"/>
              </a:ext>
            </a:extLst>
          </p:cNvPr>
          <p:cNvSpPr/>
          <p:nvPr/>
        </p:nvSpPr>
        <p:spPr>
          <a:xfrm>
            <a:off x="2921645" y="320308"/>
            <a:ext cx="560805" cy="53582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1</a:t>
            </a:r>
          </a:p>
        </p:txBody>
      </p:sp>
      <p:sp>
        <p:nvSpPr>
          <p:cNvPr id="13" name="TextBox 15">
            <a:extLst>
              <a:ext uri="{FF2B5EF4-FFF2-40B4-BE49-F238E27FC236}">
                <a16:creationId xmlns:a16="http://schemas.microsoft.com/office/drawing/2014/main" id="{A9D6A92C-1E3E-4F77-7124-2CB5906E8ACA}"/>
              </a:ext>
            </a:extLst>
          </p:cNvPr>
          <p:cNvSpPr txBox="1"/>
          <p:nvPr/>
        </p:nvSpPr>
        <p:spPr>
          <a:xfrm>
            <a:off x="3686165" y="191874"/>
            <a:ext cx="8505835" cy="769441"/>
          </a:xfrm>
          <a:prstGeom prst="rect">
            <a:avLst/>
          </a:prstGeom>
          <a:noFill/>
        </p:spPr>
        <p:txBody>
          <a:bodyPr wrap="square" rtlCol="0">
            <a:spAutoFit/>
          </a:bodyPr>
          <a:lstStyle/>
          <a:p>
            <a:r>
              <a:rPr lang="en-US" altLang="ko-KR" sz="4400" dirty="0">
                <a:solidFill>
                  <a:schemeClr val="accent2">
                    <a:lumMod val="75000"/>
                  </a:schemeClr>
                </a:solidFill>
              </a:rPr>
              <a:t>INTRODUCTION</a:t>
            </a:r>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4050" y="2138032"/>
            <a:ext cx="1809750" cy="2524125"/>
          </a:xfrm>
          <a:prstGeom prst="rect">
            <a:avLst/>
          </a:prstGeom>
        </p:spPr>
      </p:pic>
      <p:pic>
        <p:nvPicPr>
          <p:cNvPr id="2" name="Image 1">
            <a:extLst>
              <a:ext uri="{FF2B5EF4-FFF2-40B4-BE49-F238E27FC236}">
                <a16:creationId xmlns:a16="http://schemas.microsoft.com/office/drawing/2014/main" id="{509AE68D-0BE6-380D-62CA-A771D6555E48}"/>
              </a:ext>
            </a:extLst>
          </p:cNvPr>
          <p:cNvPicPr>
            <a:picLocks noChangeAspect="1"/>
          </p:cNvPicPr>
          <p:nvPr/>
        </p:nvPicPr>
        <p:blipFill>
          <a:blip r:embed="rId7"/>
          <a:stretch>
            <a:fillRect/>
          </a:stretch>
        </p:blipFill>
        <p:spPr>
          <a:xfrm>
            <a:off x="8836889" y="5381337"/>
            <a:ext cx="2584928" cy="1085182"/>
          </a:xfrm>
          <a:prstGeom prst="rect">
            <a:avLst/>
          </a:prstGeom>
        </p:spPr>
      </p:pic>
    </p:spTree>
    <p:extLst>
      <p:ext uri="{BB962C8B-B14F-4D97-AF65-F5344CB8AC3E}">
        <p14:creationId xmlns:p14="http://schemas.microsoft.com/office/powerpoint/2010/main" val="17696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5E3527E-E397-7521-3395-9661B99B8C00}"/>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Image 4">
            <a:extLst>
              <a:ext uri="{FF2B5EF4-FFF2-40B4-BE49-F238E27FC236}">
                <a16:creationId xmlns:a16="http://schemas.microsoft.com/office/drawing/2014/main" id="{F0D35C5F-4A8D-59DC-D1F5-246F8682BAE2}"/>
              </a:ext>
            </a:extLst>
          </p:cNvPr>
          <p:cNvPicPr>
            <a:picLocks noChangeAspect="1"/>
          </p:cNvPicPr>
          <p:nvPr/>
        </p:nvPicPr>
        <p:blipFill>
          <a:blip r:embed="rId3">
            <a:clrChange>
              <a:clrFrom>
                <a:srgbClr val="F0B5A2"/>
              </a:clrFrom>
              <a:clrTo>
                <a:srgbClr val="F0B5A2">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Lst>
          </a:blip>
          <a:stretch>
            <a:fillRect/>
          </a:stretch>
        </p:blipFill>
        <p:spPr>
          <a:xfrm>
            <a:off x="4960883" y="5146982"/>
            <a:ext cx="1973062" cy="1550385"/>
          </a:xfrm>
          <a:prstGeom prst="rect">
            <a:avLst/>
          </a:prstGeom>
        </p:spPr>
      </p:pic>
      <p:pic>
        <p:nvPicPr>
          <p:cNvPr id="7" name="Image 6">
            <a:extLst>
              <a:ext uri="{FF2B5EF4-FFF2-40B4-BE49-F238E27FC236}">
                <a16:creationId xmlns:a16="http://schemas.microsoft.com/office/drawing/2014/main" id="{B751CA97-BB68-B25C-EF9C-D5367A99F19D}"/>
              </a:ext>
            </a:extLst>
          </p:cNvPr>
          <p:cNvPicPr>
            <a:picLocks noChangeAspect="1"/>
          </p:cNvPicPr>
          <p:nvPr/>
        </p:nvPicPr>
        <p:blipFill>
          <a:blip r:embed="rId5"/>
          <a:stretch>
            <a:fillRect/>
          </a:stretch>
        </p:blipFill>
        <p:spPr>
          <a:xfrm>
            <a:off x="1645884" y="2872658"/>
            <a:ext cx="8248603" cy="3974937"/>
          </a:xfrm>
          <a:prstGeom prst="rect">
            <a:avLst/>
          </a:prstGeom>
        </p:spPr>
      </p:pic>
      <p:sp>
        <p:nvSpPr>
          <p:cNvPr id="8" name="ZoneTexte 7">
            <a:extLst>
              <a:ext uri="{FF2B5EF4-FFF2-40B4-BE49-F238E27FC236}">
                <a16:creationId xmlns:a16="http://schemas.microsoft.com/office/drawing/2014/main" id="{200720CD-BBB6-0092-DFD9-6E48CDBAFF81}"/>
              </a:ext>
            </a:extLst>
          </p:cNvPr>
          <p:cNvSpPr txBox="1"/>
          <p:nvPr/>
        </p:nvSpPr>
        <p:spPr>
          <a:xfrm>
            <a:off x="295692" y="4813737"/>
            <a:ext cx="1713186" cy="984885"/>
          </a:xfrm>
          <a:prstGeom prst="rect">
            <a:avLst/>
          </a:prstGeom>
          <a:noFill/>
        </p:spPr>
        <p:txBody>
          <a:bodyPr wrap="square" rtlCol="0">
            <a:spAutoFit/>
          </a:bodyPr>
          <a:lstStyle/>
          <a:p>
            <a:pPr algn="ctr"/>
            <a:r>
              <a:rPr lang="fr-FR" sz="2000" b="1" dirty="0">
                <a:solidFill>
                  <a:schemeClr val="accent1">
                    <a:lumMod val="75000"/>
                  </a:schemeClr>
                </a:solidFill>
                <a:latin typeface="+mj-lt"/>
              </a:rPr>
              <a:t>Soutien émotionnel</a:t>
            </a:r>
          </a:p>
          <a:p>
            <a:endParaRPr lang="fr-FR" dirty="0"/>
          </a:p>
        </p:txBody>
      </p:sp>
      <p:sp>
        <p:nvSpPr>
          <p:cNvPr id="9" name="ZoneTexte 8">
            <a:extLst>
              <a:ext uri="{FF2B5EF4-FFF2-40B4-BE49-F238E27FC236}">
                <a16:creationId xmlns:a16="http://schemas.microsoft.com/office/drawing/2014/main" id="{050EE215-934A-B475-33DD-6A05187BD585}"/>
              </a:ext>
            </a:extLst>
          </p:cNvPr>
          <p:cNvSpPr txBox="1"/>
          <p:nvPr/>
        </p:nvSpPr>
        <p:spPr>
          <a:xfrm>
            <a:off x="4393331" y="2060031"/>
            <a:ext cx="2753711" cy="707886"/>
          </a:xfrm>
          <a:prstGeom prst="rect">
            <a:avLst/>
          </a:prstGeom>
          <a:noFill/>
        </p:spPr>
        <p:txBody>
          <a:bodyPr wrap="square" rtlCol="0">
            <a:spAutoFit/>
          </a:bodyPr>
          <a:lstStyle/>
          <a:p>
            <a:pPr algn="ctr"/>
            <a:r>
              <a:rPr lang="fr-FR" sz="2000" b="1" dirty="0">
                <a:solidFill>
                  <a:schemeClr val="accent1">
                    <a:lumMod val="75000"/>
                  </a:schemeClr>
                </a:solidFill>
                <a:latin typeface="+mj-lt"/>
              </a:rPr>
              <a:t>Améliorer l’expérience des patients</a:t>
            </a:r>
            <a:endParaRPr lang="fr-FR" sz="2000" dirty="0"/>
          </a:p>
        </p:txBody>
      </p:sp>
      <p:sp>
        <p:nvSpPr>
          <p:cNvPr id="10" name="ZoneTexte 9">
            <a:extLst>
              <a:ext uri="{FF2B5EF4-FFF2-40B4-BE49-F238E27FC236}">
                <a16:creationId xmlns:a16="http://schemas.microsoft.com/office/drawing/2014/main" id="{5FF022CD-CCE9-7687-629E-69EBAD6D0BE4}"/>
              </a:ext>
            </a:extLst>
          </p:cNvPr>
          <p:cNvSpPr txBox="1"/>
          <p:nvPr/>
        </p:nvSpPr>
        <p:spPr>
          <a:xfrm>
            <a:off x="1245475" y="3000648"/>
            <a:ext cx="1797269" cy="984885"/>
          </a:xfrm>
          <a:prstGeom prst="rect">
            <a:avLst/>
          </a:prstGeom>
          <a:noFill/>
        </p:spPr>
        <p:txBody>
          <a:bodyPr wrap="square" rtlCol="0">
            <a:spAutoFit/>
          </a:bodyPr>
          <a:lstStyle/>
          <a:p>
            <a:pPr algn="ctr"/>
            <a:r>
              <a:rPr lang="fr-FR" sz="2000" b="1" dirty="0">
                <a:solidFill>
                  <a:schemeClr val="accent1">
                    <a:lumMod val="75000"/>
                  </a:schemeClr>
                </a:solidFill>
                <a:latin typeface="+mj-lt"/>
              </a:rPr>
              <a:t>Éducation sur la radiothérapie</a:t>
            </a:r>
            <a:endParaRPr lang="fr-FR" sz="2000" dirty="0">
              <a:solidFill>
                <a:schemeClr val="accent1">
                  <a:lumMod val="75000"/>
                </a:schemeClr>
              </a:solidFill>
            </a:endParaRPr>
          </a:p>
          <a:p>
            <a:endParaRPr lang="fr-FR" dirty="0"/>
          </a:p>
        </p:txBody>
      </p:sp>
      <p:sp>
        <p:nvSpPr>
          <p:cNvPr id="11" name="ZoneTexte 10">
            <a:extLst>
              <a:ext uri="{FF2B5EF4-FFF2-40B4-BE49-F238E27FC236}">
                <a16:creationId xmlns:a16="http://schemas.microsoft.com/office/drawing/2014/main" id="{918E9108-E88A-E185-E8EE-EF3B347F9E1E}"/>
              </a:ext>
            </a:extLst>
          </p:cNvPr>
          <p:cNvSpPr txBox="1"/>
          <p:nvPr/>
        </p:nvSpPr>
        <p:spPr>
          <a:xfrm>
            <a:off x="8534400" y="3113236"/>
            <a:ext cx="3132083" cy="984885"/>
          </a:xfrm>
          <a:prstGeom prst="rect">
            <a:avLst/>
          </a:prstGeom>
          <a:noFill/>
        </p:spPr>
        <p:txBody>
          <a:bodyPr wrap="square" rtlCol="0">
            <a:spAutoFit/>
          </a:bodyPr>
          <a:lstStyle/>
          <a:p>
            <a:pPr algn="ctr"/>
            <a:r>
              <a:rPr lang="fr-FR" sz="2000" b="1" dirty="0">
                <a:solidFill>
                  <a:schemeClr val="accent1">
                    <a:lumMod val="75000"/>
                  </a:schemeClr>
                </a:solidFill>
                <a:latin typeface="+mj-lt"/>
              </a:rPr>
              <a:t>Anticipation des effets secondaires</a:t>
            </a:r>
            <a:endParaRPr lang="fr-FR" sz="2000" dirty="0">
              <a:solidFill>
                <a:schemeClr val="accent1">
                  <a:lumMod val="75000"/>
                </a:schemeClr>
              </a:solidFill>
            </a:endParaRPr>
          </a:p>
          <a:p>
            <a:endParaRPr lang="fr-FR" dirty="0"/>
          </a:p>
        </p:txBody>
      </p:sp>
      <p:sp>
        <p:nvSpPr>
          <p:cNvPr id="12" name="ZoneTexte 11">
            <a:extLst>
              <a:ext uri="{FF2B5EF4-FFF2-40B4-BE49-F238E27FC236}">
                <a16:creationId xmlns:a16="http://schemas.microsoft.com/office/drawing/2014/main" id="{29C0AE1A-DB8D-7705-60EF-C2E64D797105}"/>
              </a:ext>
            </a:extLst>
          </p:cNvPr>
          <p:cNvSpPr txBox="1"/>
          <p:nvPr/>
        </p:nvSpPr>
        <p:spPr>
          <a:xfrm>
            <a:off x="9885950" y="4792717"/>
            <a:ext cx="1875126" cy="677108"/>
          </a:xfrm>
          <a:prstGeom prst="rect">
            <a:avLst/>
          </a:prstGeom>
          <a:noFill/>
        </p:spPr>
        <p:txBody>
          <a:bodyPr wrap="square" rtlCol="0">
            <a:spAutoFit/>
          </a:bodyPr>
          <a:lstStyle/>
          <a:p>
            <a:r>
              <a:rPr lang="fr-FR" sz="2000" b="1" dirty="0">
                <a:solidFill>
                  <a:schemeClr val="accent1">
                    <a:lumMod val="75000"/>
                  </a:schemeClr>
                </a:solidFill>
                <a:latin typeface="+mj-lt"/>
              </a:rPr>
              <a:t>Préparation</a:t>
            </a:r>
            <a:endParaRPr lang="fr-FR" sz="2000" dirty="0">
              <a:solidFill>
                <a:schemeClr val="accent1">
                  <a:lumMod val="75000"/>
                </a:schemeClr>
              </a:solidFill>
            </a:endParaRPr>
          </a:p>
          <a:p>
            <a:endParaRPr lang="fr-FR" dirty="0"/>
          </a:p>
        </p:txBody>
      </p:sp>
      <p:sp>
        <p:nvSpPr>
          <p:cNvPr id="13" name="자유형 27">
            <a:extLst>
              <a:ext uri="{FF2B5EF4-FFF2-40B4-BE49-F238E27FC236}">
                <a16:creationId xmlns:a16="http://schemas.microsoft.com/office/drawing/2014/main" id="{BD56E500-02D5-4ADC-2FFB-3BF3FD7676E5}"/>
              </a:ext>
            </a:extLst>
          </p:cNvPr>
          <p:cNvSpPr/>
          <p:nvPr/>
        </p:nvSpPr>
        <p:spPr>
          <a:xfrm>
            <a:off x="1709158" y="1103728"/>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4" name="Oval 10">
            <a:extLst>
              <a:ext uri="{FF2B5EF4-FFF2-40B4-BE49-F238E27FC236}">
                <a16:creationId xmlns:a16="http://schemas.microsoft.com/office/drawing/2014/main" id="{51ED00B4-ABD8-5F13-44A8-F10F8CA956C2}"/>
              </a:ext>
            </a:extLst>
          </p:cNvPr>
          <p:cNvSpPr/>
          <p:nvPr/>
        </p:nvSpPr>
        <p:spPr>
          <a:xfrm>
            <a:off x="3042744" y="391594"/>
            <a:ext cx="560805" cy="53582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2</a:t>
            </a:r>
          </a:p>
        </p:txBody>
      </p:sp>
      <p:sp>
        <p:nvSpPr>
          <p:cNvPr id="15" name="TextBox 14">
            <a:extLst>
              <a:ext uri="{FF2B5EF4-FFF2-40B4-BE49-F238E27FC236}">
                <a16:creationId xmlns:a16="http://schemas.microsoft.com/office/drawing/2014/main" id="{48904221-B859-09A5-DD3A-88886C249CC7}"/>
              </a:ext>
            </a:extLst>
          </p:cNvPr>
          <p:cNvSpPr txBox="1"/>
          <p:nvPr/>
        </p:nvSpPr>
        <p:spPr>
          <a:xfrm>
            <a:off x="1562925" y="289937"/>
            <a:ext cx="7338230" cy="769441"/>
          </a:xfrm>
          <a:prstGeom prst="rect">
            <a:avLst/>
          </a:prstGeom>
          <a:noFill/>
        </p:spPr>
        <p:txBody>
          <a:bodyPr wrap="square" rtlCol="0">
            <a:spAutoFit/>
          </a:bodyPr>
          <a:lstStyle/>
          <a:p>
            <a:pPr algn="ctr"/>
            <a:r>
              <a:rPr lang="en-US" altLang="ko-KR" sz="4400" dirty="0">
                <a:solidFill>
                  <a:schemeClr val="accent2">
                    <a:lumMod val="75000"/>
                  </a:schemeClr>
                </a:solidFill>
              </a:rPr>
              <a:t>OBJECTIFS</a:t>
            </a:r>
          </a:p>
        </p:txBody>
      </p:sp>
      <p:pic>
        <p:nvPicPr>
          <p:cNvPr id="16" name="Image 15">
            <a:extLst>
              <a:ext uri="{FF2B5EF4-FFF2-40B4-BE49-F238E27FC236}">
                <a16:creationId xmlns:a16="http://schemas.microsoft.com/office/drawing/2014/main" id="{0B75FC24-9156-D0AD-33B5-85CB6992DD45}"/>
              </a:ext>
            </a:extLst>
          </p:cNvPr>
          <p:cNvPicPr>
            <a:picLocks noChangeAspect="1"/>
          </p:cNvPicPr>
          <p:nvPr/>
        </p:nvPicPr>
        <p:blipFill>
          <a:blip r:embed="rId6"/>
          <a:stretch>
            <a:fillRect/>
          </a:stretch>
        </p:blipFill>
        <p:spPr>
          <a:xfrm>
            <a:off x="11065403" y="3797"/>
            <a:ext cx="1119657" cy="1115983"/>
          </a:xfrm>
          <a:prstGeom prst="rect">
            <a:avLst/>
          </a:prstGeom>
        </p:spPr>
      </p:pic>
      <p:pic>
        <p:nvPicPr>
          <p:cNvPr id="17" name="Image 16">
            <a:extLst>
              <a:ext uri="{FF2B5EF4-FFF2-40B4-BE49-F238E27FC236}">
                <a16:creationId xmlns:a16="http://schemas.microsoft.com/office/drawing/2014/main" id="{2AA5D327-85E9-B647-C385-7EF713D9A4C0}"/>
              </a:ext>
            </a:extLst>
          </p:cNvPr>
          <p:cNvPicPr>
            <a:picLocks noChangeAspect="1"/>
          </p:cNvPicPr>
          <p:nvPr/>
        </p:nvPicPr>
        <p:blipFill>
          <a:blip r:embed="rId7"/>
          <a:stretch>
            <a:fillRect/>
          </a:stretch>
        </p:blipFill>
        <p:spPr>
          <a:xfrm>
            <a:off x="1007" y="3236"/>
            <a:ext cx="1409166" cy="1127333"/>
          </a:xfrm>
          <a:prstGeom prst="rect">
            <a:avLst/>
          </a:prstGeom>
        </p:spPr>
      </p:pic>
      <p:pic>
        <p:nvPicPr>
          <p:cNvPr id="18" name="Image 17">
            <a:extLst>
              <a:ext uri="{FF2B5EF4-FFF2-40B4-BE49-F238E27FC236}">
                <a16:creationId xmlns:a16="http://schemas.microsoft.com/office/drawing/2014/main" id="{E8EC81E8-69A4-02ED-CC9B-D7A5C0F2DA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28085">
            <a:off x="9086939" y="-337175"/>
            <a:ext cx="1727678" cy="1664430"/>
          </a:xfrm>
          <a:prstGeom prst="rect">
            <a:avLst/>
          </a:prstGeom>
        </p:spPr>
      </p:pic>
    </p:spTree>
    <p:extLst>
      <p:ext uri="{BB962C8B-B14F-4D97-AF65-F5344CB8AC3E}">
        <p14:creationId xmlns:p14="http://schemas.microsoft.com/office/powerpoint/2010/main" val="2494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A0B9E5A-B2D7-208E-A4BF-C87C741188CE}"/>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22" name="Rounded Rectangle 24">
            <a:extLst>
              <a:ext uri="{FF2B5EF4-FFF2-40B4-BE49-F238E27FC236}">
                <a16:creationId xmlns:a16="http://schemas.microsoft.com/office/drawing/2014/main" id="{1DC58C9C-CA03-A2AA-8625-5B77CE9E9CFF}"/>
              </a:ext>
            </a:extLst>
          </p:cNvPr>
          <p:cNvSpPr/>
          <p:nvPr/>
        </p:nvSpPr>
        <p:spPr>
          <a:xfrm>
            <a:off x="135938" y="4165059"/>
            <a:ext cx="4744528" cy="978042"/>
          </a:xfrm>
          <a:prstGeom prst="roundRect">
            <a:avLst/>
          </a:prstGeom>
          <a:solidFill>
            <a:schemeClr val="accent2">
              <a:lumMod val="40000"/>
              <a:lumOff val="6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2400" b="1" dirty="0">
                <a:solidFill>
                  <a:schemeClr val="accent1">
                    <a:lumMod val="75000"/>
                  </a:schemeClr>
                </a:solidFill>
                <a:latin typeface="+mj-lt"/>
              </a:rPr>
              <a:t>       Patience</a:t>
            </a:r>
            <a:r>
              <a:rPr lang="fr-FR" sz="2400" dirty="0">
                <a:solidFill>
                  <a:schemeClr val="accent1">
                    <a:lumMod val="75000"/>
                  </a:schemeClr>
                </a:solidFill>
                <a:latin typeface="+mj-lt"/>
              </a:rPr>
              <a:t> </a:t>
            </a:r>
            <a:r>
              <a:rPr lang="fr-FR" sz="2400" b="1" dirty="0">
                <a:solidFill>
                  <a:schemeClr val="accent1">
                    <a:lumMod val="75000"/>
                  </a:schemeClr>
                </a:solidFill>
                <a:latin typeface="+mj-lt"/>
              </a:rPr>
              <a:t>et adaptabilité</a:t>
            </a:r>
            <a:endParaRPr lang="fr-FR" sz="2400" dirty="0">
              <a:solidFill>
                <a:schemeClr val="accent1">
                  <a:lumMod val="75000"/>
                </a:schemeClr>
              </a:solidFill>
            </a:endParaRPr>
          </a:p>
        </p:txBody>
      </p:sp>
      <p:sp>
        <p:nvSpPr>
          <p:cNvPr id="23" name="Rounded Rectangle 25">
            <a:extLst>
              <a:ext uri="{FF2B5EF4-FFF2-40B4-BE49-F238E27FC236}">
                <a16:creationId xmlns:a16="http://schemas.microsoft.com/office/drawing/2014/main" id="{CE16AA83-68AE-9037-E9D5-C16E15736D6F}"/>
              </a:ext>
            </a:extLst>
          </p:cNvPr>
          <p:cNvSpPr/>
          <p:nvPr/>
        </p:nvSpPr>
        <p:spPr>
          <a:xfrm>
            <a:off x="116210" y="2962709"/>
            <a:ext cx="4744528" cy="978042"/>
          </a:xfrm>
          <a:prstGeom prst="roundRect">
            <a:avLst/>
          </a:prstGeom>
          <a:solidFill>
            <a:schemeClr val="accent2">
              <a:lumMod val="40000"/>
              <a:lumOff val="6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b="1" dirty="0">
                <a:solidFill>
                  <a:schemeClr val="accent1">
                    <a:lumMod val="75000"/>
                  </a:schemeClr>
                </a:solidFill>
                <a:latin typeface="+mj-lt"/>
              </a:rPr>
              <a:t>Expérience</a:t>
            </a:r>
            <a:endParaRPr lang="fr-FR" sz="2400" dirty="0">
              <a:solidFill>
                <a:schemeClr val="accent1">
                  <a:lumMod val="75000"/>
                </a:schemeClr>
              </a:solidFill>
            </a:endParaRPr>
          </a:p>
        </p:txBody>
      </p:sp>
      <p:sp>
        <p:nvSpPr>
          <p:cNvPr id="24" name="Freeform 33">
            <a:extLst>
              <a:ext uri="{FF2B5EF4-FFF2-40B4-BE49-F238E27FC236}">
                <a16:creationId xmlns:a16="http://schemas.microsoft.com/office/drawing/2014/main" id="{D97C09FA-783D-EBD6-2630-2CAB5B883BE4}"/>
              </a:ext>
            </a:extLst>
          </p:cNvPr>
          <p:cNvSpPr/>
          <p:nvPr/>
        </p:nvSpPr>
        <p:spPr>
          <a:xfrm>
            <a:off x="7952196" y="2925637"/>
            <a:ext cx="3967741" cy="978042"/>
          </a:xfrm>
          <a:custGeom>
            <a:avLst/>
            <a:gdLst>
              <a:gd name="connsiteX0" fmla="*/ 0 w 3967741"/>
              <a:gd name="connsiteY0" fmla="*/ 0 h 978042"/>
              <a:gd name="connsiteX1" fmla="*/ 3804731 w 3967741"/>
              <a:gd name="connsiteY1" fmla="*/ 0 h 978042"/>
              <a:gd name="connsiteX2" fmla="*/ 3967741 w 3967741"/>
              <a:gd name="connsiteY2" fmla="*/ 163010 h 978042"/>
              <a:gd name="connsiteX3" fmla="*/ 3967741 w 3967741"/>
              <a:gd name="connsiteY3" fmla="*/ 815032 h 978042"/>
              <a:gd name="connsiteX4" fmla="*/ 3804731 w 3967741"/>
              <a:gd name="connsiteY4" fmla="*/ 978042 h 978042"/>
              <a:gd name="connsiteX5" fmla="*/ 373985 w 3967741"/>
              <a:gd name="connsiteY5" fmla="*/ 978042 h 978042"/>
              <a:gd name="connsiteX6" fmla="*/ 349856 w 3967741"/>
              <a:gd name="connsiteY6" fmla="*/ 819942 h 978042"/>
              <a:gd name="connsiteX7" fmla="*/ 11033 w 3967741"/>
              <a:gd name="connsiteY7" fmla="*/ 14755 h 978042"/>
              <a:gd name="connsiteX8" fmla="*/ 0 w 3967741"/>
              <a:gd name="connsiteY8" fmla="*/ 0 h 9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41" h="978042">
                <a:moveTo>
                  <a:pt x="0" y="0"/>
                </a:moveTo>
                <a:lnTo>
                  <a:pt x="3804731" y="0"/>
                </a:lnTo>
                <a:cubicBezTo>
                  <a:pt x="3894759" y="0"/>
                  <a:pt x="3967741" y="72982"/>
                  <a:pt x="3967741" y="163010"/>
                </a:cubicBezTo>
                <a:lnTo>
                  <a:pt x="3967741" y="815032"/>
                </a:lnTo>
                <a:cubicBezTo>
                  <a:pt x="3967741" y="905060"/>
                  <a:pt x="3894759" y="978042"/>
                  <a:pt x="3804731" y="978042"/>
                </a:cubicBezTo>
                <a:lnTo>
                  <a:pt x="373985" y="978042"/>
                </a:lnTo>
                <a:lnTo>
                  <a:pt x="349856" y="819942"/>
                </a:lnTo>
                <a:cubicBezTo>
                  <a:pt x="289865" y="526768"/>
                  <a:pt x="172899" y="254348"/>
                  <a:pt x="11033" y="14755"/>
                </a:cubicBezTo>
                <a:lnTo>
                  <a:pt x="0" y="0"/>
                </a:lnTo>
                <a:close/>
              </a:path>
            </a:pathLst>
          </a:custGeom>
          <a:solidFill>
            <a:schemeClr val="accent2">
              <a:lumMod val="40000"/>
              <a:lumOff val="6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0" lang="fr-FR" altLang="fr-FR" sz="2400" b="1" i="0" u="none" strike="noStrike" cap="none" normalizeH="0" baseline="0" dirty="0">
                <a:ln>
                  <a:noFill/>
                </a:ln>
                <a:solidFill>
                  <a:schemeClr val="accent1">
                    <a:lumMod val="75000"/>
                  </a:schemeClr>
                </a:solidFill>
                <a:effectLst/>
                <a:latin typeface="+mj-lt"/>
              </a:rPr>
              <a:t>Positivité et encouragement</a:t>
            </a:r>
            <a:r>
              <a:rPr kumimoji="0" lang="fr-FR" altLang="fr-FR" sz="2400" b="0" i="0" u="none" strike="noStrike" cap="none" normalizeH="0" baseline="0" dirty="0">
                <a:ln>
                  <a:noFill/>
                </a:ln>
                <a:solidFill>
                  <a:schemeClr val="accent1">
                    <a:lumMod val="75000"/>
                  </a:schemeClr>
                </a:solidFill>
                <a:effectLst/>
                <a:latin typeface="+mj-lt"/>
              </a:rPr>
              <a:t> </a:t>
            </a:r>
            <a:endParaRPr lang="fr-FR" sz="2400" dirty="0">
              <a:solidFill>
                <a:schemeClr val="accent1">
                  <a:lumMod val="75000"/>
                </a:schemeClr>
              </a:solidFill>
            </a:endParaRPr>
          </a:p>
        </p:txBody>
      </p:sp>
      <p:sp>
        <p:nvSpPr>
          <p:cNvPr id="25" name="Freeform 32">
            <a:extLst>
              <a:ext uri="{FF2B5EF4-FFF2-40B4-BE49-F238E27FC236}">
                <a16:creationId xmlns:a16="http://schemas.microsoft.com/office/drawing/2014/main" id="{9CED2BAA-D1D9-A89E-1571-951CE710B749}"/>
              </a:ext>
            </a:extLst>
          </p:cNvPr>
          <p:cNvSpPr/>
          <p:nvPr/>
        </p:nvSpPr>
        <p:spPr>
          <a:xfrm>
            <a:off x="8149272" y="4108880"/>
            <a:ext cx="3770665" cy="978042"/>
          </a:xfrm>
          <a:custGeom>
            <a:avLst/>
            <a:gdLst>
              <a:gd name="connsiteX0" fmla="*/ 195663 w 3770665"/>
              <a:gd name="connsiteY0" fmla="*/ 0 h 978042"/>
              <a:gd name="connsiteX1" fmla="*/ 3607655 w 3770665"/>
              <a:gd name="connsiteY1" fmla="*/ 0 h 978042"/>
              <a:gd name="connsiteX2" fmla="*/ 3770665 w 3770665"/>
              <a:gd name="connsiteY2" fmla="*/ 163010 h 978042"/>
              <a:gd name="connsiteX3" fmla="*/ 3770665 w 3770665"/>
              <a:gd name="connsiteY3" fmla="*/ 815032 h 978042"/>
              <a:gd name="connsiteX4" fmla="*/ 3607655 w 3770665"/>
              <a:gd name="connsiteY4" fmla="*/ 978042 h 978042"/>
              <a:gd name="connsiteX5" fmla="*/ 0 w 3770665"/>
              <a:gd name="connsiteY5" fmla="*/ 978042 h 978042"/>
              <a:gd name="connsiteX6" fmla="*/ 21571 w 3770665"/>
              <a:gd name="connsiteY6" fmla="*/ 933262 h 978042"/>
              <a:gd name="connsiteX7" fmla="*/ 198529 w 3770665"/>
              <a:gd name="connsiteY7" fmla="*/ 56760 h 978042"/>
              <a:gd name="connsiteX8" fmla="*/ 195663 w 3770665"/>
              <a:gd name="connsiteY8" fmla="*/ 0 h 9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0665" h="978042">
                <a:moveTo>
                  <a:pt x="195663" y="0"/>
                </a:moveTo>
                <a:lnTo>
                  <a:pt x="3607655" y="0"/>
                </a:lnTo>
                <a:cubicBezTo>
                  <a:pt x="3697683" y="0"/>
                  <a:pt x="3770665" y="72982"/>
                  <a:pt x="3770665" y="163010"/>
                </a:cubicBezTo>
                <a:lnTo>
                  <a:pt x="3770665" y="815032"/>
                </a:lnTo>
                <a:cubicBezTo>
                  <a:pt x="3770665" y="905060"/>
                  <a:pt x="3697683" y="978042"/>
                  <a:pt x="3607655" y="978042"/>
                </a:cubicBezTo>
                <a:lnTo>
                  <a:pt x="0" y="978042"/>
                </a:lnTo>
                <a:lnTo>
                  <a:pt x="21571" y="933262"/>
                </a:lnTo>
                <a:cubicBezTo>
                  <a:pt x="135519" y="663860"/>
                  <a:pt x="198529" y="367669"/>
                  <a:pt x="198529" y="56760"/>
                </a:cubicBezTo>
                <a:lnTo>
                  <a:pt x="195663" y="0"/>
                </a:lnTo>
                <a:close/>
              </a:path>
            </a:pathLst>
          </a:custGeom>
          <a:solidFill>
            <a:schemeClr val="accent2">
              <a:lumMod val="40000"/>
              <a:lumOff val="6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0" lang="fr-FR" altLang="fr-FR" sz="2400" b="1" i="0" u="none" strike="noStrike" cap="none" normalizeH="0" baseline="0" dirty="0">
                <a:ln>
                  <a:noFill/>
                </a:ln>
                <a:solidFill>
                  <a:schemeClr val="accent1">
                    <a:lumMod val="75000"/>
                  </a:schemeClr>
                </a:solidFill>
                <a:effectLst/>
                <a:latin typeface="+mj-lt"/>
              </a:rPr>
              <a:t>Capacité à gérer le stress et les émotions</a:t>
            </a:r>
            <a:endParaRPr lang="fr-FR" sz="2400" dirty="0">
              <a:solidFill>
                <a:schemeClr val="accent1">
                  <a:lumMod val="75000"/>
                </a:schemeClr>
              </a:solidFill>
            </a:endParaRPr>
          </a:p>
        </p:txBody>
      </p:sp>
      <p:sp>
        <p:nvSpPr>
          <p:cNvPr id="26" name="Freeform 31">
            <a:extLst>
              <a:ext uri="{FF2B5EF4-FFF2-40B4-BE49-F238E27FC236}">
                <a16:creationId xmlns:a16="http://schemas.microsoft.com/office/drawing/2014/main" id="{D1DAB486-6430-EC69-0B91-C9EB14A82429}"/>
              </a:ext>
            </a:extLst>
          </p:cNvPr>
          <p:cNvSpPr/>
          <p:nvPr/>
        </p:nvSpPr>
        <p:spPr>
          <a:xfrm>
            <a:off x="6931636" y="5378308"/>
            <a:ext cx="4695413" cy="978042"/>
          </a:xfrm>
          <a:custGeom>
            <a:avLst/>
            <a:gdLst>
              <a:gd name="connsiteX0" fmla="*/ 1054988 w 4695413"/>
              <a:gd name="connsiteY0" fmla="*/ 0 h 978042"/>
              <a:gd name="connsiteX1" fmla="*/ 4532403 w 4695413"/>
              <a:gd name="connsiteY1" fmla="*/ 0 h 978042"/>
              <a:gd name="connsiteX2" fmla="*/ 4695413 w 4695413"/>
              <a:gd name="connsiteY2" fmla="*/ 163010 h 978042"/>
              <a:gd name="connsiteX3" fmla="*/ 4695413 w 4695413"/>
              <a:gd name="connsiteY3" fmla="*/ 815032 h 978042"/>
              <a:gd name="connsiteX4" fmla="*/ 4532403 w 4695413"/>
              <a:gd name="connsiteY4" fmla="*/ 978042 h 978042"/>
              <a:gd name="connsiteX5" fmla="*/ 113895 w 4695413"/>
              <a:gd name="connsiteY5" fmla="*/ 978042 h 978042"/>
              <a:gd name="connsiteX6" fmla="*/ 50444 w 4695413"/>
              <a:gd name="connsiteY6" fmla="*/ 965232 h 978042"/>
              <a:gd name="connsiteX7" fmla="*/ 0 w 4695413"/>
              <a:gd name="connsiteY7" fmla="*/ 931222 h 978042"/>
              <a:gd name="connsiteX8" fmla="*/ 188591 w 4695413"/>
              <a:gd name="connsiteY8" fmla="*/ 840373 h 978042"/>
              <a:gd name="connsiteX9" fmla="*/ 982477 w 4695413"/>
              <a:gd name="connsiteY9" fmla="*/ 119356 h 978042"/>
              <a:gd name="connsiteX10" fmla="*/ 1054988 w 4695413"/>
              <a:gd name="connsiteY10" fmla="*/ 0 h 9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5413" h="978042">
                <a:moveTo>
                  <a:pt x="1054988" y="0"/>
                </a:moveTo>
                <a:lnTo>
                  <a:pt x="4532403" y="0"/>
                </a:lnTo>
                <a:cubicBezTo>
                  <a:pt x="4622431" y="0"/>
                  <a:pt x="4695413" y="72982"/>
                  <a:pt x="4695413" y="163010"/>
                </a:cubicBezTo>
                <a:lnTo>
                  <a:pt x="4695413" y="815032"/>
                </a:lnTo>
                <a:cubicBezTo>
                  <a:pt x="4695413" y="905060"/>
                  <a:pt x="4622431" y="978042"/>
                  <a:pt x="4532403" y="978042"/>
                </a:cubicBezTo>
                <a:lnTo>
                  <a:pt x="113895" y="978042"/>
                </a:lnTo>
                <a:cubicBezTo>
                  <a:pt x="91388" y="978042"/>
                  <a:pt x="69947" y="973481"/>
                  <a:pt x="50444" y="965232"/>
                </a:cubicBezTo>
                <a:lnTo>
                  <a:pt x="0" y="931222"/>
                </a:lnTo>
                <a:lnTo>
                  <a:pt x="188591" y="840373"/>
                </a:lnTo>
                <a:cubicBezTo>
                  <a:pt x="507656" y="667047"/>
                  <a:pt x="780145" y="418847"/>
                  <a:pt x="982477" y="119356"/>
                </a:cubicBezTo>
                <a:lnTo>
                  <a:pt x="1054988" y="0"/>
                </a:lnTo>
                <a:close/>
              </a:path>
            </a:pathLst>
          </a:custGeom>
          <a:solidFill>
            <a:schemeClr val="accent2">
              <a:lumMod val="40000"/>
              <a:lumOff val="6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b="1" dirty="0">
                <a:solidFill>
                  <a:schemeClr val="accent1">
                    <a:lumMod val="75000"/>
                  </a:schemeClr>
                </a:solidFill>
                <a:latin typeface="+mj-lt"/>
              </a:rPr>
              <a:t>Éthique et discrétion</a:t>
            </a:r>
            <a:endParaRPr lang="fr-FR" sz="2400" dirty="0">
              <a:solidFill>
                <a:schemeClr val="accent1">
                  <a:lumMod val="75000"/>
                </a:schemeClr>
              </a:solidFill>
            </a:endParaRPr>
          </a:p>
        </p:txBody>
      </p:sp>
      <p:sp>
        <p:nvSpPr>
          <p:cNvPr id="27" name="Freeform 36">
            <a:extLst>
              <a:ext uri="{FF2B5EF4-FFF2-40B4-BE49-F238E27FC236}">
                <a16:creationId xmlns:a16="http://schemas.microsoft.com/office/drawing/2014/main" id="{DEF88654-152C-321A-BD9D-E6521FE2DDFC}"/>
              </a:ext>
            </a:extLst>
          </p:cNvPr>
          <p:cNvSpPr/>
          <p:nvPr/>
        </p:nvSpPr>
        <p:spPr>
          <a:xfrm>
            <a:off x="6931636" y="1751414"/>
            <a:ext cx="4744528" cy="978042"/>
          </a:xfrm>
          <a:custGeom>
            <a:avLst/>
            <a:gdLst>
              <a:gd name="connsiteX0" fmla="*/ 163010 w 4744528"/>
              <a:gd name="connsiteY0" fmla="*/ 0 h 978042"/>
              <a:gd name="connsiteX1" fmla="*/ 4581518 w 4744528"/>
              <a:gd name="connsiteY1" fmla="*/ 0 h 978042"/>
              <a:gd name="connsiteX2" fmla="*/ 4744528 w 4744528"/>
              <a:gd name="connsiteY2" fmla="*/ 163010 h 978042"/>
              <a:gd name="connsiteX3" fmla="*/ 4744528 w 4744528"/>
              <a:gd name="connsiteY3" fmla="*/ 815032 h 978042"/>
              <a:gd name="connsiteX4" fmla="*/ 4581518 w 4744528"/>
              <a:gd name="connsiteY4" fmla="*/ 978042 h 978042"/>
              <a:gd name="connsiteX5" fmla="*/ 898481 w 4744528"/>
              <a:gd name="connsiteY5" fmla="*/ 978042 h 978042"/>
              <a:gd name="connsiteX6" fmla="*/ 756627 w 4744528"/>
              <a:gd name="connsiteY6" fmla="*/ 821963 h 978042"/>
              <a:gd name="connsiteX7" fmla="*/ 40866 w 4744528"/>
              <a:gd name="connsiteY7" fmla="*/ 339384 h 978042"/>
              <a:gd name="connsiteX8" fmla="*/ 0 w 4744528"/>
              <a:gd name="connsiteY8" fmla="*/ 324427 h 978042"/>
              <a:gd name="connsiteX9" fmla="*/ 0 w 4744528"/>
              <a:gd name="connsiteY9" fmla="*/ 163010 h 978042"/>
              <a:gd name="connsiteX10" fmla="*/ 163010 w 4744528"/>
              <a:gd name="connsiteY10" fmla="*/ 0 h 9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4528" h="978042">
                <a:moveTo>
                  <a:pt x="163010" y="0"/>
                </a:moveTo>
                <a:lnTo>
                  <a:pt x="4581518" y="0"/>
                </a:lnTo>
                <a:cubicBezTo>
                  <a:pt x="4671546" y="0"/>
                  <a:pt x="4744528" y="72982"/>
                  <a:pt x="4744528" y="163010"/>
                </a:cubicBezTo>
                <a:lnTo>
                  <a:pt x="4744528" y="815032"/>
                </a:lnTo>
                <a:cubicBezTo>
                  <a:pt x="4744528" y="905060"/>
                  <a:pt x="4671546" y="978042"/>
                  <a:pt x="4581518" y="978042"/>
                </a:cubicBezTo>
                <a:lnTo>
                  <a:pt x="898481" y="978042"/>
                </a:lnTo>
                <a:lnTo>
                  <a:pt x="756627" y="821963"/>
                </a:lnTo>
                <a:cubicBezTo>
                  <a:pt x="552880" y="618215"/>
                  <a:pt x="310268" y="453331"/>
                  <a:pt x="40866" y="339384"/>
                </a:cubicBezTo>
                <a:lnTo>
                  <a:pt x="0" y="324427"/>
                </a:lnTo>
                <a:lnTo>
                  <a:pt x="0" y="163010"/>
                </a:lnTo>
                <a:cubicBezTo>
                  <a:pt x="0" y="72982"/>
                  <a:pt x="72982" y="0"/>
                  <a:pt x="163010" y="0"/>
                </a:cubicBezTo>
                <a:close/>
              </a:path>
            </a:pathLst>
          </a:custGeom>
          <a:solidFill>
            <a:schemeClr val="accent2">
              <a:lumMod val="40000"/>
              <a:lumOff val="6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0" lang="fr-FR" altLang="fr-FR" sz="2400" b="1" i="0" u="none" strike="noStrike" cap="none" normalizeH="0" baseline="0" dirty="0">
                <a:ln>
                  <a:noFill/>
                </a:ln>
                <a:solidFill>
                  <a:schemeClr val="accent1">
                    <a:lumMod val="75000"/>
                  </a:schemeClr>
                </a:solidFill>
                <a:effectLst/>
                <a:latin typeface="+mj-lt"/>
              </a:rPr>
              <a:t>Communication claire </a:t>
            </a:r>
          </a:p>
          <a:p>
            <a:pPr algn="ctr"/>
            <a:r>
              <a:rPr kumimoji="0" lang="fr-FR" altLang="fr-FR" sz="2400" b="1" i="0" u="none" strike="noStrike" cap="none" normalizeH="0" baseline="0" dirty="0">
                <a:ln>
                  <a:noFill/>
                </a:ln>
                <a:solidFill>
                  <a:schemeClr val="accent1">
                    <a:lumMod val="75000"/>
                  </a:schemeClr>
                </a:solidFill>
                <a:effectLst/>
                <a:latin typeface="+mj-lt"/>
              </a:rPr>
              <a:t>et rassurante</a:t>
            </a:r>
            <a:endParaRPr lang="fr-FR" sz="2400" dirty="0">
              <a:solidFill>
                <a:schemeClr val="accent1">
                  <a:lumMod val="75000"/>
                </a:schemeClr>
              </a:solidFill>
            </a:endParaRPr>
          </a:p>
        </p:txBody>
      </p:sp>
      <p:sp>
        <p:nvSpPr>
          <p:cNvPr id="28" name="Freeform 35">
            <a:extLst>
              <a:ext uri="{FF2B5EF4-FFF2-40B4-BE49-F238E27FC236}">
                <a16:creationId xmlns:a16="http://schemas.microsoft.com/office/drawing/2014/main" id="{38F109AA-7CB2-D273-52B5-030E67214918}"/>
              </a:ext>
            </a:extLst>
          </p:cNvPr>
          <p:cNvSpPr/>
          <p:nvPr/>
        </p:nvSpPr>
        <p:spPr>
          <a:xfrm>
            <a:off x="515836" y="1780096"/>
            <a:ext cx="4744528" cy="978042"/>
          </a:xfrm>
          <a:custGeom>
            <a:avLst/>
            <a:gdLst>
              <a:gd name="connsiteX0" fmla="*/ 163010 w 4744528"/>
              <a:gd name="connsiteY0" fmla="*/ 0 h 978042"/>
              <a:gd name="connsiteX1" fmla="*/ 4581518 w 4744528"/>
              <a:gd name="connsiteY1" fmla="*/ 0 h 978042"/>
              <a:gd name="connsiteX2" fmla="*/ 4744528 w 4744528"/>
              <a:gd name="connsiteY2" fmla="*/ 163010 h 978042"/>
              <a:gd name="connsiteX3" fmla="*/ 4744528 w 4744528"/>
              <a:gd name="connsiteY3" fmla="*/ 295745 h 978042"/>
              <a:gd name="connsiteX4" fmla="*/ 4703662 w 4744528"/>
              <a:gd name="connsiteY4" fmla="*/ 310702 h 978042"/>
              <a:gd name="connsiteX5" fmla="*/ 3842566 w 4744528"/>
              <a:gd name="connsiteY5" fmla="*/ 953190 h 978042"/>
              <a:gd name="connsiteX6" fmla="*/ 3823982 w 4744528"/>
              <a:gd name="connsiteY6" fmla="*/ 978042 h 978042"/>
              <a:gd name="connsiteX7" fmla="*/ 163010 w 4744528"/>
              <a:gd name="connsiteY7" fmla="*/ 978042 h 978042"/>
              <a:gd name="connsiteX8" fmla="*/ 0 w 4744528"/>
              <a:gd name="connsiteY8" fmla="*/ 815032 h 978042"/>
              <a:gd name="connsiteX9" fmla="*/ 0 w 4744528"/>
              <a:gd name="connsiteY9" fmla="*/ 163010 h 978042"/>
              <a:gd name="connsiteX10" fmla="*/ 163010 w 4744528"/>
              <a:gd name="connsiteY10" fmla="*/ 0 h 9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4528" h="978042">
                <a:moveTo>
                  <a:pt x="163010" y="0"/>
                </a:moveTo>
                <a:lnTo>
                  <a:pt x="4581518" y="0"/>
                </a:lnTo>
                <a:cubicBezTo>
                  <a:pt x="4671546" y="0"/>
                  <a:pt x="4744528" y="72982"/>
                  <a:pt x="4744528" y="163010"/>
                </a:cubicBezTo>
                <a:lnTo>
                  <a:pt x="4744528" y="295745"/>
                </a:lnTo>
                <a:lnTo>
                  <a:pt x="4703662" y="310702"/>
                </a:lnTo>
                <a:cubicBezTo>
                  <a:pt x="4366910" y="453136"/>
                  <a:pt x="4072018" y="675159"/>
                  <a:pt x="3842566" y="953190"/>
                </a:cubicBezTo>
                <a:lnTo>
                  <a:pt x="3823982" y="978042"/>
                </a:lnTo>
                <a:lnTo>
                  <a:pt x="163010" y="978042"/>
                </a:lnTo>
                <a:cubicBezTo>
                  <a:pt x="72982" y="978042"/>
                  <a:pt x="0" y="905060"/>
                  <a:pt x="0" y="815032"/>
                </a:cubicBezTo>
                <a:lnTo>
                  <a:pt x="0" y="163010"/>
                </a:lnTo>
                <a:cubicBezTo>
                  <a:pt x="0" y="72982"/>
                  <a:pt x="72982" y="0"/>
                  <a:pt x="163010" y="0"/>
                </a:cubicBezTo>
                <a:close/>
              </a:path>
            </a:pathLst>
          </a:custGeom>
          <a:solidFill>
            <a:schemeClr val="accent2">
              <a:lumMod val="40000"/>
              <a:lumOff val="6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b="1" dirty="0">
                <a:solidFill>
                  <a:schemeClr val="accent1">
                    <a:lumMod val="75000"/>
                  </a:schemeClr>
                </a:solidFill>
                <a:latin typeface="+mj-lt"/>
              </a:rPr>
              <a:t>Empathie et la compassion </a:t>
            </a:r>
            <a:endParaRPr lang="fr-FR" sz="2400" dirty="0">
              <a:solidFill>
                <a:schemeClr val="accent1">
                  <a:lumMod val="75000"/>
                </a:schemeClr>
              </a:solidFill>
            </a:endParaRPr>
          </a:p>
        </p:txBody>
      </p:sp>
      <p:sp>
        <p:nvSpPr>
          <p:cNvPr id="30" name="Freeform 30">
            <a:extLst>
              <a:ext uri="{FF2B5EF4-FFF2-40B4-BE49-F238E27FC236}">
                <a16:creationId xmlns:a16="http://schemas.microsoft.com/office/drawing/2014/main" id="{CC6BA3B4-B93D-DC6E-8A9F-FD0901A5FF1D}"/>
              </a:ext>
            </a:extLst>
          </p:cNvPr>
          <p:cNvSpPr/>
          <p:nvPr/>
        </p:nvSpPr>
        <p:spPr>
          <a:xfrm>
            <a:off x="515836" y="5381427"/>
            <a:ext cx="4718418" cy="978042"/>
          </a:xfrm>
          <a:custGeom>
            <a:avLst/>
            <a:gdLst>
              <a:gd name="connsiteX0" fmla="*/ 163010 w 4718418"/>
              <a:gd name="connsiteY0" fmla="*/ 0 h 978042"/>
              <a:gd name="connsiteX1" fmla="*/ 3666175 w 4718418"/>
              <a:gd name="connsiteY1" fmla="*/ 0 h 978042"/>
              <a:gd name="connsiteX2" fmla="*/ 3712936 w 4718418"/>
              <a:gd name="connsiteY2" fmla="*/ 76971 h 978042"/>
              <a:gd name="connsiteX3" fmla="*/ 4703662 w 4718418"/>
              <a:gd name="connsiteY3" fmla="*/ 892810 h 978042"/>
              <a:gd name="connsiteX4" fmla="*/ 4718418 w 4718418"/>
              <a:gd name="connsiteY4" fmla="*/ 898211 h 978042"/>
              <a:gd name="connsiteX5" fmla="*/ 4696784 w 4718418"/>
              <a:gd name="connsiteY5" fmla="*/ 930298 h 978042"/>
              <a:gd name="connsiteX6" fmla="*/ 4581518 w 4718418"/>
              <a:gd name="connsiteY6" fmla="*/ 978042 h 978042"/>
              <a:gd name="connsiteX7" fmla="*/ 163010 w 4718418"/>
              <a:gd name="connsiteY7" fmla="*/ 978042 h 978042"/>
              <a:gd name="connsiteX8" fmla="*/ 0 w 4718418"/>
              <a:gd name="connsiteY8" fmla="*/ 815032 h 978042"/>
              <a:gd name="connsiteX9" fmla="*/ 0 w 4718418"/>
              <a:gd name="connsiteY9" fmla="*/ 163010 h 978042"/>
              <a:gd name="connsiteX10" fmla="*/ 163010 w 4718418"/>
              <a:gd name="connsiteY10" fmla="*/ 0 h 9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8418" h="978042">
                <a:moveTo>
                  <a:pt x="163010" y="0"/>
                </a:moveTo>
                <a:lnTo>
                  <a:pt x="3666175" y="0"/>
                </a:lnTo>
                <a:lnTo>
                  <a:pt x="3712936" y="76971"/>
                </a:lnTo>
                <a:cubicBezTo>
                  <a:pt x="3955735" y="436361"/>
                  <a:pt x="4299560" y="721890"/>
                  <a:pt x="4703662" y="892810"/>
                </a:cubicBezTo>
                <a:lnTo>
                  <a:pt x="4718418" y="898211"/>
                </a:lnTo>
                <a:lnTo>
                  <a:pt x="4696784" y="930298"/>
                </a:lnTo>
                <a:cubicBezTo>
                  <a:pt x="4667285" y="959797"/>
                  <a:pt x="4626532" y="978042"/>
                  <a:pt x="4581518" y="978042"/>
                </a:cubicBezTo>
                <a:lnTo>
                  <a:pt x="163010" y="978042"/>
                </a:lnTo>
                <a:cubicBezTo>
                  <a:pt x="72982" y="978042"/>
                  <a:pt x="0" y="905060"/>
                  <a:pt x="0" y="815032"/>
                </a:cubicBezTo>
                <a:lnTo>
                  <a:pt x="0" y="163010"/>
                </a:lnTo>
                <a:cubicBezTo>
                  <a:pt x="0" y="72982"/>
                  <a:pt x="72982" y="0"/>
                  <a:pt x="163010" y="0"/>
                </a:cubicBezTo>
                <a:close/>
              </a:path>
            </a:pathLst>
          </a:custGeom>
          <a:solidFill>
            <a:schemeClr val="accent2">
              <a:lumMod val="40000"/>
              <a:lumOff val="6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0" lang="fr-FR" altLang="fr-FR" sz="2400" b="1" i="0" u="none" strike="noStrike" cap="none" normalizeH="0" baseline="0" dirty="0">
                <a:ln>
                  <a:noFill/>
                </a:ln>
                <a:solidFill>
                  <a:schemeClr val="accent1">
                    <a:lumMod val="75000"/>
                  </a:schemeClr>
                </a:solidFill>
                <a:effectLst/>
                <a:latin typeface="+mj-lt"/>
              </a:rPr>
              <a:t>Écoute active</a:t>
            </a:r>
            <a:endParaRPr lang="fr-FR" sz="2400" dirty="0">
              <a:solidFill>
                <a:schemeClr val="accent1">
                  <a:lumMod val="75000"/>
                </a:schemeClr>
              </a:solidFill>
            </a:endParaRPr>
          </a:p>
        </p:txBody>
      </p:sp>
      <p:sp>
        <p:nvSpPr>
          <p:cNvPr id="31" name="Freeform 34">
            <a:extLst>
              <a:ext uri="{FF2B5EF4-FFF2-40B4-BE49-F238E27FC236}">
                <a16:creationId xmlns:a16="http://schemas.microsoft.com/office/drawing/2014/main" id="{71CC91F8-AAEA-0D45-F8B1-A525398D0CE4}"/>
              </a:ext>
            </a:extLst>
          </p:cNvPr>
          <p:cNvSpPr/>
          <p:nvPr/>
        </p:nvSpPr>
        <p:spPr>
          <a:xfrm>
            <a:off x="3844200" y="1947595"/>
            <a:ext cx="4500734" cy="4503600"/>
          </a:xfrm>
          <a:custGeom>
            <a:avLst/>
            <a:gdLst>
              <a:gd name="connsiteX0" fmla="*/ 2251800 w 4500734"/>
              <a:gd name="connsiteY0" fmla="*/ 0 h 4503600"/>
              <a:gd name="connsiteX1" fmla="*/ 2921417 w 4500734"/>
              <a:gd name="connsiteY1" fmla="*/ 101236 h 4503600"/>
              <a:gd name="connsiteX2" fmla="*/ 3087436 w 4500734"/>
              <a:gd name="connsiteY2" fmla="*/ 162001 h 4503600"/>
              <a:gd name="connsiteX3" fmla="*/ 3087436 w 4500734"/>
              <a:gd name="connsiteY3" fmla="*/ 652606 h 4503600"/>
              <a:gd name="connsiteX4" fmla="*/ 3250446 w 4500734"/>
              <a:gd name="connsiteY4" fmla="*/ 815616 h 4503600"/>
              <a:gd name="connsiteX5" fmla="*/ 3985917 w 4500734"/>
              <a:gd name="connsiteY5" fmla="*/ 815616 h 4503600"/>
              <a:gd name="connsiteX6" fmla="*/ 3989398 w 4500734"/>
              <a:gd name="connsiteY6" fmla="*/ 819446 h 4503600"/>
              <a:gd name="connsiteX7" fmla="*/ 4107995 w 4500734"/>
              <a:gd name="connsiteY7" fmla="*/ 978042 h 4503600"/>
              <a:gd name="connsiteX8" fmla="*/ 3494218 w 4500734"/>
              <a:gd name="connsiteY8" fmla="*/ 978042 h 4503600"/>
              <a:gd name="connsiteX9" fmla="*/ 3331208 w 4500734"/>
              <a:gd name="connsiteY9" fmla="*/ 1141052 h 4503600"/>
              <a:gd name="connsiteX10" fmla="*/ 3331208 w 4500734"/>
              <a:gd name="connsiteY10" fmla="*/ 1793074 h 4503600"/>
              <a:gd name="connsiteX11" fmla="*/ 3494218 w 4500734"/>
              <a:gd name="connsiteY11" fmla="*/ 1956084 h 4503600"/>
              <a:gd name="connsiteX12" fmla="*/ 4481980 w 4500734"/>
              <a:gd name="connsiteY12" fmla="*/ 1956084 h 4503600"/>
              <a:gd name="connsiteX13" fmla="*/ 4491974 w 4500734"/>
              <a:gd name="connsiteY13" fmla="*/ 2021566 h 4503600"/>
              <a:gd name="connsiteX14" fmla="*/ 4500734 w 4500734"/>
              <a:gd name="connsiteY14" fmla="*/ 2195040 h 4503600"/>
              <a:gd name="connsiteX15" fmla="*/ 3494218 w 4500734"/>
              <a:gd name="connsiteY15" fmla="*/ 2195040 h 4503600"/>
              <a:gd name="connsiteX16" fmla="*/ 3331208 w 4500734"/>
              <a:gd name="connsiteY16" fmla="*/ 2358050 h 4503600"/>
              <a:gd name="connsiteX17" fmla="*/ 3331208 w 4500734"/>
              <a:gd name="connsiteY17" fmla="*/ 3010072 h 4503600"/>
              <a:gd name="connsiteX18" fmla="*/ 3494218 w 4500734"/>
              <a:gd name="connsiteY18" fmla="*/ 3173082 h 4503600"/>
              <a:gd name="connsiteX19" fmla="*/ 4305071 w 4500734"/>
              <a:gd name="connsiteY19" fmla="*/ 3173082 h 4503600"/>
              <a:gd name="connsiteX20" fmla="*/ 4231820 w 4500734"/>
              <a:gd name="connsiteY20" fmla="*/ 3325142 h 4503600"/>
              <a:gd name="connsiteX21" fmla="*/ 4191539 w 4500734"/>
              <a:gd name="connsiteY21" fmla="*/ 3391447 h 4503600"/>
              <a:gd name="connsiteX22" fmla="*/ 3250446 w 4500734"/>
              <a:gd name="connsiteY22" fmla="*/ 3391447 h 4503600"/>
              <a:gd name="connsiteX23" fmla="*/ 3087436 w 4500734"/>
              <a:gd name="connsiteY23" fmla="*/ 3554457 h 4503600"/>
              <a:gd name="connsiteX24" fmla="*/ 3087436 w 4500734"/>
              <a:gd name="connsiteY24" fmla="*/ 4206479 h 4503600"/>
              <a:gd name="connsiteX25" fmla="*/ 3135181 w 4500734"/>
              <a:gd name="connsiteY25" fmla="*/ 4321745 h 4503600"/>
              <a:gd name="connsiteX26" fmla="*/ 3136551 w 4500734"/>
              <a:gd name="connsiteY26" fmla="*/ 4322669 h 4503600"/>
              <a:gd name="connsiteX27" fmla="*/ 3128302 w 4500734"/>
              <a:gd name="connsiteY27" fmla="*/ 4326642 h 4503600"/>
              <a:gd name="connsiteX28" fmla="*/ 2251800 w 4500734"/>
              <a:gd name="connsiteY28" fmla="*/ 4503600 h 4503600"/>
              <a:gd name="connsiteX29" fmla="*/ 1582183 w 4500734"/>
              <a:gd name="connsiteY29" fmla="*/ 4402364 h 4503600"/>
              <a:gd name="connsiteX30" fmla="*/ 1390054 w 4500734"/>
              <a:gd name="connsiteY30" fmla="*/ 4332043 h 4503600"/>
              <a:gd name="connsiteX31" fmla="*/ 1403354 w 4500734"/>
              <a:gd name="connsiteY31" fmla="*/ 4312315 h 4503600"/>
              <a:gd name="connsiteX32" fmla="*/ 1416164 w 4500734"/>
              <a:gd name="connsiteY32" fmla="*/ 4248864 h 4503600"/>
              <a:gd name="connsiteX33" fmla="*/ 1416164 w 4500734"/>
              <a:gd name="connsiteY33" fmla="*/ 3596842 h 4503600"/>
              <a:gd name="connsiteX34" fmla="*/ 1253154 w 4500734"/>
              <a:gd name="connsiteY34" fmla="*/ 3433832 h 4503600"/>
              <a:gd name="connsiteX35" fmla="*/ 337811 w 4500734"/>
              <a:gd name="connsiteY35" fmla="*/ 3433832 h 4503600"/>
              <a:gd name="connsiteX36" fmla="*/ 271780 w 4500734"/>
              <a:gd name="connsiteY36" fmla="*/ 3325142 h 4503600"/>
              <a:gd name="connsiteX37" fmla="*/ 0 w 4500734"/>
              <a:gd name="connsiteY37" fmla="*/ 2251800 h 4503600"/>
              <a:gd name="connsiteX38" fmla="*/ 384572 w 4500734"/>
              <a:gd name="connsiteY38" fmla="*/ 992797 h 4503600"/>
              <a:gd name="connsiteX39" fmla="*/ 495618 w 4500734"/>
              <a:gd name="connsiteY39" fmla="*/ 844298 h 4503600"/>
              <a:gd name="connsiteX40" fmla="*/ 1253154 w 4500734"/>
              <a:gd name="connsiteY40" fmla="*/ 844298 h 4503600"/>
              <a:gd name="connsiteX41" fmla="*/ 1416164 w 4500734"/>
              <a:gd name="connsiteY41" fmla="*/ 681288 h 4503600"/>
              <a:gd name="connsiteX42" fmla="*/ 1416164 w 4500734"/>
              <a:gd name="connsiteY42" fmla="*/ 162001 h 4503600"/>
              <a:gd name="connsiteX43" fmla="*/ 1582183 w 4500734"/>
              <a:gd name="connsiteY43" fmla="*/ 101236 h 4503600"/>
              <a:gd name="connsiteX44" fmla="*/ 2251800 w 4500734"/>
              <a:gd name="connsiteY44" fmla="*/ 0 h 45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00734" h="4503600">
                <a:moveTo>
                  <a:pt x="2251800" y="0"/>
                </a:moveTo>
                <a:cubicBezTo>
                  <a:pt x="2484982" y="0"/>
                  <a:pt x="2709885" y="35443"/>
                  <a:pt x="2921417" y="101236"/>
                </a:cubicBezTo>
                <a:lnTo>
                  <a:pt x="3087436" y="162001"/>
                </a:lnTo>
                <a:lnTo>
                  <a:pt x="3087436" y="652606"/>
                </a:lnTo>
                <a:cubicBezTo>
                  <a:pt x="3087436" y="742634"/>
                  <a:pt x="3160418" y="815616"/>
                  <a:pt x="3250446" y="815616"/>
                </a:cubicBezTo>
                <a:lnTo>
                  <a:pt x="3985917" y="815616"/>
                </a:lnTo>
                <a:lnTo>
                  <a:pt x="3989398" y="819446"/>
                </a:lnTo>
                <a:lnTo>
                  <a:pt x="4107995" y="978042"/>
                </a:lnTo>
                <a:lnTo>
                  <a:pt x="3494218" y="978042"/>
                </a:lnTo>
                <a:cubicBezTo>
                  <a:pt x="3404190" y="978042"/>
                  <a:pt x="3331208" y="1051024"/>
                  <a:pt x="3331208" y="1141052"/>
                </a:cubicBezTo>
                <a:lnTo>
                  <a:pt x="3331208" y="1793074"/>
                </a:lnTo>
                <a:cubicBezTo>
                  <a:pt x="3331208" y="1883102"/>
                  <a:pt x="3404190" y="1956084"/>
                  <a:pt x="3494218" y="1956084"/>
                </a:cubicBezTo>
                <a:lnTo>
                  <a:pt x="4481980" y="1956084"/>
                </a:lnTo>
                <a:lnTo>
                  <a:pt x="4491974" y="2021566"/>
                </a:lnTo>
                <a:lnTo>
                  <a:pt x="4500734" y="2195040"/>
                </a:lnTo>
                <a:lnTo>
                  <a:pt x="3494218" y="2195040"/>
                </a:lnTo>
                <a:cubicBezTo>
                  <a:pt x="3404190" y="2195040"/>
                  <a:pt x="3331208" y="2268022"/>
                  <a:pt x="3331208" y="2358050"/>
                </a:cubicBezTo>
                <a:lnTo>
                  <a:pt x="3331208" y="3010072"/>
                </a:lnTo>
                <a:cubicBezTo>
                  <a:pt x="3331208" y="3100100"/>
                  <a:pt x="3404190" y="3173082"/>
                  <a:pt x="3494218" y="3173082"/>
                </a:cubicBezTo>
                <a:lnTo>
                  <a:pt x="4305071" y="3173082"/>
                </a:lnTo>
                <a:lnTo>
                  <a:pt x="4231820" y="3325142"/>
                </a:lnTo>
                <a:lnTo>
                  <a:pt x="4191539" y="3391447"/>
                </a:lnTo>
                <a:lnTo>
                  <a:pt x="3250446" y="3391447"/>
                </a:lnTo>
                <a:cubicBezTo>
                  <a:pt x="3160418" y="3391447"/>
                  <a:pt x="3087436" y="3464429"/>
                  <a:pt x="3087436" y="3554457"/>
                </a:cubicBezTo>
                <a:lnTo>
                  <a:pt x="3087436" y="4206479"/>
                </a:lnTo>
                <a:cubicBezTo>
                  <a:pt x="3087436" y="4251493"/>
                  <a:pt x="3105682" y="4292246"/>
                  <a:pt x="3135181" y="4321745"/>
                </a:cubicBezTo>
                <a:lnTo>
                  <a:pt x="3136551" y="4322669"/>
                </a:lnTo>
                <a:lnTo>
                  <a:pt x="3128302" y="4326642"/>
                </a:lnTo>
                <a:cubicBezTo>
                  <a:pt x="2858901" y="4440590"/>
                  <a:pt x="2562709" y="4503600"/>
                  <a:pt x="2251800" y="4503600"/>
                </a:cubicBezTo>
                <a:cubicBezTo>
                  <a:pt x="2018619" y="4503600"/>
                  <a:pt x="1793715" y="4468157"/>
                  <a:pt x="1582183" y="4402364"/>
                </a:cubicBezTo>
                <a:lnTo>
                  <a:pt x="1390054" y="4332043"/>
                </a:lnTo>
                <a:lnTo>
                  <a:pt x="1403354" y="4312315"/>
                </a:lnTo>
                <a:cubicBezTo>
                  <a:pt x="1411603" y="4292813"/>
                  <a:pt x="1416164" y="4271371"/>
                  <a:pt x="1416164" y="4248864"/>
                </a:cubicBezTo>
                <a:lnTo>
                  <a:pt x="1416164" y="3596842"/>
                </a:lnTo>
                <a:cubicBezTo>
                  <a:pt x="1416164" y="3506814"/>
                  <a:pt x="1343182" y="3433832"/>
                  <a:pt x="1253154" y="3433832"/>
                </a:cubicBezTo>
                <a:lnTo>
                  <a:pt x="337811" y="3433832"/>
                </a:lnTo>
                <a:lnTo>
                  <a:pt x="271780" y="3325142"/>
                </a:lnTo>
                <a:cubicBezTo>
                  <a:pt x="98454" y="3006077"/>
                  <a:pt x="0" y="2640436"/>
                  <a:pt x="0" y="2251800"/>
                </a:cubicBezTo>
                <a:cubicBezTo>
                  <a:pt x="0" y="1785437"/>
                  <a:pt x="141773" y="1352187"/>
                  <a:pt x="384572" y="992797"/>
                </a:cubicBezTo>
                <a:lnTo>
                  <a:pt x="495618" y="844298"/>
                </a:lnTo>
                <a:lnTo>
                  <a:pt x="1253154" y="844298"/>
                </a:lnTo>
                <a:cubicBezTo>
                  <a:pt x="1343182" y="844298"/>
                  <a:pt x="1416164" y="771316"/>
                  <a:pt x="1416164" y="681288"/>
                </a:cubicBezTo>
                <a:lnTo>
                  <a:pt x="1416164" y="162001"/>
                </a:lnTo>
                <a:lnTo>
                  <a:pt x="1582183" y="101236"/>
                </a:lnTo>
                <a:cubicBezTo>
                  <a:pt x="1793715" y="35443"/>
                  <a:pt x="2018619" y="0"/>
                  <a:pt x="2251800" y="0"/>
                </a:cubicBezTo>
                <a:close/>
              </a:path>
            </a:pathLst>
          </a:cu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35" name="자유형 27">
            <a:extLst>
              <a:ext uri="{FF2B5EF4-FFF2-40B4-BE49-F238E27FC236}">
                <a16:creationId xmlns:a16="http://schemas.microsoft.com/office/drawing/2014/main" id="{7B66BD52-D36F-4923-D8F7-A69257AB817E}"/>
              </a:ext>
            </a:extLst>
          </p:cNvPr>
          <p:cNvSpPr/>
          <p:nvPr/>
        </p:nvSpPr>
        <p:spPr>
          <a:xfrm flipV="1">
            <a:off x="1709158" y="1018573"/>
            <a:ext cx="9205769" cy="85156"/>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38" name="Image 37">
            <a:extLst>
              <a:ext uri="{FF2B5EF4-FFF2-40B4-BE49-F238E27FC236}">
                <a16:creationId xmlns:a16="http://schemas.microsoft.com/office/drawing/2014/main" id="{3DA5EA14-9ADD-3079-5566-721DC88E156C}"/>
              </a:ext>
            </a:extLst>
          </p:cNvPr>
          <p:cNvPicPr>
            <a:picLocks noChangeAspect="1"/>
          </p:cNvPicPr>
          <p:nvPr/>
        </p:nvPicPr>
        <p:blipFill>
          <a:blip r:embed="rId3"/>
          <a:stretch>
            <a:fillRect/>
          </a:stretch>
        </p:blipFill>
        <p:spPr>
          <a:xfrm>
            <a:off x="11111699" y="15373"/>
            <a:ext cx="1061786" cy="1058302"/>
          </a:xfrm>
          <a:prstGeom prst="rect">
            <a:avLst/>
          </a:prstGeom>
        </p:spPr>
      </p:pic>
      <p:pic>
        <p:nvPicPr>
          <p:cNvPr id="39" name="Image 38">
            <a:extLst>
              <a:ext uri="{FF2B5EF4-FFF2-40B4-BE49-F238E27FC236}">
                <a16:creationId xmlns:a16="http://schemas.microsoft.com/office/drawing/2014/main" id="{89BBBD67-C0B8-F9D8-24F5-2E32BED22A41}"/>
              </a:ext>
            </a:extLst>
          </p:cNvPr>
          <p:cNvPicPr>
            <a:picLocks noChangeAspect="1"/>
          </p:cNvPicPr>
          <p:nvPr/>
        </p:nvPicPr>
        <p:blipFill>
          <a:blip r:embed="rId4"/>
          <a:stretch>
            <a:fillRect/>
          </a:stretch>
        </p:blipFill>
        <p:spPr>
          <a:xfrm>
            <a:off x="-10568" y="3236"/>
            <a:ext cx="1409166" cy="1127333"/>
          </a:xfrm>
          <a:prstGeom prst="rect">
            <a:avLst/>
          </a:prstGeom>
        </p:spPr>
      </p:pic>
      <p:sp>
        <p:nvSpPr>
          <p:cNvPr id="41" name="TextBox 14">
            <a:extLst>
              <a:ext uri="{FF2B5EF4-FFF2-40B4-BE49-F238E27FC236}">
                <a16:creationId xmlns:a16="http://schemas.microsoft.com/office/drawing/2014/main" id="{E8DDD1BF-E145-0B87-2301-1263B2A9A44C}"/>
              </a:ext>
            </a:extLst>
          </p:cNvPr>
          <p:cNvSpPr txBox="1"/>
          <p:nvPr/>
        </p:nvSpPr>
        <p:spPr>
          <a:xfrm>
            <a:off x="1727972" y="243068"/>
            <a:ext cx="9453175" cy="646331"/>
          </a:xfrm>
          <a:prstGeom prst="rect">
            <a:avLst/>
          </a:prstGeom>
          <a:noFill/>
        </p:spPr>
        <p:txBody>
          <a:bodyPr wrap="square" rtlCol="0">
            <a:spAutoFit/>
          </a:bodyPr>
          <a:lstStyle/>
          <a:p>
            <a:pPr algn="ctr"/>
            <a:r>
              <a:rPr lang="fr-FR" altLang="ko-KR" sz="3600" dirty="0">
                <a:solidFill>
                  <a:schemeClr val="accent2">
                    <a:lumMod val="75000"/>
                  </a:schemeClr>
                </a:solidFill>
              </a:rPr>
              <a:t>Qualités essentielles d'un coach en radiothérapie</a:t>
            </a:r>
            <a:endParaRPr lang="en-US" altLang="ko-KR" sz="3600" dirty="0">
              <a:solidFill>
                <a:schemeClr val="accent2">
                  <a:lumMod val="75000"/>
                </a:schemeClr>
              </a:solidFill>
            </a:endParaRPr>
          </a:p>
        </p:txBody>
      </p:sp>
      <p:sp>
        <p:nvSpPr>
          <p:cNvPr id="42" name="Oval 10">
            <a:extLst>
              <a:ext uri="{FF2B5EF4-FFF2-40B4-BE49-F238E27FC236}">
                <a16:creationId xmlns:a16="http://schemas.microsoft.com/office/drawing/2014/main" id="{58552E48-1EA0-0928-4AED-16A417548869}"/>
              </a:ext>
            </a:extLst>
          </p:cNvPr>
          <p:cNvSpPr/>
          <p:nvPr/>
        </p:nvSpPr>
        <p:spPr>
          <a:xfrm>
            <a:off x="1239131" y="291865"/>
            <a:ext cx="560805" cy="53582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3</a:t>
            </a:r>
          </a:p>
        </p:txBody>
      </p:sp>
      <p:pic>
        <p:nvPicPr>
          <p:cNvPr id="2" name="Image 1">
            <a:extLst>
              <a:ext uri="{FF2B5EF4-FFF2-40B4-BE49-F238E27FC236}">
                <a16:creationId xmlns:a16="http://schemas.microsoft.com/office/drawing/2014/main" id="{BE021CB1-076D-0A60-FEE3-5000A91D0675}"/>
              </a:ext>
            </a:extLst>
          </p:cNvPr>
          <p:cNvPicPr>
            <a:picLocks noChangeAspect="1"/>
          </p:cNvPicPr>
          <p:nvPr/>
        </p:nvPicPr>
        <p:blipFill>
          <a:blip r:embed="rId5"/>
          <a:stretch>
            <a:fillRect/>
          </a:stretch>
        </p:blipFill>
        <p:spPr>
          <a:xfrm>
            <a:off x="4018883" y="2225777"/>
            <a:ext cx="3955707" cy="4006793"/>
          </a:xfrm>
          <a:prstGeom prst="ellipse">
            <a:avLst/>
          </a:prstGeom>
          <a:ln>
            <a:noFill/>
          </a:ln>
          <a:effectLst>
            <a:softEdge rad="112500"/>
          </a:effectLst>
        </p:spPr>
      </p:pic>
    </p:spTree>
    <p:extLst>
      <p:ext uri="{BB962C8B-B14F-4D97-AF65-F5344CB8AC3E}">
        <p14:creationId xmlns:p14="http://schemas.microsoft.com/office/powerpoint/2010/main" val="403933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864B20A-61DC-FC5B-7418-A03CCA66D376}"/>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2" name="Image 1">
            <a:extLst>
              <a:ext uri="{FF2B5EF4-FFF2-40B4-BE49-F238E27FC236}">
                <a16:creationId xmlns:a16="http://schemas.microsoft.com/office/drawing/2014/main" id="{EFEE328B-50B5-889E-86FE-39AD87E41BB9}"/>
              </a:ext>
            </a:extLst>
          </p:cNvPr>
          <p:cNvPicPr>
            <a:picLocks noChangeAspect="1"/>
          </p:cNvPicPr>
          <p:nvPr/>
        </p:nvPicPr>
        <p:blipFill>
          <a:blip r:embed="rId3"/>
          <a:stretch>
            <a:fillRect/>
          </a:stretch>
        </p:blipFill>
        <p:spPr>
          <a:xfrm>
            <a:off x="11020938" y="3797"/>
            <a:ext cx="1171062" cy="1167220"/>
          </a:xfrm>
          <a:prstGeom prst="rect">
            <a:avLst/>
          </a:prstGeom>
        </p:spPr>
      </p:pic>
      <p:sp>
        <p:nvSpPr>
          <p:cNvPr id="9" name="자유형 27">
            <a:extLst>
              <a:ext uri="{FF2B5EF4-FFF2-40B4-BE49-F238E27FC236}">
                <a16:creationId xmlns:a16="http://schemas.microsoft.com/office/drawing/2014/main" id="{EB416850-8225-5AE5-3C4F-95826D5FC930}"/>
              </a:ext>
            </a:extLst>
          </p:cNvPr>
          <p:cNvSpPr/>
          <p:nvPr/>
        </p:nvSpPr>
        <p:spPr>
          <a:xfrm flipV="1">
            <a:off x="1709158" y="1041723"/>
            <a:ext cx="9136320" cy="62006"/>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id="{8CEF3D06-4C49-39C3-54C3-46030F467C98}"/>
              </a:ext>
            </a:extLst>
          </p:cNvPr>
          <p:cNvSpPr/>
          <p:nvPr/>
        </p:nvSpPr>
        <p:spPr>
          <a:xfrm>
            <a:off x="1266350" y="241116"/>
            <a:ext cx="560805" cy="53582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3</a:t>
            </a:r>
          </a:p>
        </p:txBody>
      </p:sp>
      <p:pic>
        <p:nvPicPr>
          <p:cNvPr id="12" name="Image 11">
            <a:extLst>
              <a:ext uri="{FF2B5EF4-FFF2-40B4-BE49-F238E27FC236}">
                <a16:creationId xmlns:a16="http://schemas.microsoft.com/office/drawing/2014/main" id="{B5914950-E60B-428B-E3BC-37BB2DA599CD}"/>
              </a:ext>
            </a:extLst>
          </p:cNvPr>
          <p:cNvPicPr>
            <a:picLocks noChangeAspect="1"/>
          </p:cNvPicPr>
          <p:nvPr/>
        </p:nvPicPr>
        <p:blipFill>
          <a:blip r:embed="rId4"/>
          <a:stretch>
            <a:fillRect/>
          </a:stretch>
        </p:blipFill>
        <p:spPr>
          <a:xfrm>
            <a:off x="-33718" y="3236"/>
            <a:ext cx="1409166" cy="1127333"/>
          </a:xfrm>
          <a:prstGeom prst="rect">
            <a:avLst/>
          </a:prstGeom>
        </p:spPr>
      </p:pic>
      <p:sp>
        <p:nvSpPr>
          <p:cNvPr id="14" name="TextBox 14">
            <a:extLst>
              <a:ext uri="{FF2B5EF4-FFF2-40B4-BE49-F238E27FC236}">
                <a16:creationId xmlns:a16="http://schemas.microsoft.com/office/drawing/2014/main" id="{9360351F-917B-B17B-C043-18A3CCF71D1D}"/>
              </a:ext>
            </a:extLst>
          </p:cNvPr>
          <p:cNvSpPr txBox="1"/>
          <p:nvPr/>
        </p:nvSpPr>
        <p:spPr>
          <a:xfrm>
            <a:off x="1770928" y="196775"/>
            <a:ext cx="9606988" cy="646331"/>
          </a:xfrm>
          <a:prstGeom prst="rect">
            <a:avLst/>
          </a:prstGeom>
          <a:noFill/>
        </p:spPr>
        <p:txBody>
          <a:bodyPr wrap="square" rtlCol="0">
            <a:spAutoFit/>
          </a:bodyPr>
          <a:lstStyle/>
          <a:p>
            <a:r>
              <a:rPr lang="fr-FR" altLang="ko-KR" sz="3600" dirty="0">
                <a:solidFill>
                  <a:schemeClr val="accent2">
                    <a:lumMod val="75000"/>
                  </a:schemeClr>
                </a:solidFill>
              </a:rPr>
              <a:t>Qualités essentielles d'un coach en radiothérapie</a:t>
            </a:r>
            <a:endParaRPr lang="en-US" altLang="ko-KR" sz="3600" dirty="0">
              <a:solidFill>
                <a:schemeClr val="accent2">
                  <a:lumMod val="75000"/>
                </a:schemeClr>
              </a:solidFill>
            </a:endParaRPr>
          </a:p>
        </p:txBody>
      </p:sp>
      <p:pic>
        <p:nvPicPr>
          <p:cNvPr id="17" name="Image 16">
            <a:extLst>
              <a:ext uri="{FF2B5EF4-FFF2-40B4-BE49-F238E27FC236}">
                <a16:creationId xmlns:a16="http://schemas.microsoft.com/office/drawing/2014/main" id="{9B227A53-CEC5-5A5B-C92F-065847AAC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2096">
            <a:off x="10063476" y="5178908"/>
            <a:ext cx="2297588" cy="888520"/>
          </a:xfrm>
          <a:prstGeom prst="rect">
            <a:avLst/>
          </a:prstGeom>
        </p:spPr>
      </p:pic>
      <p:sp>
        <p:nvSpPr>
          <p:cNvPr id="7" name="Ellipse 6">
            <a:extLst>
              <a:ext uri="{FF2B5EF4-FFF2-40B4-BE49-F238E27FC236}">
                <a16:creationId xmlns:a16="http://schemas.microsoft.com/office/drawing/2014/main" id="{425E7ACD-BA88-E6B7-BD7A-73A5E89F3A68}"/>
              </a:ext>
            </a:extLst>
          </p:cNvPr>
          <p:cNvSpPr/>
          <p:nvPr/>
        </p:nvSpPr>
        <p:spPr>
          <a:xfrm>
            <a:off x="3499945" y="1643741"/>
            <a:ext cx="4393324" cy="1622800"/>
          </a:xfrm>
          <a:prstGeom prst="ellipse">
            <a:avLst/>
          </a:prstGeom>
        </p:spPr>
        <p:style>
          <a:lnRef idx="0">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10" name="Flèche : bas 9">
            <a:extLst>
              <a:ext uri="{FF2B5EF4-FFF2-40B4-BE49-F238E27FC236}">
                <a16:creationId xmlns:a16="http://schemas.microsoft.com/office/drawing/2014/main" id="{A540BABD-562C-FC98-EF7D-D9974EDB18F6}"/>
              </a:ext>
            </a:extLst>
          </p:cNvPr>
          <p:cNvSpPr/>
          <p:nvPr/>
        </p:nvSpPr>
        <p:spPr>
          <a:xfrm>
            <a:off x="5350110" y="5270008"/>
            <a:ext cx="771751" cy="67712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13" name="Forme libre : forme 12">
            <a:extLst>
              <a:ext uri="{FF2B5EF4-FFF2-40B4-BE49-F238E27FC236}">
                <a16:creationId xmlns:a16="http://schemas.microsoft.com/office/drawing/2014/main" id="{EBF5D9B2-50B7-184F-505F-673979E42C87}"/>
              </a:ext>
            </a:extLst>
          </p:cNvPr>
          <p:cNvSpPr/>
          <p:nvPr/>
        </p:nvSpPr>
        <p:spPr>
          <a:xfrm>
            <a:off x="3405358" y="5843402"/>
            <a:ext cx="4661255" cy="569589"/>
          </a:xfrm>
          <a:custGeom>
            <a:avLst/>
            <a:gdLst>
              <a:gd name="connsiteX0" fmla="*/ 0 w 4661255"/>
              <a:gd name="connsiteY0" fmla="*/ 0 h 569589"/>
              <a:gd name="connsiteX1" fmla="*/ 4661255 w 4661255"/>
              <a:gd name="connsiteY1" fmla="*/ 0 h 569589"/>
              <a:gd name="connsiteX2" fmla="*/ 4661255 w 4661255"/>
              <a:gd name="connsiteY2" fmla="*/ 569589 h 569589"/>
              <a:gd name="connsiteX3" fmla="*/ 0 w 4661255"/>
              <a:gd name="connsiteY3" fmla="*/ 569589 h 569589"/>
              <a:gd name="connsiteX4" fmla="*/ 0 w 4661255"/>
              <a:gd name="connsiteY4" fmla="*/ 0 h 569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1255" h="569589">
                <a:moveTo>
                  <a:pt x="0" y="0"/>
                </a:moveTo>
                <a:lnTo>
                  <a:pt x="4661255" y="0"/>
                </a:lnTo>
                <a:lnTo>
                  <a:pt x="4661255" y="569589"/>
                </a:lnTo>
                <a:lnTo>
                  <a:pt x="0" y="5695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b="1" kern="1200" dirty="0">
                <a:solidFill>
                  <a:schemeClr val="accent1">
                    <a:lumMod val="75000"/>
                  </a:schemeClr>
                </a:solidFill>
                <a:latin typeface="+mj-lt"/>
              </a:rPr>
              <a:t>Le coach en radiothérapie </a:t>
            </a:r>
            <a:endParaRPr lang="fr-FR" sz="3200" b="1" kern="1200" dirty="0">
              <a:solidFill>
                <a:schemeClr val="accent1">
                  <a:lumMod val="75000"/>
                </a:schemeClr>
              </a:solidFill>
            </a:endParaRPr>
          </a:p>
        </p:txBody>
      </p:sp>
      <p:sp>
        <p:nvSpPr>
          <p:cNvPr id="15" name="Forme libre : forme 14">
            <a:extLst>
              <a:ext uri="{FF2B5EF4-FFF2-40B4-BE49-F238E27FC236}">
                <a16:creationId xmlns:a16="http://schemas.microsoft.com/office/drawing/2014/main" id="{F1B144C5-F155-7C60-1864-5164E0802AAF}"/>
              </a:ext>
            </a:extLst>
          </p:cNvPr>
          <p:cNvSpPr/>
          <p:nvPr/>
        </p:nvSpPr>
        <p:spPr>
          <a:xfrm>
            <a:off x="4932158" y="3373352"/>
            <a:ext cx="1764001" cy="1389152"/>
          </a:xfrm>
          <a:custGeom>
            <a:avLst/>
            <a:gdLst>
              <a:gd name="connsiteX0" fmla="*/ 0 w 1630170"/>
              <a:gd name="connsiteY0" fmla="*/ 694576 h 1389152"/>
              <a:gd name="connsiteX1" fmla="*/ 815085 w 1630170"/>
              <a:gd name="connsiteY1" fmla="*/ 0 h 1389152"/>
              <a:gd name="connsiteX2" fmla="*/ 1630170 w 1630170"/>
              <a:gd name="connsiteY2" fmla="*/ 694576 h 1389152"/>
              <a:gd name="connsiteX3" fmla="*/ 815085 w 1630170"/>
              <a:gd name="connsiteY3" fmla="*/ 1389152 h 1389152"/>
              <a:gd name="connsiteX4" fmla="*/ 0 w 1630170"/>
              <a:gd name="connsiteY4" fmla="*/ 694576 h 138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170" h="1389152">
                <a:moveTo>
                  <a:pt x="0" y="694576"/>
                </a:moveTo>
                <a:cubicBezTo>
                  <a:pt x="0" y="310972"/>
                  <a:pt x="364926" y="0"/>
                  <a:pt x="815085" y="0"/>
                </a:cubicBezTo>
                <a:cubicBezTo>
                  <a:pt x="1265244" y="0"/>
                  <a:pt x="1630170" y="310972"/>
                  <a:pt x="1630170" y="694576"/>
                </a:cubicBezTo>
                <a:cubicBezTo>
                  <a:pt x="1630170" y="1078180"/>
                  <a:pt x="1265244" y="1389152"/>
                  <a:pt x="815085" y="1389152"/>
                </a:cubicBezTo>
                <a:cubicBezTo>
                  <a:pt x="364926" y="1389152"/>
                  <a:pt x="0" y="1078180"/>
                  <a:pt x="0" y="694576"/>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6513" tIns="221217" rIns="256513" bIns="221217"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accent1">
                    <a:lumMod val="75000"/>
                  </a:schemeClr>
                </a:solidFill>
                <a:latin typeface="+mj-lt"/>
              </a:rPr>
              <a:t>Professionnels avancées</a:t>
            </a:r>
            <a:endParaRPr lang="fr-FR" sz="1400" b="1" kern="1200" dirty="0">
              <a:solidFill>
                <a:schemeClr val="accent1">
                  <a:lumMod val="75000"/>
                </a:schemeClr>
              </a:solidFill>
            </a:endParaRPr>
          </a:p>
        </p:txBody>
      </p:sp>
      <p:sp>
        <p:nvSpPr>
          <p:cNvPr id="16" name="Forme libre : forme 15">
            <a:extLst>
              <a:ext uri="{FF2B5EF4-FFF2-40B4-BE49-F238E27FC236}">
                <a16:creationId xmlns:a16="http://schemas.microsoft.com/office/drawing/2014/main" id="{809F03FA-6008-FC59-956A-C164A5A780A1}"/>
              </a:ext>
            </a:extLst>
          </p:cNvPr>
          <p:cNvSpPr/>
          <p:nvPr/>
        </p:nvSpPr>
        <p:spPr>
          <a:xfrm>
            <a:off x="3983422" y="2128974"/>
            <a:ext cx="1828305" cy="1389152"/>
          </a:xfrm>
          <a:custGeom>
            <a:avLst/>
            <a:gdLst>
              <a:gd name="connsiteX0" fmla="*/ 0 w 1828305"/>
              <a:gd name="connsiteY0" fmla="*/ 694576 h 1389152"/>
              <a:gd name="connsiteX1" fmla="*/ 914153 w 1828305"/>
              <a:gd name="connsiteY1" fmla="*/ 0 h 1389152"/>
              <a:gd name="connsiteX2" fmla="*/ 1828306 w 1828305"/>
              <a:gd name="connsiteY2" fmla="*/ 694576 h 1389152"/>
              <a:gd name="connsiteX3" fmla="*/ 914153 w 1828305"/>
              <a:gd name="connsiteY3" fmla="*/ 1389152 h 1389152"/>
              <a:gd name="connsiteX4" fmla="*/ 0 w 1828305"/>
              <a:gd name="connsiteY4" fmla="*/ 694576 h 138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305" h="1389152">
                <a:moveTo>
                  <a:pt x="0" y="694576"/>
                </a:moveTo>
                <a:cubicBezTo>
                  <a:pt x="0" y="310972"/>
                  <a:pt x="409280" y="0"/>
                  <a:pt x="914153" y="0"/>
                </a:cubicBezTo>
                <a:cubicBezTo>
                  <a:pt x="1419026" y="0"/>
                  <a:pt x="1828306" y="310972"/>
                  <a:pt x="1828306" y="694576"/>
                </a:cubicBezTo>
                <a:cubicBezTo>
                  <a:pt x="1828306" y="1078180"/>
                  <a:pt x="1419026" y="1389152"/>
                  <a:pt x="914153" y="1389152"/>
                </a:cubicBezTo>
                <a:cubicBezTo>
                  <a:pt x="409280" y="1389152"/>
                  <a:pt x="0" y="1078180"/>
                  <a:pt x="0" y="694576"/>
                </a:cubicBezTo>
                <a:close/>
              </a:path>
            </a:pathLst>
          </a:custGeom>
        </p:spPr>
        <p:style>
          <a:lnRef idx="3">
            <a:schemeClr val="lt1">
              <a:hueOff val="0"/>
              <a:satOff val="0"/>
              <a:lumOff val="0"/>
              <a:alphaOff val="0"/>
            </a:schemeClr>
          </a:lnRef>
          <a:fillRef idx="1">
            <a:schemeClr val="accent2">
              <a:hueOff val="-727682"/>
              <a:satOff val="-41964"/>
              <a:lumOff val="4314"/>
              <a:alphaOff val="0"/>
            </a:schemeClr>
          </a:fillRef>
          <a:effectRef idx="1">
            <a:schemeClr val="accent2">
              <a:hueOff val="-727682"/>
              <a:satOff val="-41964"/>
              <a:lumOff val="4314"/>
              <a:alphaOff val="0"/>
            </a:schemeClr>
          </a:effectRef>
          <a:fontRef idx="minor">
            <a:schemeClr val="lt1"/>
          </a:fontRef>
        </p:style>
        <p:txBody>
          <a:bodyPr spcFirstLastPara="0" vert="horz" wrap="square" lIns="285529" tIns="221217" rIns="285529" bIns="221217"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accent1">
                    <a:lumMod val="75000"/>
                  </a:schemeClr>
                </a:solidFill>
                <a:latin typeface="+mj-lt"/>
              </a:rPr>
              <a:t>Des compétences interpersonnelles </a:t>
            </a:r>
            <a:endParaRPr lang="fr-FR" sz="1400" b="1" kern="1200" dirty="0">
              <a:solidFill>
                <a:schemeClr val="accent1">
                  <a:lumMod val="75000"/>
                </a:schemeClr>
              </a:solidFill>
            </a:endParaRPr>
          </a:p>
        </p:txBody>
      </p:sp>
      <p:sp>
        <p:nvSpPr>
          <p:cNvPr id="18" name="Forme libre : forme 17">
            <a:extLst>
              <a:ext uri="{FF2B5EF4-FFF2-40B4-BE49-F238E27FC236}">
                <a16:creationId xmlns:a16="http://schemas.microsoft.com/office/drawing/2014/main" id="{37087749-1956-BB0D-46C4-7FEE8BDEA36E}"/>
              </a:ext>
            </a:extLst>
          </p:cNvPr>
          <p:cNvSpPr/>
          <p:nvPr/>
        </p:nvSpPr>
        <p:spPr>
          <a:xfrm>
            <a:off x="5750893" y="2055407"/>
            <a:ext cx="1764001" cy="1389152"/>
          </a:xfrm>
          <a:custGeom>
            <a:avLst/>
            <a:gdLst>
              <a:gd name="connsiteX0" fmla="*/ 0 w 1764001"/>
              <a:gd name="connsiteY0" fmla="*/ 694576 h 1389152"/>
              <a:gd name="connsiteX1" fmla="*/ 882001 w 1764001"/>
              <a:gd name="connsiteY1" fmla="*/ 0 h 1389152"/>
              <a:gd name="connsiteX2" fmla="*/ 1764002 w 1764001"/>
              <a:gd name="connsiteY2" fmla="*/ 694576 h 1389152"/>
              <a:gd name="connsiteX3" fmla="*/ 882001 w 1764001"/>
              <a:gd name="connsiteY3" fmla="*/ 1389152 h 1389152"/>
              <a:gd name="connsiteX4" fmla="*/ 0 w 1764001"/>
              <a:gd name="connsiteY4" fmla="*/ 694576 h 138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01" h="1389152">
                <a:moveTo>
                  <a:pt x="0" y="694576"/>
                </a:moveTo>
                <a:cubicBezTo>
                  <a:pt x="0" y="310972"/>
                  <a:pt x="394885" y="0"/>
                  <a:pt x="882001" y="0"/>
                </a:cubicBezTo>
                <a:cubicBezTo>
                  <a:pt x="1369117" y="0"/>
                  <a:pt x="1764002" y="310972"/>
                  <a:pt x="1764002" y="694576"/>
                </a:cubicBezTo>
                <a:cubicBezTo>
                  <a:pt x="1764002" y="1078180"/>
                  <a:pt x="1369117" y="1389152"/>
                  <a:pt x="882001" y="1389152"/>
                </a:cubicBezTo>
                <a:cubicBezTo>
                  <a:pt x="394885" y="1389152"/>
                  <a:pt x="0" y="1078180"/>
                  <a:pt x="0" y="694576"/>
                </a:cubicBezTo>
                <a:close/>
              </a:path>
            </a:pathLst>
          </a:custGeom>
        </p:spPr>
        <p:style>
          <a:lnRef idx="3">
            <a:schemeClr val="lt1">
              <a:hueOff val="0"/>
              <a:satOff val="0"/>
              <a:lumOff val="0"/>
              <a:alphaOff val="0"/>
            </a:schemeClr>
          </a:lnRef>
          <a:fillRef idx="1">
            <a:schemeClr val="accent2">
              <a:hueOff val="-1455363"/>
              <a:satOff val="-83928"/>
              <a:lumOff val="8628"/>
              <a:alphaOff val="0"/>
            </a:schemeClr>
          </a:fillRef>
          <a:effectRef idx="1">
            <a:schemeClr val="accent2">
              <a:hueOff val="-1455363"/>
              <a:satOff val="-83928"/>
              <a:lumOff val="8628"/>
              <a:alphaOff val="0"/>
            </a:schemeClr>
          </a:effectRef>
          <a:fontRef idx="minor">
            <a:schemeClr val="lt1"/>
          </a:fontRef>
        </p:style>
        <p:txBody>
          <a:bodyPr spcFirstLastPara="0" vert="horz" wrap="square" lIns="278652" tIns="223757" rIns="278652" bIns="223757"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accent1">
                    <a:lumMod val="75000"/>
                  </a:schemeClr>
                </a:solidFill>
                <a:latin typeface="+mj-lt"/>
              </a:rPr>
              <a:t>L’intelligence émotionnelle </a:t>
            </a:r>
            <a:endParaRPr lang="fr-FR" sz="1600" b="1" kern="1200" dirty="0">
              <a:solidFill>
                <a:schemeClr val="accent1">
                  <a:lumMod val="75000"/>
                </a:schemeClr>
              </a:solidFill>
            </a:endParaRPr>
          </a:p>
        </p:txBody>
      </p:sp>
      <p:sp>
        <p:nvSpPr>
          <p:cNvPr id="19" name="Forme 18">
            <a:extLst>
              <a:ext uri="{FF2B5EF4-FFF2-40B4-BE49-F238E27FC236}">
                <a16:creationId xmlns:a16="http://schemas.microsoft.com/office/drawing/2014/main" id="{07465C1E-4D2F-4CB5-9EAE-0C95A04683DF}"/>
              </a:ext>
            </a:extLst>
          </p:cNvPr>
          <p:cNvSpPr/>
          <p:nvPr/>
        </p:nvSpPr>
        <p:spPr>
          <a:xfrm>
            <a:off x="3381789" y="1498282"/>
            <a:ext cx="4629636" cy="3771726"/>
          </a:xfrm>
          <a:prstGeom prst="funnel">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fr-FR" dirty="0"/>
          </a:p>
        </p:txBody>
      </p:sp>
    </p:spTree>
    <p:extLst>
      <p:ext uri="{BB962C8B-B14F-4D97-AF65-F5344CB8AC3E}">
        <p14:creationId xmlns:p14="http://schemas.microsoft.com/office/powerpoint/2010/main" val="325034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BA46098-B974-E225-EF69-77BC779AEFFD}"/>
              </a:ext>
            </a:extLst>
          </p:cNvPr>
          <p:cNvSpPr>
            <a:spLocks noGrp="1"/>
          </p:cNvSpPr>
          <p:nvPr>
            <p:ph type="sldNum" sz="quarter" idx="12"/>
          </p:nvPr>
        </p:nvSpPr>
        <p:spPr>
          <a:xfrm>
            <a:off x="8579069" y="6356350"/>
            <a:ext cx="2743200" cy="365125"/>
          </a:xfrm>
        </p:spPr>
        <p:txBody>
          <a:bodyPr/>
          <a:lstStyle/>
          <a:p>
            <a:fld id="{D57F1E4F-1CFF-5643-939E-217C01CDF565}" type="slidenum">
              <a:rPr lang="en-US" smtClean="0"/>
              <a:pPr/>
              <a:t>8</a:t>
            </a:fld>
            <a:endParaRPr lang="en-US" dirty="0"/>
          </a:p>
        </p:txBody>
      </p:sp>
      <p:sp>
        <p:nvSpPr>
          <p:cNvPr id="6" name="Google Shape;548;p36">
            <a:extLst>
              <a:ext uri="{FF2B5EF4-FFF2-40B4-BE49-F238E27FC236}">
                <a16:creationId xmlns:a16="http://schemas.microsoft.com/office/drawing/2014/main" id="{4FB97B3D-E67A-F866-6AD5-10A3F6720E6D}"/>
              </a:ext>
            </a:extLst>
          </p:cNvPr>
          <p:cNvSpPr/>
          <p:nvPr/>
        </p:nvSpPr>
        <p:spPr>
          <a:xfrm>
            <a:off x="763465" y="1798258"/>
            <a:ext cx="4070190" cy="1175011"/>
          </a:xfrm>
          <a:prstGeom prst="ellipse">
            <a:avLst/>
          </a:prstGeom>
          <a:solidFill>
            <a:schemeClr val="accent2">
              <a:lumMod val="40000"/>
              <a:lumOff val="60000"/>
            </a:schemeClr>
          </a:solidFill>
          <a:ln>
            <a:noFill/>
          </a:ln>
          <a:scene3d>
            <a:camera prst="orthographicFront"/>
            <a:lightRig rig="threePt" dir="t"/>
          </a:scene3d>
          <a:sp3d>
            <a:bevelT/>
          </a:sp3d>
        </p:spPr>
        <p:txBody>
          <a:bodyPr spcFirstLastPara="1" wrap="square" lIns="91425" tIns="91425" rIns="91425" bIns="91425" anchor="ctr" anchorCtr="0">
            <a:noAutofit/>
          </a:bodyPr>
          <a:lstStyle/>
          <a:p>
            <a:pPr lvl="0" algn="ctr"/>
            <a:r>
              <a:rPr lang="fr-FR" sz="2400" b="1" dirty="0">
                <a:solidFill>
                  <a:schemeClr val="accent1">
                    <a:lumMod val="75000"/>
                  </a:schemeClr>
                </a:solidFill>
              </a:rPr>
              <a:t>Dossier médicale de patient</a:t>
            </a:r>
            <a:endParaRPr sz="2400" b="1" dirty="0">
              <a:solidFill>
                <a:schemeClr val="accent1">
                  <a:lumMod val="75000"/>
                </a:schemeClr>
              </a:solidFill>
              <a:latin typeface="Amasis MT Pro Black" panose="02040A04050005020304"/>
            </a:endParaRPr>
          </a:p>
        </p:txBody>
      </p:sp>
      <p:sp>
        <p:nvSpPr>
          <p:cNvPr id="8" name="Google Shape;548;p36">
            <a:extLst>
              <a:ext uri="{FF2B5EF4-FFF2-40B4-BE49-F238E27FC236}">
                <a16:creationId xmlns:a16="http://schemas.microsoft.com/office/drawing/2014/main" id="{14D09427-C9BC-69EB-15A4-2586A7E42B87}"/>
              </a:ext>
            </a:extLst>
          </p:cNvPr>
          <p:cNvSpPr/>
          <p:nvPr/>
        </p:nvSpPr>
        <p:spPr>
          <a:xfrm>
            <a:off x="7511427" y="4821919"/>
            <a:ext cx="4000525" cy="1175011"/>
          </a:xfrm>
          <a:prstGeom prst="ellipse">
            <a:avLst/>
          </a:prstGeom>
          <a:solidFill>
            <a:schemeClr val="accent2">
              <a:lumMod val="40000"/>
              <a:lumOff val="60000"/>
            </a:schemeClr>
          </a:solidFill>
          <a:ln>
            <a:noFill/>
          </a:ln>
          <a:scene3d>
            <a:camera prst="orthographicFront"/>
            <a:lightRig rig="threePt" dir="t"/>
          </a:scene3d>
          <a:sp3d>
            <a:bevelT/>
          </a:sp3d>
        </p:spPr>
        <p:txBody>
          <a:bodyPr spcFirstLastPara="1" wrap="square" lIns="91425" tIns="91425" rIns="91425" bIns="91425" anchor="ctr" anchorCtr="0">
            <a:noAutofit/>
          </a:bodyPr>
          <a:lstStyle/>
          <a:p>
            <a:pPr lvl="0" algn="ctr"/>
            <a:r>
              <a:rPr lang="fr-FR" sz="2400" b="1" dirty="0">
                <a:solidFill>
                  <a:schemeClr val="accent1">
                    <a:lumMod val="75000"/>
                  </a:schemeClr>
                </a:solidFill>
              </a:rPr>
              <a:t>Fiches d’information</a:t>
            </a:r>
          </a:p>
          <a:p>
            <a:pPr lvl="0" algn="ctr"/>
            <a:r>
              <a:rPr lang="fr-FR" sz="2400" b="1" dirty="0">
                <a:solidFill>
                  <a:schemeClr val="accent1">
                    <a:lumMod val="75000"/>
                  </a:schemeClr>
                </a:solidFill>
              </a:rPr>
              <a:t>( brochure)</a:t>
            </a:r>
            <a:endParaRPr sz="3600" b="1" dirty="0">
              <a:solidFill>
                <a:schemeClr val="accent1">
                  <a:lumMod val="75000"/>
                </a:schemeClr>
              </a:solidFill>
              <a:latin typeface="Amasis MT Pro Black" panose="02040A04050005020304"/>
            </a:endParaRPr>
          </a:p>
        </p:txBody>
      </p:sp>
      <p:sp>
        <p:nvSpPr>
          <p:cNvPr id="12" name="자유형 27">
            <a:extLst>
              <a:ext uri="{FF2B5EF4-FFF2-40B4-BE49-F238E27FC236}">
                <a16:creationId xmlns:a16="http://schemas.microsoft.com/office/drawing/2014/main" id="{6DA0036E-FE9F-FA36-212B-26F1E757D94D}"/>
              </a:ext>
            </a:extLst>
          </p:cNvPr>
          <p:cNvSpPr/>
          <p:nvPr/>
        </p:nvSpPr>
        <p:spPr>
          <a:xfrm>
            <a:off x="1709158" y="1103728"/>
            <a:ext cx="718789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13" name="Image 12">
            <a:extLst>
              <a:ext uri="{FF2B5EF4-FFF2-40B4-BE49-F238E27FC236}">
                <a16:creationId xmlns:a16="http://schemas.microsoft.com/office/drawing/2014/main" id="{EDF3A381-8F45-9F6F-561D-728880BE5C54}"/>
              </a:ext>
            </a:extLst>
          </p:cNvPr>
          <p:cNvPicPr>
            <a:picLocks noChangeAspect="1"/>
          </p:cNvPicPr>
          <p:nvPr/>
        </p:nvPicPr>
        <p:blipFill>
          <a:blip r:embed="rId3"/>
          <a:stretch>
            <a:fillRect/>
          </a:stretch>
        </p:blipFill>
        <p:spPr>
          <a:xfrm>
            <a:off x="12582" y="3236"/>
            <a:ext cx="1409166" cy="1127333"/>
          </a:xfrm>
          <a:prstGeom prst="rect">
            <a:avLst/>
          </a:prstGeom>
        </p:spPr>
      </p:pic>
      <p:sp>
        <p:nvSpPr>
          <p:cNvPr id="14" name="Oval 10">
            <a:extLst>
              <a:ext uri="{FF2B5EF4-FFF2-40B4-BE49-F238E27FC236}">
                <a16:creationId xmlns:a16="http://schemas.microsoft.com/office/drawing/2014/main" id="{2FAD9F4A-DE46-D701-3691-122B7A1CDC83}"/>
              </a:ext>
            </a:extLst>
          </p:cNvPr>
          <p:cNvSpPr/>
          <p:nvPr/>
        </p:nvSpPr>
        <p:spPr>
          <a:xfrm>
            <a:off x="1874573" y="302558"/>
            <a:ext cx="560805" cy="5358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4</a:t>
            </a:r>
          </a:p>
        </p:txBody>
      </p:sp>
      <p:sp>
        <p:nvSpPr>
          <p:cNvPr id="15" name="TextBox 12">
            <a:extLst>
              <a:ext uri="{FF2B5EF4-FFF2-40B4-BE49-F238E27FC236}">
                <a16:creationId xmlns:a16="http://schemas.microsoft.com/office/drawing/2014/main" id="{BE8CB721-5270-49F9-F7E7-EB048A667831}"/>
              </a:ext>
            </a:extLst>
          </p:cNvPr>
          <p:cNvSpPr txBox="1"/>
          <p:nvPr/>
        </p:nvSpPr>
        <p:spPr>
          <a:xfrm>
            <a:off x="1771339" y="238763"/>
            <a:ext cx="7338230" cy="769441"/>
          </a:xfrm>
          <a:prstGeom prst="rect">
            <a:avLst/>
          </a:prstGeom>
          <a:noFill/>
        </p:spPr>
        <p:txBody>
          <a:bodyPr wrap="square" rtlCol="0">
            <a:spAutoFit/>
          </a:bodyPr>
          <a:lstStyle/>
          <a:p>
            <a:pPr algn="ctr"/>
            <a:r>
              <a:rPr lang="en-US" altLang="ko-KR" sz="4400" dirty="0" err="1">
                <a:solidFill>
                  <a:schemeClr val="accent2">
                    <a:lumMod val="75000"/>
                  </a:schemeClr>
                </a:solidFill>
              </a:rPr>
              <a:t>Outils</a:t>
            </a:r>
            <a:r>
              <a:rPr lang="en-US" altLang="ko-KR" sz="4400" dirty="0">
                <a:solidFill>
                  <a:schemeClr val="accent2">
                    <a:lumMod val="75000"/>
                  </a:schemeClr>
                </a:solidFill>
              </a:rPr>
              <a:t> et </a:t>
            </a:r>
            <a:r>
              <a:rPr lang="en-US" altLang="ko-KR" sz="4400" dirty="0" err="1">
                <a:solidFill>
                  <a:schemeClr val="accent2">
                    <a:lumMod val="75000"/>
                  </a:schemeClr>
                </a:solidFill>
              </a:rPr>
              <a:t>équipements</a:t>
            </a:r>
            <a:endParaRPr lang="en-US" altLang="ko-KR" sz="4400" dirty="0">
              <a:solidFill>
                <a:schemeClr val="accent2">
                  <a:lumMod val="75000"/>
                </a:schemeClr>
              </a:solidFill>
            </a:endParaRPr>
          </a:p>
        </p:txBody>
      </p:sp>
      <p:pic>
        <p:nvPicPr>
          <p:cNvPr id="16" name="Image 15">
            <a:extLst>
              <a:ext uri="{FF2B5EF4-FFF2-40B4-BE49-F238E27FC236}">
                <a16:creationId xmlns:a16="http://schemas.microsoft.com/office/drawing/2014/main" id="{0DDEB0ED-FB78-1BA6-6136-90D8A4253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457339" y="-395050"/>
            <a:ext cx="1727678" cy="1664430"/>
          </a:xfrm>
          <a:prstGeom prst="rect">
            <a:avLst/>
          </a:prstGeom>
        </p:spPr>
      </p:pic>
      <p:pic>
        <p:nvPicPr>
          <p:cNvPr id="1026" name="Picture 2" descr="La famille peut obtenir le dossier médical d'un défunt">
            <a:extLst>
              <a:ext uri="{FF2B5EF4-FFF2-40B4-BE49-F238E27FC236}">
                <a16:creationId xmlns:a16="http://schemas.microsoft.com/office/drawing/2014/main" id="{D7035D4C-D065-236D-BC9D-CF511242E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097" y="3683349"/>
            <a:ext cx="3566478" cy="2673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AutoShape 4">
            <a:extLst>
              <a:ext uri="{FF2B5EF4-FFF2-40B4-BE49-F238E27FC236}">
                <a16:creationId xmlns:a16="http://schemas.microsoft.com/office/drawing/2014/main" id="{C434E0A3-A6A9-D17E-F4EE-7BB92A40DC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7" name="Image 16">
            <a:extLst>
              <a:ext uri="{FF2B5EF4-FFF2-40B4-BE49-F238E27FC236}">
                <a16:creationId xmlns:a16="http://schemas.microsoft.com/office/drawing/2014/main" id="{DA8DB4EE-2A0D-2317-286D-4B45A8ED529F}"/>
              </a:ext>
            </a:extLst>
          </p:cNvPr>
          <p:cNvPicPr>
            <a:picLocks noChangeAspect="1"/>
          </p:cNvPicPr>
          <p:nvPr/>
        </p:nvPicPr>
        <p:blipFill>
          <a:blip r:embed="rId6"/>
          <a:srcRect l="31716" r="8832"/>
          <a:stretch/>
        </p:blipFill>
        <p:spPr>
          <a:xfrm rot="5400000">
            <a:off x="8148320" y="1136150"/>
            <a:ext cx="2389222" cy="3014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Flèche : bas 17">
            <a:extLst>
              <a:ext uri="{FF2B5EF4-FFF2-40B4-BE49-F238E27FC236}">
                <a16:creationId xmlns:a16="http://schemas.microsoft.com/office/drawing/2014/main" id="{A25CAD2C-4255-AD2E-5150-0F5C84CD8D94}"/>
              </a:ext>
            </a:extLst>
          </p:cNvPr>
          <p:cNvSpPr/>
          <p:nvPr/>
        </p:nvSpPr>
        <p:spPr>
          <a:xfrm>
            <a:off x="2412684" y="3006226"/>
            <a:ext cx="771751" cy="67712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19" name="Flèche : bas 18">
            <a:extLst>
              <a:ext uri="{FF2B5EF4-FFF2-40B4-BE49-F238E27FC236}">
                <a16:creationId xmlns:a16="http://schemas.microsoft.com/office/drawing/2014/main" id="{4B866604-DFDE-B417-C216-9F06C327D134}"/>
              </a:ext>
            </a:extLst>
          </p:cNvPr>
          <p:cNvSpPr/>
          <p:nvPr/>
        </p:nvSpPr>
        <p:spPr>
          <a:xfrm rot="10800000">
            <a:off x="9030629" y="4031930"/>
            <a:ext cx="771751" cy="67712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pic>
        <p:nvPicPr>
          <p:cNvPr id="20" name="Image 19">
            <a:extLst>
              <a:ext uri="{FF2B5EF4-FFF2-40B4-BE49-F238E27FC236}">
                <a16:creationId xmlns:a16="http://schemas.microsoft.com/office/drawing/2014/main" id="{1938FDA4-E412-19FE-3563-ACDDA091159A}"/>
              </a:ext>
            </a:extLst>
          </p:cNvPr>
          <p:cNvPicPr>
            <a:picLocks noChangeAspect="1"/>
          </p:cNvPicPr>
          <p:nvPr/>
        </p:nvPicPr>
        <p:blipFill>
          <a:blip r:embed="rId7"/>
          <a:stretch>
            <a:fillRect/>
          </a:stretch>
        </p:blipFill>
        <p:spPr>
          <a:xfrm>
            <a:off x="11178754" y="15366"/>
            <a:ext cx="967346" cy="964172"/>
          </a:xfrm>
          <a:prstGeom prst="rect">
            <a:avLst/>
          </a:prstGeom>
        </p:spPr>
      </p:pic>
    </p:spTree>
    <p:extLst>
      <p:ext uri="{BB962C8B-B14F-4D97-AF65-F5344CB8AC3E}">
        <p14:creationId xmlns:p14="http://schemas.microsoft.com/office/powerpoint/2010/main" val="2993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7D30-A722-2730-E3DF-586EA182F76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90319C8-CF35-42BE-7451-A76405D92C7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Google Shape;548;p36">
            <a:extLst>
              <a:ext uri="{FF2B5EF4-FFF2-40B4-BE49-F238E27FC236}">
                <a16:creationId xmlns:a16="http://schemas.microsoft.com/office/drawing/2014/main" id="{2C8ACE1B-0B09-15BA-83B2-9F8C19AA250A}"/>
              </a:ext>
            </a:extLst>
          </p:cNvPr>
          <p:cNvSpPr/>
          <p:nvPr/>
        </p:nvSpPr>
        <p:spPr>
          <a:xfrm>
            <a:off x="8041879" y="5143705"/>
            <a:ext cx="2629238" cy="1245240"/>
          </a:xfrm>
          <a:prstGeom prst="ellipse">
            <a:avLst/>
          </a:prstGeom>
          <a:solidFill>
            <a:schemeClr val="accent2">
              <a:lumMod val="40000"/>
              <a:lumOff val="60000"/>
            </a:schemeClr>
          </a:solidFill>
          <a:ln>
            <a:noFill/>
          </a:ln>
          <a:scene3d>
            <a:camera prst="orthographicFront"/>
            <a:lightRig rig="threePt" dir="t"/>
          </a:scene3d>
          <a:sp3d>
            <a:bevelT/>
          </a:sp3d>
        </p:spPr>
        <p:txBody>
          <a:bodyPr spcFirstLastPara="1" wrap="square" lIns="91425" tIns="91425" rIns="91425" bIns="91425" anchor="ctr" anchorCtr="0">
            <a:noAutofit/>
          </a:bodyPr>
          <a:lstStyle/>
          <a:p>
            <a:pPr lvl="0" algn="ctr"/>
            <a:r>
              <a:rPr lang="fr-FR" sz="2400" b="1" dirty="0">
                <a:solidFill>
                  <a:schemeClr val="accent1">
                    <a:lumMod val="75000"/>
                  </a:schemeClr>
                </a:solidFill>
              </a:rPr>
              <a:t>Salle dédiée</a:t>
            </a:r>
            <a:endParaRPr sz="2400" b="1" dirty="0">
              <a:solidFill>
                <a:schemeClr val="accent1">
                  <a:lumMod val="75000"/>
                </a:schemeClr>
              </a:solidFill>
              <a:latin typeface="Amasis MT Pro Black" panose="02040A04050005020304"/>
            </a:endParaRPr>
          </a:p>
        </p:txBody>
      </p:sp>
      <p:sp>
        <p:nvSpPr>
          <p:cNvPr id="12" name="자유형 27">
            <a:extLst>
              <a:ext uri="{FF2B5EF4-FFF2-40B4-BE49-F238E27FC236}">
                <a16:creationId xmlns:a16="http://schemas.microsoft.com/office/drawing/2014/main" id="{6FB862EC-14B5-824C-1742-1EA27CEE4527}"/>
              </a:ext>
            </a:extLst>
          </p:cNvPr>
          <p:cNvSpPr/>
          <p:nvPr/>
        </p:nvSpPr>
        <p:spPr>
          <a:xfrm flipV="1">
            <a:off x="1709158" y="1058008"/>
            <a:ext cx="7261221"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13" name="Image 12">
            <a:extLst>
              <a:ext uri="{FF2B5EF4-FFF2-40B4-BE49-F238E27FC236}">
                <a16:creationId xmlns:a16="http://schemas.microsoft.com/office/drawing/2014/main" id="{0C685197-7BAF-25F2-606C-6B23EE09FE88}"/>
              </a:ext>
            </a:extLst>
          </p:cNvPr>
          <p:cNvPicPr>
            <a:picLocks noChangeAspect="1"/>
          </p:cNvPicPr>
          <p:nvPr/>
        </p:nvPicPr>
        <p:blipFill>
          <a:blip r:embed="rId3"/>
          <a:stretch>
            <a:fillRect/>
          </a:stretch>
        </p:blipFill>
        <p:spPr>
          <a:xfrm>
            <a:off x="1007" y="3236"/>
            <a:ext cx="1409166" cy="1127333"/>
          </a:xfrm>
          <a:prstGeom prst="rect">
            <a:avLst/>
          </a:prstGeom>
        </p:spPr>
      </p:pic>
      <p:sp>
        <p:nvSpPr>
          <p:cNvPr id="14" name="Oval 10">
            <a:extLst>
              <a:ext uri="{FF2B5EF4-FFF2-40B4-BE49-F238E27FC236}">
                <a16:creationId xmlns:a16="http://schemas.microsoft.com/office/drawing/2014/main" id="{802E65AA-AC77-B6B9-3B0C-F779A110A4C3}"/>
              </a:ext>
            </a:extLst>
          </p:cNvPr>
          <p:cNvSpPr/>
          <p:nvPr/>
        </p:nvSpPr>
        <p:spPr>
          <a:xfrm>
            <a:off x="2059773" y="290983"/>
            <a:ext cx="560805" cy="5358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tx1">
                    <a:lumMod val="75000"/>
                    <a:lumOff val="25000"/>
                  </a:schemeClr>
                </a:solidFill>
              </a:rPr>
              <a:t>4</a:t>
            </a:r>
          </a:p>
        </p:txBody>
      </p:sp>
      <p:sp>
        <p:nvSpPr>
          <p:cNvPr id="15" name="TextBox 12">
            <a:extLst>
              <a:ext uri="{FF2B5EF4-FFF2-40B4-BE49-F238E27FC236}">
                <a16:creationId xmlns:a16="http://schemas.microsoft.com/office/drawing/2014/main" id="{383AA2E0-9976-1738-A424-6B5D2E14350D}"/>
              </a:ext>
            </a:extLst>
          </p:cNvPr>
          <p:cNvSpPr txBox="1"/>
          <p:nvPr/>
        </p:nvSpPr>
        <p:spPr>
          <a:xfrm>
            <a:off x="3053262" y="212315"/>
            <a:ext cx="7338230" cy="769441"/>
          </a:xfrm>
          <a:prstGeom prst="rect">
            <a:avLst/>
          </a:prstGeom>
          <a:noFill/>
        </p:spPr>
        <p:txBody>
          <a:bodyPr wrap="square" rtlCol="0">
            <a:spAutoFit/>
          </a:bodyPr>
          <a:lstStyle/>
          <a:p>
            <a:r>
              <a:rPr lang="en-US" altLang="ko-KR" sz="4400" dirty="0" err="1">
                <a:solidFill>
                  <a:schemeClr val="accent2">
                    <a:lumMod val="75000"/>
                  </a:schemeClr>
                </a:solidFill>
              </a:rPr>
              <a:t>Outils</a:t>
            </a:r>
            <a:r>
              <a:rPr lang="en-US" altLang="ko-KR" sz="4400" dirty="0">
                <a:solidFill>
                  <a:schemeClr val="accent2">
                    <a:lumMod val="75000"/>
                  </a:schemeClr>
                </a:solidFill>
              </a:rPr>
              <a:t> et </a:t>
            </a:r>
            <a:r>
              <a:rPr lang="en-US" altLang="ko-KR" sz="4400" dirty="0" err="1">
                <a:solidFill>
                  <a:schemeClr val="accent2">
                    <a:lumMod val="75000"/>
                  </a:schemeClr>
                </a:solidFill>
              </a:rPr>
              <a:t>équipements</a:t>
            </a:r>
            <a:endParaRPr lang="en-US" altLang="ko-KR" sz="4400" dirty="0">
              <a:solidFill>
                <a:schemeClr val="accent2">
                  <a:lumMod val="75000"/>
                </a:schemeClr>
              </a:solidFill>
            </a:endParaRPr>
          </a:p>
        </p:txBody>
      </p:sp>
      <p:pic>
        <p:nvPicPr>
          <p:cNvPr id="16" name="Image 15">
            <a:extLst>
              <a:ext uri="{FF2B5EF4-FFF2-40B4-BE49-F238E27FC236}">
                <a16:creationId xmlns:a16="http://schemas.microsoft.com/office/drawing/2014/main" id="{28FD5599-C002-30D1-BDB6-659DFC45F1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8085">
            <a:off x="9387889" y="-464500"/>
            <a:ext cx="1727678" cy="1664430"/>
          </a:xfrm>
          <a:prstGeom prst="rect">
            <a:avLst/>
          </a:prstGeom>
        </p:spPr>
      </p:pic>
      <p:sp>
        <p:nvSpPr>
          <p:cNvPr id="2" name="Google Shape;548;p36">
            <a:extLst>
              <a:ext uri="{FF2B5EF4-FFF2-40B4-BE49-F238E27FC236}">
                <a16:creationId xmlns:a16="http://schemas.microsoft.com/office/drawing/2014/main" id="{69577339-F8F5-0E3B-7730-1B692E3F446A}"/>
              </a:ext>
            </a:extLst>
          </p:cNvPr>
          <p:cNvSpPr/>
          <p:nvPr/>
        </p:nvSpPr>
        <p:spPr>
          <a:xfrm>
            <a:off x="856082" y="1812221"/>
            <a:ext cx="3159663" cy="1127333"/>
          </a:xfrm>
          <a:prstGeom prst="ellipse">
            <a:avLst/>
          </a:prstGeom>
          <a:solidFill>
            <a:schemeClr val="accent2">
              <a:lumMod val="40000"/>
              <a:lumOff val="60000"/>
            </a:schemeClr>
          </a:solidFill>
          <a:ln>
            <a:noFill/>
          </a:ln>
          <a:scene3d>
            <a:camera prst="orthographicFront"/>
            <a:lightRig rig="threePt" dir="t"/>
          </a:scene3d>
          <a:sp3d>
            <a:bevelT/>
          </a:sp3d>
        </p:spPr>
        <p:txBody>
          <a:bodyPr spcFirstLastPara="1" wrap="square" lIns="91425" tIns="91425" rIns="91425" bIns="91425" anchor="ctr" anchorCtr="0">
            <a:noAutofit/>
          </a:bodyPr>
          <a:lstStyle/>
          <a:p>
            <a:pPr lvl="0" algn="ctr"/>
            <a:r>
              <a:rPr lang="fr-FR" sz="2400" b="1" dirty="0">
                <a:solidFill>
                  <a:schemeClr val="accent1">
                    <a:lumMod val="75000"/>
                  </a:schemeClr>
                </a:solidFill>
              </a:rPr>
              <a:t>Supports audio et visuels</a:t>
            </a:r>
            <a:endParaRPr sz="3600" b="1" dirty="0">
              <a:solidFill>
                <a:schemeClr val="accent1">
                  <a:lumMod val="75000"/>
                </a:schemeClr>
              </a:solidFill>
              <a:latin typeface="Amasis MT Pro Black" panose="02040A04050005020304"/>
            </a:endParaRPr>
          </a:p>
        </p:txBody>
      </p:sp>
      <p:pic>
        <p:nvPicPr>
          <p:cNvPr id="3" name="Image 2">
            <a:extLst>
              <a:ext uri="{FF2B5EF4-FFF2-40B4-BE49-F238E27FC236}">
                <a16:creationId xmlns:a16="http://schemas.microsoft.com/office/drawing/2014/main" id="{89DAAFFE-8906-22A0-83A7-97A7DA95CD0F}"/>
              </a:ext>
            </a:extLst>
          </p:cNvPr>
          <p:cNvPicPr>
            <a:picLocks noChangeAspect="1"/>
          </p:cNvPicPr>
          <p:nvPr/>
        </p:nvPicPr>
        <p:blipFill>
          <a:blip r:embed="rId5"/>
          <a:stretch>
            <a:fillRect/>
          </a:stretch>
        </p:blipFill>
        <p:spPr>
          <a:xfrm>
            <a:off x="7336261" y="1365350"/>
            <a:ext cx="3920442" cy="2940332"/>
          </a:xfrm>
          <a:prstGeom prst="rect">
            <a:avLst/>
          </a:prstGeom>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A6398856-4D02-4FDC-DCF3-664728F681C1}"/>
              </a:ext>
            </a:extLst>
          </p:cNvPr>
          <p:cNvPicPr>
            <a:picLocks noChangeAspect="1"/>
          </p:cNvPicPr>
          <p:nvPr/>
        </p:nvPicPr>
        <p:blipFill>
          <a:blip r:embed="rId6"/>
          <a:stretch>
            <a:fillRect/>
          </a:stretch>
        </p:blipFill>
        <p:spPr>
          <a:xfrm>
            <a:off x="551282" y="3806543"/>
            <a:ext cx="4068214" cy="2201497"/>
          </a:xfrm>
          <a:prstGeom prst="rect">
            <a:avLst/>
          </a:prstGeom>
          <a:ln>
            <a:noFill/>
          </a:ln>
          <a:effectLst>
            <a:outerShdw blurRad="190500" algn="tl" rotWithShape="0">
              <a:srgbClr val="000000">
                <a:alpha val="70000"/>
              </a:srgbClr>
            </a:outerShdw>
          </a:effectLst>
        </p:spPr>
      </p:pic>
      <p:sp>
        <p:nvSpPr>
          <p:cNvPr id="10" name="Flèche : bas 9">
            <a:extLst>
              <a:ext uri="{FF2B5EF4-FFF2-40B4-BE49-F238E27FC236}">
                <a16:creationId xmlns:a16="http://schemas.microsoft.com/office/drawing/2014/main" id="{1393493A-70A1-5117-838F-08E186D49A7A}"/>
              </a:ext>
            </a:extLst>
          </p:cNvPr>
          <p:cNvSpPr/>
          <p:nvPr/>
        </p:nvSpPr>
        <p:spPr>
          <a:xfrm>
            <a:off x="2060547" y="3051457"/>
            <a:ext cx="756225" cy="71293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11" name="Flèche : bas 10">
            <a:extLst>
              <a:ext uri="{FF2B5EF4-FFF2-40B4-BE49-F238E27FC236}">
                <a16:creationId xmlns:a16="http://schemas.microsoft.com/office/drawing/2014/main" id="{21F70329-EF79-6FE9-C323-F7695B59580B}"/>
              </a:ext>
            </a:extLst>
          </p:cNvPr>
          <p:cNvSpPr/>
          <p:nvPr/>
        </p:nvSpPr>
        <p:spPr>
          <a:xfrm rot="10800000">
            <a:off x="8910606" y="4362997"/>
            <a:ext cx="771751" cy="677123"/>
          </a:xfrm>
          <a:prstGeom prst="down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pic>
        <p:nvPicPr>
          <p:cNvPr id="17" name="Image 16">
            <a:extLst>
              <a:ext uri="{FF2B5EF4-FFF2-40B4-BE49-F238E27FC236}">
                <a16:creationId xmlns:a16="http://schemas.microsoft.com/office/drawing/2014/main" id="{8D0D19AE-40F5-3260-F32A-58410EDDB4F9}"/>
              </a:ext>
            </a:extLst>
          </p:cNvPr>
          <p:cNvPicPr>
            <a:picLocks noChangeAspect="1"/>
          </p:cNvPicPr>
          <p:nvPr/>
        </p:nvPicPr>
        <p:blipFill>
          <a:blip r:embed="rId7"/>
          <a:stretch>
            <a:fillRect/>
          </a:stretch>
        </p:blipFill>
        <p:spPr>
          <a:xfrm>
            <a:off x="11186916" y="18935"/>
            <a:ext cx="967346" cy="964172"/>
          </a:xfrm>
          <a:prstGeom prst="rect">
            <a:avLst/>
          </a:prstGeom>
        </p:spPr>
      </p:pic>
    </p:spTree>
    <p:extLst>
      <p:ext uri="{BB962C8B-B14F-4D97-AF65-F5344CB8AC3E}">
        <p14:creationId xmlns:p14="http://schemas.microsoft.com/office/powerpoint/2010/main" val="23797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3529</TotalTime>
  <Words>2036</Words>
  <Application>Microsoft Office PowerPoint</Application>
  <PresentationFormat>Grand écran</PresentationFormat>
  <Paragraphs>230</Paragraphs>
  <Slides>19</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Amasis MT Pro Black</vt:lpstr>
      <vt:lpstr>Amasis MT Pro Medium</vt:lpstr>
      <vt:lpstr>Arial</vt:lpstr>
      <vt:lpstr>Arial Rounded MT Bold</vt:lpstr>
      <vt:lpstr>Calibri</vt:lpstr>
      <vt:lpstr>Calibri Light</vt:lpstr>
      <vt:lpstr>Wingdings</vt:lpstr>
      <vt:lpstr>Thème Office</vt:lpstr>
      <vt:lpstr>LE COACHING EN RADIOTHÉRAPIE</vt:lpstr>
      <vt:lpstr>Présentation PowerPoint</vt:lpstr>
      <vt:lpstr>C’est quoi le coaching en radiothérapie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coaching en radiotherapie</dc:title>
  <dc:creator>DELL</dc:creator>
  <cp:lastModifiedBy>HP</cp:lastModifiedBy>
  <cp:revision>88</cp:revision>
  <dcterms:created xsi:type="dcterms:W3CDTF">2024-09-17T10:37:13Z</dcterms:created>
  <dcterms:modified xsi:type="dcterms:W3CDTF">2024-11-22T14:47:53Z</dcterms:modified>
</cp:coreProperties>
</file>