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260" r:id="rId4"/>
    <p:sldId id="257" r:id="rId5"/>
    <p:sldId id="261" r:id="rId6"/>
    <p:sldId id="262" r:id="rId7"/>
    <p:sldId id="263" r:id="rId8"/>
    <p:sldId id="269" r:id="rId9"/>
    <p:sldId id="267" r:id="rId10"/>
    <p:sldId id="264" r:id="rId11"/>
    <p:sldId id="265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CDD"/>
    <a:srgbClr val="F2CEE6"/>
    <a:srgbClr val="F6DEEE"/>
    <a:srgbClr val="F7E1F0"/>
    <a:srgbClr val="FFD9E6"/>
    <a:srgbClr val="FFAFC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3FDC6-7E74-4360-ABAA-FD9F41318BEA}" type="datetimeFigureOut">
              <a:rPr lang="fr-CH" smtClean="0"/>
              <a:t>19.11.2024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9E3E6-E3DF-41B7-9A6C-A224A557ED1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381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6A50-EEDF-423C-BB03-67D64929E6D6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988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A1731-2572-0CA3-93BD-6E83C3448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4BEDED-FA22-B0CE-F7D2-4A7F73660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25697B-D85F-8444-7C08-81C95462E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FF1FD3-F10D-0255-0698-1CFFB086B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E3E6-E3DF-41B7-9A6C-A224A557ED13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601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E3E6-E3DF-41B7-9A6C-A224A557ED13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613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3FAF2-416D-106B-AC39-1504E622C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F4D0C2-402C-E6FD-0941-59AFE371C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A3F522-7670-59C5-FFF9-E82BF7876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6C6C2E-5DE2-38B4-8D2A-2D28F520C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E3E6-E3DF-41B7-9A6C-A224A557ED13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265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2E592-F9BA-6D96-AE66-121786D1F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D33920-FB6B-25AC-6E74-A6712E50C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731803-EE3F-CDD0-1589-3980E7148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48423B-E171-2AE2-D4D4-02B87F503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E3E6-E3DF-41B7-9A6C-A224A557ED13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66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11B73-5099-9395-FD54-16539650F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38CD4F-ED71-A7B4-E322-142682A20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7B26E6B-0BAB-9037-9CD0-45C0012F1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l’importance de recherches fondamentales supplémentaires pour guider la conception des essais ne peut être surestimée. Pour maximiser la réponse </a:t>
            </a:r>
            <a:r>
              <a:rPr lang="fr-CH" dirty="0" err="1"/>
              <a:t>anti-tumorale</a:t>
            </a:r>
            <a:r>
              <a:rPr lang="fr-CH" dirty="0"/>
              <a:t> et la synergie entre l’inhibition de l’IDO et la </a:t>
            </a:r>
            <a:r>
              <a:rPr lang="fr-CH" dirty="0" err="1"/>
              <a:t>radio-chimiothérapie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DD6594-9D85-B174-67EB-54B8F8C78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E3E6-E3DF-41B7-9A6C-A224A557ED13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680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75B82-3B01-A730-69DF-1C347AF6E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B2B48A-855C-3FB0-008D-E61CA366D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B41C2F-029F-F80E-55DE-ECA658B7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C3AF-C622-4B38-B7A7-38FED8F2E872}" type="datetime1">
              <a:rPr lang="fr-CH" smtClean="0"/>
              <a:t>19.11.2024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59D597-8174-55A5-A148-09D22974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29634E-5E23-7575-8987-81C90A58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BE6A-0FF2-4377-8E29-908EFDEF627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049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54686-7E46-1498-A5EF-2E80B206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22D5EA-C1E0-7C67-53D2-5524052E5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017B93-4868-9D9F-7B3A-271D2873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3EE-36AB-4DE2-8FB5-7264AB68BBC0}" type="datetime1">
              <a:rPr lang="fr-CH" smtClean="0"/>
              <a:t>19.11.2024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EC914C-C8F4-9AC4-0D19-D6D169C1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1A1C74-33B3-4AF5-B55D-886762CC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BE6A-0FF2-4377-8E29-908EFDEF627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58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55D7BFF-B782-8394-6D37-CA4E318E7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7C255C-9FBE-2F03-6F67-CA799A0BA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C8BBCE-AC6C-4A3C-D115-8C7C9CD3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18CA-1647-4D8F-8603-22B7647A77D1}" type="datetime1">
              <a:rPr lang="fr-CH" smtClean="0"/>
              <a:t>19.11.2024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F1C5ED-9700-5FCF-11A7-3696241D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649214-3CD6-13AB-6613-3C60C271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BE6A-0FF2-4377-8E29-908EFDEF627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14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9721D-09F3-6F8E-72EC-8747CDB8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B25CA2-D4F7-938A-2050-CD1AEF914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BE4A3A-32F2-4886-0444-8CC58A2D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9592-0823-4F2A-82B2-E70E53C318BA}" type="datetime1">
              <a:rPr lang="fr-CH" smtClean="0"/>
              <a:t>19.11.2024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5BD3DC-7C32-3873-04FA-879E8E4C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109E7-CA27-F6B7-9B3A-7A7D5B54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BE6A-0FF2-4377-8E29-908EFDEF627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601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6FC15-3569-7EDE-D7F8-C3A23220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FFA158-64A3-7550-299A-2DCAD43C8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0713B6-A878-C20C-CD44-703F47B2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CC48-879F-41D3-B4AD-CEF3EBFB5847}" type="datetime1">
              <a:rPr lang="fr-CH" smtClean="0"/>
              <a:t>19.11.2024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FA30CC-B66B-2C21-37E1-AC1B0D64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D9DA1-49C8-E390-5010-44CE760E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BE6A-0FF2-4377-8E29-908EFDEF627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225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0F35F-28CB-70DB-98F4-D8B0762C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5D31F4-98F1-8471-C67D-7DCCDC3FD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ECA059-E9F4-42A5-C500-6BFD6FC3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546CAC-D0B2-9C01-AD8F-31D0BA8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D2F1-3EC0-470D-9B1E-2531A3221421}" type="datetime1">
              <a:rPr lang="fr-CH" smtClean="0"/>
              <a:t>19.11.2024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382A76-0C02-9553-8D80-2AF35618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CAF1F5-1B8E-BA63-9F5B-7F2AF7AA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BE6A-0FF2-4377-8E29-908EFDEF627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439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38F96-A415-2231-4FB5-1A067BDA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147494-5383-A8F9-C62B-B1C63B5BF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3A14DE-77E2-7CC8-CF24-E0451E5A0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1E13C3-220E-403A-0A05-4070116D2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A2791E-8CCF-AF2D-719A-A0DF1F760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21A58B-EEA4-7D40-DB06-FEB8BC7C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9734-2EA6-4FB3-A295-9017C9BE69D7}" type="datetime1">
              <a:rPr lang="fr-CH" smtClean="0"/>
              <a:t>19.11.2024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60E878-4779-2726-FAF5-ED0EA0E0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A6C72D-EEC5-7CA2-351C-BB80E4C2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BE6A-0FF2-4377-8E29-908EFDEF627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278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DD8F6-2251-D547-264F-E2D6A983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C2B322-2628-1ED9-FE03-DF04DD50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F3D6-7A25-4814-B256-82854BA0F117}" type="datetime1">
              <a:rPr lang="fr-CH" smtClean="0"/>
              <a:t>19.11.2024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0B560D-7EC5-EFCB-78FC-D0AB4F90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1D011F-2A68-415D-FE27-07F906C0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BE6A-0FF2-4377-8E29-908EFDEF627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456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7B2A30-6D2E-3A8F-B878-6E86D8AC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0D85-46B3-45CD-9BEF-0D71E01D98D6}" type="datetime1">
              <a:rPr lang="fr-CH" smtClean="0"/>
              <a:t>19.11.2024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50BA1F-CEE4-FCED-1B02-94052572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49F6D2-DE1C-3A6B-964B-05C57615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BE6A-0FF2-4377-8E29-908EFDEF627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389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511C9-FB1B-C27F-AF1C-C22864E8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FF825A-DDF5-2926-00AF-76B42D7B3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C3AC22-78EA-9537-D055-D03C1FA01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BCA90A-E67A-E0A4-DB37-13E45DCF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9B68-53CF-4E33-9171-A870908CD3CD}" type="datetime1">
              <a:rPr lang="fr-CH" smtClean="0"/>
              <a:t>19.11.2024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68172B-BD64-41FA-5675-F01BCB63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6D6B42-0889-46BF-5C4A-4DF245B9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BE6A-0FF2-4377-8E29-908EFDEF627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793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62FD9-5B55-8523-DB2E-311965B1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0CD5D6-1363-CCAE-43EC-7B04C35A5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68DBEF-D1E9-5621-22A6-CDB3EF303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3F7521-BB46-FCFF-A0E8-6FA40510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C9D-C4C3-42C8-B53E-19CE72B2EC5F}" type="datetime1">
              <a:rPr lang="fr-CH" smtClean="0"/>
              <a:t>19.11.2024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EBE4EA-8F45-6C41-7838-AD72C9CE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2AD940-2870-2BC3-C46A-069E2CFA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BE6A-0FF2-4377-8E29-908EFDEF627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932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49A2F1-66C8-43DD-81CB-F8D0E95B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ADED1E-166F-4CE6-0B93-668BF3231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46A5E6-0270-F6FD-5B5F-63E2AD3C5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89DB-CD98-4929-8922-E390E1DDD5FB}" type="datetime1">
              <a:rPr lang="fr-CH" smtClean="0"/>
              <a:t>19.11.2024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691E8D-D770-DAB0-FE21-E2BE1E9FF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EE6B9-7D13-572A-9B2B-C83834C8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EBE6A-0FF2-4377-8E29-908EFDEF627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070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81934B3-F42E-15AB-A91B-63B1533BF003}"/>
              </a:ext>
            </a:extLst>
          </p:cNvPr>
          <p:cNvSpPr txBox="1"/>
          <p:nvPr/>
        </p:nvSpPr>
        <p:spPr>
          <a:xfrm>
            <a:off x="14518" y="4166890"/>
            <a:ext cx="12161440" cy="2082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r-CH" sz="1600" kern="100" baseline="30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CH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Laboratoire</a:t>
            </a:r>
            <a:r>
              <a:rPr lang="fr-CH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d’</a:t>
            </a:r>
            <a:r>
              <a:rPr lang="fr-CH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Immuno</a:t>
            </a:r>
            <a:r>
              <a:rPr lang="fr-CH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-Oncologie Moléculaire, Faculté de Médecine de Monastir, Université de Monastir.</a:t>
            </a:r>
          </a:p>
          <a:p>
            <a:pPr algn="just">
              <a:spcAft>
                <a:spcPts val="800"/>
              </a:spcAft>
            </a:pPr>
            <a:r>
              <a:rPr lang="fr-CH" sz="1600" kern="100" baseline="30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CH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Institut</a:t>
            </a:r>
            <a:r>
              <a:rPr lang="fr-CH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Supérieur de Biotechnologie de Monastir, Université de Monastir.</a:t>
            </a:r>
          </a:p>
          <a:p>
            <a:pPr algn="just">
              <a:spcAft>
                <a:spcPts val="800"/>
              </a:spcAft>
            </a:pPr>
            <a:r>
              <a:rPr lang="fr-CH" sz="1600" kern="100" baseline="30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CH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Laboratoire</a:t>
            </a:r>
            <a:r>
              <a:rPr lang="fr-CH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 Pharmacologie, Faculté de Médecine de Monastir, Université de Monastir.</a:t>
            </a:r>
          </a:p>
          <a:p>
            <a:pPr algn="just">
              <a:spcAft>
                <a:spcPts val="800"/>
              </a:spcAft>
            </a:pPr>
            <a:r>
              <a:rPr lang="fr-CH" sz="1600" kern="100" baseline="30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CH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Service</a:t>
            </a:r>
            <a:r>
              <a:rPr lang="fr-CH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 Cancérologie-Radiothérapie, Hôpital Universitaire Farhat-</a:t>
            </a:r>
            <a:r>
              <a:rPr lang="fr-CH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Hached</a:t>
            </a:r>
            <a:r>
              <a:rPr lang="fr-CH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Sousse.</a:t>
            </a:r>
          </a:p>
          <a:p>
            <a:pPr algn="just">
              <a:spcAft>
                <a:spcPts val="800"/>
              </a:spcAft>
            </a:pPr>
            <a:r>
              <a:rPr lang="fr-CH" sz="1600" kern="100" baseline="30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CH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Centre</a:t>
            </a:r>
            <a:r>
              <a:rPr lang="fr-CH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médical Ibn Khaldoun, Sousse, Tunisie.</a:t>
            </a:r>
          </a:p>
          <a:p>
            <a:pPr algn="just">
              <a:spcAft>
                <a:spcPts val="800"/>
              </a:spcAft>
            </a:pPr>
            <a:r>
              <a:rPr lang="fr-CH" sz="1600" kern="100" baseline="30000" dirty="0" err="1"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CH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Laboratoire</a:t>
            </a:r>
            <a:r>
              <a:rPr lang="fr-CH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d'Anatomie et Cytologie Pathologique, Hôpital Universitaire </a:t>
            </a:r>
            <a:r>
              <a:rPr lang="fr-CH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Fattouma</a:t>
            </a:r>
            <a:r>
              <a:rPr lang="fr-CH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Bourguiba, Monastir.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2B4AC36-33EC-BB7D-9631-82BF08C5B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510" y="5946950"/>
            <a:ext cx="884447" cy="89022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9BFBE73-C89C-D4FA-F582-9C06A8C7D1CA}"/>
              </a:ext>
            </a:extLst>
          </p:cNvPr>
          <p:cNvSpPr txBox="1"/>
          <p:nvPr/>
        </p:nvSpPr>
        <p:spPr>
          <a:xfrm>
            <a:off x="14518" y="3072904"/>
            <a:ext cx="12177481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fr-CH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Sameh </a:t>
            </a:r>
            <a:r>
              <a:rPr lang="fr-CH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Souissi</a:t>
            </a:r>
            <a:r>
              <a:rPr lang="fr-CH" sz="1800" b="1" kern="100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fr-CH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Ahlem Ben-Haj-</a:t>
            </a:r>
            <a:r>
              <a:rPr lang="fr-CH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Ayed</a:t>
            </a:r>
            <a:r>
              <a:rPr lang="fr-CH" sz="1800" b="1" kern="100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CH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CH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Randa</a:t>
            </a:r>
            <a:r>
              <a:rPr lang="fr-CH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Ghedira</a:t>
            </a:r>
            <a:r>
              <a:rPr lang="fr-CH" sz="1800" b="1" kern="100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CH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CH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Sallouha</a:t>
            </a:r>
            <a:r>
              <a:rPr lang="fr-CH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Gabbouj</a:t>
            </a:r>
            <a:r>
              <a:rPr lang="fr-CH" sz="1800" b="1" kern="100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CH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Yasmine </a:t>
            </a:r>
            <a:r>
              <a:rPr lang="fr-CH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Remadi</a:t>
            </a:r>
            <a:r>
              <a:rPr lang="fr-CH" sz="1800" b="1" kern="100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CH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Karim </a:t>
            </a:r>
            <a:r>
              <a:rPr lang="fr-CH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Aouam</a:t>
            </a:r>
            <a:r>
              <a:rPr lang="fr-CH" sz="1800" b="1" kern="100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CH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Noureddine </a:t>
            </a:r>
            <a:r>
              <a:rPr lang="fr-CH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Bouaouina</a:t>
            </a:r>
            <a:r>
              <a:rPr lang="fr-CH" sz="1800" b="1" kern="100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d,e</a:t>
            </a:r>
            <a:r>
              <a:rPr lang="fr-CH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Abdelfattah </a:t>
            </a:r>
            <a:r>
              <a:rPr lang="fr-CH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Zakhama</a:t>
            </a:r>
            <a:r>
              <a:rPr lang="fr-CH" sz="1800" b="1" kern="100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a,f</a:t>
            </a:r>
            <a:r>
              <a:rPr lang="fr-CH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CH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Elham</a:t>
            </a:r>
            <a:r>
              <a:rPr lang="fr-CH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Hassen</a:t>
            </a:r>
            <a:r>
              <a:rPr lang="fr-CH" sz="1800" b="1" kern="100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endParaRPr lang="fr-CH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7D591E4-5AE6-AC1A-DFD0-F1CDCF130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005" y="5978350"/>
            <a:ext cx="1589691" cy="8902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8D42493-A4AA-ECF4-F289-0DD98884C3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898" y="5946950"/>
            <a:ext cx="572493" cy="890228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21EDE40-AD93-7F0C-DCF5-3E406D3C029D}"/>
              </a:ext>
            </a:extLst>
          </p:cNvPr>
          <p:cNvSpPr/>
          <p:nvPr/>
        </p:nvSpPr>
        <p:spPr>
          <a:xfrm>
            <a:off x="95681" y="973350"/>
            <a:ext cx="12000637" cy="16742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CH" sz="2400" b="1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Potentiel de l’enzyme immunosuppressive, </a:t>
            </a:r>
            <a:r>
              <a:rPr lang="fr-CH" sz="2400" b="1" kern="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indoléamine</a:t>
            </a:r>
            <a:r>
              <a:rPr lang="fr-CH" sz="2400" b="1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2,3-dioxygénase (IDO), à prédire la progression et la survie chez les patients du cancer du nasopharynx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486BC-CD85-E4E1-E062-A3A658D71205}"/>
              </a:ext>
            </a:extLst>
          </p:cNvPr>
          <p:cNvSpPr/>
          <p:nvPr/>
        </p:nvSpPr>
        <p:spPr>
          <a:xfrm>
            <a:off x="-1" y="80210"/>
            <a:ext cx="9817769" cy="5722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spc="300" dirty="0">
                <a:latin typeface="Agency FB" panose="020B0503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27ème Congrès National de Cancérologie et de Radiothérapie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10273-A762-0F7F-9A35-8B5792ED549B}"/>
              </a:ext>
            </a:extLst>
          </p:cNvPr>
          <p:cNvSpPr/>
          <p:nvPr/>
        </p:nvSpPr>
        <p:spPr>
          <a:xfrm>
            <a:off x="9946105" y="80210"/>
            <a:ext cx="2245895" cy="5722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gency FB" panose="020B0503020202020204" pitchFamily="34" charset="0"/>
                <a:cs typeface="Arial" panose="020B0604020202020204" pitchFamily="34" charset="0"/>
              </a:rPr>
              <a:t>23 Novembre 2024</a:t>
            </a:r>
          </a:p>
        </p:txBody>
      </p:sp>
    </p:spTree>
    <p:extLst>
      <p:ext uri="{BB962C8B-B14F-4D97-AF65-F5344CB8AC3E}">
        <p14:creationId xmlns:p14="http://schemas.microsoft.com/office/powerpoint/2010/main" val="350693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28478-1C59-9B96-E145-A14D90F25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8C7724-10A7-0CF3-F54A-A92087BA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2611" y="6492876"/>
            <a:ext cx="529389" cy="284914"/>
          </a:xfrm>
        </p:spPr>
        <p:txBody>
          <a:bodyPr/>
          <a:lstStyle/>
          <a:p>
            <a:fld id="{715EBE6A-0FF2-4377-8E29-908EFDEF6273}" type="slidenum">
              <a:rPr lang="fr-CH" sz="1600" smtClean="0">
                <a:solidFill>
                  <a:schemeClr val="tx1"/>
                </a:solidFill>
              </a:rPr>
              <a:t>10</a:t>
            </a:fld>
            <a:endParaRPr lang="fr-CH" sz="1600">
              <a:solidFill>
                <a:schemeClr val="tx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0D2EFB-55BC-C9CB-F8F2-C9D9DC73DD28}"/>
              </a:ext>
            </a:extLst>
          </p:cNvPr>
          <p:cNvSpPr txBox="1"/>
          <p:nvPr/>
        </p:nvSpPr>
        <p:spPr>
          <a:xfrm>
            <a:off x="-1" y="55525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Analyse multivariée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: L’expression épithéliale (p = 0.081; HR = 3.21) et stromale (p = 0.015; HR = 4.76) de l’IDO sont des facteurs indépendants de mauvais pronostic pour la survie globale.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291DB3-E6A9-0BFF-40F5-C48F173DD7C4}"/>
              </a:ext>
            </a:extLst>
          </p:cNvPr>
          <p:cNvSpPr/>
          <p:nvPr/>
        </p:nvSpPr>
        <p:spPr>
          <a:xfrm>
            <a:off x="10363200" y="80211"/>
            <a:ext cx="1828800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6DA607-FB03-885B-9AF9-82503EE7F9E3}"/>
              </a:ext>
            </a:extLst>
          </p:cNvPr>
          <p:cNvSpPr/>
          <p:nvPr/>
        </p:nvSpPr>
        <p:spPr>
          <a:xfrm>
            <a:off x="-1" y="80210"/>
            <a:ext cx="10234863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Expression tissulaire de l’IDO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3A5541-F77F-E55A-6414-00BB28F3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76" y="1202587"/>
            <a:ext cx="5117213" cy="39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2D79E7-0EA1-4A96-47E7-4D0D5A706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613" y="1202587"/>
            <a:ext cx="5036088" cy="396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AAB4044-BDB8-4F52-7D8F-8EB0D012D84C}"/>
              </a:ext>
            </a:extLst>
          </p:cNvPr>
          <p:cNvSpPr txBox="1"/>
          <p:nvPr/>
        </p:nvSpPr>
        <p:spPr>
          <a:xfrm>
            <a:off x="8871283" y="6450014"/>
            <a:ext cx="2823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(Ben-Haj-</a:t>
            </a:r>
            <a:r>
              <a:rPr lang="fr-CH" sz="16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Ayed</a:t>
            </a:r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2016)</a:t>
            </a:r>
            <a:endParaRPr lang="fr-CH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CAB84-A835-2799-3548-8152C123A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FAD68F-42B3-B0B0-A55F-1EE3690E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95" y="6541002"/>
            <a:ext cx="497305" cy="284914"/>
          </a:xfrm>
        </p:spPr>
        <p:txBody>
          <a:bodyPr/>
          <a:lstStyle/>
          <a:p>
            <a:fld id="{715EBE6A-0FF2-4377-8E29-908EFDEF6273}" type="slidenum">
              <a:rPr lang="fr-CH" sz="1600" smtClean="0">
                <a:solidFill>
                  <a:schemeClr val="tx1"/>
                </a:solidFill>
              </a:rPr>
              <a:t>11</a:t>
            </a:fld>
            <a:endParaRPr lang="fr-CH" sz="16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09D2AF-902F-F403-925F-CDB25AFE889D}"/>
              </a:ext>
            </a:extLst>
          </p:cNvPr>
          <p:cNvSpPr/>
          <p:nvPr/>
        </p:nvSpPr>
        <p:spPr>
          <a:xfrm>
            <a:off x="10363200" y="80211"/>
            <a:ext cx="1828800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4D01B3-47F9-6DBF-FDC8-B18117253817}"/>
              </a:ext>
            </a:extLst>
          </p:cNvPr>
          <p:cNvSpPr/>
          <p:nvPr/>
        </p:nvSpPr>
        <p:spPr>
          <a:xfrm>
            <a:off x="-1" y="80210"/>
            <a:ext cx="10234863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Expression tissulaire de l’IDO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83439E-6B03-7B00-0FA1-03D3DC453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7" y="1157551"/>
            <a:ext cx="5186251" cy="396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6EF0C99-813B-047C-1008-8131F607A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826" y="1157551"/>
            <a:ext cx="5242817" cy="396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A34B8DD-4E23-3796-1676-4E2DDD89C202}"/>
              </a:ext>
            </a:extLst>
          </p:cNvPr>
          <p:cNvSpPr txBox="1"/>
          <p:nvPr/>
        </p:nvSpPr>
        <p:spPr>
          <a:xfrm>
            <a:off x="-1" y="55525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Analyse multivariée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: L’expression épithéliale de l’IDO est un facteur indépendant de mauvais pronostic pour la survie sans rechute (p = 0.016; HR = 3.52).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AA5B47-CC37-F365-52C7-C038C366E5E5}"/>
              </a:ext>
            </a:extLst>
          </p:cNvPr>
          <p:cNvSpPr txBox="1"/>
          <p:nvPr/>
        </p:nvSpPr>
        <p:spPr>
          <a:xfrm>
            <a:off x="8871283" y="6450014"/>
            <a:ext cx="2823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(Ben-Haj-</a:t>
            </a:r>
            <a:r>
              <a:rPr lang="fr-CH" sz="16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Ayed</a:t>
            </a:r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2016)</a:t>
            </a:r>
            <a:endParaRPr lang="fr-CH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B64D5-9C9D-0E80-8AF7-51515EEE5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DC11DF7-B8A0-CBE2-BE21-91FA220D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95" y="6541002"/>
            <a:ext cx="497305" cy="284914"/>
          </a:xfrm>
        </p:spPr>
        <p:txBody>
          <a:bodyPr/>
          <a:lstStyle/>
          <a:p>
            <a:fld id="{715EBE6A-0FF2-4377-8E29-908EFDEF6273}" type="slidenum">
              <a:rPr lang="fr-CH" sz="1600" smtClean="0">
                <a:solidFill>
                  <a:schemeClr val="tx1"/>
                </a:solidFill>
              </a:rPr>
              <a:t>12</a:t>
            </a:fld>
            <a:endParaRPr lang="fr-CH" sz="16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24C148-E069-1DE2-2505-418B060DCDB8}"/>
              </a:ext>
            </a:extLst>
          </p:cNvPr>
          <p:cNvSpPr/>
          <p:nvPr/>
        </p:nvSpPr>
        <p:spPr>
          <a:xfrm>
            <a:off x="10363200" y="80211"/>
            <a:ext cx="1828800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ECA2CF-1550-27BF-5682-48CA4E1E4C9C}"/>
              </a:ext>
            </a:extLst>
          </p:cNvPr>
          <p:cNvSpPr/>
          <p:nvPr/>
        </p:nvSpPr>
        <p:spPr>
          <a:xfrm>
            <a:off x="-1" y="80210"/>
            <a:ext cx="10234863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Expression génique de l’IDO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77A014-CB1F-7879-4BF3-A5B8D5DA5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50724"/>
            <a:ext cx="3908035" cy="3132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B93C419-CB3D-2DA4-7411-F555C824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475" y="1650724"/>
            <a:ext cx="3907050" cy="3132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07C7C3F-977C-C8A3-582B-6A70DAEB8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966" y="1650724"/>
            <a:ext cx="3912014" cy="3132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BB52FE2-1F0F-085A-B09A-A7BC9B45EC66}"/>
              </a:ext>
            </a:extLst>
          </p:cNvPr>
          <p:cNvSpPr txBox="1"/>
          <p:nvPr/>
        </p:nvSpPr>
        <p:spPr>
          <a:xfrm>
            <a:off x="9577140" y="6417930"/>
            <a:ext cx="21656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Souissi</a:t>
            </a:r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2022)</a:t>
            </a:r>
            <a:endParaRPr lang="fr-CH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A996B-2855-BBB1-5823-7D2DE7ADB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D65DD2B-124C-FAB0-1B32-C87876F2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95" y="6541002"/>
            <a:ext cx="497305" cy="284914"/>
          </a:xfrm>
        </p:spPr>
        <p:txBody>
          <a:bodyPr/>
          <a:lstStyle/>
          <a:p>
            <a:fld id="{715EBE6A-0FF2-4377-8E29-908EFDEF6273}" type="slidenum">
              <a:rPr lang="fr-CH" sz="1600" smtClean="0">
                <a:solidFill>
                  <a:schemeClr val="tx1"/>
                </a:solidFill>
              </a:rPr>
              <a:t>13</a:t>
            </a:fld>
            <a:endParaRPr lang="fr-CH" sz="16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E4A989-3752-89CC-4649-3F32EEFB7CA2}"/>
              </a:ext>
            </a:extLst>
          </p:cNvPr>
          <p:cNvSpPr/>
          <p:nvPr/>
        </p:nvSpPr>
        <p:spPr>
          <a:xfrm>
            <a:off x="0" y="129335"/>
            <a:ext cx="1828800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67D824-90D7-E2A8-DCED-3CD270924162}"/>
              </a:ext>
            </a:extLst>
          </p:cNvPr>
          <p:cNvSpPr txBox="1"/>
          <p:nvPr/>
        </p:nvSpPr>
        <p:spPr>
          <a:xfrm>
            <a:off x="397043" y="911803"/>
            <a:ext cx="6136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L'IDO est associé à un mauvais pronostic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A616AB9-A2CA-449B-3CE0-995DF662E597}"/>
              </a:ext>
            </a:extLst>
          </p:cNvPr>
          <p:cNvSpPr txBox="1"/>
          <p:nvPr/>
        </p:nvSpPr>
        <p:spPr>
          <a:xfrm>
            <a:off x="605589" y="1627956"/>
            <a:ext cx="4415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Phénotype tumoral plus agressif</a:t>
            </a:r>
            <a:endParaRPr lang="fr-CH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7E1E6A4-8939-E7BF-BF4A-B950A7645E7C}"/>
              </a:ext>
            </a:extLst>
          </p:cNvPr>
          <p:cNvSpPr txBox="1"/>
          <p:nvPr/>
        </p:nvSpPr>
        <p:spPr>
          <a:xfrm>
            <a:off x="605590" y="2169228"/>
            <a:ext cx="3541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Pauvre infiltrat lymphocytaire</a:t>
            </a:r>
            <a:endParaRPr lang="fr-CH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7669207-E5CA-C161-12C4-A47BD24052B8}"/>
              </a:ext>
            </a:extLst>
          </p:cNvPr>
          <p:cNvSpPr txBox="1"/>
          <p:nvPr/>
        </p:nvSpPr>
        <p:spPr>
          <a:xfrm>
            <a:off x="605590" y="2710500"/>
            <a:ext cx="3212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Mauvaise survie</a:t>
            </a:r>
            <a:endParaRPr lang="fr-CH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3C5565F-B659-460E-4438-FA996995A3A9}"/>
              </a:ext>
            </a:extLst>
          </p:cNvPr>
          <p:cNvSpPr txBox="1"/>
          <p:nvPr/>
        </p:nvSpPr>
        <p:spPr>
          <a:xfrm>
            <a:off x="124328" y="3268985"/>
            <a:ext cx="11871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IDO: Marqueur pronostique potentiel pour prédire la progression et la survie chez les patients atteints de CNP.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360A25-D8B9-169F-26D6-1AF56E5F85C9}"/>
              </a:ext>
            </a:extLst>
          </p:cNvPr>
          <p:cNvSpPr/>
          <p:nvPr/>
        </p:nvSpPr>
        <p:spPr>
          <a:xfrm>
            <a:off x="0" y="4341222"/>
            <a:ext cx="1828800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1743989-4B05-2249-0D4F-5ECEAB8EBFFD}"/>
              </a:ext>
            </a:extLst>
          </p:cNvPr>
          <p:cNvSpPr txBox="1"/>
          <p:nvPr/>
        </p:nvSpPr>
        <p:spPr>
          <a:xfrm>
            <a:off x="128337" y="5104092"/>
            <a:ext cx="11871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Comprendre les mécanismes de régulation de l’IDO dans le CNP pour mieux le cibler.</a:t>
            </a:r>
          </a:p>
        </p:txBody>
      </p:sp>
    </p:spTree>
    <p:extLst>
      <p:ext uri="{BB962C8B-B14F-4D97-AF65-F5344CB8AC3E}">
        <p14:creationId xmlns:p14="http://schemas.microsoft.com/office/powerpoint/2010/main" val="34583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81C87FE-6CAE-EEDF-0A29-59688CDA6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004" y="0"/>
            <a:ext cx="5125996" cy="342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FF01991-02C0-1879-8199-16BC5194B9BC}"/>
              </a:ext>
            </a:extLst>
          </p:cNvPr>
          <p:cNvSpPr txBox="1"/>
          <p:nvPr/>
        </p:nvSpPr>
        <p:spPr>
          <a:xfrm>
            <a:off x="270742" y="174867"/>
            <a:ext cx="6133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3600" b="1" dirty="0">
                <a:latin typeface="Monotype Corsiva" panose="03010101010201010101" pitchFamily="66" charset="0"/>
              </a:rPr>
              <a:t>Merci pour votre attention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99ED09-69CE-7B8A-DF32-046D0230D6A9}"/>
              </a:ext>
            </a:extLst>
          </p:cNvPr>
          <p:cNvSpPr txBox="1"/>
          <p:nvPr/>
        </p:nvSpPr>
        <p:spPr>
          <a:xfrm>
            <a:off x="1287114" y="815012"/>
            <a:ext cx="4100304" cy="5659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Remerciements</a:t>
            </a:r>
            <a:endParaRPr lang="fr-CH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fr-CH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Pr. Abdelfattah ZAKHAMA </a:t>
            </a:r>
          </a:p>
          <a:p>
            <a:pPr algn="l">
              <a:lnSpc>
                <a:spcPct val="200000"/>
              </a:lnSpc>
            </a:pPr>
            <a:r>
              <a:rPr lang="fr-CH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Pr. </a:t>
            </a:r>
            <a:r>
              <a:rPr lang="fr-CH" sz="2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Elham</a:t>
            </a:r>
            <a:r>
              <a:rPr lang="fr-CH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CH" sz="2000" b="1" dirty="0">
                <a:latin typeface="Cambria" panose="02040503050406030204" pitchFamily="18" charset="0"/>
              </a:rPr>
              <a:t>HASSEN </a:t>
            </a:r>
          </a:p>
          <a:p>
            <a:pPr algn="l">
              <a:lnSpc>
                <a:spcPct val="200000"/>
              </a:lnSpc>
            </a:pPr>
            <a:r>
              <a:rPr lang="fr-CH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Pr. Noureddine BOUAOUINA </a:t>
            </a:r>
          </a:p>
          <a:p>
            <a:pPr algn="l">
              <a:lnSpc>
                <a:spcPct val="200000"/>
              </a:lnSpc>
            </a:pPr>
            <a:r>
              <a:rPr lang="fr-CH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Pr. Karim AOUAM </a:t>
            </a:r>
          </a:p>
          <a:p>
            <a:pPr algn="l">
              <a:lnSpc>
                <a:spcPct val="200000"/>
              </a:lnSpc>
            </a:pPr>
            <a:r>
              <a:rPr lang="fr-CH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Dr. Ahlem BEN-HAJ-AYED</a:t>
            </a:r>
          </a:p>
          <a:p>
            <a:pPr>
              <a:lnSpc>
                <a:spcPct val="200000"/>
              </a:lnSpc>
            </a:pPr>
            <a:r>
              <a:rPr lang="fr-CH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Dr. </a:t>
            </a:r>
            <a:r>
              <a:rPr lang="fr-CH" sz="2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Randa</a:t>
            </a:r>
            <a:r>
              <a:rPr lang="fr-CH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 GHEDIRA</a:t>
            </a:r>
          </a:p>
          <a:p>
            <a:pPr algn="l">
              <a:lnSpc>
                <a:spcPct val="200000"/>
              </a:lnSpc>
            </a:pPr>
            <a:r>
              <a:rPr lang="fr-CH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M</a:t>
            </a:r>
            <a:r>
              <a:rPr lang="fr-CH" sz="2000" b="1" dirty="0">
                <a:latin typeface="Cambria" panose="02040503050406030204" pitchFamily="18" charset="0"/>
              </a:rPr>
              <a:t>lle. </a:t>
            </a:r>
            <a:r>
              <a:rPr lang="fr-CH" sz="2000" b="1" dirty="0" err="1">
                <a:latin typeface="Cambria" panose="02040503050406030204" pitchFamily="18" charset="0"/>
              </a:rPr>
              <a:t>Sallouha</a:t>
            </a:r>
            <a:r>
              <a:rPr lang="fr-CH" sz="2000" b="1" dirty="0">
                <a:latin typeface="Cambria" panose="02040503050406030204" pitchFamily="18" charset="0"/>
              </a:rPr>
              <a:t> GABBOUJ</a:t>
            </a:r>
          </a:p>
          <a:p>
            <a:pPr algn="l">
              <a:lnSpc>
                <a:spcPct val="200000"/>
              </a:lnSpc>
            </a:pPr>
            <a:r>
              <a:rPr lang="fr-CH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Mme. Yasmine REMADI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0C66C2F-41EE-D4C5-14BF-8C7D1C0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04" y="3439745"/>
            <a:ext cx="5120217" cy="342000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EF0D5715-CDDA-11B8-A508-B0E14B76BE8A}"/>
              </a:ext>
            </a:extLst>
          </p:cNvPr>
          <p:cNvSpPr/>
          <p:nvPr/>
        </p:nvSpPr>
        <p:spPr>
          <a:xfrm>
            <a:off x="10023586" y="4917134"/>
            <a:ext cx="468000" cy="432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77EBE5E-852F-5894-2F32-911357C4B4C0}"/>
              </a:ext>
            </a:extLst>
          </p:cNvPr>
          <p:cNvCxnSpPr>
            <a:cxnSpLocks/>
          </p:cNvCxnSpPr>
          <p:nvPr/>
        </p:nvCxnSpPr>
        <p:spPr>
          <a:xfrm>
            <a:off x="1138990" y="782953"/>
            <a:ext cx="4427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0E151E5-3ED1-EA9C-9A43-D62048EA7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312"/>
            <a:ext cx="6301725" cy="51168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3F07BF-85BE-3D4D-3F62-CC334D9C5600}"/>
              </a:ext>
            </a:extLst>
          </p:cNvPr>
          <p:cNvSpPr/>
          <p:nvPr/>
        </p:nvSpPr>
        <p:spPr>
          <a:xfrm>
            <a:off x="10363200" y="80211"/>
            <a:ext cx="1828800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70D03-E1B5-6F60-074E-862329067951}"/>
              </a:ext>
            </a:extLst>
          </p:cNvPr>
          <p:cNvSpPr/>
          <p:nvPr/>
        </p:nvSpPr>
        <p:spPr>
          <a:xfrm>
            <a:off x="-1" y="80210"/>
            <a:ext cx="10234863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Cancer du nasopharynx (CNP)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62FD90-88EF-EA36-95E6-C123072D16CD}"/>
              </a:ext>
            </a:extLst>
          </p:cNvPr>
          <p:cNvSpPr txBox="1"/>
          <p:nvPr/>
        </p:nvSpPr>
        <p:spPr>
          <a:xfrm>
            <a:off x="2493134" y="4415601"/>
            <a:ext cx="179010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1,3 cas /100 000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6DB7CF-DAE4-4750-B1E8-FC6940FD0967}"/>
              </a:ext>
            </a:extLst>
          </p:cNvPr>
          <p:cNvSpPr txBox="1"/>
          <p:nvPr/>
        </p:nvSpPr>
        <p:spPr>
          <a:xfrm>
            <a:off x="-48126" y="4359957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lang="fr-CH" sz="1800" b="1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endParaRPr lang="fr-CH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45E24C2-27CF-7FA0-5A36-83DDBCD19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78" y="1256312"/>
            <a:ext cx="6145622" cy="511682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32E9E7F-9166-7D97-E9FD-CC5C755B26DE}"/>
              </a:ext>
            </a:extLst>
          </p:cNvPr>
          <p:cNvSpPr txBox="1"/>
          <p:nvPr/>
        </p:nvSpPr>
        <p:spPr>
          <a:xfrm>
            <a:off x="2572640" y="886979"/>
            <a:ext cx="115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Monde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79951C-39D1-0F81-F365-034FAD46E476}"/>
              </a:ext>
            </a:extLst>
          </p:cNvPr>
          <p:cNvSpPr txBox="1"/>
          <p:nvPr/>
        </p:nvSpPr>
        <p:spPr>
          <a:xfrm>
            <a:off x="7884697" y="886979"/>
            <a:ext cx="11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Hommes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055C4B6-1C57-A99B-0FF1-D739C643E298}"/>
              </a:ext>
            </a:extLst>
          </p:cNvPr>
          <p:cNvSpPr txBox="1"/>
          <p:nvPr/>
        </p:nvSpPr>
        <p:spPr>
          <a:xfrm>
            <a:off x="10234862" y="905435"/>
            <a:ext cx="11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Femmes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360E09-BD17-90EC-AC6A-3021B0D1589B}"/>
              </a:ext>
            </a:extLst>
          </p:cNvPr>
          <p:cNvSpPr/>
          <p:nvPr/>
        </p:nvSpPr>
        <p:spPr>
          <a:xfrm>
            <a:off x="6301725" y="1949844"/>
            <a:ext cx="5633601" cy="7131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7EEB545-BC57-EDE7-194E-1C6AC18D0A48}"/>
              </a:ext>
            </a:extLst>
          </p:cNvPr>
          <p:cNvSpPr txBox="1"/>
          <p:nvPr/>
        </p:nvSpPr>
        <p:spPr>
          <a:xfrm>
            <a:off x="9373658" y="6488668"/>
            <a:ext cx="2382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(Globocan, 2022)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id="{2C82D93B-D9C2-C0F0-9756-8D0F444D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21" y="6484854"/>
            <a:ext cx="793378" cy="365125"/>
          </a:xfrm>
        </p:spPr>
        <p:txBody>
          <a:bodyPr/>
          <a:lstStyle/>
          <a:p>
            <a:fld id="{715EBE6A-0FF2-4377-8E29-908EFDEF6273}" type="slidenum">
              <a:rPr lang="fr-CH" sz="1600" smtClean="0">
                <a:solidFill>
                  <a:schemeClr val="tx1"/>
                </a:solidFill>
              </a:rPr>
              <a:t>2</a:t>
            </a:fld>
            <a:endParaRPr lang="fr-CH" sz="1600" dirty="0">
              <a:solidFill>
                <a:schemeClr val="tx1"/>
              </a:solidFill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A49499E3-1BC0-C37D-07C6-36B577DC72A0}"/>
              </a:ext>
            </a:extLst>
          </p:cNvPr>
          <p:cNvCxnSpPr>
            <a:cxnSpLocks/>
          </p:cNvCxnSpPr>
          <p:nvPr/>
        </p:nvCxnSpPr>
        <p:spPr>
          <a:xfrm flipH="1">
            <a:off x="385010" y="4681163"/>
            <a:ext cx="9304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5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53D593-9CD0-8BCD-99DC-6C4DDEB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7810" y="6486941"/>
            <a:ext cx="802105" cy="371059"/>
          </a:xfrm>
        </p:spPr>
        <p:txBody>
          <a:bodyPr/>
          <a:lstStyle/>
          <a:p>
            <a:fld id="{715EBE6A-0FF2-4377-8E29-908EFDEF6273}" type="slidenum">
              <a:rPr lang="fr-CH" sz="1600" smtClean="0">
                <a:solidFill>
                  <a:schemeClr val="tx1"/>
                </a:solidFill>
              </a:rPr>
              <a:t>3</a:t>
            </a:fld>
            <a:endParaRPr lang="fr-CH" sz="160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ADCE12-9CF1-7F11-2F54-34C0F67F9F11}"/>
              </a:ext>
            </a:extLst>
          </p:cNvPr>
          <p:cNvSpPr/>
          <p:nvPr/>
        </p:nvSpPr>
        <p:spPr>
          <a:xfrm>
            <a:off x="3449051" y="884401"/>
            <a:ext cx="2085473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Tryptophane (Trp)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9E90B-C144-D693-9F33-4E5614E3B47D}"/>
              </a:ext>
            </a:extLst>
          </p:cNvPr>
          <p:cNvSpPr/>
          <p:nvPr/>
        </p:nvSpPr>
        <p:spPr>
          <a:xfrm>
            <a:off x="3320715" y="2247978"/>
            <a:ext cx="2342148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N-</a:t>
            </a:r>
            <a:r>
              <a:rPr lang="fr-CH" dirty="0" err="1">
                <a:solidFill>
                  <a:schemeClr val="tx1"/>
                </a:solidFill>
              </a:rPr>
              <a:t>Formyl</a:t>
            </a:r>
            <a:r>
              <a:rPr lang="fr-CH" dirty="0">
                <a:solidFill>
                  <a:schemeClr val="tx1"/>
                </a:solidFill>
              </a:rPr>
              <a:t>-kynurénine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4FD657-530A-5213-3B1E-B9CAD6FCE07C}"/>
              </a:ext>
            </a:extLst>
          </p:cNvPr>
          <p:cNvSpPr/>
          <p:nvPr/>
        </p:nvSpPr>
        <p:spPr>
          <a:xfrm>
            <a:off x="3449050" y="3105711"/>
            <a:ext cx="2085473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Kynurénine (Kyn)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E0398-6A26-537E-8673-3A924B4A4B5C}"/>
              </a:ext>
            </a:extLst>
          </p:cNvPr>
          <p:cNvSpPr/>
          <p:nvPr/>
        </p:nvSpPr>
        <p:spPr>
          <a:xfrm>
            <a:off x="8281730" y="882313"/>
            <a:ext cx="2330116" cy="383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Voie de la sérotonine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53B4A-E66A-04E0-D9B0-33A9B056AB90}"/>
              </a:ext>
            </a:extLst>
          </p:cNvPr>
          <p:cNvSpPr/>
          <p:nvPr/>
        </p:nvSpPr>
        <p:spPr>
          <a:xfrm>
            <a:off x="6721642" y="3883234"/>
            <a:ext cx="1271335" cy="3789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mTORC1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8FC865-4933-D34E-CDBF-8330BEE91432}"/>
              </a:ext>
            </a:extLst>
          </p:cNvPr>
          <p:cNvSpPr/>
          <p:nvPr/>
        </p:nvSpPr>
        <p:spPr>
          <a:xfrm>
            <a:off x="8532386" y="3883234"/>
            <a:ext cx="1303427" cy="3789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GCN2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F33572C-B049-151A-5F82-F202B39B5575}"/>
              </a:ext>
            </a:extLst>
          </p:cNvPr>
          <p:cNvSpPr/>
          <p:nvPr/>
        </p:nvSpPr>
        <p:spPr>
          <a:xfrm>
            <a:off x="6721642" y="5019825"/>
            <a:ext cx="1271337" cy="4723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</a:rPr>
              <a:t>LTreg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E1D6AD6-C34B-315C-614D-74B14B6DE367}"/>
              </a:ext>
            </a:extLst>
          </p:cNvPr>
          <p:cNvSpPr/>
          <p:nvPr/>
        </p:nvSpPr>
        <p:spPr>
          <a:xfrm>
            <a:off x="8548430" y="5019824"/>
            <a:ext cx="1271337" cy="4723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LT CD8+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C1C9CD-608C-B83C-5440-3A3292797811}"/>
              </a:ext>
            </a:extLst>
          </p:cNvPr>
          <p:cNvSpPr/>
          <p:nvPr/>
        </p:nvSpPr>
        <p:spPr>
          <a:xfrm>
            <a:off x="3320712" y="3883234"/>
            <a:ext cx="2342148" cy="5935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0" i="0" u="none" strike="noStrike" baseline="0" dirty="0">
                <a:solidFill>
                  <a:srgbClr val="000000"/>
                </a:solidFill>
              </a:rPr>
              <a:t>Récepteur d'</a:t>
            </a:r>
            <a:r>
              <a:rPr lang="fr-CH" sz="1800" b="0" i="0" u="none" strike="noStrike" baseline="0" dirty="0" err="1">
                <a:solidFill>
                  <a:srgbClr val="000000"/>
                </a:solidFill>
              </a:rPr>
              <a:t>aryl</a:t>
            </a:r>
            <a:r>
              <a:rPr lang="fr-CH" sz="1800" b="0" i="0" u="none" strike="noStrike" baseline="0" dirty="0">
                <a:solidFill>
                  <a:srgbClr val="000000"/>
                </a:solidFill>
              </a:rPr>
              <a:t> d'hydrocarbone (</a:t>
            </a:r>
            <a:r>
              <a:rPr lang="fr-CH" sz="1800" b="0" i="0" u="none" strike="noStrike" baseline="0" dirty="0" err="1">
                <a:solidFill>
                  <a:srgbClr val="000000"/>
                </a:solidFill>
              </a:rPr>
              <a:t>AhR</a:t>
            </a:r>
            <a:r>
              <a:rPr lang="fr-CH" sz="1800" b="0" i="0" u="none" strike="noStrike" baseline="0" dirty="0">
                <a:solidFill>
                  <a:srgbClr val="000000"/>
                </a:solidFill>
              </a:rPr>
              <a:t>)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2F9FA3-AE67-BED5-2E2E-AB6D36FA6FE1}"/>
              </a:ext>
            </a:extLst>
          </p:cNvPr>
          <p:cNvSpPr txBox="1"/>
          <p:nvPr/>
        </p:nvSpPr>
        <p:spPr>
          <a:xfrm>
            <a:off x="6194021" y="6153607"/>
            <a:ext cx="2026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Échappement à la réponse immunitaire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0677B25-5173-779E-91CA-FBE2D8892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1" y="5255821"/>
            <a:ext cx="1644310" cy="160294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DC010FE-6D25-43DE-ADFE-FB57C136A217}"/>
              </a:ext>
            </a:extLst>
          </p:cNvPr>
          <p:cNvSpPr txBox="1"/>
          <p:nvPr/>
        </p:nvSpPr>
        <p:spPr>
          <a:xfrm>
            <a:off x="2566737" y="5574361"/>
            <a:ext cx="210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Croissance tumorale</a:t>
            </a: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29C17D44-BFDA-713E-7951-BFAE5E91F692}"/>
              </a:ext>
            </a:extLst>
          </p:cNvPr>
          <p:cNvSpPr/>
          <p:nvPr/>
        </p:nvSpPr>
        <p:spPr>
          <a:xfrm>
            <a:off x="6996866" y="1568927"/>
            <a:ext cx="2569728" cy="405603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Déplétion critique</a:t>
            </a:r>
          </a:p>
        </p:txBody>
      </p:sp>
      <p:sp>
        <p:nvSpPr>
          <p:cNvPr id="19" name="Organigramme : Terminateur 18">
            <a:extLst>
              <a:ext uri="{FF2B5EF4-FFF2-40B4-BE49-F238E27FC236}">
                <a16:creationId xmlns:a16="http://schemas.microsoft.com/office/drawing/2014/main" id="{4F78D013-147D-5139-6C6A-864800BA7756}"/>
              </a:ext>
            </a:extLst>
          </p:cNvPr>
          <p:cNvSpPr/>
          <p:nvPr/>
        </p:nvSpPr>
        <p:spPr>
          <a:xfrm>
            <a:off x="3504424" y="1553888"/>
            <a:ext cx="770019" cy="40560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IDO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0E1F384-8552-F439-FEA4-949AFC7C1B37}"/>
              </a:ext>
            </a:extLst>
          </p:cNvPr>
          <p:cNvSpPr/>
          <p:nvPr/>
        </p:nvSpPr>
        <p:spPr>
          <a:xfrm>
            <a:off x="931126" y="880013"/>
            <a:ext cx="1662302" cy="3168316"/>
          </a:xfrm>
          <a:prstGeom prst="roundRect">
            <a:avLst>
              <a:gd name="adj" fmla="val 4472"/>
            </a:avLst>
          </a:prstGeom>
          <a:solidFill>
            <a:srgbClr val="F6DEEE"/>
          </a:solidFill>
          <a:ln>
            <a:solidFill>
              <a:srgbClr val="EEBC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solidFill>
                  <a:schemeClr val="tx1"/>
                </a:solidFill>
              </a:rPr>
              <a:t>Indoximod</a:t>
            </a:r>
            <a:endParaRPr lang="fr-CH" sz="1600" dirty="0">
              <a:solidFill>
                <a:schemeClr val="tx1"/>
              </a:solidFill>
            </a:endParaRPr>
          </a:p>
          <a:p>
            <a:pPr algn="ctr"/>
            <a:r>
              <a:rPr lang="fr-CH" sz="1600" dirty="0" err="1">
                <a:solidFill>
                  <a:schemeClr val="tx1"/>
                </a:solidFill>
              </a:rPr>
              <a:t>Epacadostat</a:t>
            </a:r>
            <a:endParaRPr lang="fr-CH" sz="1600" dirty="0">
              <a:solidFill>
                <a:schemeClr val="tx1"/>
              </a:solidFill>
            </a:endParaRPr>
          </a:p>
          <a:p>
            <a:pPr algn="ctr"/>
            <a:r>
              <a:rPr lang="fr-CH" sz="1600" dirty="0">
                <a:solidFill>
                  <a:schemeClr val="tx1"/>
                </a:solidFill>
              </a:rPr>
              <a:t>BMS-986205</a:t>
            </a:r>
          </a:p>
          <a:p>
            <a:pPr algn="ctr"/>
            <a:r>
              <a:rPr lang="fr-CH" sz="1600" dirty="0">
                <a:solidFill>
                  <a:schemeClr val="tx1"/>
                </a:solidFill>
              </a:rPr>
              <a:t>PF-06840003</a:t>
            </a:r>
          </a:p>
          <a:p>
            <a:pPr algn="ctr"/>
            <a:r>
              <a:rPr lang="fr-CH" sz="1600" dirty="0" err="1">
                <a:solidFill>
                  <a:schemeClr val="tx1"/>
                </a:solidFill>
              </a:rPr>
              <a:t>Navoximod</a:t>
            </a:r>
            <a:endParaRPr lang="fr-CH" sz="1600" dirty="0">
              <a:solidFill>
                <a:schemeClr val="tx1"/>
              </a:solidFill>
            </a:endParaRPr>
          </a:p>
          <a:p>
            <a:pPr algn="ctr"/>
            <a:r>
              <a:rPr lang="fr-CH" sz="1600" dirty="0">
                <a:solidFill>
                  <a:schemeClr val="tx1"/>
                </a:solidFill>
              </a:rPr>
              <a:t>KHK2455</a:t>
            </a:r>
          </a:p>
          <a:p>
            <a:pPr algn="ctr"/>
            <a:r>
              <a:rPr lang="fr-CH" sz="1600" dirty="0">
                <a:solidFill>
                  <a:schemeClr val="tx1"/>
                </a:solidFill>
              </a:rPr>
              <a:t>NLG-802</a:t>
            </a:r>
          </a:p>
          <a:p>
            <a:pPr algn="ctr"/>
            <a:r>
              <a:rPr lang="fr-CH" sz="1600" dirty="0">
                <a:solidFill>
                  <a:schemeClr val="tx1"/>
                </a:solidFill>
              </a:rPr>
              <a:t>LY3381916</a:t>
            </a:r>
          </a:p>
          <a:p>
            <a:pPr algn="ctr"/>
            <a:r>
              <a:rPr lang="fr-CH" sz="1600" dirty="0">
                <a:solidFill>
                  <a:schemeClr val="tx1"/>
                </a:solidFill>
              </a:rPr>
              <a:t>LPM-3480226</a:t>
            </a:r>
          </a:p>
          <a:p>
            <a:pPr algn="ctr"/>
            <a:r>
              <a:rPr lang="fr-CH" sz="1600" dirty="0">
                <a:solidFill>
                  <a:schemeClr val="tx1"/>
                </a:solidFill>
              </a:rPr>
              <a:t>HTI-1090</a:t>
            </a:r>
          </a:p>
          <a:p>
            <a:pPr algn="ctr"/>
            <a:r>
              <a:rPr lang="fr-CH" sz="1600" dirty="0">
                <a:solidFill>
                  <a:schemeClr val="tx1"/>
                </a:solidFill>
              </a:rPr>
              <a:t>M4112</a:t>
            </a:r>
          </a:p>
          <a:p>
            <a:pPr algn="ctr"/>
            <a:r>
              <a:rPr lang="fr-CH" sz="1600" dirty="0">
                <a:solidFill>
                  <a:schemeClr val="tx1"/>
                </a:solidFill>
              </a:rPr>
              <a:t>DN1406131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D9C0DBC-7753-F01F-FD9C-2CA723542ACB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4491788" y="1265401"/>
            <a:ext cx="1" cy="982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D5C9A1A-1258-275B-F267-20F668A72089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4491787" y="2628978"/>
            <a:ext cx="2" cy="476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AF55DD0-298C-C2FC-5446-CC2E9720221E}"/>
              </a:ext>
            </a:extLst>
          </p:cNvPr>
          <p:cNvCxnSpPr>
            <a:cxnSpLocks/>
          </p:cNvCxnSpPr>
          <p:nvPr/>
        </p:nvCxnSpPr>
        <p:spPr>
          <a:xfrm flipV="1">
            <a:off x="5598692" y="1073857"/>
            <a:ext cx="2628000" cy="1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 : en arc 43">
            <a:extLst>
              <a:ext uri="{FF2B5EF4-FFF2-40B4-BE49-F238E27FC236}">
                <a16:creationId xmlns:a16="http://schemas.microsoft.com/office/drawing/2014/main" id="{FD016869-2981-5D16-73C1-037CA9717305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8242328" y="4012800"/>
            <a:ext cx="692426" cy="119111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 : en arc 46">
            <a:extLst>
              <a:ext uri="{FF2B5EF4-FFF2-40B4-BE49-F238E27FC236}">
                <a16:creationId xmlns:a16="http://schemas.microsoft.com/office/drawing/2014/main" id="{D4B267FC-5354-1F34-4D98-229EA6BB8DD8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5214882" y="3753695"/>
            <a:ext cx="543032" cy="198922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A80DC956-D860-8E2E-99AE-26CB3C8F50CB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7357310" y="4262146"/>
            <a:ext cx="1" cy="75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7C05AE63-1D13-802B-7F0F-D2297CFDABA3}"/>
              </a:ext>
            </a:extLst>
          </p:cNvPr>
          <p:cNvCxnSpPr>
            <a:stCxn id="8" idx="2"/>
          </p:cNvCxnSpPr>
          <p:nvPr/>
        </p:nvCxnSpPr>
        <p:spPr>
          <a:xfrm>
            <a:off x="9184100" y="4262146"/>
            <a:ext cx="0" cy="692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8B1AF3FF-5FD0-7EF2-0D1C-4E20B511F86E}"/>
              </a:ext>
            </a:extLst>
          </p:cNvPr>
          <p:cNvCxnSpPr/>
          <p:nvPr/>
        </p:nvCxnSpPr>
        <p:spPr>
          <a:xfrm>
            <a:off x="9063789" y="4953523"/>
            <a:ext cx="2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E745021F-6046-CD7A-FBE8-2E51EFA5414E}"/>
              </a:ext>
            </a:extLst>
          </p:cNvPr>
          <p:cNvSpPr txBox="1"/>
          <p:nvPr/>
        </p:nvSpPr>
        <p:spPr>
          <a:xfrm>
            <a:off x="7776412" y="4430417"/>
            <a:ext cx="127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/>
              <a:t>Différenciation</a:t>
            </a: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BA5178D2-5A2D-255F-EC9A-98F3ADB292E9}"/>
              </a:ext>
            </a:extLst>
          </p:cNvPr>
          <p:cNvCxnSpPr/>
          <p:nvPr/>
        </p:nvCxnSpPr>
        <p:spPr>
          <a:xfrm flipH="1">
            <a:off x="4604080" y="1764632"/>
            <a:ext cx="22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73D0A81D-F554-361C-D475-4F1B4846A525}"/>
              </a:ext>
            </a:extLst>
          </p:cNvPr>
          <p:cNvSpPr/>
          <p:nvPr/>
        </p:nvSpPr>
        <p:spPr>
          <a:xfrm>
            <a:off x="10363200" y="80211"/>
            <a:ext cx="1828800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C0035FF-E79C-6567-770A-421EECF6BAE3}"/>
              </a:ext>
            </a:extLst>
          </p:cNvPr>
          <p:cNvSpPr/>
          <p:nvPr/>
        </p:nvSpPr>
        <p:spPr>
          <a:xfrm>
            <a:off x="-1" y="80210"/>
            <a:ext cx="10234863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Indoléamine</a:t>
            </a:r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 2,3-dioxygénase (IDO)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BA5A0639-5C02-D6F2-9183-E32F9322FEE8}"/>
              </a:ext>
            </a:extLst>
          </p:cNvPr>
          <p:cNvSpPr txBox="1"/>
          <p:nvPr/>
        </p:nvSpPr>
        <p:spPr>
          <a:xfrm>
            <a:off x="4579240" y="6194038"/>
            <a:ext cx="75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/>
              <a:t>IDO</a:t>
            </a:r>
          </a:p>
        </p:txBody>
      </p: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8F62F244-002C-8140-0217-3F74DE4AAE89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4491786" y="4476791"/>
            <a:ext cx="0" cy="827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 : en arc 81">
            <a:extLst>
              <a:ext uri="{FF2B5EF4-FFF2-40B4-BE49-F238E27FC236}">
                <a16:creationId xmlns:a16="http://schemas.microsoft.com/office/drawing/2014/main" id="{6E67AECE-00F6-0587-98F8-932AE5F00EE8}"/>
              </a:ext>
            </a:extLst>
          </p:cNvPr>
          <p:cNvCxnSpPr>
            <a:cxnSpLocks/>
            <a:stCxn id="9" idx="2"/>
            <a:endCxn id="74" idx="3"/>
          </p:cNvCxnSpPr>
          <p:nvPr/>
        </p:nvCxnSpPr>
        <p:spPr>
          <a:xfrm rot="5400000">
            <a:off x="5892922" y="4929703"/>
            <a:ext cx="901911" cy="202686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B830E0DB-DE7D-2C7C-8612-5AC747F492CC}"/>
              </a:ext>
            </a:extLst>
          </p:cNvPr>
          <p:cNvCxnSpPr/>
          <p:nvPr/>
        </p:nvCxnSpPr>
        <p:spPr>
          <a:xfrm>
            <a:off x="7824538" y="3936671"/>
            <a:ext cx="0" cy="30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C9F3FCD2-7F1F-564B-A96F-1D5F4E992A00}"/>
              </a:ext>
            </a:extLst>
          </p:cNvPr>
          <p:cNvCxnSpPr/>
          <p:nvPr/>
        </p:nvCxnSpPr>
        <p:spPr>
          <a:xfrm flipV="1">
            <a:off x="5378569" y="3137795"/>
            <a:ext cx="0" cy="3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04E7C1A4-761F-C401-CF27-6E2ED32776CD}"/>
              </a:ext>
            </a:extLst>
          </p:cNvPr>
          <p:cNvCxnSpPr/>
          <p:nvPr/>
        </p:nvCxnSpPr>
        <p:spPr>
          <a:xfrm flipV="1">
            <a:off x="5210127" y="6251274"/>
            <a:ext cx="0" cy="25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48CF2C26-A735-CF8C-CED6-D64070B89705}"/>
              </a:ext>
            </a:extLst>
          </p:cNvPr>
          <p:cNvCxnSpPr/>
          <p:nvPr/>
        </p:nvCxnSpPr>
        <p:spPr>
          <a:xfrm flipV="1">
            <a:off x="9566594" y="3915318"/>
            <a:ext cx="0" cy="3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EDFB5D4D-8502-454A-0904-FBF72F3624A5}"/>
              </a:ext>
            </a:extLst>
          </p:cNvPr>
          <p:cNvCxnSpPr>
            <a:cxnSpLocks/>
          </p:cNvCxnSpPr>
          <p:nvPr/>
        </p:nvCxnSpPr>
        <p:spPr>
          <a:xfrm flipV="1">
            <a:off x="2625575" y="1756690"/>
            <a:ext cx="7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92B4EC6C-053E-97C6-5890-76B1D3A4B5B5}"/>
              </a:ext>
            </a:extLst>
          </p:cNvPr>
          <p:cNvCxnSpPr/>
          <p:nvPr/>
        </p:nvCxnSpPr>
        <p:spPr>
          <a:xfrm>
            <a:off x="3345575" y="1649137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:a16="http://schemas.microsoft.com/office/drawing/2014/main" id="{9FD9A753-038E-2810-809B-508FC5AF5507}"/>
              </a:ext>
            </a:extLst>
          </p:cNvPr>
          <p:cNvSpPr txBox="1"/>
          <p:nvPr/>
        </p:nvSpPr>
        <p:spPr>
          <a:xfrm>
            <a:off x="6614152" y="767719"/>
            <a:ext cx="51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5%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10DD0C06-46A1-1511-4716-E113882ED6E5}"/>
              </a:ext>
            </a:extLst>
          </p:cNvPr>
          <p:cNvSpPr txBox="1"/>
          <p:nvPr/>
        </p:nvSpPr>
        <p:spPr>
          <a:xfrm>
            <a:off x="4497299" y="1303941"/>
            <a:ext cx="601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95%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3D185929-62DA-ED11-3227-D65595CEA84C}"/>
              </a:ext>
            </a:extLst>
          </p:cNvPr>
          <p:cNvSpPr txBox="1"/>
          <p:nvPr/>
        </p:nvSpPr>
        <p:spPr>
          <a:xfrm>
            <a:off x="9279789" y="6519446"/>
            <a:ext cx="2463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Adapté par (Peng et al., 2022)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18B8E1A-F4FB-A3ED-D488-9F98BB82A34B}"/>
              </a:ext>
            </a:extLst>
          </p:cNvPr>
          <p:cNvCxnSpPr>
            <a:stCxn id="5" idx="2"/>
            <a:endCxn id="12" idx="0"/>
          </p:cNvCxnSpPr>
          <p:nvPr/>
        </p:nvCxnSpPr>
        <p:spPr>
          <a:xfrm flipH="1">
            <a:off x="4491786" y="3486711"/>
            <a:ext cx="1" cy="39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5DB0F060-7F79-8E5B-F273-69A61F59EADA}"/>
              </a:ext>
            </a:extLst>
          </p:cNvPr>
          <p:cNvCxnSpPr>
            <a:stCxn id="18" idx="2"/>
            <a:endCxn id="7" idx="0"/>
          </p:cNvCxnSpPr>
          <p:nvPr/>
        </p:nvCxnSpPr>
        <p:spPr>
          <a:xfrm rot="5400000">
            <a:off x="6865168" y="2466672"/>
            <a:ext cx="1908704" cy="924420"/>
          </a:xfrm>
          <a:prstGeom prst="bentConnector3">
            <a:avLst>
              <a:gd name="adj1" fmla="val 701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428F5C6D-98BB-51F1-5664-1453A5DC50C7}"/>
              </a:ext>
            </a:extLst>
          </p:cNvPr>
          <p:cNvCxnSpPr>
            <a:cxnSpLocks/>
            <a:stCxn id="18" idx="2"/>
            <a:endCxn id="8" idx="0"/>
          </p:cNvCxnSpPr>
          <p:nvPr/>
        </p:nvCxnSpPr>
        <p:spPr>
          <a:xfrm rot="16200000" flipH="1">
            <a:off x="7778563" y="2477697"/>
            <a:ext cx="1908704" cy="902370"/>
          </a:xfrm>
          <a:prstGeom prst="bentConnector3">
            <a:avLst>
              <a:gd name="adj1" fmla="val 701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8137CD3-4057-BCED-9100-F47C4813683C}"/>
              </a:ext>
            </a:extLst>
          </p:cNvPr>
          <p:cNvCxnSpPr/>
          <p:nvPr/>
        </p:nvCxnSpPr>
        <p:spPr>
          <a:xfrm>
            <a:off x="5426240" y="912097"/>
            <a:ext cx="0" cy="30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6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16" grpId="0"/>
      <p:bldP spid="18" grpId="0" animBg="1"/>
      <p:bldP spid="20" grpId="0" animBg="1"/>
      <p:bldP spid="63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F1F44AE-93CD-16C3-DA01-1A22712B9F3D}"/>
              </a:ext>
            </a:extLst>
          </p:cNvPr>
          <p:cNvSpPr txBox="1"/>
          <p:nvPr/>
        </p:nvSpPr>
        <p:spPr>
          <a:xfrm>
            <a:off x="0" y="1812757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fr-CH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doléamine</a:t>
            </a:r>
            <a:r>
              <a:rPr lang="fr-CH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2,3-dioxygénase (IDO) dans le cancer du nasopharynx (CNP) ? </a:t>
            </a: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FBF695-EC3C-2146-A0EB-8CEA50F9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6716" y="6460791"/>
            <a:ext cx="2743200" cy="365125"/>
          </a:xfrm>
        </p:spPr>
        <p:txBody>
          <a:bodyPr/>
          <a:lstStyle/>
          <a:p>
            <a:fld id="{715EBE6A-0FF2-4377-8E29-908EFDEF6273}" type="slidenum">
              <a:rPr lang="fr-CH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fld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3EAEB-9F6A-0B4C-4961-36A59DAFC1E3}"/>
              </a:ext>
            </a:extLst>
          </p:cNvPr>
          <p:cNvSpPr/>
          <p:nvPr/>
        </p:nvSpPr>
        <p:spPr>
          <a:xfrm>
            <a:off x="10363200" y="80211"/>
            <a:ext cx="1828800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3336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13567D5-88AF-AB5E-CB37-38613F11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6716" y="6476832"/>
            <a:ext cx="2743200" cy="365125"/>
          </a:xfrm>
        </p:spPr>
        <p:txBody>
          <a:bodyPr/>
          <a:lstStyle/>
          <a:p>
            <a:fld id="{715EBE6A-0FF2-4377-8E29-908EFDEF6273}" type="slidenum">
              <a:rPr lang="fr-CH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fld>
            <a:endParaRPr lang="fr-CH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228328-2BD6-DD09-2783-BBB1252710EA}"/>
              </a:ext>
            </a:extLst>
          </p:cNvPr>
          <p:cNvSpPr/>
          <p:nvPr/>
        </p:nvSpPr>
        <p:spPr>
          <a:xfrm>
            <a:off x="10363200" y="80211"/>
            <a:ext cx="1828800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AA4159-5A81-9E5F-53FC-507F048DD4A4}"/>
              </a:ext>
            </a:extLst>
          </p:cNvPr>
          <p:cNvSpPr txBox="1"/>
          <p:nvPr/>
        </p:nvSpPr>
        <p:spPr>
          <a:xfrm>
            <a:off x="449178" y="1409596"/>
            <a:ext cx="11293643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CH" sz="3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Etudier la valeur prognostique de l’IDO dans le CNP</a:t>
            </a:r>
            <a:endParaRPr lang="fr-CH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A9DA94-6F82-72BC-B58E-66563963C0F5}"/>
              </a:ext>
            </a:extLst>
          </p:cNvPr>
          <p:cNvSpPr txBox="1"/>
          <p:nvPr/>
        </p:nvSpPr>
        <p:spPr>
          <a:xfrm>
            <a:off x="376990" y="3138480"/>
            <a:ext cx="320441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CH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xpression génique 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68BB57-1F64-642E-2356-BD600CE684F0}"/>
              </a:ext>
            </a:extLst>
          </p:cNvPr>
          <p:cNvSpPr txBox="1"/>
          <p:nvPr/>
        </p:nvSpPr>
        <p:spPr>
          <a:xfrm>
            <a:off x="4493795" y="3138480"/>
            <a:ext cx="320441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CH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xpression tissulaire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394F78-79A2-19EE-6E2D-A824855DA2E2}"/>
              </a:ext>
            </a:extLst>
          </p:cNvPr>
          <p:cNvSpPr txBox="1"/>
          <p:nvPr/>
        </p:nvSpPr>
        <p:spPr>
          <a:xfrm>
            <a:off x="8610600" y="3138480"/>
            <a:ext cx="320441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 enzymatique 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7BF79DD-73A4-6F6F-8107-70D4F119B46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>
            <a:off x="2126581" y="4162699"/>
            <a:ext cx="0" cy="1362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8C8E781-2C3F-2BF7-50A7-E1D1084E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8652" y="6516938"/>
            <a:ext cx="499309" cy="325020"/>
          </a:xfrm>
        </p:spPr>
        <p:txBody>
          <a:bodyPr/>
          <a:lstStyle/>
          <a:p>
            <a:fld id="{715EBE6A-0FF2-4377-8E29-908EFDEF6273}" type="slidenum">
              <a:rPr lang="fr-CH" sz="1600" smtClean="0">
                <a:solidFill>
                  <a:schemeClr val="tx1"/>
                </a:solidFill>
              </a:rPr>
              <a:t>6</a:t>
            </a:fld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C84E2C-4B54-8FC7-6D15-79FDB8305BF6}"/>
              </a:ext>
            </a:extLst>
          </p:cNvPr>
          <p:cNvSpPr/>
          <p:nvPr/>
        </p:nvSpPr>
        <p:spPr>
          <a:xfrm>
            <a:off x="9625263" y="80211"/>
            <a:ext cx="2566737" cy="4064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Matériel et Méthodes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84D2C1-31FC-89F8-39A9-31928607C219}"/>
              </a:ext>
            </a:extLst>
          </p:cNvPr>
          <p:cNvSpPr txBox="1"/>
          <p:nvPr/>
        </p:nvSpPr>
        <p:spPr>
          <a:xfrm>
            <a:off x="2126581" y="578864"/>
            <a:ext cx="79368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 patients atteints de CNP (UCNT)</a:t>
            </a:r>
            <a:endParaRPr lang="fr-CH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recrutés au moment du diagnostic.</a:t>
            </a:r>
          </a:p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collectés entre 2012-2020 au service de cancérologie-radiothérapie CHU Farhat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Hached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de Sousse.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F92A3E-65D0-2536-94BC-3487ABCEA36D}"/>
              </a:ext>
            </a:extLst>
          </p:cNvPr>
          <p:cNvSpPr txBox="1"/>
          <p:nvPr/>
        </p:nvSpPr>
        <p:spPr>
          <a:xfrm>
            <a:off x="6938213" y="2092589"/>
            <a:ext cx="52237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Exclusion: Patients avec maladies inflammatoires ou traitements immunosuppresseurs.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CBB9DF-FEA2-40DE-4668-A77F9CFC1C3C}"/>
              </a:ext>
            </a:extLst>
          </p:cNvPr>
          <p:cNvSpPr txBox="1"/>
          <p:nvPr/>
        </p:nvSpPr>
        <p:spPr>
          <a:xfrm>
            <a:off x="190497" y="578864"/>
            <a:ext cx="188895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b="0" i="0" u="none" strike="noStrike" baseline="0" dirty="0">
                <a:latin typeface="AdvOTee460ee4"/>
              </a:rPr>
              <a:t>&gt; 40 ans: 65,3</a:t>
            </a:r>
            <a:r>
              <a:rPr lang="fr-CH" dirty="0">
                <a:latin typeface="AdvOTee460ee4"/>
              </a:rPr>
              <a:t>%</a:t>
            </a:r>
          </a:p>
          <a:p>
            <a:r>
              <a:rPr lang="fr-CH" dirty="0">
                <a:latin typeface="AdvOTee460ee4"/>
              </a:rPr>
              <a:t>Hommes: 66,7%</a:t>
            </a:r>
          </a:p>
          <a:p>
            <a:r>
              <a:rPr lang="fr-CH" dirty="0">
                <a:latin typeface="AdvOTee460ee4"/>
              </a:rPr>
              <a:t>T3-T4: 40%</a:t>
            </a:r>
          </a:p>
          <a:p>
            <a:r>
              <a:rPr lang="fr-CH" dirty="0">
                <a:latin typeface="AdvOTee460ee4"/>
              </a:rPr>
              <a:t>N+: 81,4%</a:t>
            </a:r>
          </a:p>
          <a:p>
            <a:r>
              <a:rPr lang="fr-CH" dirty="0">
                <a:latin typeface="AdvOTee460ee4"/>
              </a:rPr>
              <a:t>M+: 5,4%</a:t>
            </a:r>
          </a:p>
          <a:p>
            <a:r>
              <a:rPr lang="fr-CH" dirty="0">
                <a:latin typeface="AdvOTee460ee4"/>
              </a:rPr>
              <a:t>Stade IV: 38,7%</a:t>
            </a:r>
          </a:p>
          <a:p>
            <a:r>
              <a:rPr lang="fr-CH" dirty="0">
                <a:latin typeface="AdvOTee460ee4"/>
              </a:rPr>
              <a:t>Rechute: 18,7%</a:t>
            </a:r>
          </a:p>
          <a:p>
            <a:r>
              <a:rPr lang="fr-CH" dirty="0">
                <a:latin typeface="AdvOTee460ee4"/>
              </a:rPr>
              <a:t>Décès: 36%</a:t>
            </a:r>
            <a:endParaRPr lang="fr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A0FA31-85CD-AA9A-CE09-D83B301F828F}"/>
              </a:ext>
            </a:extLst>
          </p:cNvPr>
          <p:cNvSpPr/>
          <p:nvPr/>
        </p:nvSpPr>
        <p:spPr>
          <a:xfrm>
            <a:off x="527383" y="3516368"/>
            <a:ext cx="31983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Cellules mononuclées du sang périphérique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1579F-8F3B-87AD-6CC0-6DD383EFA890}"/>
              </a:ext>
            </a:extLst>
          </p:cNvPr>
          <p:cNvSpPr/>
          <p:nvPr/>
        </p:nvSpPr>
        <p:spPr>
          <a:xfrm>
            <a:off x="4496802" y="3516368"/>
            <a:ext cx="31983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202231-9D69-1543-575F-DE58D80E1F30}"/>
              </a:ext>
            </a:extLst>
          </p:cNvPr>
          <p:cNvSpPr/>
          <p:nvPr/>
        </p:nvSpPr>
        <p:spPr>
          <a:xfrm>
            <a:off x="8464215" y="3510804"/>
            <a:ext cx="31983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707D15-AAB2-4224-D63C-791E9FEDC789}"/>
              </a:ext>
            </a:extLst>
          </p:cNvPr>
          <p:cNvSpPr/>
          <p:nvPr/>
        </p:nvSpPr>
        <p:spPr>
          <a:xfrm>
            <a:off x="527383" y="5525127"/>
            <a:ext cx="31983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 en temps réel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BD87A-AB5C-674C-9FDA-3E8C5018DDC0}"/>
              </a:ext>
            </a:extLst>
          </p:cNvPr>
          <p:cNvSpPr/>
          <p:nvPr/>
        </p:nvSpPr>
        <p:spPr>
          <a:xfrm>
            <a:off x="4496802" y="5525127"/>
            <a:ext cx="31983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Immunohistochimie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03CE5-5208-1119-3186-0F32799E0314}"/>
              </a:ext>
            </a:extLst>
          </p:cNvPr>
          <p:cNvSpPr/>
          <p:nvPr/>
        </p:nvSpPr>
        <p:spPr>
          <a:xfrm>
            <a:off x="8464215" y="5525127"/>
            <a:ext cx="31983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DBBD062-C1E7-1D42-8E55-4DE55EC613FD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094997" y="1779193"/>
            <a:ext cx="1003" cy="1737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5DF56BC4-31EE-9507-70B2-F97B241D6108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 rot="5400000">
            <a:off x="3242202" y="663572"/>
            <a:ext cx="1737175" cy="3968416"/>
          </a:xfrm>
          <a:prstGeom prst="bentConnector3">
            <a:avLst>
              <a:gd name="adj1" fmla="val 703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A6FB66C8-8FB9-FFFD-FE32-A0AC180B3DE7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rot="16200000" flipH="1">
            <a:off x="7213400" y="660790"/>
            <a:ext cx="1731611" cy="3968416"/>
          </a:xfrm>
          <a:prstGeom prst="bentConnector3">
            <a:avLst>
              <a:gd name="adj1" fmla="val 70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C4372B3-EEE5-EA9C-795F-5D8250006AD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087977" y="2415755"/>
            <a:ext cx="850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C6877127-47A3-2317-105D-9701BC1505F5}"/>
              </a:ext>
            </a:extLst>
          </p:cNvPr>
          <p:cNvSpPr txBox="1"/>
          <p:nvPr/>
        </p:nvSpPr>
        <p:spPr>
          <a:xfrm>
            <a:off x="973554" y="4661239"/>
            <a:ext cx="23060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xpression génique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88389FA-C35C-85CC-EA31-7476A116B20E}"/>
              </a:ext>
            </a:extLst>
          </p:cNvPr>
          <p:cNvCxnSpPr>
            <a:stCxn id="9" idx="2"/>
            <a:endCxn id="13" idx="0"/>
          </p:cNvCxnSpPr>
          <p:nvPr/>
        </p:nvCxnSpPr>
        <p:spPr>
          <a:xfrm>
            <a:off x="6096000" y="4162699"/>
            <a:ext cx="0" cy="1362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934F76F8-1F67-A3D2-C2A7-B1C3B655EF5A}"/>
              </a:ext>
            </a:extLst>
          </p:cNvPr>
          <p:cNvSpPr txBox="1"/>
          <p:nvPr/>
        </p:nvSpPr>
        <p:spPr>
          <a:xfrm>
            <a:off x="4934952" y="4661239"/>
            <a:ext cx="23060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xpression tissulaire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E3CF33AD-458D-E361-E863-421F25D29171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>
            <a:off x="10063413" y="4157135"/>
            <a:ext cx="0" cy="1367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F17526D9-4942-DB46-34E3-6E55DD1EFF48}"/>
              </a:ext>
            </a:extLst>
          </p:cNvPr>
          <p:cNvSpPr txBox="1"/>
          <p:nvPr/>
        </p:nvSpPr>
        <p:spPr>
          <a:xfrm>
            <a:off x="8323847" y="4656465"/>
            <a:ext cx="33568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 enzymatique (Kyn/Trp) 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5" grpId="0" animBg="1"/>
      <p:bldP spid="20" grpId="0" animBg="1"/>
      <p:bldP spid="23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5BC000-2597-67F0-42FC-321B3A8C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2821" y="6492876"/>
            <a:ext cx="449179" cy="284914"/>
          </a:xfrm>
        </p:spPr>
        <p:txBody>
          <a:bodyPr/>
          <a:lstStyle/>
          <a:p>
            <a:fld id="{715EBE6A-0FF2-4377-8E29-908EFDEF6273}" type="slidenum">
              <a:rPr lang="fr-CH" sz="1600" smtClean="0">
                <a:solidFill>
                  <a:schemeClr val="tx1"/>
                </a:solidFill>
              </a:rPr>
              <a:t>7</a:t>
            </a:fld>
            <a:endParaRPr lang="fr-CH" sz="16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A19F3B-53A5-5DEF-D64B-CB5BF464C9D0}"/>
              </a:ext>
            </a:extLst>
          </p:cNvPr>
          <p:cNvSpPr/>
          <p:nvPr/>
        </p:nvSpPr>
        <p:spPr>
          <a:xfrm>
            <a:off x="10363200" y="80211"/>
            <a:ext cx="1828800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68E3D7-6BD8-CF49-3ECB-D26FA715E15F}"/>
              </a:ext>
            </a:extLst>
          </p:cNvPr>
          <p:cNvSpPr/>
          <p:nvPr/>
        </p:nvSpPr>
        <p:spPr>
          <a:xfrm>
            <a:off x="-1" y="80210"/>
            <a:ext cx="10234863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Activité enzymatique de l’IDO (Kyn/Trp)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65EDD33-1DEA-0874-2E27-213013EF9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18" y="1509266"/>
            <a:ext cx="5387392" cy="432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F5CA0A3-6E39-1863-603F-03D44C7C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0" y="1509266"/>
            <a:ext cx="5389331" cy="431634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5BB576C-D2BA-E7E1-CA4D-8C4AA94D874C}"/>
              </a:ext>
            </a:extLst>
          </p:cNvPr>
          <p:cNvSpPr txBox="1"/>
          <p:nvPr/>
        </p:nvSpPr>
        <p:spPr>
          <a:xfrm>
            <a:off x="9577140" y="6417930"/>
            <a:ext cx="21656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Souissi</a:t>
            </a:r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2022)</a:t>
            </a:r>
            <a:endParaRPr lang="fr-CH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4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DD986-172A-C229-9E36-9FBD3F35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DF3512-578C-A96D-9FE1-7D994103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779" y="6541002"/>
            <a:ext cx="449179" cy="284914"/>
          </a:xfrm>
        </p:spPr>
        <p:txBody>
          <a:bodyPr/>
          <a:lstStyle/>
          <a:p>
            <a:fld id="{715EBE6A-0FF2-4377-8E29-908EFDEF6273}" type="slidenum">
              <a:rPr lang="fr-CH" sz="1600" smtClean="0">
                <a:solidFill>
                  <a:schemeClr val="tx1"/>
                </a:solidFill>
              </a:rPr>
              <a:t>8</a:t>
            </a:fld>
            <a:endParaRPr lang="fr-CH" sz="160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C3C481-FC54-E1F5-F584-362401CF8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1" y="1203155"/>
            <a:ext cx="5165795" cy="414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088022-6425-9DCB-6BCF-DE9E8EC8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026" y="1203155"/>
            <a:ext cx="5165795" cy="4140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3715D25-38CC-AC0C-76EC-A8134E443029}"/>
              </a:ext>
            </a:extLst>
          </p:cNvPr>
          <p:cNvSpPr txBox="1"/>
          <p:nvPr/>
        </p:nvSpPr>
        <p:spPr>
          <a:xfrm>
            <a:off x="0" y="559067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Analyse multivariée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: Le ratio Kyn/Trp est un facteur indépendant de mauvais pronostic pour la survie globale (p = 0.015; HR = 2.62).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7EA3CB-D9A6-F24F-45AE-63BD8937EFE5}"/>
              </a:ext>
            </a:extLst>
          </p:cNvPr>
          <p:cNvSpPr/>
          <p:nvPr/>
        </p:nvSpPr>
        <p:spPr>
          <a:xfrm>
            <a:off x="10363200" y="80211"/>
            <a:ext cx="1828800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EAEB87-919F-187E-DE24-6683B949BA98}"/>
              </a:ext>
            </a:extLst>
          </p:cNvPr>
          <p:cNvSpPr/>
          <p:nvPr/>
        </p:nvSpPr>
        <p:spPr>
          <a:xfrm>
            <a:off x="-1" y="80210"/>
            <a:ext cx="10234863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Activité enzymatique de l’IDO (Kyn/Trp)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3D0E8C-A851-17DE-5CA9-A7EFD4B38FBB}"/>
              </a:ext>
            </a:extLst>
          </p:cNvPr>
          <p:cNvSpPr txBox="1"/>
          <p:nvPr/>
        </p:nvSpPr>
        <p:spPr>
          <a:xfrm>
            <a:off x="9577140" y="6417930"/>
            <a:ext cx="21656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Souissi</a:t>
            </a:r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2022)</a:t>
            </a:r>
            <a:endParaRPr lang="fr-CH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2EFD9-9172-EFC9-0B77-AB408DAFA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CB3BA11-EA99-7389-FDFC-988A8F6C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95" y="6541002"/>
            <a:ext cx="497305" cy="284914"/>
          </a:xfrm>
        </p:spPr>
        <p:txBody>
          <a:bodyPr/>
          <a:lstStyle/>
          <a:p>
            <a:fld id="{715EBE6A-0FF2-4377-8E29-908EFDEF6273}" type="slidenum">
              <a:rPr lang="fr-CH" sz="1600" smtClean="0">
                <a:solidFill>
                  <a:schemeClr val="tx1"/>
                </a:solidFill>
              </a:rPr>
              <a:t>9</a:t>
            </a:fld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C9E91E-9E79-DB4F-D473-86C3551DC392}"/>
              </a:ext>
            </a:extLst>
          </p:cNvPr>
          <p:cNvSpPr/>
          <p:nvPr/>
        </p:nvSpPr>
        <p:spPr>
          <a:xfrm>
            <a:off x="10363200" y="80211"/>
            <a:ext cx="1828800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EC33A-65C6-3926-7C8F-50066A7BED02}"/>
              </a:ext>
            </a:extLst>
          </p:cNvPr>
          <p:cNvSpPr/>
          <p:nvPr/>
        </p:nvSpPr>
        <p:spPr>
          <a:xfrm>
            <a:off x="-1" y="80210"/>
            <a:ext cx="10234863" cy="481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Expression tissulaire de l’IDO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75307C-740D-4B4B-9343-5602FDE0A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7" y="1380756"/>
            <a:ext cx="4937143" cy="43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62AA03-B534-3E50-F596-03BA23282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662" y="1380757"/>
            <a:ext cx="4937143" cy="432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F5B9B28-A4CB-0BD0-F7B2-6C820296CFAC}"/>
              </a:ext>
            </a:extLst>
          </p:cNvPr>
          <p:cNvSpPr txBox="1"/>
          <p:nvPr/>
        </p:nvSpPr>
        <p:spPr>
          <a:xfrm>
            <a:off x="8871283" y="6450014"/>
            <a:ext cx="2823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(Ben-Haj-</a:t>
            </a:r>
            <a:r>
              <a:rPr lang="fr-CH" sz="16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Ayed</a:t>
            </a:r>
            <a:r>
              <a:rPr lang="fr-CH" sz="16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2016)</a:t>
            </a:r>
            <a:endParaRPr lang="fr-CH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736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676</Words>
  <Application>Microsoft Office PowerPoint</Application>
  <PresentationFormat>Grand écran</PresentationFormat>
  <Paragraphs>137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AdvOTee460ee4</vt:lpstr>
      <vt:lpstr>Agency FB</vt:lpstr>
      <vt:lpstr>Arial</vt:lpstr>
      <vt:lpstr>Calibri</vt:lpstr>
      <vt:lpstr>Calibri Light</vt:lpstr>
      <vt:lpstr>Cambria</vt:lpstr>
      <vt:lpstr>Monotype Corsiva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Sameh Souissi</dc:creator>
  <cp:lastModifiedBy>Sameh Souissi</cp:lastModifiedBy>
  <cp:revision>17</cp:revision>
  <dcterms:created xsi:type="dcterms:W3CDTF">2024-11-08T10:43:47Z</dcterms:created>
  <dcterms:modified xsi:type="dcterms:W3CDTF">2024-11-19T12:50:23Z</dcterms:modified>
</cp:coreProperties>
</file>