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93" r:id="rId3"/>
    <p:sldId id="259" r:id="rId4"/>
    <p:sldId id="260" r:id="rId5"/>
    <p:sldId id="261" r:id="rId6"/>
    <p:sldId id="262" r:id="rId7"/>
    <p:sldId id="263" r:id="rId8"/>
    <p:sldId id="264" r:id="rId9"/>
    <p:sldId id="296" r:id="rId10"/>
    <p:sldId id="265" r:id="rId11"/>
    <p:sldId id="266" r:id="rId12"/>
    <p:sldId id="295" r:id="rId13"/>
    <p:sldId id="267" r:id="rId14"/>
    <p:sldId id="269" r:id="rId15"/>
    <p:sldId id="271" r:id="rId16"/>
    <p:sldId id="272" r:id="rId17"/>
    <p:sldId id="273" r:id="rId18"/>
    <p:sldId id="297" r:id="rId19"/>
    <p:sldId id="289" r:id="rId20"/>
    <p:sldId id="294" r:id="rId21"/>
    <p:sldId id="277" r:id="rId22"/>
    <p:sldId id="280" r:id="rId23"/>
    <p:sldId id="281" r:id="rId24"/>
    <p:sldId id="282" r:id="rId25"/>
    <p:sldId id="283" r:id="rId26"/>
    <p:sldId id="284" r:id="rId27"/>
    <p:sldId id="286" r:id="rId28"/>
    <p:sldId id="288" r:id="rId29"/>
    <p:sldId id="287"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95" autoAdjust="0"/>
  </p:normalViewPr>
  <p:slideViewPr>
    <p:cSldViewPr snapToGrid="0">
      <p:cViewPr varScale="1">
        <p:scale>
          <a:sx n="53" d="100"/>
          <a:sy n="53" d="100"/>
        </p:scale>
        <p:origin x="135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74551-54B9-4CC1-B5FF-82496F4D6E32}" type="doc">
      <dgm:prSet loTypeId="urn:microsoft.com/office/officeart/2005/8/layout/hierarchy3" loCatId="list" qsTypeId="urn:microsoft.com/office/officeart/2005/8/quickstyle/simple1" qsCatId="simple" csTypeId="urn:microsoft.com/office/officeart/2005/8/colors/accent5_2" csCatId="accent5" phldr="1"/>
      <dgm:spPr/>
      <dgm:t>
        <a:bodyPr/>
        <a:lstStyle/>
        <a:p>
          <a:endParaRPr lang="fr-FR"/>
        </a:p>
      </dgm:t>
    </dgm:pt>
    <dgm:pt modelId="{4ED4967D-D5D5-40BA-B758-7ADB095638E9}">
      <dgm:prSet phldrT="[Texte]" custT="1"/>
      <dgm:spPr/>
      <dgm:t>
        <a:bodyPr/>
        <a:lstStyle/>
        <a:p>
          <a:pPr algn="ctr"/>
          <a:endParaRPr lang="fr-FR" sz="2000" b="0" dirty="0" smtClean="0">
            <a:latin typeface="Arial" panose="020B0604020202020204" pitchFamily="34" charset="0"/>
            <a:cs typeface="Arial" panose="020B0604020202020204" pitchFamily="34" charset="0"/>
          </a:endParaRPr>
        </a:p>
        <a:p>
          <a:pPr algn="ctr"/>
          <a:r>
            <a:rPr lang="fr-FR" sz="2000" b="0" dirty="0" smtClean="0">
              <a:latin typeface="Arial" panose="020B0604020202020204" pitchFamily="34" charset="0"/>
              <a:cs typeface="Arial" panose="020B0604020202020204" pitchFamily="34" charset="0"/>
            </a:rPr>
            <a:t>Hépatocytes</a:t>
          </a:r>
        </a:p>
        <a:p>
          <a:pPr algn="ctr"/>
          <a:r>
            <a:rPr lang="fr-FR" sz="2000" b="0" dirty="0" smtClean="0">
              <a:latin typeface="Arial" panose="020B0604020202020204" pitchFamily="34" charset="0"/>
              <a:cs typeface="Arial" panose="020B0604020202020204" pitchFamily="34" charset="0"/>
            </a:rPr>
            <a:t>Cellules de l’immunité </a:t>
          </a:r>
        </a:p>
        <a:p>
          <a:pPr algn="ctr"/>
          <a:endParaRPr lang="fr-FR" sz="2000" b="0" dirty="0" smtClean="0">
            <a:latin typeface="Arial" panose="020B0604020202020204" pitchFamily="34" charset="0"/>
            <a:cs typeface="Arial" panose="020B0604020202020204" pitchFamily="34" charset="0"/>
          </a:endParaRPr>
        </a:p>
      </dgm:t>
    </dgm:pt>
    <dgm:pt modelId="{AEBE7C47-8639-47F2-8C62-17D6CB0434CD}">
      <dgm:prSet phldrT="[Texte]" custT="1"/>
      <dgm:spPr/>
      <dgm:t>
        <a:bodyPr/>
        <a:lstStyle/>
        <a:p>
          <a:pPr algn="ctr"/>
          <a:r>
            <a:rPr lang="fr-FR" sz="2000" b="0" dirty="0" err="1" smtClean="0">
              <a:latin typeface="Arial" panose="020B0604020202020204" pitchFamily="34" charset="0"/>
              <a:cs typeface="Arial" panose="020B0604020202020204" pitchFamily="34" charset="0"/>
            </a:rPr>
            <a:t>Cytosole</a:t>
          </a:r>
          <a:r>
            <a:rPr lang="fr-FR" sz="2000" b="0" dirty="0" smtClean="0">
              <a:latin typeface="Arial" panose="020B0604020202020204" pitchFamily="34" charset="0"/>
              <a:cs typeface="Arial" panose="020B0604020202020204" pitchFamily="34" charset="0"/>
            </a:rPr>
            <a:t> </a:t>
          </a:r>
          <a:endParaRPr lang="fr-FR" sz="2000" b="0" dirty="0">
            <a:latin typeface="Arial" panose="020B0604020202020204" pitchFamily="34" charset="0"/>
            <a:cs typeface="Arial" panose="020B0604020202020204" pitchFamily="34" charset="0"/>
          </a:endParaRPr>
        </a:p>
      </dgm:t>
    </dgm:pt>
    <dgm:pt modelId="{587213D2-2911-4D01-8241-0287630728DA}">
      <dgm:prSet phldrT="[Texte]" custT="1"/>
      <dgm:spPr/>
      <dgm:t>
        <a:bodyPr/>
        <a:lstStyle/>
        <a:p>
          <a:r>
            <a:rPr lang="fr-FR" sz="2800" dirty="0" smtClean="0"/>
            <a:t>Arginase 1</a:t>
          </a:r>
          <a:endParaRPr lang="fr-FR" sz="2800" dirty="0"/>
        </a:p>
      </dgm:t>
    </dgm:pt>
    <dgm:pt modelId="{025B34EB-BFDE-4809-89EE-07D1CFE29569}" type="sibTrans" cxnId="{79E51E2A-110A-4EAD-8253-769F07A0F14A}">
      <dgm:prSet/>
      <dgm:spPr/>
      <dgm:t>
        <a:bodyPr/>
        <a:lstStyle/>
        <a:p>
          <a:endParaRPr lang="fr-FR"/>
        </a:p>
      </dgm:t>
    </dgm:pt>
    <dgm:pt modelId="{D362D2C8-DA17-4C3E-BD77-91CBF63580C4}" type="parTrans" cxnId="{79E51E2A-110A-4EAD-8253-769F07A0F14A}">
      <dgm:prSet/>
      <dgm:spPr/>
      <dgm:t>
        <a:bodyPr/>
        <a:lstStyle/>
        <a:p>
          <a:endParaRPr lang="fr-FR"/>
        </a:p>
      </dgm:t>
    </dgm:pt>
    <dgm:pt modelId="{C6ED6E18-4943-45E4-808D-FA3F81039A03}" type="sibTrans" cxnId="{8D2F2CFD-83B0-45BE-901D-555B1567DA1D}">
      <dgm:prSet/>
      <dgm:spPr/>
      <dgm:t>
        <a:bodyPr/>
        <a:lstStyle/>
        <a:p>
          <a:endParaRPr lang="fr-FR"/>
        </a:p>
      </dgm:t>
    </dgm:pt>
    <dgm:pt modelId="{1DDD6E1F-2F7E-4B1C-AB84-E0E0BF5D8806}" type="parTrans" cxnId="{8D2F2CFD-83B0-45BE-901D-555B1567DA1D}">
      <dgm:prSet/>
      <dgm:spPr/>
      <dgm:t>
        <a:bodyPr/>
        <a:lstStyle/>
        <a:p>
          <a:endParaRPr lang="fr-FR"/>
        </a:p>
      </dgm:t>
    </dgm:pt>
    <dgm:pt modelId="{34861F8E-08CB-4CE9-819D-681C2A7558B3}" type="sibTrans" cxnId="{9526FD84-26BF-4A48-92E2-C5276A9AF3AA}">
      <dgm:prSet/>
      <dgm:spPr/>
      <dgm:t>
        <a:bodyPr/>
        <a:lstStyle/>
        <a:p>
          <a:endParaRPr lang="fr-FR"/>
        </a:p>
      </dgm:t>
    </dgm:pt>
    <dgm:pt modelId="{ED2A2011-0DC1-47C4-8B10-7A5B9CF61A26}" type="parTrans" cxnId="{9526FD84-26BF-4A48-92E2-C5276A9AF3AA}">
      <dgm:prSet/>
      <dgm:spPr/>
      <dgm:t>
        <a:bodyPr/>
        <a:lstStyle/>
        <a:p>
          <a:endParaRPr lang="fr-FR"/>
        </a:p>
      </dgm:t>
    </dgm:pt>
    <dgm:pt modelId="{BDBCF7FD-8805-4F1C-B60B-2D6DFB5F3F4B}">
      <dgm:prSet custT="1"/>
      <dgm:spPr/>
      <dgm:t>
        <a:bodyPr/>
        <a:lstStyle/>
        <a:p>
          <a:r>
            <a:rPr lang="fr-FR" sz="2100" dirty="0" smtClean="0"/>
            <a:t> </a:t>
          </a:r>
          <a:r>
            <a:rPr lang="fr-FR" sz="2000" dirty="0" smtClean="0">
              <a:latin typeface="Arial" panose="020B0604020202020204" pitchFamily="34" charset="0"/>
              <a:cs typeface="Arial" panose="020B0604020202020204" pitchFamily="34" charset="0"/>
            </a:rPr>
            <a:t>Chromosome 6q23</a:t>
          </a:r>
        </a:p>
        <a:p>
          <a:r>
            <a:rPr lang="fr-FR" sz="2000" dirty="0" smtClean="0">
              <a:latin typeface="Arial" panose="020B0604020202020204" pitchFamily="34" charset="0"/>
              <a:cs typeface="Arial" panose="020B0604020202020204" pitchFamily="34" charset="0"/>
            </a:rPr>
            <a:t>322 AA</a:t>
          </a:r>
          <a:endParaRPr lang="fr-FR" sz="2000" dirty="0">
            <a:latin typeface="Arial" panose="020B0604020202020204" pitchFamily="34" charset="0"/>
            <a:cs typeface="Arial" panose="020B0604020202020204" pitchFamily="34" charset="0"/>
          </a:endParaRPr>
        </a:p>
      </dgm:t>
    </dgm:pt>
    <dgm:pt modelId="{61E1EAA9-87D1-4D21-AEC7-95D1D88D44C9}" type="sibTrans" cxnId="{5EDFA7F2-E054-451B-9DE6-6A8F2F0C0122}">
      <dgm:prSet/>
      <dgm:spPr/>
      <dgm:t>
        <a:bodyPr/>
        <a:lstStyle/>
        <a:p>
          <a:endParaRPr lang="fr-FR"/>
        </a:p>
      </dgm:t>
    </dgm:pt>
    <dgm:pt modelId="{294D550C-AEBC-46BE-A131-3C1DB646C71C}" type="parTrans" cxnId="{5EDFA7F2-E054-451B-9DE6-6A8F2F0C0122}">
      <dgm:prSet/>
      <dgm:spPr/>
      <dgm:t>
        <a:bodyPr/>
        <a:lstStyle/>
        <a:p>
          <a:endParaRPr lang="fr-FR"/>
        </a:p>
      </dgm:t>
    </dgm:pt>
    <dgm:pt modelId="{C5793064-82F4-434B-81C6-933111E39D80}" type="pres">
      <dgm:prSet presAssocID="{F3F74551-54B9-4CC1-B5FF-82496F4D6E32}" presName="diagram" presStyleCnt="0">
        <dgm:presLayoutVars>
          <dgm:chPref val="1"/>
          <dgm:dir/>
          <dgm:animOne val="branch"/>
          <dgm:animLvl val="lvl"/>
          <dgm:resizeHandles/>
        </dgm:presLayoutVars>
      </dgm:prSet>
      <dgm:spPr/>
      <dgm:t>
        <a:bodyPr/>
        <a:lstStyle/>
        <a:p>
          <a:endParaRPr lang="fr-FR"/>
        </a:p>
      </dgm:t>
    </dgm:pt>
    <dgm:pt modelId="{DBD9756C-186C-41A9-A716-AE75C609FBF6}" type="pres">
      <dgm:prSet presAssocID="{587213D2-2911-4D01-8241-0287630728DA}" presName="root" presStyleCnt="0"/>
      <dgm:spPr/>
      <dgm:t>
        <a:bodyPr/>
        <a:lstStyle/>
        <a:p>
          <a:endParaRPr lang="fr-FR"/>
        </a:p>
      </dgm:t>
    </dgm:pt>
    <dgm:pt modelId="{D068E202-4AB6-4668-9142-EE180EA15609}" type="pres">
      <dgm:prSet presAssocID="{587213D2-2911-4D01-8241-0287630728DA}" presName="rootComposite" presStyleCnt="0"/>
      <dgm:spPr/>
      <dgm:t>
        <a:bodyPr/>
        <a:lstStyle/>
        <a:p>
          <a:endParaRPr lang="fr-FR"/>
        </a:p>
      </dgm:t>
    </dgm:pt>
    <dgm:pt modelId="{F541AAD7-8C71-4AD2-B2B9-A3D18450827B}" type="pres">
      <dgm:prSet presAssocID="{587213D2-2911-4D01-8241-0287630728DA}" presName="rootText" presStyleLbl="node1" presStyleIdx="0" presStyleCnt="1" custScaleX="90439" custScaleY="88881"/>
      <dgm:spPr/>
      <dgm:t>
        <a:bodyPr/>
        <a:lstStyle/>
        <a:p>
          <a:endParaRPr lang="fr-FR"/>
        </a:p>
      </dgm:t>
    </dgm:pt>
    <dgm:pt modelId="{BDEFFC75-0801-4942-B24C-7E1C90D5DCAE}" type="pres">
      <dgm:prSet presAssocID="{587213D2-2911-4D01-8241-0287630728DA}" presName="rootConnector" presStyleLbl="node1" presStyleIdx="0" presStyleCnt="1"/>
      <dgm:spPr/>
      <dgm:t>
        <a:bodyPr/>
        <a:lstStyle/>
        <a:p>
          <a:endParaRPr lang="fr-FR"/>
        </a:p>
      </dgm:t>
    </dgm:pt>
    <dgm:pt modelId="{2EDB0E75-E604-475F-8C78-23B190CAC71A}" type="pres">
      <dgm:prSet presAssocID="{587213D2-2911-4D01-8241-0287630728DA}" presName="childShape" presStyleCnt="0"/>
      <dgm:spPr/>
      <dgm:t>
        <a:bodyPr/>
        <a:lstStyle/>
        <a:p>
          <a:endParaRPr lang="fr-FR"/>
        </a:p>
      </dgm:t>
    </dgm:pt>
    <dgm:pt modelId="{858B2046-45AE-42C4-BFB9-A76E913F3C4E}" type="pres">
      <dgm:prSet presAssocID="{294D550C-AEBC-46BE-A131-3C1DB646C71C}" presName="Name13" presStyleLbl="parChTrans1D2" presStyleIdx="0" presStyleCnt="3"/>
      <dgm:spPr/>
      <dgm:t>
        <a:bodyPr/>
        <a:lstStyle/>
        <a:p>
          <a:endParaRPr lang="fr-FR"/>
        </a:p>
      </dgm:t>
    </dgm:pt>
    <dgm:pt modelId="{C1F84534-4538-4210-ACFD-9F6CBC3B5847}" type="pres">
      <dgm:prSet presAssocID="{BDBCF7FD-8805-4F1C-B60B-2D6DFB5F3F4B}" presName="childText" presStyleLbl="bgAcc1" presStyleIdx="0" presStyleCnt="3" custScaleX="98114">
        <dgm:presLayoutVars>
          <dgm:bulletEnabled val="1"/>
        </dgm:presLayoutVars>
      </dgm:prSet>
      <dgm:spPr/>
      <dgm:t>
        <a:bodyPr/>
        <a:lstStyle/>
        <a:p>
          <a:endParaRPr lang="fr-FR"/>
        </a:p>
      </dgm:t>
    </dgm:pt>
    <dgm:pt modelId="{8A6E6D60-9600-4F8D-AADA-47FC52C77648}" type="pres">
      <dgm:prSet presAssocID="{ED2A2011-0DC1-47C4-8B10-7A5B9CF61A26}" presName="Name13" presStyleLbl="parChTrans1D2" presStyleIdx="1" presStyleCnt="3"/>
      <dgm:spPr/>
      <dgm:t>
        <a:bodyPr/>
        <a:lstStyle/>
        <a:p>
          <a:endParaRPr lang="fr-FR"/>
        </a:p>
      </dgm:t>
    </dgm:pt>
    <dgm:pt modelId="{626368DF-9EF0-4232-99D1-441EA5DACC69}" type="pres">
      <dgm:prSet presAssocID="{AEBE7C47-8639-47F2-8C62-17D6CB0434CD}" presName="childText" presStyleLbl="bgAcc1" presStyleIdx="1" presStyleCnt="3">
        <dgm:presLayoutVars>
          <dgm:bulletEnabled val="1"/>
        </dgm:presLayoutVars>
      </dgm:prSet>
      <dgm:spPr/>
      <dgm:t>
        <a:bodyPr/>
        <a:lstStyle/>
        <a:p>
          <a:endParaRPr lang="fr-FR"/>
        </a:p>
      </dgm:t>
    </dgm:pt>
    <dgm:pt modelId="{319D243F-DC6B-4E54-BC48-CC69D81EA30E}" type="pres">
      <dgm:prSet presAssocID="{1DDD6E1F-2F7E-4B1C-AB84-E0E0BF5D8806}" presName="Name13" presStyleLbl="parChTrans1D2" presStyleIdx="2" presStyleCnt="3"/>
      <dgm:spPr/>
      <dgm:t>
        <a:bodyPr/>
        <a:lstStyle/>
        <a:p>
          <a:endParaRPr lang="fr-FR"/>
        </a:p>
      </dgm:t>
    </dgm:pt>
    <dgm:pt modelId="{A68A8C68-513F-4CE2-8E3C-E6FF1479A823}" type="pres">
      <dgm:prSet presAssocID="{4ED4967D-D5D5-40BA-B758-7ADB095638E9}" presName="childText" presStyleLbl="bgAcc1" presStyleIdx="2" presStyleCnt="3" custScaleY="100251">
        <dgm:presLayoutVars>
          <dgm:bulletEnabled val="1"/>
        </dgm:presLayoutVars>
      </dgm:prSet>
      <dgm:spPr/>
      <dgm:t>
        <a:bodyPr/>
        <a:lstStyle/>
        <a:p>
          <a:endParaRPr lang="fr-FR"/>
        </a:p>
      </dgm:t>
    </dgm:pt>
  </dgm:ptLst>
  <dgm:cxnLst>
    <dgm:cxn modelId="{F4C0B224-3CCC-453E-8D9A-104B24F0E9EF}" type="presOf" srcId="{587213D2-2911-4D01-8241-0287630728DA}" destId="{F541AAD7-8C71-4AD2-B2B9-A3D18450827B}" srcOrd="0" destOrd="0" presId="urn:microsoft.com/office/officeart/2005/8/layout/hierarchy3"/>
    <dgm:cxn modelId="{6617B361-0C5A-43B5-84EF-2DE9FD3F8D25}" type="presOf" srcId="{BDBCF7FD-8805-4F1C-B60B-2D6DFB5F3F4B}" destId="{C1F84534-4538-4210-ACFD-9F6CBC3B5847}" srcOrd="0" destOrd="0" presId="urn:microsoft.com/office/officeart/2005/8/layout/hierarchy3"/>
    <dgm:cxn modelId="{9526FD84-26BF-4A48-92E2-C5276A9AF3AA}" srcId="{587213D2-2911-4D01-8241-0287630728DA}" destId="{AEBE7C47-8639-47F2-8C62-17D6CB0434CD}" srcOrd="1" destOrd="0" parTransId="{ED2A2011-0DC1-47C4-8B10-7A5B9CF61A26}" sibTransId="{34861F8E-08CB-4CE9-819D-681C2A7558B3}"/>
    <dgm:cxn modelId="{5EDFA7F2-E054-451B-9DE6-6A8F2F0C0122}" srcId="{587213D2-2911-4D01-8241-0287630728DA}" destId="{BDBCF7FD-8805-4F1C-B60B-2D6DFB5F3F4B}" srcOrd="0" destOrd="0" parTransId="{294D550C-AEBC-46BE-A131-3C1DB646C71C}" sibTransId="{61E1EAA9-87D1-4D21-AEC7-95D1D88D44C9}"/>
    <dgm:cxn modelId="{330DCF31-921E-4018-8AA2-C4442FB1E824}" type="presOf" srcId="{1DDD6E1F-2F7E-4B1C-AB84-E0E0BF5D8806}" destId="{319D243F-DC6B-4E54-BC48-CC69D81EA30E}" srcOrd="0" destOrd="0" presId="urn:microsoft.com/office/officeart/2005/8/layout/hierarchy3"/>
    <dgm:cxn modelId="{9CA0D35F-BB5D-437C-8155-D3006C29642E}" type="presOf" srcId="{ED2A2011-0DC1-47C4-8B10-7A5B9CF61A26}" destId="{8A6E6D60-9600-4F8D-AADA-47FC52C77648}" srcOrd="0" destOrd="0" presId="urn:microsoft.com/office/officeart/2005/8/layout/hierarchy3"/>
    <dgm:cxn modelId="{BD706FE1-522C-435C-92C9-4E04B6384AD1}" type="presOf" srcId="{587213D2-2911-4D01-8241-0287630728DA}" destId="{BDEFFC75-0801-4942-B24C-7E1C90D5DCAE}" srcOrd="1" destOrd="0" presId="urn:microsoft.com/office/officeart/2005/8/layout/hierarchy3"/>
    <dgm:cxn modelId="{79E51E2A-110A-4EAD-8253-769F07A0F14A}" srcId="{F3F74551-54B9-4CC1-B5FF-82496F4D6E32}" destId="{587213D2-2911-4D01-8241-0287630728DA}" srcOrd="0" destOrd="0" parTransId="{D362D2C8-DA17-4C3E-BD77-91CBF63580C4}" sibTransId="{025B34EB-BFDE-4809-89EE-07D1CFE29569}"/>
    <dgm:cxn modelId="{61295B57-8C66-4C29-99ED-6684FA504AD2}" type="presOf" srcId="{AEBE7C47-8639-47F2-8C62-17D6CB0434CD}" destId="{626368DF-9EF0-4232-99D1-441EA5DACC69}" srcOrd="0" destOrd="0" presId="urn:microsoft.com/office/officeart/2005/8/layout/hierarchy3"/>
    <dgm:cxn modelId="{85FC909D-4FB5-4145-A35E-21D2CFE411C5}" type="presOf" srcId="{F3F74551-54B9-4CC1-B5FF-82496F4D6E32}" destId="{C5793064-82F4-434B-81C6-933111E39D80}" srcOrd="0" destOrd="0" presId="urn:microsoft.com/office/officeart/2005/8/layout/hierarchy3"/>
    <dgm:cxn modelId="{F1F70DE3-7052-4354-839B-E30D9063A2F8}" type="presOf" srcId="{294D550C-AEBC-46BE-A131-3C1DB646C71C}" destId="{858B2046-45AE-42C4-BFB9-A76E913F3C4E}" srcOrd="0" destOrd="0" presId="urn:microsoft.com/office/officeart/2005/8/layout/hierarchy3"/>
    <dgm:cxn modelId="{0BE19CE5-5920-4D03-8F8D-2CF9F3C7A82C}" type="presOf" srcId="{4ED4967D-D5D5-40BA-B758-7ADB095638E9}" destId="{A68A8C68-513F-4CE2-8E3C-E6FF1479A823}" srcOrd="0" destOrd="0" presId="urn:microsoft.com/office/officeart/2005/8/layout/hierarchy3"/>
    <dgm:cxn modelId="{8D2F2CFD-83B0-45BE-901D-555B1567DA1D}" srcId="{587213D2-2911-4D01-8241-0287630728DA}" destId="{4ED4967D-D5D5-40BA-B758-7ADB095638E9}" srcOrd="2" destOrd="0" parTransId="{1DDD6E1F-2F7E-4B1C-AB84-E0E0BF5D8806}" sibTransId="{C6ED6E18-4943-45E4-808D-FA3F81039A03}"/>
    <dgm:cxn modelId="{98DDBCFD-374D-4DA2-A7A0-63B54DE55627}" type="presParOf" srcId="{C5793064-82F4-434B-81C6-933111E39D80}" destId="{DBD9756C-186C-41A9-A716-AE75C609FBF6}" srcOrd="0" destOrd="0" presId="urn:microsoft.com/office/officeart/2005/8/layout/hierarchy3"/>
    <dgm:cxn modelId="{1E7E82A2-06B2-4B31-909A-D27486521D98}" type="presParOf" srcId="{DBD9756C-186C-41A9-A716-AE75C609FBF6}" destId="{D068E202-4AB6-4668-9142-EE180EA15609}" srcOrd="0" destOrd="0" presId="urn:microsoft.com/office/officeart/2005/8/layout/hierarchy3"/>
    <dgm:cxn modelId="{7757B654-5EBE-45EA-9FAC-37165DBC1C5B}" type="presParOf" srcId="{D068E202-4AB6-4668-9142-EE180EA15609}" destId="{F541AAD7-8C71-4AD2-B2B9-A3D18450827B}" srcOrd="0" destOrd="0" presId="urn:microsoft.com/office/officeart/2005/8/layout/hierarchy3"/>
    <dgm:cxn modelId="{B270551B-25DE-497C-93A8-5ACD11B897B5}" type="presParOf" srcId="{D068E202-4AB6-4668-9142-EE180EA15609}" destId="{BDEFFC75-0801-4942-B24C-7E1C90D5DCAE}" srcOrd="1" destOrd="0" presId="urn:microsoft.com/office/officeart/2005/8/layout/hierarchy3"/>
    <dgm:cxn modelId="{08C7FD60-3AEB-4A62-A33F-24708E3B1D8E}" type="presParOf" srcId="{DBD9756C-186C-41A9-A716-AE75C609FBF6}" destId="{2EDB0E75-E604-475F-8C78-23B190CAC71A}" srcOrd="1" destOrd="0" presId="urn:microsoft.com/office/officeart/2005/8/layout/hierarchy3"/>
    <dgm:cxn modelId="{2D8A0C80-5329-4CEC-A02D-61D2A8D972A5}" type="presParOf" srcId="{2EDB0E75-E604-475F-8C78-23B190CAC71A}" destId="{858B2046-45AE-42C4-BFB9-A76E913F3C4E}" srcOrd="0" destOrd="0" presId="urn:microsoft.com/office/officeart/2005/8/layout/hierarchy3"/>
    <dgm:cxn modelId="{81DA78CB-044A-4B21-9D54-9CC79E6FAEF2}" type="presParOf" srcId="{2EDB0E75-E604-475F-8C78-23B190CAC71A}" destId="{C1F84534-4538-4210-ACFD-9F6CBC3B5847}" srcOrd="1" destOrd="0" presId="urn:microsoft.com/office/officeart/2005/8/layout/hierarchy3"/>
    <dgm:cxn modelId="{1E40CF24-C208-40BB-8BE6-5895296B251D}" type="presParOf" srcId="{2EDB0E75-E604-475F-8C78-23B190CAC71A}" destId="{8A6E6D60-9600-4F8D-AADA-47FC52C77648}" srcOrd="2" destOrd="0" presId="urn:microsoft.com/office/officeart/2005/8/layout/hierarchy3"/>
    <dgm:cxn modelId="{A66BC0A6-8E77-44F5-80A4-CD6D36BB7474}" type="presParOf" srcId="{2EDB0E75-E604-475F-8C78-23B190CAC71A}" destId="{626368DF-9EF0-4232-99D1-441EA5DACC69}" srcOrd="3" destOrd="0" presId="urn:microsoft.com/office/officeart/2005/8/layout/hierarchy3"/>
    <dgm:cxn modelId="{EE8A38E2-1A06-48E3-B3D6-E664B642C2D1}" type="presParOf" srcId="{2EDB0E75-E604-475F-8C78-23B190CAC71A}" destId="{319D243F-DC6B-4E54-BC48-CC69D81EA30E}" srcOrd="4" destOrd="0" presId="urn:microsoft.com/office/officeart/2005/8/layout/hierarchy3"/>
    <dgm:cxn modelId="{D5769686-C82D-493A-8AE1-8BDBFD3D78B7}" type="presParOf" srcId="{2EDB0E75-E604-475F-8C78-23B190CAC71A}" destId="{A68A8C68-513F-4CE2-8E3C-E6FF1479A82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F9B53-5AD2-42AF-A5AD-733F378F6606}" type="doc">
      <dgm:prSet loTypeId="urn:microsoft.com/office/officeart/2005/8/layout/hierarchy3" loCatId="relationship" qsTypeId="urn:microsoft.com/office/officeart/2005/8/quickstyle/simple1" qsCatId="simple" csTypeId="urn:microsoft.com/office/officeart/2005/8/colors/accent6_2" csCatId="accent6" phldr="1"/>
      <dgm:spPr/>
      <dgm:t>
        <a:bodyPr/>
        <a:lstStyle/>
        <a:p>
          <a:endParaRPr lang="fr-FR"/>
        </a:p>
      </dgm:t>
    </dgm:pt>
    <dgm:pt modelId="{BC5CEA8E-6D3A-4AB1-ADD1-00FF3FA55410}">
      <dgm:prSet phldrT="[Texte]" custT="1"/>
      <dgm:spPr/>
      <dgm:t>
        <a:bodyPr/>
        <a:lstStyle/>
        <a:p>
          <a:r>
            <a:rPr lang="fr-FR" sz="2800" dirty="0" smtClean="0"/>
            <a:t>Arginase 2</a:t>
          </a:r>
          <a:endParaRPr lang="fr-FR" sz="2800" dirty="0"/>
        </a:p>
      </dgm:t>
    </dgm:pt>
    <dgm:pt modelId="{BC6E8383-A4FF-47CC-AE70-B6AE5B3A58F7}" type="parTrans" cxnId="{DFAE8173-5164-432C-928F-20DF6C780248}">
      <dgm:prSet/>
      <dgm:spPr/>
      <dgm:t>
        <a:bodyPr/>
        <a:lstStyle/>
        <a:p>
          <a:endParaRPr lang="fr-FR"/>
        </a:p>
      </dgm:t>
    </dgm:pt>
    <dgm:pt modelId="{EAC51BED-0508-497D-8EDF-4D7EB90EB3E8}" type="sibTrans" cxnId="{DFAE8173-5164-432C-928F-20DF6C780248}">
      <dgm:prSet/>
      <dgm:spPr/>
      <dgm:t>
        <a:bodyPr/>
        <a:lstStyle/>
        <a:p>
          <a:endParaRPr lang="fr-FR"/>
        </a:p>
      </dgm:t>
    </dgm:pt>
    <dgm:pt modelId="{BF130731-7DB1-4F36-8F6A-8879A88E1956}">
      <dgm:prSet phldrT="[Texte]" custT="1"/>
      <dgm:spPr/>
      <dgm:t>
        <a:bodyPr/>
        <a:lstStyle/>
        <a:p>
          <a:r>
            <a:rPr lang="fr-FR" sz="2000" b="0" dirty="0" smtClean="0">
              <a:latin typeface="Arial" panose="020B0604020202020204" pitchFamily="34" charset="0"/>
              <a:cs typeface="Arial" panose="020B0604020202020204" pitchFamily="34" charset="0"/>
            </a:rPr>
            <a:t>Mitochondrie</a:t>
          </a:r>
          <a:endParaRPr lang="fr-FR" sz="2000" dirty="0"/>
        </a:p>
      </dgm:t>
    </dgm:pt>
    <dgm:pt modelId="{0CB5AABA-F8F5-477C-A90A-26A98379E593}" type="parTrans" cxnId="{A1DB66BC-27D4-47E7-A787-58B578273180}">
      <dgm:prSet/>
      <dgm:spPr/>
      <dgm:t>
        <a:bodyPr/>
        <a:lstStyle/>
        <a:p>
          <a:endParaRPr lang="fr-FR"/>
        </a:p>
      </dgm:t>
    </dgm:pt>
    <dgm:pt modelId="{E6A5587F-DB35-4DC6-A708-FDF96E11287D}" type="sibTrans" cxnId="{A1DB66BC-27D4-47E7-A787-58B578273180}">
      <dgm:prSet/>
      <dgm:spPr/>
      <dgm:t>
        <a:bodyPr/>
        <a:lstStyle/>
        <a:p>
          <a:endParaRPr lang="fr-FR"/>
        </a:p>
      </dgm:t>
    </dgm:pt>
    <dgm:pt modelId="{C9F2291A-58A8-4A22-BC7A-736DC703F6CC}">
      <dgm:prSet custT="1"/>
      <dgm:spPr/>
      <dgm:t>
        <a:bodyPr/>
        <a:lstStyle/>
        <a:p>
          <a:r>
            <a:rPr lang="fr-FR" sz="2000" b="0" dirty="0" smtClean="0">
              <a:latin typeface="Arial" panose="020B0604020202020204" pitchFamily="34" charset="0"/>
              <a:cs typeface="Arial" panose="020B0604020202020204" pitchFamily="34" charset="0"/>
            </a:rPr>
            <a:t>Ubiquitaire</a:t>
          </a:r>
          <a:endParaRPr lang="fr-FR" sz="2000" dirty="0"/>
        </a:p>
      </dgm:t>
    </dgm:pt>
    <dgm:pt modelId="{D0084473-60B1-4DC6-93F0-082C9712B241}" type="parTrans" cxnId="{E8627C70-BEA8-4DA2-9528-9CDC58DFE631}">
      <dgm:prSet/>
      <dgm:spPr/>
      <dgm:t>
        <a:bodyPr/>
        <a:lstStyle/>
        <a:p>
          <a:endParaRPr lang="fr-FR"/>
        </a:p>
      </dgm:t>
    </dgm:pt>
    <dgm:pt modelId="{B9E79378-A29D-4F66-B680-E619C75256AB}" type="sibTrans" cxnId="{E8627C70-BEA8-4DA2-9528-9CDC58DFE631}">
      <dgm:prSet/>
      <dgm:spPr/>
      <dgm:t>
        <a:bodyPr/>
        <a:lstStyle/>
        <a:p>
          <a:endParaRPr lang="fr-FR"/>
        </a:p>
      </dgm:t>
    </dgm:pt>
    <dgm:pt modelId="{0CDE007F-B120-4B06-9CB7-641A1F01FE96}">
      <dgm:prSet phldrT="[Texte]" custT="1"/>
      <dgm:spPr/>
      <dgm:t>
        <a:bodyPr/>
        <a:lstStyle/>
        <a:p>
          <a:r>
            <a:rPr lang="fr-FR" sz="2000" dirty="0" smtClean="0">
              <a:latin typeface="Arial" panose="020B0604020202020204" pitchFamily="34" charset="0"/>
              <a:cs typeface="Arial" panose="020B0604020202020204" pitchFamily="34" charset="0"/>
            </a:rPr>
            <a:t>Chromosome 14q24.1</a:t>
          </a:r>
        </a:p>
        <a:p>
          <a:r>
            <a:rPr lang="fr-FR" sz="2000" dirty="0" smtClean="0">
              <a:latin typeface="Arial" panose="020B0604020202020204" pitchFamily="34" charset="0"/>
              <a:cs typeface="Arial" panose="020B0604020202020204" pitchFamily="34" charset="0"/>
            </a:rPr>
            <a:t>354 AA </a:t>
          </a:r>
          <a:endParaRPr lang="fr-FR" sz="2000" dirty="0"/>
        </a:p>
      </dgm:t>
    </dgm:pt>
    <dgm:pt modelId="{DF37423E-171D-4159-B1C9-B5E285011FBF}" type="sibTrans" cxnId="{FA170041-ED8A-47C5-90AB-C738D52CBBEF}">
      <dgm:prSet/>
      <dgm:spPr/>
      <dgm:t>
        <a:bodyPr/>
        <a:lstStyle/>
        <a:p>
          <a:endParaRPr lang="fr-FR"/>
        </a:p>
      </dgm:t>
    </dgm:pt>
    <dgm:pt modelId="{7FDB249D-3DDB-418E-AFE9-2D2A3B2879A8}" type="parTrans" cxnId="{FA170041-ED8A-47C5-90AB-C738D52CBBEF}">
      <dgm:prSet/>
      <dgm:spPr/>
      <dgm:t>
        <a:bodyPr/>
        <a:lstStyle/>
        <a:p>
          <a:endParaRPr lang="fr-FR"/>
        </a:p>
      </dgm:t>
    </dgm:pt>
    <dgm:pt modelId="{A4252BB7-97AD-4F30-898F-76DE59D925A6}" type="pres">
      <dgm:prSet presAssocID="{5B8F9B53-5AD2-42AF-A5AD-733F378F6606}" presName="diagram" presStyleCnt="0">
        <dgm:presLayoutVars>
          <dgm:chPref val="1"/>
          <dgm:dir/>
          <dgm:animOne val="branch"/>
          <dgm:animLvl val="lvl"/>
          <dgm:resizeHandles/>
        </dgm:presLayoutVars>
      </dgm:prSet>
      <dgm:spPr/>
      <dgm:t>
        <a:bodyPr/>
        <a:lstStyle/>
        <a:p>
          <a:endParaRPr lang="fr-FR"/>
        </a:p>
      </dgm:t>
    </dgm:pt>
    <dgm:pt modelId="{F2E7E69B-E74B-49AD-8E18-32E44907364B}" type="pres">
      <dgm:prSet presAssocID="{BC5CEA8E-6D3A-4AB1-ADD1-00FF3FA55410}" presName="root" presStyleCnt="0"/>
      <dgm:spPr/>
      <dgm:t>
        <a:bodyPr/>
        <a:lstStyle/>
        <a:p>
          <a:endParaRPr lang="fr-FR"/>
        </a:p>
      </dgm:t>
    </dgm:pt>
    <dgm:pt modelId="{B6931515-33EE-4B14-B67C-BC698D2A4F26}" type="pres">
      <dgm:prSet presAssocID="{BC5CEA8E-6D3A-4AB1-ADD1-00FF3FA55410}" presName="rootComposite" presStyleCnt="0"/>
      <dgm:spPr/>
      <dgm:t>
        <a:bodyPr/>
        <a:lstStyle/>
        <a:p>
          <a:endParaRPr lang="fr-FR"/>
        </a:p>
      </dgm:t>
    </dgm:pt>
    <dgm:pt modelId="{6F64166D-AC74-41FD-89C7-625F436656A2}" type="pres">
      <dgm:prSet presAssocID="{BC5CEA8E-6D3A-4AB1-ADD1-00FF3FA55410}" presName="rootText" presStyleLbl="node1" presStyleIdx="0" presStyleCnt="1" custScaleX="101834" custScaleY="89323"/>
      <dgm:spPr/>
      <dgm:t>
        <a:bodyPr/>
        <a:lstStyle/>
        <a:p>
          <a:endParaRPr lang="fr-FR"/>
        </a:p>
      </dgm:t>
    </dgm:pt>
    <dgm:pt modelId="{706377C2-48E7-4CD5-89D3-4F2D77F3F29C}" type="pres">
      <dgm:prSet presAssocID="{BC5CEA8E-6D3A-4AB1-ADD1-00FF3FA55410}" presName="rootConnector" presStyleLbl="node1" presStyleIdx="0" presStyleCnt="1"/>
      <dgm:spPr/>
      <dgm:t>
        <a:bodyPr/>
        <a:lstStyle/>
        <a:p>
          <a:endParaRPr lang="fr-FR"/>
        </a:p>
      </dgm:t>
    </dgm:pt>
    <dgm:pt modelId="{6AB984F5-14E2-48EF-BE67-237CF5775BD2}" type="pres">
      <dgm:prSet presAssocID="{BC5CEA8E-6D3A-4AB1-ADD1-00FF3FA55410}" presName="childShape" presStyleCnt="0"/>
      <dgm:spPr/>
      <dgm:t>
        <a:bodyPr/>
        <a:lstStyle/>
        <a:p>
          <a:endParaRPr lang="fr-FR"/>
        </a:p>
      </dgm:t>
    </dgm:pt>
    <dgm:pt modelId="{F52143A5-981A-40BB-972D-2A5C6A517D8A}" type="pres">
      <dgm:prSet presAssocID="{7FDB249D-3DDB-418E-AFE9-2D2A3B2879A8}" presName="Name13" presStyleLbl="parChTrans1D2" presStyleIdx="0" presStyleCnt="3"/>
      <dgm:spPr/>
      <dgm:t>
        <a:bodyPr/>
        <a:lstStyle/>
        <a:p>
          <a:endParaRPr lang="fr-FR"/>
        </a:p>
      </dgm:t>
    </dgm:pt>
    <dgm:pt modelId="{B3031090-6B77-42CC-B971-2BD9514F6528}" type="pres">
      <dgm:prSet presAssocID="{0CDE007F-B120-4B06-9CB7-641A1F01FE96}" presName="childText" presStyleLbl="bgAcc1" presStyleIdx="0" presStyleCnt="3">
        <dgm:presLayoutVars>
          <dgm:bulletEnabled val="1"/>
        </dgm:presLayoutVars>
      </dgm:prSet>
      <dgm:spPr/>
      <dgm:t>
        <a:bodyPr/>
        <a:lstStyle/>
        <a:p>
          <a:endParaRPr lang="fr-FR"/>
        </a:p>
      </dgm:t>
    </dgm:pt>
    <dgm:pt modelId="{E9E95D99-AA0E-41E1-A41A-600A40805371}" type="pres">
      <dgm:prSet presAssocID="{0CB5AABA-F8F5-477C-A90A-26A98379E593}" presName="Name13" presStyleLbl="parChTrans1D2" presStyleIdx="1" presStyleCnt="3"/>
      <dgm:spPr/>
      <dgm:t>
        <a:bodyPr/>
        <a:lstStyle/>
        <a:p>
          <a:endParaRPr lang="fr-FR"/>
        </a:p>
      </dgm:t>
    </dgm:pt>
    <dgm:pt modelId="{8B1520CC-DAF8-400D-98A6-40DC5BE4CDF3}" type="pres">
      <dgm:prSet presAssocID="{BF130731-7DB1-4F36-8F6A-8879A88E1956}" presName="childText" presStyleLbl="bgAcc1" presStyleIdx="1" presStyleCnt="3">
        <dgm:presLayoutVars>
          <dgm:bulletEnabled val="1"/>
        </dgm:presLayoutVars>
      </dgm:prSet>
      <dgm:spPr/>
      <dgm:t>
        <a:bodyPr/>
        <a:lstStyle/>
        <a:p>
          <a:endParaRPr lang="fr-FR"/>
        </a:p>
      </dgm:t>
    </dgm:pt>
    <dgm:pt modelId="{331EDD57-E75A-4F3A-81F3-87E69933F5B2}" type="pres">
      <dgm:prSet presAssocID="{D0084473-60B1-4DC6-93F0-082C9712B241}" presName="Name13" presStyleLbl="parChTrans1D2" presStyleIdx="2" presStyleCnt="3"/>
      <dgm:spPr/>
      <dgm:t>
        <a:bodyPr/>
        <a:lstStyle/>
        <a:p>
          <a:endParaRPr lang="fr-FR"/>
        </a:p>
      </dgm:t>
    </dgm:pt>
    <dgm:pt modelId="{33E3056C-4B56-4515-B840-954CB8C97605}" type="pres">
      <dgm:prSet presAssocID="{C9F2291A-58A8-4A22-BC7A-736DC703F6CC}" presName="childText" presStyleLbl="bgAcc1" presStyleIdx="2" presStyleCnt="3">
        <dgm:presLayoutVars>
          <dgm:bulletEnabled val="1"/>
        </dgm:presLayoutVars>
      </dgm:prSet>
      <dgm:spPr/>
      <dgm:t>
        <a:bodyPr/>
        <a:lstStyle/>
        <a:p>
          <a:endParaRPr lang="fr-FR"/>
        </a:p>
      </dgm:t>
    </dgm:pt>
  </dgm:ptLst>
  <dgm:cxnLst>
    <dgm:cxn modelId="{A1DB66BC-27D4-47E7-A787-58B578273180}" srcId="{BC5CEA8E-6D3A-4AB1-ADD1-00FF3FA55410}" destId="{BF130731-7DB1-4F36-8F6A-8879A88E1956}" srcOrd="1" destOrd="0" parTransId="{0CB5AABA-F8F5-477C-A90A-26A98379E593}" sibTransId="{E6A5587F-DB35-4DC6-A708-FDF96E11287D}"/>
    <dgm:cxn modelId="{371393BE-9034-4AD3-8FE6-DE910D0D5693}" type="presOf" srcId="{BF130731-7DB1-4F36-8F6A-8879A88E1956}" destId="{8B1520CC-DAF8-400D-98A6-40DC5BE4CDF3}" srcOrd="0" destOrd="0" presId="urn:microsoft.com/office/officeart/2005/8/layout/hierarchy3"/>
    <dgm:cxn modelId="{FA170041-ED8A-47C5-90AB-C738D52CBBEF}" srcId="{BC5CEA8E-6D3A-4AB1-ADD1-00FF3FA55410}" destId="{0CDE007F-B120-4B06-9CB7-641A1F01FE96}" srcOrd="0" destOrd="0" parTransId="{7FDB249D-3DDB-418E-AFE9-2D2A3B2879A8}" sibTransId="{DF37423E-171D-4159-B1C9-B5E285011FBF}"/>
    <dgm:cxn modelId="{8E8525D5-F64A-4B20-A1F2-B5C1A1F7E8FE}" type="presOf" srcId="{7FDB249D-3DDB-418E-AFE9-2D2A3B2879A8}" destId="{F52143A5-981A-40BB-972D-2A5C6A517D8A}" srcOrd="0" destOrd="0" presId="urn:microsoft.com/office/officeart/2005/8/layout/hierarchy3"/>
    <dgm:cxn modelId="{0849C5DB-45F2-422B-A117-B485E12EEBCC}" type="presOf" srcId="{0CDE007F-B120-4B06-9CB7-641A1F01FE96}" destId="{B3031090-6B77-42CC-B971-2BD9514F6528}" srcOrd="0" destOrd="0" presId="urn:microsoft.com/office/officeart/2005/8/layout/hierarchy3"/>
    <dgm:cxn modelId="{DFAE8173-5164-432C-928F-20DF6C780248}" srcId="{5B8F9B53-5AD2-42AF-A5AD-733F378F6606}" destId="{BC5CEA8E-6D3A-4AB1-ADD1-00FF3FA55410}" srcOrd="0" destOrd="0" parTransId="{BC6E8383-A4FF-47CC-AE70-B6AE5B3A58F7}" sibTransId="{EAC51BED-0508-497D-8EDF-4D7EB90EB3E8}"/>
    <dgm:cxn modelId="{A9005349-E59C-4454-A651-E14452D2B3E1}" type="presOf" srcId="{0CB5AABA-F8F5-477C-A90A-26A98379E593}" destId="{E9E95D99-AA0E-41E1-A41A-600A40805371}" srcOrd="0" destOrd="0" presId="urn:microsoft.com/office/officeart/2005/8/layout/hierarchy3"/>
    <dgm:cxn modelId="{4439ECD6-C2FB-4CBC-9913-03BC5341D58C}" type="presOf" srcId="{C9F2291A-58A8-4A22-BC7A-736DC703F6CC}" destId="{33E3056C-4B56-4515-B840-954CB8C97605}" srcOrd="0" destOrd="0" presId="urn:microsoft.com/office/officeart/2005/8/layout/hierarchy3"/>
    <dgm:cxn modelId="{E8627C70-BEA8-4DA2-9528-9CDC58DFE631}" srcId="{BC5CEA8E-6D3A-4AB1-ADD1-00FF3FA55410}" destId="{C9F2291A-58A8-4A22-BC7A-736DC703F6CC}" srcOrd="2" destOrd="0" parTransId="{D0084473-60B1-4DC6-93F0-082C9712B241}" sibTransId="{B9E79378-A29D-4F66-B680-E619C75256AB}"/>
    <dgm:cxn modelId="{287D1D01-08A0-4106-9515-7554658E0AFD}" type="presOf" srcId="{BC5CEA8E-6D3A-4AB1-ADD1-00FF3FA55410}" destId="{6F64166D-AC74-41FD-89C7-625F436656A2}" srcOrd="0" destOrd="0" presId="urn:microsoft.com/office/officeart/2005/8/layout/hierarchy3"/>
    <dgm:cxn modelId="{D467FF46-F510-4A0D-9972-699EE282D2BF}" type="presOf" srcId="{5B8F9B53-5AD2-42AF-A5AD-733F378F6606}" destId="{A4252BB7-97AD-4F30-898F-76DE59D925A6}" srcOrd="0" destOrd="0" presId="urn:microsoft.com/office/officeart/2005/8/layout/hierarchy3"/>
    <dgm:cxn modelId="{6E632D0D-51DB-41EA-8AE5-5C52603BAD78}" type="presOf" srcId="{BC5CEA8E-6D3A-4AB1-ADD1-00FF3FA55410}" destId="{706377C2-48E7-4CD5-89D3-4F2D77F3F29C}" srcOrd="1" destOrd="0" presId="urn:microsoft.com/office/officeart/2005/8/layout/hierarchy3"/>
    <dgm:cxn modelId="{59025E1E-A553-4722-B9A3-0B5F8D67A2D4}" type="presOf" srcId="{D0084473-60B1-4DC6-93F0-082C9712B241}" destId="{331EDD57-E75A-4F3A-81F3-87E69933F5B2}" srcOrd="0" destOrd="0" presId="urn:microsoft.com/office/officeart/2005/8/layout/hierarchy3"/>
    <dgm:cxn modelId="{145FD9F3-4974-458C-B2E9-7A43E0CDD7D1}" type="presParOf" srcId="{A4252BB7-97AD-4F30-898F-76DE59D925A6}" destId="{F2E7E69B-E74B-49AD-8E18-32E44907364B}" srcOrd="0" destOrd="0" presId="urn:microsoft.com/office/officeart/2005/8/layout/hierarchy3"/>
    <dgm:cxn modelId="{DAF5FBCF-7CF7-4184-A48E-112C18765D28}" type="presParOf" srcId="{F2E7E69B-E74B-49AD-8E18-32E44907364B}" destId="{B6931515-33EE-4B14-B67C-BC698D2A4F26}" srcOrd="0" destOrd="0" presId="urn:microsoft.com/office/officeart/2005/8/layout/hierarchy3"/>
    <dgm:cxn modelId="{163339BC-09C2-4B18-B635-BA84A78078D3}" type="presParOf" srcId="{B6931515-33EE-4B14-B67C-BC698D2A4F26}" destId="{6F64166D-AC74-41FD-89C7-625F436656A2}" srcOrd="0" destOrd="0" presId="urn:microsoft.com/office/officeart/2005/8/layout/hierarchy3"/>
    <dgm:cxn modelId="{A122ABB5-8BEC-4413-BCDB-58AB6A1B6E08}" type="presParOf" srcId="{B6931515-33EE-4B14-B67C-BC698D2A4F26}" destId="{706377C2-48E7-4CD5-89D3-4F2D77F3F29C}" srcOrd="1" destOrd="0" presId="urn:microsoft.com/office/officeart/2005/8/layout/hierarchy3"/>
    <dgm:cxn modelId="{EA35953F-94A6-4FB6-A0E4-AD38A5FF40C0}" type="presParOf" srcId="{F2E7E69B-E74B-49AD-8E18-32E44907364B}" destId="{6AB984F5-14E2-48EF-BE67-237CF5775BD2}" srcOrd="1" destOrd="0" presId="urn:microsoft.com/office/officeart/2005/8/layout/hierarchy3"/>
    <dgm:cxn modelId="{EAD6DF46-627C-4D3E-9D01-58FA3FF1EA7A}" type="presParOf" srcId="{6AB984F5-14E2-48EF-BE67-237CF5775BD2}" destId="{F52143A5-981A-40BB-972D-2A5C6A517D8A}" srcOrd="0" destOrd="0" presId="urn:microsoft.com/office/officeart/2005/8/layout/hierarchy3"/>
    <dgm:cxn modelId="{CCA2F1F5-0D57-4EE6-9EB7-3B41D619CC4E}" type="presParOf" srcId="{6AB984F5-14E2-48EF-BE67-237CF5775BD2}" destId="{B3031090-6B77-42CC-B971-2BD9514F6528}" srcOrd="1" destOrd="0" presId="urn:microsoft.com/office/officeart/2005/8/layout/hierarchy3"/>
    <dgm:cxn modelId="{3A80A27F-14B6-4936-988B-B8D2C66A08BF}" type="presParOf" srcId="{6AB984F5-14E2-48EF-BE67-237CF5775BD2}" destId="{E9E95D99-AA0E-41E1-A41A-600A40805371}" srcOrd="2" destOrd="0" presId="urn:microsoft.com/office/officeart/2005/8/layout/hierarchy3"/>
    <dgm:cxn modelId="{B0062557-8160-4EBD-8B73-DDAC6D1605E8}" type="presParOf" srcId="{6AB984F5-14E2-48EF-BE67-237CF5775BD2}" destId="{8B1520CC-DAF8-400D-98A6-40DC5BE4CDF3}" srcOrd="3" destOrd="0" presId="urn:microsoft.com/office/officeart/2005/8/layout/hierarchy3"/>
    <dgm:cxn modelId="{A866CD8B-3046-41D9-B7B6-EADAAC0FBB90}" type="presParOf" srcId="{6AB984F5-14E2-48EF-BE67-237CF5775BD2}" destId="{331EDD57-E75A-4F3A-81F3-87E69933F5B2}" srcOrd="4" destOrd="0" presId="urn:microsoft.com/office/officeart/2005/8/layout/hierarchy3"/>
    <dgm:cxn modelId="{CF4791CA-9F71-4087-A459-098592A19E03}" type="presParOf" srcId="{6AB984F5-14E2-48EF-BE67-237CF5775BD2}" destId="{33E3056C-4B56-4515-B840-954CB8C97605}" srcOrd="5"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D054CC-D5B1-4556-A7A9-11CA2E062EEC}" type="doc">
      <dgm:prSet loTypeId="urn:microsoft.com/office/officeart/2005/8/layout/process1" loCatId="process" qsTypeId="urn:microsoft.com/office/officeart/2005/8/quickstyle/simple1" qsCatId="simple" csTypeId="urn:microsoft.com/office/officeart/2005/8/colors/colorful5" csCatId="colorful" phldr="1"/>
      <dgm:spPr/>
    </dgm:pt>
    <dgm:pt modelId="{48911088-D22F-474C-9A0D-C61CC64A2492}">
      <dgm:prSet phldrT="[Texte]" custT="1"/>
      <dgm:spPr/>
      <dgm:t>
        <a:bodyPr/>
        <a:lstStyle/>
        <a:p>
          <a:r>
            <a:rPr lang="fr-FR" sz="2000" dirty="0" smtClean="0">
              <a:latin typeface="Arial" panose="020B0604020202020204" pitchFamily="34" charset="0"/>
              <a:cs typeface="Arial" panose="020B0604020202020204" pitchFamily="34" charset="0"/>
            </a:rPr>
            <a:t>L’arginine</a:t>
          </a:r>
          <a:endParaRPr lang="fr-FR" sz="2000" dirty="0">
            <a:latin typeface="Arial" panose="020B0604020202020204" pitchFamily="34" charset="0"/>
            <a:cs typeface="Arial" panose="020B0604020202020204" pitchFamily="34" charset="0"/>
          </a:endParaRPr>
        </a:p>
      </dgm:t>
    </dgm:pt>
    <dgm:pt modelId="{04A71A38-23B8-4607-A608-0ACD892BAB9C}" type="parTrans" cxnId="{417DE8D1-2F44-473C-8C1D-5C598ECEB530}">
      <dgm:prSet/>
      <dgm:spPr/>
      <dgm:t>
        <a:bodyPr/>
        <a:lstStyle/>
        <a:p>
          <a:endParaRPr lang="fr-FR" sz="2000">
            <a:latin typeface="Arial" panose="020B0604020202020204" pitchFamily="34" charset="0"/>
            <a:cs typeface="Arial" panose="020B0604020202020204" pitchFamily="34" charset="0"/>
          </a:endParaRPr>
        </a:p>
      </dgm:t>
    </dgm:pt>
    <dgm:pt modelId="{6162CC17-99F1-4618-B607-F19FE1B8FD6F}" type="sibTrans" cxnId="{417DE8D1-2F44-473C-8C1D-5C598ECEB530}">
      <dgm:prSet custT="1"/>
      <dgm:spPr/>
      <dgm:t>
        <a:bodyPr/>
        <a:lstStyle/>
        <a:p>
          <a:endParaRPr lang="fr-FR" sz="2000">
            <a:latin typeface="Arial" panose="020B0604020202020204" pitchFamily="34" charset="0"/>
            <a:cs typeface="Arial" panose="020B0604020202020204" pitchFamily="34" charset="0"/>
          </a:endParaRPr>
        </a:p>
      </dgm:t>
    </dgm:pt>
    <dgm:pt modelId="{93F13EEA-8321-40CB-A185-80D821002ADF}">
      <dgm:prSet phldrT="[Texte]" custT="1"/>
      <dgm:spPr/>
      <dgm:t>
        <a:bodyPr/>
        <a:lstStyle/>
        <a:p>
          <a:r>
            <a:rPr lang="fr-FR" sz="2000" dirty="0" smtClean="0">
              <a:latin typeface="Arial" panose="020B0604020202020204" pitchFamily="34" charset="0"/>
              <a:cs typeface="Arial" panose="020B0604020202020204" pitchFamily="34" charset="0"/>
            </a:rPr>
            <a:t>La réponse antivirale</a:t>
          </a:r>
        </a:p>
      </dgm:t>
    </dgm:pt>
    <dgm:pt modelId="{8245307F-F071-4ED8-A8CC-B97C5E3EE246}" type="parTrans" cxnId="{144B0769-49A7-4C24-AEE1-B83232774CC8}">
      <dgm:prSet/>
      <dgm:spPr/>
      <dgm:t>
        <a:bodyPr/>
        <a:lstStyle/>
        <a:p>
          <a:endParaRPr lang="fr-FR" sz="2000">
            <a:latin typeface="Arial" panose="020B0604020202020204" pitchFamily="34" charset="0"/>
            <a:cs typeface="Arial" panose="020B0604020202020204" pitchFamily="34" charset="0"/>
          </a:endParaRPr>
        </a:p>
      </dgm:t>
    </dgm:pt>
    <dgm:pt modelId="{951F3B20-242E-44AD-8D28-2578511BFBF6}" type="sibTrans" cxnId="{144B0769-49A7-4C24-AEE1-B83232774CC8}">
      <dgm:prSet custT="1"/>
      <dgm:spPr/>
      <dgm:t>
        <a:bodyPr/>
        <a:lstStyle/>
        <a:p>
          <a:endParaRPr lang="fr-FR" sz="2000">
            <a:latin typeface="Arial" panose="020B0604020202020204" pitchFamily="34" charset="0"/>
            <a:cs typeface="Arial" panose="020B0604020202020204" pitchFamily="34" charset="0"/>
          </a:endParaRPr>
        </a:p>
      </dgm:t>
    </dgm:pt>
    <dgm:pt modelId="{99C87B2D-156A-459B-A520-62453A9C840A}">
      <dgm:prSet phldrT="[Texte]" custT="1"/>
      <dgm:spPr/>
      <dgm:t>
        <a:bodyPr/>
        <a:lstStyle/>
        <a:p>
          <a:r>
            <a:rPr lang="fr-FR" sz="2000" dirty="0" smtClean="0">
              <a:latin typeface="Arial" panose="020B0604020202020204" pitchFamily="34" charset="0"/>
              <a:cs typeface="Arial" panose="020B0604020202020204" pitchFamily="34" charset="0"/>
            </a:rPr>
            <a:t>L’inactivation du HPV</a:t>
          </a:r>
          <a:endParaRPr lang="fr-FR" sz="2000" dirty="0">
            <a:latin typeface="Arial" panose="020B0604020202020204" pitchFamily="34" charset="0"/>
            <a:cs typeface="Arial" panose="020B0604020202020204" pitchFamily="34" charset="0"/>
          </a:endParaRPr>
        </a:p>
      </dgm:t>
    </dgm:pt>
    <dgm:pt modelId="{BF9E1415-968D-402A-BDC3-4C6B5A36B296}" type="parTrans" cxnId="{8194AC55-C345-4CAF-B70F-16185045020E}">
      <dgm:prSet/>
      <dgm:spPr/>
      <dgm:t>
        <a:bodyPr/>
        <a:lstStyle/>
        <a:p>
          <a:endParaRPr lang="fr-FR" sz="2000">
            <a:latin typeface="Arial" panose="020B0604020202020204" pitchFamily="34" charset="0"/>
            <a:cs typeface="Arial" panose="020B0604020202020204" pitchFamily="34" charset="0"/>
          </a:endParaRPr>
        </a:p>
      </dgm:t>
    </dgm:pt>
    <dgm:pt modelId="{6E117801-24E7-47FD-A138-B6F3717432F0}" type="sibTrans" cxnId="{8194AC55-C345-4CAF-B70F-16185045020E}">
      <dgm:prSet/>
      <dgm:spPr/>
      <dgm:t>
        <a:bodyPr/>
        <a:lstStyle/>
        <a:p>
          <a:endParaRPr lang="fr-FR" sz="2000">
            <a:latin typeface="Arial" panose="020B0604020202020204" pitchFamily="34" charset="0"/>
            <a:cs typeface="Arial" panose="020B0604020202020204" pitchFamily="34" charset="0"/>
          </a:endParaRPr>
        </a:p>
      </dgm:t>
    </dgm:pt>
    <dgm:pt modelId="{B7669CEE-BB8E-41FF-A643-AC24FF301F30}" type="pres">
      <dgm:prSet presAssocID="{5AD054CC-D5B1-4556-A7A9-11CA2E062EEC}" presName="Name0" presStyleCnt="0">
        <dgm:presLayoutVars>
          <dgm:dir/>
          <dgm:resizeHandles val="exact"/>
        </dgm:presLayoutVars>
      </dgm:prSet>
      <dgm:spPr/>
    </dgm:pt>
    <dgm:pt modelId="{C1A2FA37-C9B9-4182-8422-068822ADF836}" type="pres">
      <dgm:prSet presAssocID="{48911088-D22F-474C-9A0D-C61CC64A2492}" presName="node" presStyleLbl="node1" presStyleIdx="0" presStyleCnt="3">
        <dgm:presLayoutVars>
          <dgm:bulletEnabled val="1"/>
        </dgm:presLayoutVars>
      </dgm:prSet>
      <dgm:spPr/>
      <dgm:t>
        <a:bodyPr/>
        <a:lstStyle/>
        <a:p>
          <a:endParaRPr lang="fr-FR"/>
        </a:p>
      </dgm:t>
    </dgm:pt>
    <dgm:pt modelId="{793AFB95-7854-4634-92C1-DFE76BDFF01A}" type="pres">
      <dgm:prSet presAssocID="{6162CC17-99F1-4618-B607-F19FE1B8FD6F}" presName="sibTrans" presStyleLbl="sibTrans2D1" presStyleIdx="0" presStyleCnt="2"/>
      <dgm:spPr/>
      <dgm:t>
        <a:bodyPr/>
        <a:lstStyle/>
        <a:p>
          <a:endParaRPr lang="fr-FR"/>
        </a:p>
      </dgm:t>
    </dgm:pt>
    <dgm:pt modelId="{3FAF5A72-29D9-4D97-89CB-6D2DDC5A73C7}" type="pres">
      <dgm:prSet presAssocID="{6162CC17-99F1-4618-B607-F19FE1B8FD6F}" presName="connectorText" presStyleLbl="sibTrans2D1" presStyleIdx="0" presStyleCnt="2"/>
      <dgm:spPr/>
      <dgm:t>
        <a:bodyPr/>
        <a:lstStyle/>
        <a:p>
          <a:endParaRPr lang="fr-FR"/>
        </a:p>
      </dgm:t>
    </dgm:pt>
    <dgm:pt modelId="{0F500443-9B1F-4F33-A922-4935B8F5871D}" type="pres">
      <dgm:prSet presAssocID="{93F13EEA-8321-40CB-A185-80D821002ADF}" presName="node" presStyleLbl="node1" presStyleIdx="1" presStyleCnt="3">
        <dgm:presLayoutVars>
          <dgm:bulletEnabled val="1"/>
        </dgm:presLayoutVars>
      </dgm:prSet>
      <dgm:spPr/>
      <dgm:t>
        <a:bodyPr/>
        <a:lstStyle/>
        <a:p>
          <a:endParaRPr lang="fr-FR"/>
        </a:p>
      </dgm:t>
    </dgm:pt>
    <dgm:pt modelId="{4998E83C-6638-4077-B599-DCA567ACE98D}" type="pres">
      <dgm:prSet presAssocID="{951F3B20-242E-44AD-8D28-2578511BFBF6}" presName="sibTrans" presStyleLbl="sibTrans2D1" presStyleIdx="1" presStyleCnt="2"/>
      <dgm:spPr/>
      <dgm:t>
        <a:bodyPr/>
        <a:lstStyle/>
        <a:p>
          <a:endParaRPr lang="fr-FR"/>
        </a:p>
      </dgm:t>
    </dgm:pt>
    <dgm:pt modelId="{1B543A42-2248-4937-A783-9A6B1D76FACB}" type="pres">
      <dgm:prSet presAssocID="{951F3B20-242E-44AD-8D28-2578511BFBF6}" presName="connectorText" presStyleLbl="sibTrans2D1" presStyleIdx="1" presStyleCnt="2"/>
      <dgm:spPr/>
      <dgm:t>
        <a:bodyPr/>
        <a:lstStyle/>
        <a:p>
          <a:endParaRPr lang="fr-FR"/>
        </a:p>
      </dgm:t>
    </dgm:pt>
    <dgm:pt modelId="{68C09538-AD7F-4048-A043-061960BB9FAC}" type="pres">
      <dgm:prSet presAssocID="{99C87B2D-156A-459B-A520-62453A9C840A}" presName="node" presStyleLbl="node1" presStyleIdx="2" presStyleCnt="3">
        <dgm:presLayoutVars>
          <dgm:bulletEnabled val="1"/>
        </dgm:presLayoutVars>
      </dgm:prSet>
      <dgm:spPr/>
      <dgm:t>
        <a:bodyPr/>
        <a:lstStyle/>
        <a:p>
          <a:endParaRPr lang="fr-FR"/>
        </a:p>
      </dgm:t>
    </dgm:pt>
  </dgm:ptLst>
  <dgm:cxnLst>
    <dgm:cxn modelId="{D4B91B9C-1065-4056-950A-4F514EF314E5}" type="presOf" srcId="{48911088-D22F-474C-9A0D-C61CC64A2492}" destId="{C1A2FA37-C9B9-4182-8422-068822ADF836}" srcOrd="0" destOrd="0" presId="urn:microsoft.com/office/officeart/2005/8/layout/process1"/>
    <dgm:cxn modelId="{D41181D7-5038-4E80-A71C-8E66DAFD19DE}" type="presOf" srcId="{99C87B2D-156A-459B-A520-62453A9C840A}" destId="{68C09538-AD7F-4048-A043-061960BB9FAC}" srcOrd="0" destOrd="0" presId="urn:microsoft.com/office/officeart/2005/8/layout/process1"/>
    <dgm:cxn modelId="{99BBB8D7-1AB9-4F94-8995-03A60A059D6A}" type="presOf" srcId="{93F13EEA-8321-40CB-A185-80D821002ADF}" destId="{0F500443-9B1F-4F33-A922-4935B8F5871D}" srcOrd="0" destOrd="0" presId="urn:microsoft.com/office/officeart/2005/8/layout/process1"/>
    <dgm:cxn modelId="{8194AC55-C345-4CAF-B70F-16185045020E}" srcId="{5AD054CC-D5B1-4556-A7A9-11CA2E062EEC}" destId="{99C87B2D-156A-459B-A520-62453A9C840A}" srcOrd="2" destOrd="0" parTransId="{BF9E1415-968D-402A-BDC3-4C6B5A36B296}" sibTransId="{6E117801-24E7-47FD-A138-B6F3717432F0}"/>
    <dgm:cxn modelId="{1A0FF9AC-B131-4A05-AE4B-9D6B22485BB8}" type="presOf" srcId="{6162CC17-99F1-4618-B607-F19FE1B8FD6F}" destId="{793AFB95-7854-4634-92C1-DFE76BDFF01A}" srcOrd="0" destOrd="0" presId="urn:microsoft.com/office/officeart/2005/8/layout/process1"/>
    <dgm:cxn modelId="{144B0769-49A7-4C24-AEE1-B83232774CC8}" srcId="{5AD054CC-D5B1-4556-A7A9-11CA2E062EEC}" destId="{93F13EEA-8321-40CB-A185-80D821002ADF}" srcOrd="1" destOrd="0" parTransId="{8245307F-F071-4ED8-A8CC-B97C5E3EE246}" sibTransId="{951F3B20-242E-44AD-8D28-2578511BFBF6}"/>
    <dgm:cxn modelId="{7C7CCFC2-810B-4C04-8F29-33A53FDD806F}" type="presOf" srcId="{6162CC17-99F1-4618-B607-F19FE1B8FD6F}" destId="{3FAF5A72-29D9-4D97-89CB-6D2DDC5A73C7}" srcOrd="1" destOrd="0" presId="urn:microsoft.com/office/officeart/2005/8/layout/process1"/>
    <dgm:cxn modelId="{8361F37D-B5E1-45AC-9E23-4C78797EE061}" type="presOf" srcId="{5AD054CC-D5B1-4556-A7A9-11CA2E062EEC}" destId="{B7669CEE-BB8E-41FF-A643-AC24FF301F30}" srcOrd="0" destOrd="0" presId="urn:microsoft.com/office/officeart/2005/8/layout/process1"/>
    <dgm:cxn modelId="{417DE8D1-2F44-473C-8C1D-5C598ECEB530}" srcId="{5AD054CC-D5B1-4556-A7A9-11CA2E062EEC}" destId="{48911088-D22F-474C-9A0D-C61CC64A2492}" srcOrd="0" destOrd="0" parTransId="{04A71A38-23B8-4607-A608-0ACD892BAB9C}" sibTransId="{6162CC17-99F1-4618-B607-F19FE1B8FD6F}"/>
    <dgm:cxn modelId="{59FE1C4A-2C46-45B5-AB18-773F2623C0B0}" type="presOf" srcId="{951F3B20-242E-44AD-8D28-2578511BFBF6}" destId="{1B543A42-2248-4937-A783-9A6B1D76FACB}" srcOrd="1" destOrd="0" presId="urn:microsoft.com/office/officeart/2005/8/layout/process1"/>
    <dgm:cxn modelId="{54B81412-BD68-402C-9532-8DCEA95B9218}" type="presOf" srcId="{951F3B20-242E-44AD-8D28-2578511BFBF6}" destId="{4998E83C-6638-4077-B599-DCA567ACE98D}" srcOrd="0" destOrd="0" presId="urn:microsoft.com/office/officeart/2005/8/layout/process1"/>
    <dgm:cxn modelId="{B63ECD3E-9CDF-4AE7-9629-EC888F577C13}" type="presParOf" srcId="{B7669CEE-BB8E-41FF-A643-AC24FF301F30}" destId="{C1A2FA37-C9B9-4182-8422-068822ADF836}" srcOrd="0" destOrd="0" presId="urn:microsoft.com/office/officeart/2005/8/layout/process1"/>
    <dgm:cxn modelId="{C9239A93-D4B3-47AF-A14C-D025558BC21A}" type="presParOf" srcId="{B7669CEE-BB8E-41FF-A643-AC24FF301F30}" destId="{793AFB95-7854-4634-92C1-DFE76BDFF01A}" srcOrd="1" destOrd="0" presId="urn:microsoft.com/office/officeart/2005/8/layout/process1"/>
    <dgm:cxn modelId="{462766FD-2F3E-4A5C-A2D9-3B4C384C8B84}" type="presParOf" srcId="{793AFB95-7854-4634-92C1-DFE76BDFF01A}" destId="{3FAF5A72-29D9-4D97-89CB-6D2DDC5A73C7}" srcOrd="0" destOrd="0" presId="urn:microsoft.com/office/officeart/2005/8/layout/process1"/>
    <dgm:cxn modelId="{2F69FDA1-6369-4492-9C18-05D732A29CF3}" type="presParOf" srcId="{B7669CEE-BB8E-41FF-A643-AC24FF301F30}" destId="{0F500443-9B1F-4F33-A922-4935B8F5871D}" srcOrd="2" destOrd="0" presId="urn:microsoft.com/office/officeart/2005/8/layout/process1"/>
    <dgm:cxn modelId="{0A76FD58-BD31-4482-AA37-FF05757DA0D5}" type="presParOf" srcId="{B7669CEE-BB8E-41FF-A643-AC24FF301F30}" destId="{4998E83C-6638-4077-B599-DCA567ACE98D}" srcOrd="3" destOrd="0" presId="urn:microsoft.com/office/officeart/2005/8/layout/process1"/>
    <dgm:cxn modelId="{0CE9104D-F75F-44E6-A0B3-5D8130A99076}" type="presParOf" srcId="{4998E83C-6638-4077-B599-DCA567ACE98D}" destId="{1B543A42-2248-4937-A783-9A6B1D76FACB}" srcOrd="0" destOrd="0" presId="urn:microsoft.com/office/officeart/2005/8/layout/process1"/>
    <dgm:cxn modelId="{DA6946CA-84EA-4F56-ACBC-8C7B80D330DA}" type="presParOf" srcId="{B7669CEE-BB8E-41FF-A643-AC24FF301F30}" destId="{68C09538-AD7F-4048-A043-061960BB9F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1AAD7-8C71-4AD2-B2B9-A3D18450827B}">
      <dsp:nvSpPr>
        <dsp:cNvPr id="0" name=""/>
        <dsp:cNvSpPr/>
      </dsp:nvSpPr>
      <dsp:spPr>
        <a:xfrm>
          <a:off x="1676077" y="190"/>
          <a:ext cx="2181843" cy="10721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dirty="0" smtClean="0"/>
            <a:t>Arginase 1</a:t>
          </a:r>
          <a:endParaRPr lang="fr-FR" sz="2800" kern="1200" dirty="0"/>
        </a:p>
      </dsp:txBody>
      <dsp:txXfrm>
        <a:off x="1707479" y="31592"/>
        <a:ext cx="2119039" cy="1009324"/>
      </dsp:txXfrm>
    </dsp:sp>
    <dsp:sp modelId="{858B2046-45AE-42C4-BFB9-A76E913F3C4E}">
      <dsp:nvSpPr>
        <dsp:cNvPr id="0" name=""/>
        <dsp:cNvSpPr/>
      </dsp:nvSpPr>
      <dsp:spPr>
        <a:xfrm>
          <a:off x="1894261" y="1072319"/>
          <a:ext cx="218184" cy="904688"/>
        </a:xfrm>
        <a:custGeom>
          <a:avLst/>
          <a:gdLst/>
          <a:ahLst/>
          <a:cxnLst/>
          <a:rect l="0" t="0" r="0" b="0"/>
          <a:pathLst>
            <a:path>
              <a:moveTo>
                <a:pt x="0" y="0"/>
              </a:moveTo>
              <a:lnTo>
                <a:pt x="0" y="904688"/>
              </a:lnTo>
              <a:lnTo>
                <a:pt x="218184" y="904688"/>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84534-4538-4210-ACFD-9F6CBC3B5847}">
      <dsp:nvSpPr>
        <dsp:cNvPr id="0" name=""/>
        <dsp:cNvSpPr/>
      </dsp:nvSpPr>
      <dsp:spPr>
        <a:xfrm>
          <a:off x="2112446" y="1373882"/>
          <a:ext cx="1893602" cy="1206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fr-FR" sz="2100" kern="1200" dirty="0" smtClean="0"/>
            <a:t> </a:t>
          </a:r>
          <a:r>
            <a:rPr lang="fr-FR" sz="2000" kern="1200" dirty="0" smtClean="0">
              <a:latin typeface="Arial" panose="020B0604020202020204" pitchFamily="34" charset="0"/>
              <a:cs typeface="Arial" panose="020B0604020202020204" pitchFamily="34" charset="0"/>
            </a:rPr>
            <a:t>Chromosome 6q23</a:t>
          </a:r>
        </a:p>
        <a:p>
          <a:pPr lvl="0" algn="ctr" defTabSz="93345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322 AA</a:t>
          </a:r>
          <a:endParaRPr lang="fr-FR" sz="2000" kern="1200" dirty="0">
            <a:latin typeface="Arial" panose="020B0604020202020204" pitchFamily="34" charset="0"/>
            <a:cs typeface="Arial" panose="020B0604020202020204" pitchFamily="34" charset="0"/>
          </a:endParaRPr>
        </a:p>
      </dsp:txBody>
      <dsp:txXfrm>
        <a:off x="2147776" y="1409212"/>
        <a:ext cx="1822942" cy="1135591"/>
      </dsp:txXfrm>
    </dsp:sp>
    <dsp:sp modelId="{8A6E6D60-9600-4F8D-AADA-47FC52C77648}">
      <dsp:nvSpPr>
        <dsp:cNvPr id="0" name=""/>
        <dsp:cNvSpPr/>
      </dsp:nvSpPr>
      <dsp:spPr>
        <a:xfrm>
          <a:off x="1894261" y="1072319"/>
          <a:ext cx="218184" cy="2412503"/>
        </a:xfrm>
        <a:custGeom>
          <a:avLst/>
          <a:gdLst/>
          <a:ahLst/>
          <a:cxnLst/>
          <a:rect l="0" t="0" r="0" b="0"/>
          <a:pathLst>
            <a:path>
              <a:moveTo>
                <a:pt x="0" y="0"/>
              </a:moveTo>
              <a:lnTo>
                <a:pt x="0" y="2412503"/>
              </a:lnTo>
              <a:lnTo>
                <a:pt x="218184" y="241250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368DF-9EF0-4232-99D1-441EA5DACC69}">
      <dsp:nvSpPr>
        <dsp:cNvPr id="0" name=""/>
        <dsp:cNvSpPr/>
      </dsp:nvSpPr>
      <dsp:spPr>
        <a:xfrm>
          <a:off x="2112446" y="2881696"/>
          <a:ext cx="1930002" cy="1206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b="0" kern="1200" dirty="0" err="1" smtClean="0">
              <a:latin typeface="Arial" panose="020B0604020202020204" pitchFamily="34" charset="0"/>
              <a:cs typeface="Arial" panose="020B0604020202020204" pitchFamily="34" charset="0"/>
            </a:rPr>
            <a:t>Cytosole</a:t>
          </a:r>
          <a:r>
            <a:rPr lang="fr-FR" sz="2000" b="0" kern="1200" dirty="0" smtClean="0">
              <a:latin typeface="Arial" panose="020B0604020202020204" pitchFamily="34" charset="0"/>
              <a:cs typeface="Arial" panose="020B0604020202020204" pitchFamily="34" charset="0"/>
            </a:rPr>
            <a:t> </a:t>
          </a:r>
          <a:endParaRPr lang="fr-FR" sz="2000" b="0" kern="1200" dirty="0">
            <a:latin typeface="Arial" panose="020B0604020202020204" pitchFamily="34" charset="0"/>
            <a:cs typeface="Arial" panose="020B0604020202020204" pitchFamily="34" charset="0"/>
          </a:endParaRPr>
        </a:p>
      </dsp:txBody>
      <dsp:txXfrm>
        <a:off x="2147776" y="2917026"/>
        <a:ext cx="1859342" cy="1135591"/>
      </dsp:txXfrm>
    </dsp:sp>
    <dsp:sp modelId="{319D243F-DC6B-4E54-BC48-CC69D81EA30E}">
      <dsp:nvSpPr>
        <dsp:cNvPr id="0" name=""/>
        <dsp:cNvSpPr/>
      </dsp:nvSpPr>
      <dsp:spPr>
        <a:xfrm>
          <a:off x="1894261" y="1072319"/>
          <a:ext cx="218184" cy="3921831"/>
        </a:xfrm>
        <a:custGeom>
          <a:avLst/>
          <a:gdLst/>
          <a:ahLst/>
          <a:cxnLst/>
          <a:rect l="0" t="0" r="0" b="0"/>
          <a:pathLst>
            <a:path>
              <a:moveTo>
                <a:pt x="0" y="0"/>
              </a:moveTo>
              <a:lnTo>
                <a:pt x="0" y="3921831"/>
              </a:lnTo>
              <a:lnTo>
                <a:pt x="218184" y="392183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8A8C68-513F-4CE2-8E3C-E6FF1479A823}">
      <dsp:nvSpPr>
        <dsp:cNvPr id="0" name=""/>
        <dsp:cNvSpPr/>
      </dsp:nvSpPr>
      <dsp:spPr>
        <a:xfrm>
          <a:off x="2112446" y="4389511"/>
          <a:ext cx="1930002" cy="12092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fr-FR" sz="2000" b="0" kern="1200" dirty="0" smtClean="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fr-FR" sz="2000" b="0" kern="1200" dirty="0" smtClean="0">
              <a:latin typeface="Arial" panose="020B0604020202020204" pitchFamily="34" charset="0"/>
              <a:cs typeface="Arial" panose="020B0604020202020204" pitchFamily="34" charset="0"/>
            </a:rPr>
            <a:t>Hépatocytes</a:t>
          </a:r>
        </a:p>
        <a:p>
          <a:pPr lvl="0" algn="ctr" defTabSz="889000">
            <a:lnSpc>
              <a:spcPct val="90000"/>
            </a:lnSpc>
            <a:spcBef>
              <a:spcPct val="0"/>
            </a:spcBef>
            <a:spcAft>
              <a:spcPct val="35000"/>
            </a:spcAft>
          </a:pPr>
          <a:r>
            <a:rPr lang="fr-FR" sz="2000" b="0" kern="1200" dirty="0" smtClean="0">
              <a:latin typeface="Arial" panose="020B0604020202020204" pitchFamily="34" charset="0"/>
              <a:cs typeface="Arial" panose="020B0604020202020204" pitchFamily="34" charset="0"/>
            </a:rPr>
            <a:t>Cellules de l’immunité </a:t>
          </a:r>
        </a:p>
        <a:p>
          <a:pPr lvl="0" algn="ctr" defTabSz="889000">
            <a:lnSpc>
              <a:spcPct val="90000"/>
            </a:lnSpc>
            <a:spcBef>
              <a:spcPct val="0"/>
            </a:spcBef>
            <a:spcAft>
              <a:spcPct val="35000"/>
            </a:spcAft>
          </a:pPr>
          <a:endParaRPr lang="fr-FR" sz="2000" b="0" kern="1200" dirty="0" smtClean="0">
            <a:latin typeface="Arial" panose="020B0604020202020204" pitchFamily="34" charset="0"/>
            <a:cs typeface="Arial" panose="020B0604020202020204" pitchFamily="34" charset="0"/>
          </a:endParaRPr>
        </a:p>
      </dsp:txBody>
      <dsp:txXfrm>
        <a:off x="2147865" y="4424930"/>
        <a:ext cx="1859164" cy="1138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4166D-AC74-41FD-89C7-625F436656A2}">
      <dsp:nvSpPr>
        <dsp:cNvPr id="0" name=""/>
        <dsp:cNvSpPr/>
      </dsp:nvSpPr>
      <dsp:spPr>
        <a:xfrm>
          <a:off x="1023685" y="2049"/>
          <a:ext cx="2452058" cy="107540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dirty="0" smtClean="0"/>
            <a:t>Arginase 2</a:t>
          </a:r>
          <a:endParaRPr lang="fr-FR" sz="2800" kern="1200" dirty="0"/>
        </a:p>
      </dsp:txBody>
      <dsp:txXfrm>
        <a:off x="1055182" y="33546"/>
        <a:ext cx="2389064" cy="1012409"/>
      </dsp:txXfrm>
    </dsp:sp>
    <dsp:sp modelId="{F52143A5-981A-40BB-972D-2A5C6A517D8A}">
      <dsp:nvSpPr>
        <dsp:cNvPr id="0" name=""/>
        <dsp:cNvSpPr/>
      </dsp:nvSpPr>
      <dsp:spPr>
        <a:xfrm>
          <a:off x="1268891" y="1077452"/>
          <a:ext cx="245205" cy="902961"/>
        </a:xfrm>
        <a:custGeom>
          <a:avLst/>
          <a:gdLst/>
          <a:ahLst/>
          <a:cxnLst/>
          <a:rect l="0" t="0" r="0" b="0"/>
          <a:pathLst>
            <a:path>
              <a:moveTo>
                <a:pt x="0" y="0"/>
              </a:moveTo>
              <a:lnTo>
                <a:pt x="0" y="902961"/>
              </a:lnTo>
              <a:lnTo>
                <a:pt x="245205" y="90296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31090-6B77-42CC-B971-2BD9514F6528}">
      <dsp:nvSpPr>
        <dsp:cNvPr id="0" name=""/>
        <dsp:cNvSpPr/>
      </dsp:nvSpPr>
      <dsp:spPr>
        <a:xfrm>
          <a:off x="1514096" y="1378439"/>
          <a:ext cx="1926318" cy="12039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Chromosome 14q24.1</a:t>
          </a:r>
        </a:p>
        <a:p>
          <a:pPr lvl="0" algn="ctr"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354 AA </a:t>
          </a:r>
          <a:endParaRPr lang="fr-FR" sz="2000" kern="1200" dirty="0"/>
        </a:p>
      </dsp:txBody>
      <dsp:txXfrm>
        <a:off x="1549358" y="1413701"/>
        <a:ext cx="1855794" cy="1133424"/>
      </dsp:txXfrm>
    </dsp:sp>
    <dsp:sp modelId="{E9E95D99-AA0E-41E1-A41A-600A40805371}">
      <dsp:nvSpPr>
        <dsp:cNvPr id="0" name=""/>
        <dsp:cNvSpPr/>
      </dsp:nvSpPr>
      <dsp:spPr>
        <a:xfrm>
          <a:off x="1268891" y="1077452"/>
          <a:ext cx="245205" cy="2407897"/>
        </a:xfrm>
        <a:custGeom>
          <a:avLst/>
          <a:gdLst/>
          <a:ahLst/>
          <a:cxnLst/>
          <a:rect l="0" t="0" r="0" b="0"/>
          <a:pathLst>
            <a:path>
              <a:moveTo>
                <a:pt x="0" y="0"/>
              </a:moveTo>
              <a:lnTo>
                <a:pt x="0" y="2407897"/>
              </a:lnTo>
              <a:lnTo>
                <a:pt x="245205" y="240789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1520CC-DAF8-400D-98A6-40DC5BE4CDF3}">
      <dsp:nvSpPr>
        <dsp:cNvPr id="0" name=""/>
        <dsp:cNvSpPr/>
      </dsp:nvSpPr>
      <dsp:spPr>
        <a:xfrm>
          <a:off x="1514096" y="2883375"/>
          <a:ext cx="1926318" cy="12039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b="0" kern="1200" dirty="0" smtClean="0">
              <a:latin typeface="Arial" panose="020B0604020202020204" pitchFamily="34" charset="0"/>
              <a:cs typeface="Arial" panose="020B0604020202020204" pitchFamily="34" charset="0"/>
            </a:rPr>
            <a:t>Mitochondrie</a:t>
          </a:r>
          <a:endParaRPr lang="fr-FR" sz="2000" kern="1200" dirty="0"/>
        </a:p>
      </dsp:txBody>
      <dsp:txXfrm>
        <a:off x="1549358" y="2918637"/>
        <a:ext cx="1855794" cy="1133424"/>
      </dsp:txXfrm>
    </dsp:sp>
    <dsp:sp modelId="{331EDD57-E75A-4F3A-81F3-87E69933F5B2}">
      <dsp:nvSpPr>
        <dsp:cNvPr id="0" name=""/>
        <dsp:cNvSpPr/>
      </dsp:nvSpPr>
      <dsp:spPr>
        <a:xfrm>
          <a:off x="1268891" y="1077452"/>
          <a:ext cx="245205" cy="3912833"/>
        </a:xfrm>
        <a:custGeom>
          <a:avLst/>
          <a:gdLst/>
          <a:ahLst/>
          <a:cxnLst/>
          <a:rect l="0" t="0" r="0" b="0"/>
          <a:pathLst>
            <a:path>
              <a:moveTo>
                <a:pt x="0" y="0"/>
              </a:moveTo>
              <a:lnTo>
                <a:pt x="0" y="3912833"/>
              </a:lnTo>
              <a:lnTo>
                <a:pt x="245205" y="391283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E3056C-4B56-4515-B840-954CB8C97605}">
      <dsp:nvSpPr>
        <dsp:cNvPr id="0" name=""/>
        <dsp:cNvSpPr/>
      </dsp:nvSpPr>
      <dsp:spPr>
        <a:xfrm>
          <a:off x="1514096" y="4388311"/>
          <a:ext cx="1926318" cy="12039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b="0" kern="1200" dirty="0" smtClean="0">
              <a:latin typeface="Arial" panose="020B0604020202020204" pitchFamily="34" charset="0"/>
              <a:cs typeface="Arial" panose="020B0604020202020204" pitchFamily="34" charset="0"/>
            </a:rPr>
            <a:t>Ubiquitaire</a:t>
          </a:r>
          <a:endParaRPr lang="fr-FR" sz="2000" kern="1200" dirty="0"/>
        </a:p>
      </dsp:txBody>
      <dsp:txXfrm>
        <a:off x="1549358" y="4423573"/>
        <a:ext cx="1855794" cy="1133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2FA37-C9B9-4182-8422-068822ADF836}">
      <dsp:nvSpPr>
        <dsp:cNvPr id="0" name=""/>
        <dsp:cNvSpPr/>
      </dsp:nvSpPr>
      <dsp:spPr>
        <a:xfrm>
          <a:off x="7284" y="551501"/>
          <a:ext cx="2177128" cy="13062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L’arginine</a:t>
          </a:r>
          <a:endParaRPr lang="fr-FR" sz="2000" kern="1200" dirty="0">
            <a:latin typeface="Arial" panose="020B0604020202020204" pitchFamily="34" charset="0"/>
            <a:cs typeface="Arial" panose="020B0604020202020204" pitchFamily="34" charset="0"/>
          </a:endParaRPr>
        </a:p>
      </dsp:txBody>
      <dsp:txXfrm>
        <a:off x="45544" y="589761"/>
        <a:ext cx="2100608" cy="1229757"/>
      </dsp:txXfrm>
    </dsp:sp>
    <dsp:sp modelId="{793AFB95-7854-4634-92C1-DFE76BDFF01A}">
      <dsp:nvSpPr>
        <dsp:cNvPr id="0" name=""/>
        <dsp:cNvSpPr/>
      </dsp:nvSpPr>
      <dsp:spPr>
        <a:xfrm>
          <a:off x="2402125" y="934676"/>
          <a:ext cx="461551" cy="5399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latin typeface="Arial" panose="020B0604020202020204" pitchFamily="34" charset="0"/>
            <a:cs typeface="Arial" panose="020B0604020202020204" pitchFamily="34" charset="0"/>
          </a:endParaRPr>
        </a:p>
      </dsp:txBody>
      <dsp:txXfrm>
        <a:off x="2402125" y="1042661"/>
        <a:ext cx="323086" cy="323957"/>
      </dsp:txXfrm>
    </dsp:sp>
    <dsp:sp modelId="{0F500443-9B1F-4F33-A922-4935B8F5871D}">
      <dsp:nvSpPr>
        <dsp:cNvPr id="0" name=""/>
        <dsp:cNvSpPr/>
      </dsp:nvSpPr>
      <dsp:spPr>
        <a:xfrm>
          <a:off x="3055264" y="551501"/>
          <a:ext cx="2177128" cy="130627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La réponse antivirale</a:t>
          </a:r>
        </a:p>
      </dsp:txBody>
      <dsp:txXfrm>
        <a:off x="3093524" y="589761"/>
        <a:ext cx="2100608" cy="1229757"/>
      </dsp:txXfrm>
    </dsp:sp>
    <dsp:sp modelId="{4998E83C-6638-4077-B599-DCA567ACE98D}">
      <dsp:nvSpPr>
        <dsp:cNvPr id="0" name=""/>
        <dsp:cNvSpPr/>
      </dsp:nvSpPr>
      <dsp:spPr>
        <a:xfrm>
          <a:off x="5450106" y="934676"/>
          <a:ext cx="461551" cy="539927"/>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latin typeface="Arial" panose="020B0604020202020204" pitchFamily="34" charset="0"/>
            <a:cs typeface="Arial" panose="020B0604020202020204" pitchFamily="34" charset="0"/>
          </a:endParaRPr>
        </a:p>
      </dsp:txBody>
      <dsp:txXfrm>
        <a:off x="5450106" y="1042661"/>
        <a:ext cx="323086" cy="323957"/>
      </dsp:txXfrm>
    </dsp:sp>
    <dsp:sp modelId="{68C09538-AD7F-4048-A043-061960BB9FAC}">
      <dsp:nvSpPr>
        <dsp:cNvPr id="0" name=""/>
        <dsp:cNvSpPr/>
      </dsp:nvSpPr>
      <dsp:spPr>
        <a:xfrm>
          <a:off x="6103245" y="551501"/>
          <a:ext cx="2177128" cy="130627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L’inactivation du HPV</a:t>
          </a:r>
          <a:endParaRPr lang="fr-FR" sz="2000" kern="1200" dirty="0">
            <a:latin typeface="Arial" panose="020B0604020202020204" pitchFamily="34" charset="0"/>
            <a:cs typeface="Arial" panose="020B0604020202020204" pitchFamily="34" charset="0"/>
          </a:endParaRPr>
        </a:p>
      </dsp:txBody>
      <dsp:txXfrm>
        <a:off x="6141505" y="589761"/>
        <a:ext cx="2100608" cy="12297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C1A46-F6D8-449C-ADAB-183580A23872}" type="datetimeFigureOut">
              <a:rPr lang="fr-FR" smtClean="0"/>
              <a:t>21/11/2024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B4916-6F14-40ED-8E04-70526D2C5A9A}" type="slidenum">
              <a:rPr lang="fr-FR" smtClean="0"/>
              <a:t>‹N°›</a:t>
            </a:fld>
            <a:endParaRPr lang="fr-FR"/>
          </a:p>
        </p:txBody>
      </p:sp>
    </p:spTree>
    <p:extLst>
      <p:ext uri="{BB962C8B-B14F-4D97-AF65-F5344CB8AC3E}">
        <p14:creationId xmlns:p14="http://schemas.microsoft.com/office/powerpoint/2010/main" val="99027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Bonjour  j’ai le plaisir </a:t>
            </a:r>
            <a:r>
              <a:rPr lang="fr-FR" baseline="0" dirty="0" smtClean="0"/>
              <a:t> aujourd'hui de vous présenter une partie de mes travaux de thèse  qui porte sur l’implication potentielle de l’arginase  dans l’évolution de l’infection par le HPV vers le cancer du col de l’utérus ces travaux sont effectués au sein du laboratoire d’immuno-oncologie moléculaire à la faculté de médecine de Monastir sous la direction Pr, </a:t>
            </a:r>
            <a:r>
              <a:rPr lang="fr-FR" baseline="0" dirty="0" err="1" smtClean="0"/>
              <a:t>elham</a:t>
            </a:r>
            <a:r>
              <a:rPr lang="fr-FR" baseline="0" dirty="0" smtClean="0"/>
              <a:t> Hassen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95032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L’activité enzymatique sérique  de l’arginase a été évaluée par un dosage colorimétrique. Et les résultats obtenus  </a:t>
            </a:r>
            <a:r>
              <a:rPr lang="fr-FR" baseline="0" dirty="0" smtClean="0"/>
              <a:t>montre qu’</a:t>
            </a:r>
            <a:r>
              <a:rPr lang="fr-FR" sz="1200" dirty="0" smtClean="0">
                <a:latin typeface="Arial" panose="020B0604020202020204" pitchFamily="34" charset="0"/>
                <a:cs typeface="Arial" panose="020B0604020202020204" pitchFamily="34" charset="0"/>
              </a:rPr>
              <a:t> une </a:t>
            </a:r>
            <a:r>
              <a:rPr lang="fr-FR" sz="1200" dirty="0" smtClean="0">
                <a:latin typeface="Arial" panose="020B0604020202020204" pitchFamily="34" charset="0"/>
                <a:cs typeface="Arial" panose="020B0604020202020204" pitchFamily="34" charset="0"/>
              </a:rPr>
              <a:t>activité enzymatique élevée</a:t>
            </a:r>
            <a:r>
              <a:rPr lang="fr-FR" sz="1200" baseline="0" dirty="0" smtClean="0">
                <a:latin typeface="Arial" panose="020B0604020202020204" pitchFamily="34" charset="0"/>
                <a:cs typeface="Arial" panose="020B0604020202020204" pitchFamily="34" charset="0"/>
              </a:rPr>
              <a:t> de </a:t>
            </a:r>
            <a:r>
              <a:rPr lang="fr-FR" sz="1200" dirty="0" smtClean="0">
                <a:latin typeface="Arial" panose="020B0604020202020204" pitchFamily="34" charset="0"/>
                <a:cs typeface="Arial" panose="020B0604020202020204" pitchFamily="34" charset="0"/>
              </a:rPr>
              <a:t> est  associée  significativement  </a:t>
            </a:r>
            <a:r>
              <a:rPr lang="fr-FR" sz="1200" dirty="0" smtClean="0">
                <a:latin typeface="Arial" panose="020B0604020202020204" pitchFamily="34" charset="0"/>
                <a:cs typeface="Arial" panose="020B0604020202020204" pitchFamily="34" charset="0"/>
              </a:rPr>
              <a:t>à l’infection par le HPV </a:t>
            </a:r>
            <a:r>
              <a:rPr lang="fr-FR" sz="1200" dirty="0" smtClean="0">
                <a:latin typeface="Arial" panose="020B0604020202020204" pitchFamily="34" charset="0"/>
                <a:cs typeface="Arial" panose="020B0604020202020204" pitchFamily="34" charset="0"/>
              </a:rPr>
              <a:t>et plus spécifiquement aux </a:t>
            </a:r>
            <a:r>
              <a:rPr lang="fr-FR" sz="1200" dirty="0" err="1" smtClean="0">
                <a:latin typeface="Arial" panose="020B0604020202020204" pitchFamily="34" charset="0"/>
                <a:cs typeface="Arial" panose="020B0604020202020204" pitchFamily="34" charset="0"/>
              </a:rPr>
              <a:t>HPVs</a:t>
            </a:r>
            <a:r>
              <a:rPr lang="fr-FR" sz="1200" baseline="0" dirty="0" smtClean="0">
                <a:latin typeface="Arial" panose="020B0604020202020204" pitchFamily="34" charset="0"/>
                <a:cs typeface="Arial" panose="020B0604020202020204" pitchFamily="34" charset="0"/>
              </a:rPr>
              <a:t> oncogènes </a:t>
            </a:r>
            <a:r>
              <a:rPr lang="fr-FR" sz="1200" dirty="0" smtClean="0">
                <a:latin typeface="Arial" panose="020B0604020202020204" pitchFamily="34" charset="0"/>
                <a:cs typeface="Arial" panose="020B0604020202020204" pitchFamily="34" charset="0"/>
              </a:rPr>
              <a:t>.</a:t>
            </a:r>
            <a:endParaRPr lang="fr-FR" sz="1200" dirty="0" smtClean="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B06BB5E8-9DA5-41F8-BB56-5C9792AFE418}" type="slidenum">
              <a:rPr lang="fr-FR" smtClean="0"/>
              <a:t>10</a:t>
            </a:fld>
            <a:endParaRPr lang="fr-FR"/>
          </a:p>
        </p:txBody>
      </p:sp>
    </p:spTree>
    <p:extLst>
      <p:ext uri="{BB962C8B-B14F-4D97-AF65-F5344CB8AC3E}">
        <p14:creationId xmlns:p14="http://schemas.microsoft.com/office/powerpoint/2010/main" val="3819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latin typeface="Arial" panose="020B0604020202020204" pitchFamily="34" charset="0"/>
                <a:cs typeface="Arial" panose="020B0604020202020204" pitchFamily="34" charset="0"/>
              </a:rPr>
              <a:t>De même Une forte activité de l’arginase est associée  significativement avec </a:t>
            </a:r>
            <a:r>
              <a:rPr lang="fr-FR" sz="1200" baseline="0" dirty="0" smtClean="0">
                <a:solidFill>
                  <a:schemeClr val="tx1"/>
                </a:solidFill>
                <a:latin typeface="Arial" panose="020B0604020202020204" pitchFamily="34" charset="0"/>
                <a:cs typeface="Arial" panose="020B0604020202020204" pitchFamily="34" charset="0"/>
              </a:rPr>
              <a:t>u</a:t>
            </a:r>
            <a:r>
              <a:rPr lang="fr-FR" sz="1200" dirty="0" smtClean="0">
                <a:solidFill>
                  <a:schemeClr val="tx1"/>
                </a:solidFill>
                <a:latin typeface="Arial" panose="020B0604020202020204" pitchFamily="34" charset="0"/>
                <a:cs typeface="Arial" panose="020B0604020202020204" pitchFamily="34" charset="0"/>
              </a:rPr>
              <a:t>ne charge virale circulante élevée du HPV  </a:t>
            </a:r>
          </a:p>
          <a:p>
            <a:endParaRPr lang="fr-FR" dirty="0"/>
          </a:p>
        </p:txBody>
      </p:sp>
      <p:sp>
        <p:nvSpPr>
          <p:cNvPr id="4" name="Espace réservé du numéro de diapositive 3"/>
          <p:cNvSpPr>
            <a:spLocks noGrp="1"/>
          </p:cNvSpPr>
          <p:nvPr>
            <p:ph type="sldNum" sz="quarter" idx="10"/>
          </p:nvPr>
        </p:nvSpPr>
        <p:spPr/>
        <p:txBody>
          <a:bodyPr/>
          <a:lstStyle/>
          <a:p>
            <a:fld id="{713B4916-6F14-40ED-8E04-70526D2C5A9A}" type="slidenum">
              <a:rPr lang="fr-FR" smtClean="0"/>
              <a:t>11</a:t>
            </a:fld>
            <a:endParaRPr lang="fr-FR"/>
          </a:p>
        </p:txBody>
      </p:sp>
    </p:spTree>
    <p:extLst>
      <p:ext uri="{BB962C8B-B14F-4D97-AF65-F5344CB8AC3E}">
        <p14:creationId xmlns:p14="http://schemas.microsoft.com/office/powerpoint/2010/main" val="4006157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Par la suite on a évalué l’expression génique des deux isoformes de l’arginase l’ ARG1 et l’ ARG2 au niveau des cellules cervicales chez des femmes HPV(-) et HPV(+) .  Les résultats d’analyses en fonction du statut HPV ont montré qu’une forte </a:t>
            </a:r>
            <a:r>
              <a:rPr lang="fr-FR" sz="1200" dirty="0" smtClean="0">
                <a:latin typeface="Arial" panose="020B0604020202020204" pitchFamily="34" charset="0"/>
                <a:cs typeface="Arial" panose="020B0604020202020204" pitchFamily="34" charset="0"/>
              </a:rPr>
              <a:t>expression génique</a:t>
            </a:r>
            <a:r>
              <a:rPr lang="fr-FR" sz="1200" baseline="0" dirty="0" smtClean="0">
                <a:latin typeface="Arial" panose="020B0604020202020204" pitchFamily="34" charset="0"/>
                <a:cs typeface="Arial" panose="020B0604020202020204" pitchFamily="34" charset="0"/>
              </a:rPr>
              <a:t>  d’ARG1  et d’ARG2 </a:t>
            </a:r>
            <a:r>
              <a:rPr lang="fr-FR" sz="1200" dirty="0" smtClean="0">
                <a:latin typeface="Arial" panose="020B0604020202020204" pitchFamily="34" charset="0"/>
                <a:cs typeface="Arial" panose="020B0604020202020204" pitchFamily="34" charset="0"/>
              </a:rPr>
              <a:t>est </a:t>
            </a:r>
            <a:r>
              <a:rPr lang="fr-FR" sz="1200" dirty="0" smtClean="0">
                <a:latin typeface="Arial" panose="020B0604020202020204" pitchFamily="34" charset="0"/>
                <a:cs typeface="Arial" panose="020B0604020202020204" pitchFamily="34" charset="0"/>
              </a:rPr>
              <a:t>associée à l’infection par le </a:t>
            </a:r>
            <a:r>
              <a:rPr lang="fr-FR" sz="1200" dirty="0" smtClean="0">
                <a:latin typeface="Arial" panose="020B0604020202020204" pitchFamily="34" charset="0"/>
                <a:cs typeface="Arial" panose="020B0604020202020204" pitchFamily="34" charset="0"/>
              </a:rPr>
              <a:t>HPV et particulièrement</a:t>
            </a:r>
            <a:r>
              <a:rPr lang="fr-FR" sz="1200" baseline="0" dirty="0" smtClean="0">
                <a:latin typeface="Arial" panose="020B0604020202020204" pitchFamily="34" charset="0"/>
                <a:cs typeface="Arial" panose="020B0604020202020204" pitchFamily="34" charset="0"/>
              </a:rPr>
              <a:t> aux </a:t>
            </a:r>
            <a:r>
              <a:rPr lang="fr-FR" sz="1200" baseline="0" dirty="0" err="1" smtClean="0">
                <a:latin typeface="Arial" panose="020B0604020202020204" pitchFamily="34" charset="0"/>
                <a:cs typeface="Arial" panose="020B0604020202020204" pitchFamily="34" charset="0"/>
              </a:rPr>
              <a:t>HPVs</a:t>
            </a:r>
            <a:r>
              <a:rPr lang="fr-FR" sz="1200" baseline="0" dirty="0" smtClean="0">
                <a:latin typeface="Arial" panose="020B0604020202020204" pitchFamily="34" charset="0"/>
                <a:cs typeface="Arial" panose="020B0604020202020204" pitchFamily="34" charset="0"/>
              </a:rPr>
              <a:t> oncogènes </a:t>
            </a:r>
            <a:r>
              <a:rPr lang="fr-FR" sz="1200" baseline="0" dirty="0" smtClean="0">
                <a:latin typeface="+mn-lt"/>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de plus on a trouvé que le niveau d’expression d’ ARG1 est augmenté de ,,,,, alors que le niveau d’expression d’ ARG2 est deux fois de plus </a:t>
            </a:r>
            <a:endParaRPr lang="fr-FR" dirty="0"/>
          </a:p>
        </p:txBody>
      </p:sp>
      <p:sp>
        <p:nvSpPr>
          <p:cNvPr id="4" name="Espace réservé du numéro de diapositive 3"/>
          <p:cNvSpPr>
            <a:spLocks noGrp="1"/>
          </p:cNvSpPr>
          <p:nvPr>
            <p:ph type="sldNum" sz="quarter" idx="10"/>
          </p:nvPr>
        </p:nvSpPr>
        <p:spPr/>
        <p:txBody>
          <a:bodyPr/>
          <a:lstStyle/>
          <a:p>
            <a:fld id="{B06BB5E8-9DA5-41F8-BB56-5C9792AFE418}" type="slidenum">
              <a:rPr lang="fr-FR" smtClean="0"/>
              <a:t>12</a:t>
            </a:fld>
            <a:endParaRPr lang="fr-FR"/>
          </a:p>
        </p:txBody>
      </p:sp>
    </p:spTree>
    <p:extLst>
      <p:ext uri="{BB962C8B-B14F-4D97-AF65-F5344CB8AC3E}">
        <p14:creationId xmlns:p14="http://schemas.microsoft.com/office/powerpoint/2010/main" val="272388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Comme j’ai déjà mentionné l’arginase est un</a:t>
            </a:r>
            <a:r>
              <a:rPr lang="fr-FR" sz="1200" kern="1200" baseline="0" dirty="0" smtClean="0">
                <a:solidFill>
                  <a:schemeClr val="tx1"/>
                </a:solidFill>
                <a:effectLst/>
                <a:latin typeface="+mn-lt"/>
                <a:ea typeface="+mn-ea"/>
                <a:cs typeface="+mn-cs"/>
              </a:rPr>
              <a:t> régulateur de l’inflammation , donc on a voulu savoir s’il y aura une variation dans les niveaux d’activité en fonction du statut HPV et la présence de l’inflammation au niveau cervicale , </a:t>
            </a:r>
          </a:p>
          <a:p>
            <a:r>
              <a:rPr lang="fr-FR" sz="1200" kern="1200" baseline="0" dirty="0" smtClean="0">
                <a:solidFill>
                  <a:schemeClr val="tx1"/>
                </a:solidFill>
                <a:effectLst/>
                <a:latin typeface="+mn-lt"/>
                <a:ea typeface="+mn-ea"/>
                <a:cs typeface="+mn-cs"/>
              </a:rPr>
              <a:t>Les résultats obtenus montrent que </a:t>
            </a:r>
            <a:r>
              <a:rPr lang="fr-FR" sz="1200" kern="1200" dirty="0" smtClean="0">
                <a:solidFill>
                  <a:schemeClr val="tx1"/>
                </a:solidFill>
                <a:effectLst/>
                <a:latin typeface="+mn-lt"/>
                <a:ea typeface="+mn-ea"/>
                <a:cs typeface="+mn-cs"/>
              </a:rPr>
              <a:t>les </a:t>
            </a:r>
            <a:r>
              <a:rPr lang="fr-FR" sz="1200" kern="1200" dirty="0" smtClean="0">
                <a:solidFill>
                  <a:schemeClr val="tx1"/>
                </a:solidFill>
                <a:effectLst/>
                <a:latin typeface="+mn-lt"/>
                <a:ea typeface="+mn-ea"/>
                <a:cs typeface="+mn-cs"/>
              </a:rPr>
              <a:t>niveaux les plus </a:t>
            </a:r>
            <a:r>
              <a:rPr lang="fr-FR" sz="1200" kern="1200" dirty="0" smtClean="0">
                <a:solidFill>
                  <a:schemeClr val="tx1"/>
                </a:solidFill>
                <a:effectLst/>
                <a:latin typeface="+mn-lt"/>
                <a:ea typeface="+mn-ea"/>
                <a:cs typeface="+mn-cs"/>
              </a:rPr>
              <a:t>élevés d’activité  </a:t>
            </a:r>
            <a:r>
              <a:rPr lang="fr-FR" sz="1200" kern="1200" dirty="0" smtClean="0">
                <a:solidFill>
                  <a:schemeClr val="tx1"/>
                </a:solidFill>
                <a:effectLst/>
                <a:latin typeface="+mn-lt"/>
                <a:ea typeface="+mn-ea"/>
                <a:cs typeface="+mn-cs"/>
              </a:rPr>
              <a:t>ont été détectés chez les femmes dont le frottis est inflammatoire avec une infection par un HPV oncogène</a:t>
            </a:r>
            <a:endParaRPr lang="fr-FR" dirty="0"/>
          </a:p>
        </p:txBody>
      </p:sp>
      <p:sp>
        <p:nvSpPr>
          <p:cNvPr id="4" name="Espace réservé du numéro de diapositive 3"/>
          <p:cNvSpPr>
            <a:spLocks noGrp="1"/>
          </p:cNvSpPr>
          <p:nvPr>
            <p:ph type="sldNum" sz="quarter" idx="10"/>
          </p:nvPr>
        </p:nvSpPr>
        <p:spPr/>
        <p:txBody>
          <a:bodyPr/>
          <a:lstStyle/>
          <a:p>
            <a:fld id="{F0D08671-4893-450B-BF0E-FC5450B2B78C}" type="slidenum">
              <a:rPr lang="fr-FR" smtClean="0"/>
              <a:t>13</a:t>
            </a:fld>
            <a:endParaRPr lang="fr-FR"/>
          </a:p>
        </p:txBody>
      </p:sp>
    </p:spTree>
    <p:extLst>
      <p:ext uri="{BB962C8B-B14F-4D97-AF65-F5344CB8AC3E}">
        <p14:creationId xmlns:p14="http://schemas.microsoft.com/office/powerpoint/2010/main" val="23588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3B4916-6F14-40ED-8E04-70526D2C5A9A}" type="slidenum">
              <a:rPr lang="fr-FR" smtClean="0"/>
              <a:t>14</a:t>
            </a:fld>
            <a:endParaRPr lang="fr-FR"/>
          </a:p>
        </p:txBody>
      </p:sp>
    </p:spTree>
    <p:extLst>
      <p:ext uri="{BB962C8B-B14F-4D97-AF65-F5344CB8AC3E}">
        <p14:creationId xmlns:p14="http://schemas.microsoft.com/office/powerpoint/2010/main" val="250793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a:t>
            </a:r>
            <a:r>
              <a:rPr lang="fr-FR" dirty="0" smtClean="0"/>
              <a:t>est possible que l’arginine </a:t>
            </a:r>
            <a:r>
              <a:rPr lang="fr-FR" dirty="0" smtClean="0"/>
              <a:t>puisse jouer un rôle</a:t>
            </a:r>
            <a:r>
              <a:rPr lang="fr-FR" baseline="0" dirty="0" smtClean="0"/>
              <a:t> dans la réponse antivirale </a:t>
            </a:r>
            <a:r>
              <a:rPr lang="fr-FR" dirty="0" smtClean="0"/>
              <a:t> à travers  </a:t>
            </a:r>
            <a:r>
              <a:rPr lang="fr-FR" dirty="0" smtClean="0"/>
              <a:t>l’inactivation du HPV au niveau des cellules épithéliales.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Suite à une infection par</a:t>
            </a:r>
            <a:r>
              <a:rPr lang="fr-FR" sz="1200" kern="1200" baseline="0" dirty="0" smtClean="0">
                <a:solidFill>
                  <a:schemeClr val="tx1"/>
                </a:solidFill>
                <a:effectLst/>
                <a:latin typeface="+mn-lt"/>
                <a:ea typeface="+mn-ea"/>
                <a:cs typeface="+mn-cs"/>
              </a:rPr>
              <a:t> le HPV la  forte activité d’arginase  peut limiter la biodisponibilité de l’arginine  et affecter les propriétés antivirale de cette acide aminé </a:t>
            </a:r>
          </a:p>
          <a:p>
            <a:r>
              <a:rPr lang="fr-FR" sz="1200" kern="1200" baseline="0" dirty="0" smtClean="0">
                <a:solidFill>
                  <a:schemeClr val="tx1"/>
                </a:solidFill>
                <a:effectLst/>
                <a:latin typeface="+mn-lt"/>
                <a:ea typeface="+mn-ea"/>
                <a:cs typeface="+mn-cs"/>
              </a:rPr>
              <a:t> on peut suggérer  que  </a:t>
            </a:r>
            <a:r>
              <a:rPr lang="fr-FR" sz="1200" kern="1200" dirty="0" smtClean="0">
                <a:solidFill>
                  <a:schemeClr val="tx1"/>
                </a:solidFill>
                <a:effectLst/>
                <a:latin typeface="+mn-lt"/>
                <a:ea typeface="+mn-ea"/>
                <a:cs typeface="+mn-cs"/>
              </a:rPr>
              <a:t>l’activité </a:t>
            </a:r>
            <a:r>
              <a:rPr lang="fr-FR" sz="1200" kern="1200" dirty="0" smtClean="0">
                <a:solidFill>
                  <a:schemeClr val="tx1"/>
                </a:solidFill>
                <a:effectLst/>
                <a:latin typeface="+mn-lt"/>
                <a:ea typeface="+mn-ea"/>
                <a:cs typeface="+mn-cs"/>
              </a:rPr>
              <a:t>de l’arginase et </a:t>
            </a:r>
            <a:r>
              <a:rPr lang="fr-FR" sz="1200" kern="1200" dirty="0" smtClean="0">
                <a:solidFill>
                  <a:schemeClr val="tx1"/>
                </a:solidFill>
                <a:effectLst/>
                <a:latin typeface="+mn-lt"/>
                <a:ea typeface="+mn-ea"/>
                <a:cs typeface="+mn-cs"/>
              </a:rPr>
              <a:t>son</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expression </a:t>
            </a:r>
            <a:r>
              <a:rPr lang="fr-FR" sz="1200" kern="1200" dirty="0" smtClean="0">
                <a:solidFill>
                  <a:schemeClr val="tx1"/>
                </a:solidFill>
                <a:effectLst/>
                <a:latin typeface="+mn-lt"/>
                <a:ea typeface="+mn-ea"/>
                <a:cs typeface="+mn-cs"/>
              </a:rPr>
              <a:t>génique pourraient être modulées par le HPV</a:t>
            </a:r>
            <a:endParaRPr lang="fr-FR" dirty="0"/>
          </a:p>
        </p:txBody>
      </p:sp>
      <p:sp>
        <p:nvSpPr>
          <p:cNvPr id="4" name="Espace réservé du numéro de diapositive 3"/>
          <p:cNvSpPr>
            <a:spLocks noGrp="1"/>
          </p:cNvSpPr>
          <p:nvPr>
            <p:ph type="sldNum" sz="quarter" idx="10"/>
          </p:nvPr>
        </p:nvSpPr>
        <p:spPr/>
        <p:txBody>
          <a:bodyPr/>
          <a:lstStyle/>
          <a:p>
            <a:fld id="{F0D08671-4893-450B-BF0E-FC5450B2B78C}" type="slidenum">
              <a:rPr lang="fr-FR" smtClean="0"/>
              <a:t>15</a:t>
            </a:fld>
            <a:endParaRPr lang="fr-FR"/>
          </a:p>
        </p:txBody>
      </p:sp>
    </p:spTree>
    <p:extLst>
      <p:ext uri="{BB962C8B-B14F-4D97-AF65-F5344CB8AC3E}">
        <p14:creationId xmlns:p14="http://schemas.microsoft.com/office/powerpoint/2010/main" val="133123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eaLnBrk="0" fontAlgn="base" hangingPunct="0">
              <a:spcBef>
                <a:spcPct val="0"/>
              </a:spcBef>
              <a:spcAft>
                <a:spcPct val="0"/>
              </a:spcAft>
            </a:pPr>
            <a:endParaRPr lang="fr-FR" dirty="0" smtClean="0">
              <a:solidFill>
                <a:srgbClr val="212121"/>
              </a:solidFill>
              <a:latin typeface="inherit"/>
            </a:endParaRPr>
          </a:p>
          <a:p>
            <a:pPr lvl="0" eaLnBrk="0" fontAlgn="base" hangingPunct="0">
              <a:spcBef>
                <a:spcPct val="0"/>
              </a:spcBef>
              <a:spcAft>
                <a:spcPct val="0"/>
              </a:spcAft>
            </a:pPr>
            <a:r>
              <a:rPr lang="fr-FR" b="0" dirty="0" smtClean="0">
                <a:solidFill>
                  <a:srgbClr val="212121"/>
                </a:solidFill>
                <a:latin typeface="inherit"/>
              </a:rPr>
              <a:t>Comme étant un régulateur de l’inflammation l’arginase</a:t>
            </a:r>
            <a:r>
              <a:rPr lang="fr-FR" b="0" baseline="0" dirty="0" smtClean="0">
                <a:solidFill>
                  <a:srgbClr val="212121"/>
                </a:solidFill>
                <a:latin typeface="inherit"/>
              </a:rPr>
              <a:t> </a:t>
            </a:r>
            <a:r>
              <a:rPr lang="fr-FR" b="0" dirty="0" smtClean="0">
                <a:solidFill>
                  <a:srgbClr val="212121"/>
                </a:solidFill>
                <a:latin typeface="inherit"/>
              </a:rPr>
              <a:t>joue</a:t>
            </a:r>
            <a:r>
              <a:rPr lang="fr-FR" b="0" baseline="0" dirty="0" smtClean="0">
                <a:solidFill>
                  <a:srgbClr val="212121"/>
                </a:solidFill>
                <a:latin typeface="inherit"/>
              </a:rPr>
              <a:t> un rôle important dans la transition de la  clearance virale vers </a:t>
            </a:r>
            <a:r>
              <a:rPr lang="fr-FR" b="0" baseline="0" dirty="0" smtClean="0">
                <a:solidFill>
                  <a:srgbClr val="212121"/>
                </a:solidFill>
                <a:latin typeface="inherit"/>
              </a:rPr>
              <a:t>la persistance de l’infection  et par la suite la </a:t>
            </a:r>
            <a:r>
              <a:rPr lang="fr-FR" b="0" baseline="0" dirty="0" smtClean="0">
                <a:solidFill>
                  <a:srgbClr val="212121"/>
                </a:solidFill>
                <a:latin typeface="inherit"/>
              </a:rPr>
              <a:t>progression </a:t>
            </a:r>
            <a:r>
              <a:rPr lang="fr-FR" b="0" baseline="0" dirty="0" smtClean="0">
                <a:solidFill>
                  <a:srgbClr val="212121"/>
                </a:solidFill>
                <a:latin typeface="inherit"/>
              </a:rPr>
              <a:t>vers des </a:t>
            </a:r>
            <a:r>
              <a:rPr lang="fr-FR" b="0" baseline="0" dirty="0" smtClean="0">
                <a:solidFill>
                  <a:srgbClr val="212121"/>
                </a:solidFill>
                <a:latin typeface="inherit"/>
              </a:rPr>
              <a:t>lésions </a:t>
            </a:r>
            <a:r>
              <a:rPr lang="fr-FR" b="0" baseline="0" dirty="0" smtClean="0">
                <a:solidFill>
                  <a:srgbClr val="212121"/>
                </a:solidFill>
                <a:latin typeface="inherit"/>
              </a:rPr>
              <a:t>cervicales. En  effet </a:t>
            </a:r>
            <a:r>
              <a:rPr lang="fr-FR" dirty="0" smtClean="0"/>
              <a:t>Une </a:t>
            </a:r>
            <a:r>
              <a:rPr lang="fr-FR" dirty="0" smtClean="0"/>
              <a:t>potentielle </a:t>
            </a:r>
            <a:r>
              <a:rPr lang="fr-FR" dirty="0" smtClean="0"/>
              <a:t>induction de l'activité de l'arginase et la surexpression de</a:t>
            </a:r>
            <a:r>
              <a:rPr lang="fr-FR" baseline="0" dirty="0" smtClean="0"/>
              <a:t> </a:t>
            </a:r>
            <a:r>
              <a:rPr lang="fr-FR" dirty="0" smtClean="0"/>
              <a:t> ARG1 par  un HPV  oncogène pourrait se produire pour promouvoir</a:t>
            </a:r>
            <a:r>
              <a:rPr lang="fr-FR" baseline="0" dirty="0" smtClean="0"/>
              <a:t> </a:t>
            </a:r>
            <a:r>
              <a:rPr lang="fr-FR" dirty="0" smtClean="0"/>
              <a:t>l'infection  à travers </a:t>
            </a:r>
            <a:r>
              <a:rPr lang="fr-FR" dirty="0" smtClean="0">
                <a:latin typeface="Times New Roman" panose="02020603050405020304" pitchFamily="18" charset="0"/>
                <a:ea typeface="Calibri" panose="020F0502020204030204" pitchFamily="34" charset="0"/>
              </a:rPr>
              <a:t>l’altération de la réponse</a:t>
            </a:r>
            <a:r>
              <a:rPr lang="fr-FR" baseline="0" dirty="0" smtClean="0">
                <a:latin typeface="Times New Roman" panose="02020603050405020304" pitchFamily="18" charset="0"/>
                <a:ea typeface="Calibri" panose="020F0502020204030204" pitchFamily="34" charset="0"/>
              </a:rPr>
              <a:t> antivirale </a:t>
            </a:r>
            <a:r>
              <a:rPr lang="fr-FR" dirty="0" smtClean="0">
                <a:latin typeface="Times New Roman" panose="02020603050405020304" pitchFamily="18" charset="0"/>
                <a:ea typeface="Calibri" panose="020F0502020204030204" pitchFamily="34" charset="0"/>
              </a:rPr>
              <a:t>et l’ </a:t>
            </a:r>
            <a:r>
              <a:rPr lang="fr-FR" b="0" baseline="0" dirty="0" smtClean="0">
                <a:solidFill>
                  <a:srgbClr val="212121"/>
                </a:solidFill>
                <a:latin typeface="inherit"/>
              </a:rPr>
              <a:t>inhibition la voie </a:t>
            </a:r>
            <a:r>
              <a:rPr lang="fr-FR" b="0" baseline="0" dirty="0" err="1" smtClean="0">
                <a:solidFill>
                  <a:srgbClr val="212121"/>
                </a:solidFill>
                <a:latin typeface="inherit"/>
              </a:rPr>
              <a:t>iNOS</a:t>
            </a:r>
            <a:r>
              <a:rPr lang="fr-FR" b="0" baseline="0" dirty="0" smtClean="0">
                <a:solidFill>
                  <a:srgbClr val="212121"/>
                </a:solidFill>
                <a:latin typeface="inherit"/>
              </a:rPr>
              <a:t> </a:t>
            </a:r>
            <a:r>
              <a:rPr lang="fr-FR" baseline="0" dirty="0" smtClean="0"/>
              <a:t> ce qui  favorise  par la suite l’évolution vers des lésions cervicales.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fr-FR" baseline="0" dirty="0" smtClean="0"/>
          </a:p>
          <a:p>
            <a:pPr marL="0" marR="0" lvl="0" indent="0" algn="l" defTabSz="914400" rtl="0" eaLnBrk="0" fontAlgn="base" latinLnBrk="0" hangingPunct="0">
              <a:lnSpc>
                <a:spcPct val="100000"/>
              </a:lnSpc>
              <a:spcBef>
                <a:spcPct val="0"/>
              </a:spcBef>
              <a:spcAft>
                <a:spcPct val="0"/>
              </a:spcAft>
              <a:buClrTx/>
              <a:buSzTx/>
              <a:buFontTx/>
              <a:buNone/>
              <a:tabLst/>
              <a:defRPr/>
            </a:pPr>
            <a:r>
              <a:rPr lang="fr-FR" baseline="0" dirty="0" smtClean="0"/>
              <a:t> Cette hypothèse a été investigué dans la deuxième partie du travail où</a:t>
            </a:r>
            <a:endParaRPr lang="fr-FR" b="0" baseline="0" dirty="0" smtClean="0">
              <a:solidFill>
                <a:srgbClr val="212121"/>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fr-FR" b="0" baseline="0" dirty="0" smtClean="0">
              <a:solidFill>
                <a:srgbClr val="212121"/>
              </a:solidFill>
              <a:latin typeface="inherit"/>
            </a:endParaRPr>
          </a:p>
          <a:p>
            <a:pPr lvl="0" eaLnBrk="0" fontAlgn="base" hangingPunct="0">
              <a:spcBef>
                <a:spcPct val="0"/>
              </a:spcBef>
              <a:spcAft>
                <a:spcPct val="0"/>
              </a:spcAft>
            </a:pPr>
            <a:endParaRPr lang="fr-FR" dirty="0" smtClean="0">
              <a:solidFill>
                <a:srgbClr val="212121"/>
              </a:solidFill>
              <a:latin typeface="inherit"/>
            </a:endParaRPr>
          </a:p>
          <a:p>
            <a:pPr lvl="0" eaLnBrk="0" fontAlgn="base" hangingPunct="0">
              <a:spcBef>
                <a:spcPct val="0"/>
              </a:spcBef>
              <a:spcAft>
                <a:spcPct val="0"/>
              </a:spcAft>
            </a:pPr>
            <a:endParaRPr lang="fr-FR" dirty="0" smtClean="0">
              <a:solidFill>
                <a:srgbClr val="212121"/>
              </a:solidFill>
              <a:latin typeface="inherit"/>
            </a:endParaRPr>
          </a:p>
          <a:p>
            <a:endParaRPr lang="fr-FR" dirty="0"/>
          </a:p>
        </p:txBody>
      </p:sp>
      <p:sp>
        <p:nvSpPr>
          <p:cNvPr id="4" name="Espace réservé du numéro de diapositive 3"/>
          <p:cNvSpPr>
            <a:spLocks noGrp="1"/>
          </p:cNvSpPr>
          <p:nvPr>
            <p:ph type="sldNum" sz="quarter" idx="10"/>
          </p:nvPr>
        </p:nvSpPr>
        <p:spPr/>
        <p:txBody>
          <a:bodyPr/>
          <a:lstStyle/>
          <a:p>
            <a:fld id="{8A32E651-EEC3-4BC2-B1FD-CB9145B6DB68}" type="slidenum">
              <a:rPr lang="fr-FR" smtClean="0"/>
              <a:t>16</a:t>
            </a:fld>
            <a:endParaRPr lang="fr-FR"/>
          </a:p>
        </p:txBody>
      </p:sp>
    </p:spTree>
    <p:extLst>
      <p:ext uri="{BB962C8B-B14F-4D97-AF65-F5344CB8AC3E}">
        <p14:creationId xmlns:p14="http://schemas.microsoft.com/office/powerpoint/2010/main" val="39383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 L’ensemble des résultats de cette partie font l’objet d’une publication dans le journal Immunobiology </a:t>
            </a:r>
            <a:endParaRPr lang="fr-FR" dirty="0"/>
          </a:p>
        </p:txBody>
      </p:sp>
      <p:sp>
        <p:nvSpPr>
          <p:cNvPr id="4" name="Espace réservé du numéro de diapositive 3"/>
          <p:cNvSpPr>
            <a:spLocks noGrp="1"/>
          </p:cNvSpPr>
          <p:nvPr>
            <p:ph type="sldNum" sz="quarter" idx="10"/>
          </p:nvPr>
        </p:nvSpPr>
        <p:spPr/>
        <p:txBody>
          <a:bodyPr/>
          <a:lstStyle/>
          <a:p>
            <a:fld id="{7D798A7C-0A4B-4450-8969-3BD02B6232E5}" type="slidenum">
              <a:rPr lang="fr-FR" smtClean="0"/>
              <a:t>18</a:t>
            </a:fld>
            <a:endParaRPr lang="fr-FR"/>
          </a:p>
        </p:txBody>
      </p:sp>
    </p:spTree>
    <p:extLst>
      <p:ext uri="{BB962C8B-B14F-4D97-AF65-F5344CB8AC3E}">
        <p14:creationId xmlns:p14="http://schemas.microsoft.com/office/powerpoint/2010/main" val="419084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 évaluation</a:t>
            </a:r>
            <a:r>
              <a:rPr lang="fr-FR" baseline="0" dirty="0" smtClean="0"/>
              <a:t> de l’activité enzymatique de l’arginase montre qu’u</a:t>
            </a:r>
            <a:r>
              <a:rPr lang="fr-FR" dirty="0" smtClean="0"/>
              <a:t>ne augmentation significative de l’activité  s’est produite chez les femmes</a:t>
            </a:r>
            <a:r>
              <a:rPr lang="fr-FR" baseline="0" dirty="0" smtClean="0"/>
              <a:t> avec des </a:t>
            </a:r>
            <a:r>
              <a:rPr lang="fr-FR" dirty="0" smtClean="0"/>
              <a:t> lésions cervicales par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rapport aux</a:t>
            </a:r>
            <a:r>
              <a:rPr lang="fr-FR" baseline="0" dirty="0" smtClean="0"/>
              <a:t> femmes </a:t>
            </a:r>
            <a:r>
              <a:rPr lang="fr-FR" baseline="0" dirty="0" smtClean="0"/>
              <a:t> contrôles et les femmes à cytologie  normale HPV (+) </a:t>
            </a:r>
            <a:endParaRPr lang="fr-FR" dirty="0" smtClean="0"/>
          </a:p>
          <a:p>
            <a:r>
              <a:rPr lang="fr-FR" sz="1200" dirty="0" smtClean="0">
                <a:solidFill>
                  <a:schemeClr val="tx1"/>
                </a:solidFill>
                <a:latin typeface="Arial" panose="020B0604020202020204" pitchFamily="34" charset="0"/>
                <a:cs typeface="Arial" panose="020B0604020202020204" pitchFamily="34" charset="0"/>
              </a:rPr>
              <a:t>Ensuite L’activité  de l’arginase augmente graduellement  et significativement avec la sévérité des lésions cervicales et les niveaux</a:t>
            </a:r>
            <a:r>
              <a:rPr lang="fr-FR" sz="1200" baseline="0" dirty="0" smtClean="0">
                <a:solidFill>
                  <a:schemeClr val="tx1"/>
                </a:solidFill>
                <a:latin typeface="Arial" panose="020B0604020202020204" pitchFamily="34" charset="0"/>
                <a:cs typeface="Arial" panose="020B0604020202020204" pitchFamily="34" charset="0"/>
              </a:rPr>
              <a:t> les plus élevés ont été détectés chez les femmes ayant un cancer du col</a:t>
            </a:r>
          </a:p>
          <a:p>
            <a:r>
              <a:rPr lang="fr-FR" sz="1200" baseline="0" dirty="0" smtClean="0">
                <a:solidFill>
                  <a:schemeClr val="tx1"/>
                </a:solidFill>
                <a:latin typeface="Arial" panose="020B0604020202020204" pitchFamily="34" charset="0"/>
                <a:cs typeface="Arial" panose="020B0604020202020204" pitchFamily="34" charset="0"/>
              </a:rPr>
              <a:t> cette évolution est observée aussi  dés le stade infection </a:t>
            </a:r>
            <a:endParaRPr lang="fr-FR" dirty="0"/>
          </a:p>
        </p:txBody>
      </p:sp>
      <p:sp>
        <p:nvSpPr>
          <p:cNvPr id="4" name="Espace réservé du numéro de diapositive 3"/>
          <p:cNvSpPr>
            <a:spLocks noGrp="1"/>
          </p:cNvSpPr>
          <p:nvPr>
            <p:ph type="sldNum" sz="quarter" idx="10"/>
          </p:nvPr>
        </p:nvSpPr>
        <p:spPr/>
        <p:txBody>
          <a:bodyPr/>
          <a:lstStyle/>
          <a:p>
            <a:fld id="{713B4916-6F14-40ED-8E04-70526D2C5A9A}" type="slidenum">
              <a:rPr lang="fr-FR" smtClean="0"/>
              <a:t>19</a:t>
            </a:fld>
            <a:endParaRPr lang="fr-FR"/>
          </a:p>
        </p:txBody>
      </p:sp>
    </p:spTree>
    <p:extLst>
      <p:ext uri="{BB962C8B-B14F-4D97-AF65-F5344CB8AC3E}">
        <p14:creationId xmlns:p14="http://schemas.microsoft.com/office/powerpoint/2010/main" val="2384639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Chez</a:t>
            </a:r>
            <a:r>
              <a:rPr lang="fr-FR" baseline="0" dirty="0" smtClean="0"/>
              <a:t> </a:t>
            </a:r>
            <a:r>
              <a:rPr lang="fr-FR" baseline="0" dirty="0" smtClean="0"/>
              <a:t>les femmes LC une forte expression génique de l’ARG1 a été associée à des grades </a:t>
            </a:r>
            <a:r>
              <a:rPr lang="fr-FR" baseline="0" dirty="0" smtClean="0"/>
              <a:t>précancereuses  </a:t>
            </a:r>
            <a:r>
              <a:rPr lang="fr-FR" baseline="0" dirty="0" smtClean="0"/>
              <a:t>par contre une forte expression de l’isoforme ARG2  est associée aux lésions cancéreuses.</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BFE237-A42C-47D4-8D53-58688D1EE613}" type="slidenum">
              <a:rPr lang="fr-FR" smtClean="0"/>
              <a:t>20</a:t>
            </a:fld>
            <a:endParaRPr lang="fr-FR"/>
          </a:p>
        </p:txBody>
      </p:sp>
    </p:spTree>
    <p:extLst>
      <p:ext uri="{BB962C8B-B14F-4D97-AF65-F5344CB8AC3E}">
        <p14:creationId xmlns:p14="http://schemas.microsoft.com/office/powerpoint/2010/main" val="28344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latin typeface="Arial" panose="020B0604020202020204" pitchFamily="34" charset="0"/>
                <a:cs typeface="Arial" panose="020B0604020202020204" pitchFamily="34" charset="0"/>
              </a:rPr>
              <a:t>Généralement  </a:t>
            </a:r>
            <a:r>
              <a:rPr lang="fr-FR" sz="1200" b="0" dirty="0" smtClean="0">
                <a:latin typeface="Arial" panose="020B0604020202020204" pitchFamily="34" charset="0"/>
                <a:cs typeface="Arial" panose="020B0604020202020204" pitchFamily="34" charset="0"/>
              </a:rPr>
              <a:t>l’infection par le HPV </a:t>
            </a:r>
            <a:r>
              <a:rPr lang="fr-FR" sz="1200" b="0" baseline="0" dirty="0" smtClean="0">
                <a:latin typeface="Arial" panose="020B0604020202020204" pitchFamily="34" charset="0"/>
                <a:cs typeface="Arial" panose="020B0604020202020204" pitchFamily="34" charset="0"/>
              </a:rPr>
              <a:t> se résolve spontanément,  </a:t>
            </a:r>
            <a:r>
              <a:rPr lang="fr-FR" b="1" dirty="0" smtClean="0"/>
              <a:t>Cependant</a:t>
            </a:r>
            <a:r>
              <a:rPr lang="fr-FR" sz="1200" b="0" baseline="0" dirty="0" smtClean="0">
                <a:latin typeface="Arial" panose="020B0604020202020204" pitchFamily="34" charset="0"/>
                <a:cs typeface="Arial" panose="020B0604020202020204" pitchFamily="34" charset="0"/>
              </a:rPr>
              <a:t> dans certains cas  </a:t>
            </a:r>
            <a:r>
              <a:rPr lang="fr-FR" sz="1200" b="0" i="0" u="none" strike="noStrike" cap="none" dirty="0" smtClean="0">
                <a:solidFill>
                  <a:srgbClr val="000000"/>
                </a:solidFill>
                <a:effectLst/>
                <a:latin typeface="Arial"/>
                <a:ea typeface="Arial"/>
                <a:cs typeface="Arial"/>
                <a:sym typeface="Arial"/>
              </a:rPr>
              <a:t>Une infection persistante, qui serait le résultat de l’échec de la réponse immunitaire, est associée au développement de lésions précancéreuses et cancéreuses du col de l’utérus.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cap="none" dirty="0" smtClean="0">
                <a:solidFill>
                  <a:srgbClr val="000000"/>
                </a:solidFill>
                <a:effectLst/>
                <a:latin typeface="Arial"/>
                <a:ea typeface="Arial"/>
                <a:cs typeface="Arial"/>
                <a:sym typeface="Arial"/>
              </a:rPr>
              <a:t>Cette </a:t>
            </a:r>
            <a:r>
              <a:rPr lang="fr-FR" sz="1200" b="0" i="0" u="none" strike="noStrike" cap="none" dirty="0" smtClean="0">
                <a:solidFill>
                  <a:srgbClr val="000000"/>
                </a:solidFill>
                <a:effectLst/>
                <a:latin typeface="Arial"/>
                <a:ea typeface="Arial"/>
                <a:cs typeface="Arial"/>
                <a:sym typeface="Arial"/>
              </a:rPr>
              <a:t>persistance est influencée par des facteurs liés au </a:t>
            </a:r>
            <a:r>
              <a:rPr lang="fr-FR" sz="1200" b="0" i="0" u="none" strike="noStrike" cap="none" dirty="0" smtClean="0">
                <a:solidFill>
                  <a:srgbClr val="000000"/>
                </a:solidFill>
                <a:effectLst/>
                <a:latin typeface="Arial"/>
                <a:ea typeface="Arial"/>
                <a:cs typeface="Arial"/>
                <a:sym typeface="Arial"/>
              </a:rPr>
              <a:t>virus tel que le type du HPV</a:t>
            </a:r>
            <a:r>
              <a:rPr lang="fr-FR" sz="1200" b="0" i="0" u="none" strike="noStrike" cap="none" baseline="0" dirty="0" smtClean="0">
                <a:solidFill>
                  <a:srgbClr val="000000"/>
                </a:solidFill>
                <a:effectLst/>
                <a:latin typeface="Arial"/>
                <a:ea typeface="Arial"/>
                <a:cs typeface="Arial"/>
                <a:sym typeface="Arial"/>
              </a:rPr>
              <a:t> infectant , la charge virale </a:t>
            </a:r>
            <a:r>
              <a:rPr lang="fr-FR" sz="1200" b="0" i="0" u="none" strike="noStrike" cap="none" dirty="0" smtClean="0">
                <a:solidFill>
                  <a:srgbClr val="000000"/>
                </a:solidFill>
                <a:effectLst/>
                <a:latin typeface="Arial"/>
                <a:ea typeface="Arial"/>
                <a:cs typeface="Arial"/>
                <a:sym typeface="Arial"/>
              </a:rPr>
              <a:t> </a:t>
            </a:r>
            <a:r>
              <a:rPr lang="fr-FR" sz="1200" b="0" i="0" u="none" strike="noStrike" cap="none" dirty="0" smtClean="0">
                <a:solidFill>
                  <a:srgbClr val="000000"/>
                </a:solidFill>
                <a:effectLst/>
                <a:latin typeface="Arial"/>
                <a:ea typeface="Arial"/>
                <a:cs typeface="Arial"/>
                <a:sym typeface="Arial"/>
              </a:rPr>
              <a:t>ainsi qu’à des facteurs liés à la réponse immunitaire de l’hôte. En effet, </a:t>
            </a:r>
            <a:r>
              <a:rPr lang="fr-FR" sz="1200" b="0" i="0" u="none" strike="noStrike" cap="none" dirty="0" smtClean="0">
                <a:solidFill>
                  <a:srgbClr val="000000"/>
                </a:solidFill>
                <a:effectLst/>
                <a:latin typeface="Arial"/>
                <a:ea typeface="Arial"/>
                <a:cs typeface="Arial"/>
                <a:sym typeface="Arial"/>
              </a:rPr>
              <a:t>la</a:t>
            </a:r>
            <a:r>
              <a:rPr lang="fr-FR" sz="1200" b="0" i="0" u="none" strike="noStrike" cap="none" baseline="0" dirty="0" smtClean="0">
                <a:solidFill>
                  <a:srgbClr val="000000"/>
                </a:solidFill>
                <a:effectLst/>
                <a:latin typeface="Arial"/>
                <a:ea typeface="Arial"/>
                <a:cs typeface="Arial"/>
                <a:sym typeface="Arial"/>
              </a:rPr>
              <a:t> persistance de </a:t>
            </a:r>
            <a:r>
              <a:rPr lang="fr-FR" sz="1200" b="0" i="0" u="none" strike="noStrike" cap="none" dirty="0" smtClean="0">
                <a:solidFill>
                  <a:srgbClr val="000000"/>
                </a:solidFill>
                <a:effectLst/>
                <a:latin typeface="Arial"/>
                <a:ea typeface="Arial"/>
                <a:cs typeface="Arial"/>
                <a:sym typeface="Arial"/>
              </a:rPr>
              <a:t>l’infection </a:t>
            </a:r>
            <a:r>
              <a:rPr lang="fr-FR" sz="1200" b="0" i="0" u="none" strike="noStrike" cap="none" dirty="0" smtClean="0">
                <a:solidFill>
                  <a:srgbClr val="000000"/>
                </a:solidFill>
                <a:effectLst/>
                <a:latin typeface="Arial"/>
                <a:ea typeface="Arial"/>
                <a:cs typeface="Arial"/>
                <a:sym typeface="Arial"/>
              </a:rPr>
              <a:t>à HPV est favorisée par un environnement immunosuppresseur </a:t>
            </a:r>
            <a:r>
              <a:rPr lang="fr-FR" sz="1200" b="0" i="0" u="none" strike="noStrike" cap="none" dirty="0" err="1" smtClean="0">
                <a:solidFill>
                  <a:srgbClr val="000000"/>
                </a:solidFill>
                <a:effectLst/>
                <a:latin typeface="Arial"/>
                <a:ea typeface="Arial"/>
                <a:cs typeface="Arial"/>
                <a:sym typeface="Arial"/>
              </a:rPr>
              <a:t>médié</a:t>
            </a:r>
            <a:r>
              <a:rPr lang="fr-FR" sz="1200" b="0" i="0" u="none" strike="noStrike" cap="none" dirty="0" smtClean="0">
                <a:solidFill>
                  <a:srgbClr val="000000"/>
                </a:solidFill>
                <a:effectLst/>
                <a:latin typeface="Arial"/>
                <a:ea typeface="Arial"/>
                <a:cs typeface="Arial"/>
                <a:sym typeface="Arial"/>
              </a:rPr>
              <a:t> par la présence d’enzymes inhibitrices de la </a:t>
            </a:r>
            <a:r>
              <a:rPr lang="fr-FR" sz="1200" b="0" i="0" u="none" strike="noStrike" cap="none" dirty="0" smtClean="0">
                <a:solidFill>
                  <a:srgbClr val="000000"/>
                </a:solidFill>
                <a:effectLst/>
                <a:latin typeface="Arial"/>
                <a:ea typeface="Arial"/>
                <a:cs typeface="Arial"/>
                <a:sym typeface="Arial"/>
              </a:rPr>
              <a:t>réponse</a:t>
            </a:r>
            <a:r>
              <a:rPr lang="fr-FR" sz="1200" b="0" i="0" u="none" strike="noStrike" cap="none" baseline="0" dirty="0" smtClean="0">
                <a:solidFill>
                  <a:srgbClr val="000000"/>
                </a:solidFill>
                <a:effectLst/>
                <a:latin typeface="Arial"/>
                <a:ea typeface="Arial"/>
                <a:cs typeface="Arial"/>
                <a:sym typeface="Arial"/>
              </a:rPr>
              <a:t> </a:t>
            </a:r>
            <a:r>
              <a:rPr lang="fr-FR" sz="1200" b="0" i="0" u="none" strike="noStrike" cap="none" baseline="0" dirty="0" err="1" smtClean="0">
                <a:solidFill>
                  <a:srgbClr val="000000"/>
                </a:solidFill>
                <a:effectLst/>
                <a:latin typeface="Arial"/>
                <a:ea typeface="Arial"/>
                <a:cs typeface="Arial"/>
                <a:sym typeface="Arial"/>
              </a:rPr>
              <a:t>immunitiare</a:t>
            </a:r>
            <a:r>
              <a:rPr lang="fr-FR" sz="1200" b="0" i="0" u="none" strike="noStrike" cap="none" baseline="0" dirty="0" smtClean="0">
                <a:solidFill>
                  <a:srgbClr val="000000"/>
                </a:solidFill>
                <a:effectLst/>
                <a:latin typeface="Arial"/>
                <a:ea typeface="Arial"/>
                <a:cs typeface="Arial"/>
                <a:sym typeface="Arial"/>
              </a:rPr>
              <a:t> </a:t>
            </a:r>
            <a:endParaRPr lang="fr-FR" b="1" dirty="0" smtClean="0"/>
          </a:p>
        </p:txBody>
      </p:sp>
      <p:sp>
        <p:nvSpPr>
          <p:cNvPr id="4" name="Espace réservé du numéro de diapositive 3"/>
          <p:cNvSpPr>
            <a:spLocks noGrp="1"/>
          </p:cNvSpPr>
          <p:nvPr>
            <p:ph type="sldNum" sz="quarter" idx="10"/>
          </p:nvPr>
        </p:nvSpPr>
        <p:spPr/>
        <p:txBody>
          <a:bodyPr/>
          <a:lstStyle/>
          <a:p>
            <a:fld id="{B06BB5E8-9DA5-41F8-BB56-5C9792AFE418}" type="slidenum">
              <a:rPr lang="fr-FR" smtClean="0"/>
              <a:t>2</a:t>
            </a:fld>
            <a:endParaRPr lang="fr-FR"/>
          </a:p>
        </p:txBody>
      </p:sp>
    </p:spTree>
    <p:extLst>
      <p:ext uri="{BB962C8B-B14F-4D97-AF65-F5344CB8AC3E}">
        <p14:creationId xmlns:p14="http://schemas.microsoft.com/office/powerpoint/2010/main" val="205504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l’expression de l’ARG1 </a:t>
            </a:r>
            <a:r>
              <a:rPr lang="fr-FR" baseline="0" dirty="0" smtClean="0"/>
              <a:t> et l’ARG2 </a:t>
            </a:r>
            <a:r>
              <a:rPr lang="fr-FR" baseline="0" dirty="0" smtClean="0"/>
              <a:t> a été  corrélée  </a:t>
            </a:r>
            <a:r>
              <a:rPr lang="fr-FR" baseline="0" dirty="0" smtClean="0"/>
              <a:t>significativement </a:t>
            </a:r>
            <a:r>
              <a:rPr lang="fr-FR" baseline="0" dirty="0" smtClean="0"/>
              <a:t>à </a:t>
            </a:r>
            <a:r>
              <a:rPr lang="fr-FR" baseline="0" dirty="0" smtClean="0"/>
              <a:t>l’activité </a:t>
            </a:r>
            <a:r>
              <a:rPr lang="fr-FR" baseline="0" dirty="0" smtClean="0"/>
              <a:t>uniquement dans </a:t>
            </a:r>
            <a:r>
              <a:rPr lang="fr-FR" baseline="0" dirty="0" smtClean="0"/>
              <a:t>des grades </a:t>
            </a:r>
            <a:r>
              <a:rPr lang="fr-FR" baseline="0" dirty="0" smtClean="0"/>
              <a:t>avancées des lésions</a:t>
            </a:r>
          </a:p>
          <a:p>
            <a:r>
              <a:rPr lang="fr-FR" baseline="0" dirty="0" smtClean="0"/>
              <a:t>  </a:t>
            </a:r>
            <a:r>
              <a:rPr lang="fr-FR" baseline="0" dirty="0" smtClean="0"/>
              <a:t>l’arg1 a été </a:t>
            </a:r>
            <a:r>
              <a:rPr lang="fr-FR" baseline="0" dirty="0" smtClean="0"/>
              <a:t>corrélée </a:t>
            </a:r>
            <a:r>
              <a:rPr lang="fr-FR" baseline="0" dirty="0" smtClean="0"/>
              <a:t>négativement </a:t>
            </a:r>
            <a:r>
              <a:rPr lang="fr-FR" baseline="0" dirty="0" smtClean="0"/>
              <a:t>à l’activité de l’arginase  </a:t>
            </a:r>
            <a:r>
              <a:rPr lang="fr-FR" baseline="0" dirty="0" smtClean="0"/>
              <a:t>et l’ARG2 positivement </a:t>
            </a:r>
            <a:endParaRPr lang="fr-FR" dirty="0"/>
          </a:p>
        </p:txBody>
      </p:sp>
      <p:sp>
        <p:nvSpPr>
          <p:cNvPr id="4" name="Espace réservé du numéro de diapositive 3"/>
          <p:cNvSpPr>
            <a:spLocks noGrp="1"/>
          </p:cNvSpPr>
          <p:nvPr>
            <p:ph type="sldNum" sz="quarter" idx="10"/>
          </p:nvPr>
        </p:nvSpPr>
        <p:spPr/>
        <p:txBody>
          <a:bodyPr/>
          <a:lstStyle/>
          <a:p>
            <a:fld id="{F0D08671-4893-450B-BF0E-FC5450B2B78C}" type="slidenum">
              <a:rPr lang="fr-FR" smtClean="0"/>
              <a:t>21</a:t>
            </a:fld>
            <a:endParaRPr lang="fr-FR"/>
          </a:p>
        </p:txBody>
      </p:sp>
    </p:spTree>
    <p:extLst>
      <p:ext uri="{BB962C8B-B14F-4D97-AF65-F5344CB8AC3E}">
        <p14:creationId xmlns:p14="http://schemas.microsoft.com/office/powerpoint/2010/main" val="346137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L’ Association entre l’activité de l’arginase et les marqueurs du HPV montre</a:t>
            </a:r>
            <a:r>
              <a:rPr lang="fr-FR" sz="1200" b="1" baseline="0"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 que </a:t>
            </a:r>
            <a:r>
              <a:rPr lang="fr-FR" sz="1200" b="0" baseline="0" dirty="0" smtClean="0">
                <a:solidFill>
                  <a:schemeClr val="accent5">
                    <a:lumMod val="50000"/>
                  </a:schemeClr>
                </a:solidFill>
                <a:latin typeface="Arial Black" panose="020B0A04020102020204" pitchFamily="34" charset="0"/>
                <a:ea typeface="+mn-ea"/>
                <a:cs typeface="Arial" panose="020B0604020202020204" pitchFamily="34" charset="0"/>
              </a:rPr>
              <a:t> </a:t>
            </a:r>
            <a:r>
              <a:rPr lang="fr-FR" sz="1200" dirty="0" smtClean="0">
                <a:solidFill>
                  <a:schemeClr val="tx1"/>
                </a:solidFill>
                <a:latin typeface="Arial" panose="020B0604020202020204" pitchFamily="34" charset="0"/>
                <a:cs typeface="Arial" panose="020B0604020202020204" pitchFamily="34" charset="0"/>
              </a:rPr>
              <a:t>L’activité de l’arginase est t  inversement corrélée aux taux d’IgG anti-HPV16.</a:t>
            </a:r>
          </a:p>
          <a:p>
            <a:pPr algn="l"/>
            <a:r>
              <a:rPr lang="fr-FR" sz="1200" dirty="0" smtClean="0">
                <a:solidFill>
                  <a:schemeClr val="tx1"/>
                </a:solidFill>
                <a:latin typeface="Arial" panose="020B0604020202020204" pitchFamily="34" charset="0"/>
                <a:cs typeface="Arial" panose="020B0604020202020204" pitchFamily="34" charset="0"/>
              </a:rPr>
              <a:t> Une </a:t>
            </a:r>
            <a:r>
              <a:rPr lang="fr-FR" sz="1200" dirty="0" smtClean="0">
                <a:solidFill>
                  <a:schemeClr val="tx1"/>
                </a:solidFill>
                <a:latin typeface="Arial" panose="020B0604020202020204" pitchFamily="34" charset="0"/>
                <a:cs typeface="Arial" panose="020B0604020202020204" pitchFamily="34" charset="0"/>
              </a:rPr>
              <a:t>forte activité de </a:t>
            </a:r>
            <a:r>
              <a:rPr lang="fr-FR" sz="1200" dirty="0" smtClean="0">
                <a:solidFill>
                  <a:schemeClr val="tx1"/>
                </a:solidFill>
                <a:latin typeface="Arial" panose="020B0604020202020204" pitchFamily="34" charset="0"/>
                <a:cs typeface="Arial" panose="020B0604020202020204" pitchFamily="34" charset="0"/>
              </a:rPr>
              <a:t> </a:t>
            </a:r>
            <a:r>
              <a:rPr lang="fr-FR" sz="1200" dirty="0" smtClean="0">
                <a:solidFill>
                  <a:schemeClr val="tx1"/>
                </a:solidFill>
                <a:latin typeface="Arial" panose="020B0604020202020204" pitchFamily="34" charset="0"/>
                <a:cs typeface="Arial" panose="020B0604020202020204" pitchFamily="34" charset="0"/>
              </a:rPr>
              <a:t>est corrélée avec </a:t>
            </a:r>
            <a:r>
              <a:rPr lang="fr-FR" sz="1200" dirty="0" smtClean="0">
                <a:solidFill>
                  <a:schemeClr val="tx1"/>
                </a:solidFill>
                <a:latin typeface="Arial" panose="020B0604020202020204" pitchFamily="34" charset="0"/>
                <a:cs typeface="Arial" panose="020B0604020202020204" pitchFamily="34" charset="0"/>
              </a:rPr>
              <a:t> Une </a:t>
            </a:r>
            <a:r>
              <a:rPr lang="fr-FR" sz="1200" dirty="0" smtClean="0">
                <a:solidFill>
                  <a:schemeClr val="tx1"/>
                </a:solidFill>
                <a:latin typeface="Arial" panose="020B0604020202020204" pitchFamily="34" charset="0"/>
                <a:cs typeface="Arial" panose="020B0604020202020204" pitchFamily="34" charset="0"/>
              </a:rPr>
              <a:t>charge virale circulante </a:t>
            </a:r>
            <a:r>
              <a:rPr lang="fr-FR" sz="1200" dirty="0" smtClean="0">
                <a:solidFill>
                  <a:schemeClr val="tx1"/>
                </a:solidFill>
                <a:latin typeface="Arial" panose="020B0604020202020204" pitchFamily="34" charset="0"/>
                <a:cs typeface="Arial" panose="020B0604020202020204" pitchFamily="34" charset="0"/>
              </a:rPr>
              <a:t>élevée</a:t>
            </a:r>
            <a:endParaRPr lang="fr-FR" dirty="0"/>
          </a:p>
        </p:txBody>
      </p:sp>
      <p:sp>
        <p:nvSpPr>
          <p:cNvPr id="4" name="Espace réservé du numéro de diapositive 3"/>
          <p:cNvSpPr>
            <a:spLocks noGrp="1"/>
          </p:cNvSpPr>
          <p:nvPr>
            <p:ph type="sldNum" sz="quarter" idx="10"/>
          </p:nvPr>
        </p:nvSpPr>
        <p:spPr/>
        <p:txBody>
          <a:bodyPr/>
          <a:lstStyle/>
          <a:p>
            <a:fld id="{F0D08671-4893-450B-BF0E-FC5450B2B78C}" type="slidenum">
              <a:rPr lang="fr-FR" smtClean="0"/>
              <a:t>22</a:t>
            </a:fld>
            <a:endParaRPr lang="fr-FR"/>
          </a:p>
        </p:txBody>
      </p:sp>
    </p:spTree>
    <p:extLst>
      <p:ext uri="{BB962C8B-B14F-4D97-AF65-F5344CB8AC3E}">
        <p14:creationId xmlns:p14="http://schemas.microsoft.com/office/powerpoint/2010/main" val="222803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résumé on peut dire que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5A4FB6D-F688-4BFB-B27E-61270C55035E}" type="slidenum">
              <a:rPr lang="fr-FR" smtClean="0"/>
              <a:t>23</a:t>
            </a:fld>
            <a:endParaRPr lang="fr-FR"/>
          </a:p>
        </p:txBody>
      </p:sp>
    </p:spTree>
    <p:extLst>
      <p:ext uri="{BB962C8B-B14F-4D97-AF65-F5344CB8AC3E}">
        <p14:creationId xmlns:p14="http://schemas.microsoft.com/office/powerpoint/2010/main" val="161431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FF0000"/>
                </a:solidFill>
              </a:rPr>
              <a:t>L’arginase participe à la création  d’un environnement cervical </a:t>
            </a:r>
            <a:r>
              <a:rPr lang="fr-FR" sz="1200" b="0" baseline="0" dirty="0">
                <a:solidFill>
                  <a:srgbClr val="FF0000"/>
                </a:solidFill>
              </a:rPr>
              <a:t> </a:t>
            </a:r>
            <a:r>
              <a:rPr lang="fr-FR" sz="1200" b="0" dirty="0">
                <a:solidFill>
                  <a:srgbClr val="FF0000"/>
                </a:solidFill>
              </a:rPr>
              <a:t> immunosuppresseur à travers  le </a:t>
            </a:r>
            <a:r>
              <a:rPr lang="fr-FR" b="0" dirty="0">
                <a:solidFill>
                  <a:srgbClr val="212121"/>
                </a:solidFill>
                <a:latin typeface="inherit"/>
              </a:rPr>
              <a:t>dysfonctionnement des </a:t>
            </a:r>
            <a:r>
              <a:rPr lang="fr-FR" b="0" baseline="0" dirty="0">
                <a:solidFill>
                  <a:srgbClr val="212121"/>
                </a:solidFill>
                <a:latin typeface="inherit"/>
              </a:rPr>
              <a:t> lymphocytes  </a:t>
            </a:r>
            <a:r>
              <a:rPr lang="fr-FR" b="0" dirty="0">
                <a:solidFill>
                  <a:srgbClr val="212121"/>
                </a:solidFill>
                <a:latin typeface="inherit"/>
              </a:rPr>
              <a:t> T et B ,  l’inhibition des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rgbClr val="212121"/>
                </a:solidFill>
                <a:latin typeface="inherit"/>
              </a:rPr>
              <a:t>lymphocytes CD4 et CD8 et le recrutement des LT régulateurs </a:t>
            </a:r>
            <a:r>
              <a:rPr lang="fr-FR" b="0" baseline="0" dirty="0">
                <a:solidFill>
                  <a:srgbClr val="212121"/>
                </a:solidFill>
                <a:latin typeface="inherit"/>
              </a:rPr>
              <a:t> par les cellules tumorales. </a:t>
            </a:r>
            <a:endParaRPr lang="fr-FR" b="0" dirty="0">
              <a:solidFill>
                <a:srgbClr val="212121"/>
              </a:solidFill>
              <a:latin typeface="inherit"/>
            </a:endParaRPr>
          </a:p>
          <a:p>
            <a:endParaRPr lang="fr-TN" dirty="0"/>
          </a:p>
        </p:txBody>
      </p:sp>
      <p:sp>
        <p:nvSpPr>
          <p:cNvPr id="4" name="Espace réservé du numéro de diapositive 3"/>
          <p:cNvSpPr>
            <a:spLocks noGrp="1"/>
          </p:cNvSpPr>
          <p:nvPr>
            <p:ph type="sldNum" sz="quarter" idx="5"/>
          </p:nvPr>
        </p:nvSpPr>
        <p:spPr/>
        <p:txBody>
          <a:bodyPr/>
          <a:lstStyle/>
          <a:p>
            <a:fld id="{0CBE04A6-9BF9-4C4F-BFC6-24F85091A2C9}"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964768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L'arginase pourrait être l'un des facteurs participant à l'évolution de l'infection par le HPV  et  l’</a:t>
            </a:r>
            <a:r>
              <a:rPr lang="fr-FR" baseline="0" dirty="0" smtClean="0"/>
              <a:t>augmentation de son </a:t>
            </a:r>
            <a:r>
              <a:rPr lang="fr-FR" dirty="0" smtClean="0"/>
              <a:t>activité  et expression</a:t>
            </a:r>
            <a:r>
              <a:rPr lang="fr-FR" baseline="0" dirty="0" smtClean="0"/>
              <a:t> est </a:t>
            </a:r>
            <a:r>
              <a:rPr lang="fr-FR" dirty="0" smtClean="0"/>
              <a:t> un signal alarmant de la manière dont </a:t>
            </a:r>
            <a:r>
              <a:rPr lang="fr-FR" baseline="0" dirty="0" smtClean="0"/>
              <a:t> cette infection  </a:t>
            </a:r>
            <a:r>
              <a:rPr lang="fr-FR" dirty="0" smtClean="0"/>
              <a:t> pourrait évoluer.</a:t>
            </a:r>
            <a:r>
              <a:rPr lang="fr-FR" baseline="0" dirty="0" smtClean="0"/>
              <a:t> </a:t>
            </a:r>
          </a:p>
          <a:p>
            <a:endParaRPr lang="fr-FR" baseline="0" dirty="0" smtClean="0"/>
          </a:p>
          <a:p>
            <a:r>
              <a:rPr lang="fr-FR" dirty="0" smtClean="0"/>
              <a:t>Cette</a:t>
            </a:r>
            <a:r>
              <a:rPr lang="fr-FR" baseline="0" dirty="0" smtClean="0"/>
              <a:t> up=</a:t>
            </a:r>
            <a:r>
              <a:rPr lang="fr-FR" baseline="0" dirty="0" err="1" smtClean="0"/>
              <a:t>regualtion</a:t>
            </a:r>
            <a:r>
              <a:rPr lang="fr-FR" baseline="0" dirty="0" smtClean="0"/>
              <a:t> </a:t>
            </a:r>
            <a:r>
              <a:rPr lang="fr-FR" dirty="0" smtClean="0"/>
              <a:t>de l'arginase observée chez les femmes HPV (+) pourrait faciliter l'évasion du HPV  du système immunitaire et inhiber la résolution de l'infection, conduisant ainsi à une potentielle</a:t>
            </a:r>
            <a:r>
              <a:rPr lang="fr-FR" baseline="0" dirty="0" smtClean="0"/>
              <a:t> </a:t>
            </a:r>
            <a:r>
              <a:rPr lang="fr-FR" dirty="0" smtClean="0"/>
              <a:t>évolution vers</a:t>
            </a:r>
            <a:r>
              <a:rPr lang="fr-FR" baseline="0" dirty="0" smtClean="0"/>
              <a:t> un cancer du col </a:t>
            </a:r>
            <a:r>
              <a:rPr lang="fr-FR" dirty="0" smtClean="0"/>
              <a:t>. </a:t>
            </a:r>
            <a:endParaRPr lang="fr-FR" b="0" dirty="0" smtClean="0"/>
          </a:p>
          <a:p>
            <a:pPr algn="l"/>
            <a:endParaRPr lang="fr-FR" b="0" dirty="0" smtClean="0"/>
          </a:p>
          <a:p>
            <a:pPr algn="l"/>
            <a:r>
              <a:rPr lang="fr-FR" b="0" dirty="0" smtClean="0"/>
              <a:t>Notre</a:t>
            </a:r>
            <a:r>
              <a:rPr lang="fr-FR" b="0" baseline="0" dirty="0" smtClean="0"/>
              <a:t> </a:t>
            </a:r>
            <a:r>
              <a:rPr lang="fr-FR" b="0" baseline="0" dirty="0"/>
              <a:t>hypothèse est que  </a:t>
            </a:r>
            <a:r>
              <a:rPr lang="fr-FR" b="0" baseline="0" dirty="0" smtClean="0"/>
              <a:t>au niveau cervical l’isoforme </a:t>
            </a:r>
            <a:r>
              <a:rPr lang="fr-FR" b="0" dirty="0" smtClean="0">
                <a:solidFill>
                  <a:srgbClr val="C00000"/>
                </a:solidFill>
                <a:latin typeface="Arial" panose="020B0604020202020204" pitchFamily="34" charset="0"/>
                <a:cs typeface="Arial" panose="020B0604020202020204" pitchFamily="34" charset="0"/>
              </a:rPr>
              <a:t>ARG1 </a:t>
            </a:r>
            <a:r>
              <a:rPr lang="fr-FR" b="0" baseline="0" dirty="0" smtClean="0">
                <a:solidFill>
                  <a:srgbClr val="C00000"/>
                </a:solidFill>
                <a:latin typeface="Arial" panose="020B0604020202020204" pitchFamily="34" charset="0"/>
                <a:cs typeface="Arial" panose="020B0604020202020204" pitchFamily="34" charset="0"/>
              </a:rPr>
              <a:t>est </a:t>
            </a:r>
            <a:r>
              <a:rPr lang="fr-FR" b="0" baseline="0" dirty="0">
                <a:solidFill>
                  <a:srgbClr val="C00000"/>
                </a:solidFill>
                <a:latin typeface="Arial" panose="020B0604020202020204" pitchFamily="34" charset="0"/>
                <a:cs typeface="Arial" panose="020B0604020202020204" pitchFamily="34" charset="0"/>
              </a:rPr>
              <a:t>impliqué à des stades précoces dans la p</a:t>
            </a:r>
            <a:r>
              <a:rPr lang="fr-FR" b="0" dirty="0">
                <a:solidFill>
                  <a:srgbClr val="C00000"/>
                </a:solidFill>
                <a:latin typeface="Arial" panose="020B0604020202020204" pitchFamily="34" charset="0"/>
                <a:cs typeface="Arial" panose="020B0604020202020204" pitchFamily="34" charset="0"/>
              </a:rPr>
              <a:t>ersistance virale et la  </a:t>
            </a:r>
            <a:r>
              <a:rPr lang="fr-FR" b="0" dirty="0" smtClean="0">
                <a:solidFill>
                  <a:srgbClr val="C00000"/>
                </a:solidFill>
                <a:latin typeface="Arial" panose="020B0604020202020204" pitchFamily="34" charset="0"/>
                <a:cs typeface="Arial" panose="020B0604020202020204" pitchFamily="34" charset="0"/>
              </a:rPr>
              <a:t>Promotion</a:t>
            </a:r>
            <a:r>
              <a:rPr lang="fr-FR" b="0" baseline="0" dirty="0" smtClean="0">
                <a:solidFill>
                  <a:srgbClr val="C00000"/>
                </a:solidFill>
                <a:latin typeface="Arial" panose="020B0604020202020204" pitchFamily="34" charset="0"/>
                <a:cs typeface="Arial" panose="020B0604020202020204" pitchFamily="34" charset="0"/>
              </a:rPr>
              <a:t> </a:t>
            </a:r>
            <a:r>
              <a:rPr lang="fr-FR" b="0" baseline="0" dirty="0">
                <a:solidFill>
                  <a:srgbClr val="C00000"/>
                </a:solidFill>
                <a:latin typeface="Arial" panose="020B0604020202020204" pitchFamily="34" charset="0"/>
                <a:cs typeface="Arial" panose="020B0604020202020204" pitchFamily="34" charset="0"/>
              </a:rPr>
              <a:t>des </a:t>
            </a:r>
            <a:r>
              <a:rPr lang="fr-FR" b="0" dirty="0">
                <a:solidFill>
                  <a:srgbClr val="C00000"/>
                </a:solidFill>
                <a:latin typeface="Arial" panose="020B0604020202020204" pitchFamily="34" charset="0"/>
                <a:cs typeface="Arial" panose="020B0604020202020204" pitchFamily="34" charset="0"/>
              </a:rPr>
              <a:t> </a:t>
            </a:r>
            <a:r>
              <a:rPr lang="fr-FR" b="0" dirty="0" smtClean="0">
                <a:solidFill>
                  <a:srgbClr val="C00000"/>
                </a:solidFill>
                <a:latin typeface="Arial" panose="020B0604020202020204" pitchFamily="34" charset="0"/>
                <a:cs typeface="Arial" panose="020B0604020202020204" pitchFamily="34" charset="0"/>
              </a:rPr>
              <a:t>lésions précancereuses </a:t>
            </a:r>
            <a:r>
              <a:rPr lang="fr-FR" b="0" baseline="0" dirty="0" smtClean="0">
                <a:solidFill>
                  <a:schemeClr val="tx1"/>
                </a:solidFill>
                <a:latin typeface="+mn-lt"/>
                <a:cs typeface="+mn-cs"/>
              </a:rPr>
              <a:t>à </a:t>
            </a:r>
            <a:r>
              <a:rPr lang="fr-FR" b="0" baseline="0" dirty="0">
                <a:solidFill>
                  <a:schemeClr val="tx1"/>
                </a:solidFill>
                <a:latin typeface="+mn-lt"/>
                <a:cs typeface="+mn-cs"/>
              </a:rPr>
              <a:t>travers l’induction de l’arginase 1 par  le </a:t>
            </a:r>
            <a:r>
              <a:rPr lang="fr-FR" b="0" baseline="0" dirty="0" smtClean="0">
                <a:solidFill>
                  <a:schemeClr val="tx1"/>
                </a:solidFill>
                <a:latin typeface="+mn-lt"/>
                <a:cs typeface="+mn-cs"/>
              </a:rPr>
              <a:t>HPV oncogène   </a:t>
            </a:r>
            <a:r>
              <a:rPr lang="fr-FR" b="0" baseline="0" dirty="0">
                <a:solidFill>
                  <a:schemeClr val="tx1"/>
                </a:solidFill>
                <a:latin typeface="+mn-lt"/>
                <a:cs typeface="+mn-cs"/>
              </a:rPr>
              <a:t>au niveau des cellules immunitaires infiltrantes </a:t>
            </a:r>
            <a:r>
              <a:rPr lang="fr-FR" b="0" baseline="0" dirty="0" smtClean="0">
                <a:solidFill>
                  <a:schemeClr val="tx1"/>
                </a:solidFill>
                <a:latin typeface="+mn-lt"/>
                <a:cs typeface="+mn-cs"/>
              </a:rPr>
              <a:t> Macrophage M2 </a:t>
            </a:r>
            <a:r>
              <a:rPr lang="en-US" b="0" baseline="0" dirty="0" smtClean="0">
                <a:solidFill>
                  <a:schemeClr val="tx1"/>
                </a:solidFill>
                <a:latin typeface="+mn-lt"/>
                <a:cs typeface="+mn-cs"/>
              </a:rPr>
              <a:t>Et par </a:t>
            </a:r>
            <a:r>
              <a:rPr lang="fr-FR" b="0" baseline="0" dirty="0" smtClean="0">
                <a:solidFill>
                  <a:schemeClr val="tx1"/>
                </a:solidFill>
                <a:latin typeface="+mn-lt"/>
                <a:cs typeface="+mn-cs"/>
              </a:rPr>
              <a:t>la suite </a:t>
            </a:r>
            <a:r>
              <a:rPr lang="fr-FR" b="0" baseline="0" dirty="0">
                <a:solidFill>
                  <a:schemeClr val="tx1"/>
                </a:solidFill>
                <a:latin typeface="+mn-lt"/>
                <a:cs typeface="+mn-cs"/>
              </a:rPr>
              <a:t>l’expression de  </a:t>
            </a:r>
            <a:r>
              <a:rPr lang="fr-FR" b="0" baseline="0" dirty="0" smtClean="0">
                <a:solidFill>
                  <a:schemeClr val="tx1"/>
                </a:solidFill>
                <a:latin typeface="+mn-lt"/>
                <a:cs typeface="+mn-cs"/>
              </a:rPr>
              <a:t>l’isoforme l’ARG2  à un stade tardif renforce  la </a:t>
            </a:r>
            <a:r>
              <a:rPr lang="fr-FR" b="0" baseline="0" dirty="0">
                <a:solidFill>
                  <a:schemeClr val="tx1"/>
                </a:solidFill>
                <a:latin typeface="+mn-lt"/>
                <a:cs typeface="+mn-cs"/>
              </a:rPr>
              <a:t>progression vers un cancer du col </a:t>
            </a:r>
            <a:endParaRPr lang="fr-FR" b="0" dirty="0">
              <a:solidFill>
                <a:srgbClr val="C00000"/>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C5BFE237-A42C-47D4-8D53-58688D1EE613}" type="slidenum">
              <a:rPr lang="fr-FR" smtClean="0"/>
              <a:t>25</a:t>
            </a:fld>
            <a:endParaRPr lang="fr-FR"/>
          </a:p>
        </p:txBody>
      </p:sp>
    </p:spTree>
    <p:extLst>
      <p:ext uri="{BB962C8B-B14F-4D97-AF65-F5344CB8AC3E}">
        <p14:creationId xmlns:p14="http://schemas.microsoft.com/office/powerpoint/2010/main" val="279575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En conclusion, ces</a:t>
            </a:r>
            <a:r>
              <a:rPr lang="fr-FR" b="0" baseline="0" dirty="0" smtClean="0"/>
              <a:t> </a:t>
            </a:r>
            <a:r>
              <a:rPr lang="fr-FR" b="0" dirty="0" smtClean="0"/>
              <a:t> résultats   suggèrent que</a:t>
            </a:r>
            <a:r>
              <a:rPr lang="fr-FR" b="0" baseline="0" dirty="0" smtClean="0"/>
              <a:t> </a:t>
            </a:r>
            <a:r>
              <a:rPr lang="fr-FR" sz="1200" b="1" dirty="0" smtClean="0">
                <a:latin typeface="Arial" panose="020B0604020202020204" pitchFamily="34" charset="0"/>
                <a:cs typeface="Arial" panose="020B0604020202020204" pitchFamily="34" charset="0"/>
              </a:rPr>
              <a:t>L’arginase </a:t>
            </a:r>
            <a:r>
              <a:rPr lang="fr-FR" sz="1200" b="1" dirty="0" smtClean="0">
                <a:latin typeface="Arial" panose="020B0604020202020204" pitchFamily="34" charset="0"/>
                <a:cs typeface="Arial" panose="020B0604020202020204" pitchFamily="34" charset="0"/>
              </a:rPr>
              <a:t>pourrait</a:t>
            </a:r>
          </a:p>
          <a:p>
            <a:endParaRPr lang="fr-FR"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latin typeface="Arial" panose="020B0604020202020204" pitchFamily="34" charset="0"/>
                <a:cs typeface="Arial" panose="020B0604020202020204" pitchFamily="34" charset="0"/>
              </a:rPr>
              <a:t>L’arginase pourrait </a:t>
            </a:r>
            <a:r>
              <a:rPr lang="fr-FR" sz="1200" b="0" dirty="0" smtClean="0">
                <a:latin typeface="Arial" panose="020B0604020202020204" pitchFamily="34" charset="0"/>
                <a:cs typeface="Arial" panose="020B0604020202020204" pitchFamily="34" charset="0"/>
              </a:rPr>
              <a:t>être</a:t>
            </a:r>
            <a:r>
              <a:rPr lang="fr-FR" sz="1200" b="0" baseline="0" dirty="0" smtClean="0">
                <a:latin typeface="Arial" panose="020B0604020202020204" pitchFamily="34" charset="0"/>
                <a:cs typeface="Arial" panose="020B0604020202020204" pitchFamily="34" charset="0"/>
              </a:rPr>
              <a:t> </a:t>
            </a:r>
            <a:r>
              <a:rPr lang="fr-FR" sz="1200" b="0" dirty="0" smtClean="0">
                <a:latin typeface="Arial" panose="020B0604020202020204" pitchFamily="34" charset="0"/>
                <a:cs typeface="Arial" panose="020B0604020202020204" pitchFamily="34" charset="0"/>
              </a:rPr>
              <a:t> </a:t>
            </a:r>
            <a:r>
              <a:rPr lang="fr-FR" sz="1200" b="0" dirty="0" smtClean="0">
                <a:latin typeface="Arial" panose="020B0604020202020204" pitchFamily="34" charset="0"/>
                <a:cs typeface="Arial" panose="020B0604020202020204" pitchFamily="34" charset="0"/>
              </a:rPr>
              <a:t>une cible thérapeutique prometteuse dans le cancer du col utérin à travers ses inhibiteurs de l’arginase ou les vaccins</a:t>
            </a:r>
            <a:r>
              <a:rPr lang="fr-FR" sz="1200" b="0" baseline="0" dirty="0" smtClean="0">
                <a:latin typeface="Arial" panose="020B0604020202020204" pitchFamily="34" charset="0"/>
                <a:cs typeface="Arial" panose="020B0604020202020204" pitchFamily="34" charset="0"/>
              </a:rPr>
              <a:t> à base d’arginase </a:t>
            </a:r>
            <a:endParaRPr lang="fr-FR" sz="1200" b="0" dirty="0" smtClean="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45A4FB6D-F688-4BFB-B27E-61270C55035E}" type="slidenum">
              <a:rPr lang="fr-FR" smtClean="0"/>
              <a:t>26</a:t>
            </a:fld>
            <a:endParaRPr lang="fr-FR"/>
          </a:p>
        </p:txBody>
      </p:sp>
    </p:spTree>
    <p:extLst>
      <p:ext uri="{BB962C8B-B14F-4D97-AF65-F5344CB8AC3E}">
        <p14:creationId xmlns:p14="http://schemas.microsoft.com/office/powerpoint/2010/main" val="3689736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tiens à remercier toute les personnes</a:t>
            </a:r>
            <a:r>
              <a:rPr lang="fr-FR" baseline="0" dirty="0" smtClean="0"/>
              <a:t> qui ont </a:t>
            </a:r>
            <a:r>
              <a:rPr lang="fr-FR" dirty="0" smtClean="0"/>
              <a:t> contribué de près ou de loin à la réalisation de ce travail </a:t>
            </a:r>
            <a:endParaRPr lang="fr-FR" dirty="0"/>
          </a:p>
        </p:txBody>
      </p:sp>
      <p:sp>
        <p:nvSpPr>
          <p:cNvPr id="4" name="Espace réservé du numéro de diapositive 3"/>
          <p:cNvSpPr>
            <a:spLocks noGrp="1"/>
          </p:cNvSpPr>
          <p:nvPr>
            <p:ph type="sldNum" sz="quarter" idx="10"/>
          </p:nvPr>
        </p:nvSpPr>
        <p:spPr/>
        <p:txBody>
          <a:bodyPr/>
          <a:lstStyle/>
          <a:p>
            <a:fld id="{7D798A7C-0A4B-4450-8969-3BD02B6232E5}" type="slidenum">
              <a:rPr lang="fr-FR" smtClean="0"/>
              <a:t>27</a:t>
            </a:fld>
            <a:endParaRPr lang="fr-FR"/>
          </a:p>
        </p:txBody>
      </p:sp>
    </p:spTree>
    <p:extLst>
      <p:ext uri="{BB962C8B-B14F-4D97-AF65-F5344CB8AC3E}">
        <p14:creationId xmlns:p14="http://schemas.microsoft.com/office/powerpoint/2010/main" val="280721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fr-FR" sz="1400" dirty="0" smtClean="0">
                <a:latin typeface="Arial" panose="020B0604020202020204" pitchFamily="34" charset="0"/>
                <a:ea typeface="Calibri" panose="020F0502020204030204" pitchFamily="34" charset="0"/>
                <a:cs typeface="Arial" panose="020B0604020202020204" pitchFamily="34" charset="0"/>
              </a:rPr>
              <a:t>Ces enzymes ont</a:t>
            </a:r>
            <a:r>
              <a:rPr lang="fr-FR" sz="1400" baseline="0" dirty="0" smtClean="0">
                <a:latin typeface="Arial" panose="020B0604020202020204" pitchFamily="34" charset="0"/>
                <a:ea typeface="Calibri" panose="020F0502020204030204" pitchFamily="34" charset="0"/>
                <a:cs typeface="Arial" panose="020B0604020202020204" pitchFamily="34" charset="0"/>
              </a:rPr>
              <a:t> pour substrat  </a:t>
            </a:r>
            <a:r>
              <a:rPr lang="fr-FR" sz="1400" dirty="0" smtClean="0">
                <a:latin typeface="Arial" panose="020B0604020202020204" pitchFamily="34" charset="0"/>
                <a:ea typeface="Calibri" panose="020F0502020204030204" pitchFamily="34" charset="0"/>
                <a:cs typeface="Arial" panose="020B0604020202020204" pitchFamily="34" charset="0"/>
              </a:rPr>
              <a:t> les acides aminés, et comme</a:t>
            </a:r>
            <a:r>
              <a:rPr lang="fr-FR" sz="1400" baseline="0" dirty="0" smtClean="0">
                <a:latin typeface="Arial" panose="020B0604020202020204" pitchFamily="34" charset="0"/>
                <a:ea typeface="Calibri" panose="020F0502020204030204" pitchFamily="34" charset="0"/>
                <a:cs typeface="Arial" panose="020B0604020202020204" pitchFamily="34" charset="0"/>
              </a:rPr>
              <a:t> c est démontré le métabolisme des acides aminés joue un rôle crucial dans la régulation de la réponse immunitaire. </a:t>
            </a:r>
            <a:r>
              <a:rPr lang="fr-FR" sz="1400" dirty="0" smtClean="0"/>
              <a:t>Et</a:t>
            </a:r>
            <a:r>
              <a:rPr lang="fr-FR" sz="1400" baseline="0" dirty="0" smtClean="0"/>
              <a:t> son altération a été détectée au niveau </a:t>
            </a:r>
            <a:r>
              <a:rPr lang="fr-FR" sz="1400" dirty="0" smtClean="0"/>
              <a:t>des tumeurs  </a:t>
            </a:r>
            <a:r>
              <a:rPr lang="fr-FR" sz="1400" dirty="0" err="1" smtClean="0"/>
              <a:t>viro</a:t>
            </a:r>
            <a:r>
              <a:rPr lang="fr-FR" sz="1400" dirty="0" smtClean="0"/>
              <a:t>-induites .</a:t>
            </a:r>
          </a:p>
          <a:p>
            <a:pPr marL="0" marR="0" lvl="0" indent="0" algn="l" defTabSz="914400" rtl="0" eaLnBrk="1" fontAlgn="auto" latinLnBrk="0" hangingPunct="1">
              <a:lnSpc>
                <a:spcPct val="200000"/>
              </a:lnSpc>
              <a:spcBef>
                <a:spcPts val="0"/>
              </a:spcBef>
              <a:spcAft>
                <a:spcPts val="0"/>
              </a:spcAft>
              <a:buClrTx/>
              <a:buSzTx/>
              <a:buFontTx/>
              <a:buNone/>
              <a:tabLst/>
              <a:defRPr/>
            </a:pPr>
            <a:r>
              <a:rPr lang="fr-FR" sz="1400" dirty="0" smtClean="0"/>
              <a:t>Les cellules cancéreuses  utilisent</a:t>
            </a:r>
            <a:r>
              <a:rPr lang="fr-FR" sz="1400" baseline="0" dirty="0" smtClean="0"/>
              <a:t> cette altération comme mécanisme d’échappement.  </a:t>
            </a:r>
            <a:r>
              <a:rPr lang="fr-FR" sz="1400" dirty="0" smtClean="0">
                <a:latin typeface="Arial" panose="020B0604020202020204" pitchFamily="34" charset="0"/>
                <a:ea typeface="Calibri" panose="020F0502020204030204" pitchFamily="34" charset="0"/>
                <a:cs typeface="Arial" panose="020B0604020202020204" pitchFamily="34" charset="0"/>
              </a:rPr>
              <a:t>Dans </a:t>
            </a:r>
            <a:r>
              <a:rPr lang="fr-FR" sz="1400" dirty="0" smtClean="0">
                <a:latin typeface="Arial" panose="020B0604020202020204" pitchFamily="34" charset="0"/>
                <a:ea typeface="Calibri" panose="020F0502020204030204" pitchFamily="34" charset="0"/>
                <a:cs typeface="Arial" panose="020B0604020202020204" pitchFamily="34" charset="0"/>
              </a:rPr>
              <a:t>cet environnement </a:t>
            </a:r>
            <a:r>
              <a:rPr lang="fr-FR" sz="1400" dirty="0" smtClean="0">
                <a:latin typeface="Arial" panose="020B0604020202020204" pitchFamily="34" charset="0"/>
                <a:ea typeface="Calibri" panose="020F0502020204030204" pitchFamily="34" charset="0"/>
                <a:cs typeface="Arial" panose="020B0604020202020204" pitchFamily="34" charset="0"/>
              </a:rPr>
              <a:t>immunosuppresseur, où</a:t>
            </a:r>
            <a:r>
              <a:rPr lang="fr-FR" sz="1400" baseline="0" dirty="0" smtClean="0">
                <a:latin typeface="Arial" panose="020B0604020202020204" pitchFamily="34" charset="0"/>
                <a:ea typeface="Calibri" panose="020F0502020204030204" pitchFamily="34" charset="0"/>
                <a:cs typeface="Arial" panose="020B0604020202020204" pitchFamily="34" charset="0"/>
              </a:rPr>
              <a:t> il y aura une déplétion en acides aminés où des </a:t>
            </a:r>
            <a:r>
              <a:rPr lang="fr-FR" sz="1400" dirty="0" smtClean="0">
                <a:latin typeface="Arial" panose="020B0604020202020204" pitchFamily="34" charset="0"/>
                <a:cs typeface="Arial" panose="020B0604020202020204" pitchFamily="34" charset="0"/>
              </a:rPr>
              <a:t>enzymes </a:t>
            </a:r>
            <a:r>
              <a:rPr lang="fr-FR" sz="1400" b="0" i="0" kern="1200" dirty="0" smtClean="0">
                <a:solidFill>
                  <a:schemeClr val="tx1"/>
                </a:solidFill>
                <a:effectLst/>
                <a:latin typeface="+mn-lt"/>
                <a:ea typeface="+mn-ea"/>
                <a:cs typeface="+mn-cs"/>
              </a:rPr>
              <a:t>à</a:t>
            </a:r>
            <a:r>
              <a:rPr lang="fr-FR" sz="1400" b="0" i="0" kern="1200" baseline="0" dirty="0" smtClean="0">
                <a:solidFill>
                  <a:schemeClr val="tx1"/>
                </a:solidFill>
                <a:effectLst/>
                <a:latin typeface="+mn-lt"/>
                <a:ea typeface="+mn-ea"/>
                <a:cs typeface="+mn-cs"/>
              </a:rPr>
              <a:t> </a:t>
            </a:r>
            <a:r>
              <a:rPr lang="fr-FR" sz="1400" b="0" i="0" kern="1200" dirty="0" smtClean="0">
                <a:solidFill>
                  <a:schemeClr val="tx1"/>
                </a:solidFill>
                <a:effectLst/>
                <a:latin typeface="+mn-lt"/>
                <a:ea typeface="+mn-ea"/>
                <a:cs typeface="+mn-cs"/>
              </a:rPr>
              <a:t> un effet immunosuppresseur</a:t>
            </a:r>
            <a:r>
              <a:rPr lang="fr-FR" sz="1600" b="0" i="0" kern="1200" baseline="0" dirty="0" smtClean="0">
                <a:solidFill>
                  <a:schemeClr val="tx1"/>
                </a:solidFill>
                <a:effectLst/>
                <a:latin typeface="+mn-lt"/>
                <a:ea typeface="+mn-ea"/>
                <a:cs typeface="+mn-cs"/>
              </a:rPr>
              <a:t> </a:t>
            </a:r>
            <a:r>
              <a:rPr lang="fr-FR" sz="1400" baseline="0" dirty="0" smtClean="0">
                <a:latin typeface="Arial" panose="020B0604020202020204" pitchFamily="34" charset="0"/>
                <a:cs typeface="Arial" panose="020B0604020202020204" pitchFamily="34" charset="0"/>
              </a:rPr>
              <a:t>peuvent </a:t>
            </a:r>
            <a:r>
              <a:rPr lang="fr-FR" sz="1400" baseline="0" dirty="0" smtClean="0">
                <a:latin typeface="Arial" panose="020B0604020202020204" pitchFamily="34" charset="0"/>
                <a:cs typeface="Arial" panose="020B0604020202020204" pitchFamily="34" charset="0"/>
              </a:rPr>
              <a:t>être </a:t>
            </a:r>
            <a:r>
              <a:rPr lang="fr-FR" sz="1400" baseline="0" dirty="0" smtClean="0">
                <a:latin typeface="Arial" panose="020B0604020202020204" pitchFamily="34" charset="0"/>
                <a:cs typeface="Arial" panose="020B0604020202020204" pitchFamily="34" charset="0"/>
              </a:rPr>
              <a:t> </a:t>
            </a:r>
            <a:r>
              <a:rPr lang="fr-FR" sz="1400" baseline="0" dirty="0" smtClean="0">
                <a:latin typeface="Arial" panose="020B0604020202020204" pitchFamily="34" charset="0"/>
                <a:cs typeface="Arial" panose="020B0604020202020204" pitchFamily="34" charset="0"/>
              </a:rPr>
              <a:t>impliquées </a:t>
            </a:r>
            <a:r>
              <a:rPr lang="fr-FR" sz="1400" baseline="0" dirty="0" smtClean="0">
                <a:latin typeface="Arial" panose="020B0604020202020204" pitchFamily="34" charset="0"/>
                <a:cs typeface="Arial" panose="020B0604020202020204" pitchFamily="34" charset="0"/>
              </a:rPr>
              <a:t>tel que  l’IDO l</a:t>
            </a:r>
            <a:r>
              <a:rPr lang="fr-FR" sz="1400" baseline="0" dirty="0" smtClean="0">
                <a:latin typeface="Arial" panose="020B0604020202020204" pitchFamily="34" charset="0"/>
                <a:cs typeface="Arial" panose="020B0604020202020204" pitchFamily="34" charset="0"/>
              </a:rPr>
              <a:t>’ </a:t>
            </a:r>
            <a:r>
              <a:rPr lang="fr-FR" sz="1400" baseline="0" dirty="0" err="1" smtClean="0">
                <a:latin typeface="Arial" panose="020B0604020202020204" pitchFamily="34" charset="0"/>
                <a:cs typeface="Arial" panose="020B0604020202020204" pitchFamily="34" charset="0"/>
              </a:rPr>
              <a:t>iNos</a:t>
            </a:r>
            <a:r>
              <a:rPr lang="fr-FR" sz="1400" baseline="0" dirty="0" smtClean="0">
                <a:latin typeface="Arial" panose="020B0604020202020204" pitchFamily="34" charset="0"/>
                <a:cs typeface="Arial" panose="020B0604020202020204" pitchFamily="34" charset="0"/>
              </a:rPr>
              <a:t> , </a:t>
            </a:r>
            <a:r>
              <a:rPr lang="fr-FR" sz="1400" baseline="0" dirty="0" smtClean="0">
                <a:latin typeface="Arial" panose="020B0604020202020204" pitchFamily="34" charset="0"/>
                <a:cs typeface="Arial" panose="020B0604020202020204" pitchFamily="34" charset="0"/>
              </a:rPr>
              <a:t>et l’arginase. Dans le présent travail on s’est intéressé à l’arginase  </a:t>
            </a:r>
            <a:endParaRPr lang="fr-FR" sz="1400" dirty="0" smtClean="0">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A32E651-EEC3-4BC2-B1FD-CB9145B6DB68}" type="slidenum">
              <a:rPr lang="fr-FR" smtClean="0"/>
              <a:t>3</a:t>
            </a:fld>
            <a:endParaRPr lang="fr-FR"/>
          </a:p>
        </p:txBody>
      </p:sp>
    </p:spTree>
    <p:extLst>
      <p:ext uri="{BB962C8B-B14F-4D97-AF65-F5344CB8AC3E}">
        <p14:creationId xmlns:p14="http://schemas.microsoft.com/office/powerpoint/2010/main" val="212996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r>
              <a:rPr lang="fr-FR" sz="1200" dirty="0" smtClean="0">
                <a:latin typeface="Arial" panose="020B0604020202020204" pitchFamily="34" charset="0"/>
                <a:cs typeface="Arial" panose="020B0604020202020204" pitchFamily="34" charset="0"/>
              </a:rPr>
              <a:t>L’arginase est un </a:t>
            </a:r>
            <a:r>
              <a:rPr lang="fr-FR" sz="1200" dirty="0" err="1" smtClean="0">
                <a:latin typeface="Arial" panose="020B0604020202020204" pitchFamily="34" charset="0"/>
                <a:cs typeface="Arial" panose="020B0604020202020204" pitchFamily="34" charset="0"/>
              </a:rPr>
              <a:t>Métalloenzyme</a:t>
            </a:r>
            <a:r>
              <a:rPr lang="fr-FR" sz="1200" dirty="0" smtClean="0">
                <a:latin typeface="Arial" panose="020B0604020202020204" pitchFamily="34" charset="0"/>
                <a:cs typeface="Arial" panose="020B0604020202020204" pitchFamily="34" charset="0"/>
              </a:rPr>
              <a:t>  (Mn2+)</a:t>
            </a:r>
            <a:r>
              <a:rPr lang="fr-FR" sz="1200" baseline="0" dirty="0" smtClean="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Un membre de la famille </a:t>
            </a:r>
            <a:r>
              <a:rPr lang="fr-FR" sz="1200" dirty="0" err="1" smtClean="0">
                <a:latin typeface="Arial" panose="020B0604020202020204" pitchFamily="34" charset="0"/>
                <a:cs typeface="Arial" panose="020B0604020202020204" pitchFamily="34" charset="0"/>
              </a:rPr>
              <a:t>ureo</a:t>
            </a:r>
            <a:r>
              <a:rPr lang="fr-FR" sz="1200" dirty="0" smtClean="0">
                <a:latin typeface="Arial" panose="020B0604020202020204" pitchFamily="34" charset="0"/>
                <a:cs typeface="Arial" panose="020B0604020202020204" pitchFamily="34" charset="0"/>
              </a:rPr>
              <a:t>-hydrolase</a:t>
            </a:r>
            <a:r>
              <a:rPr lang="fr-FR" sz="1200" baseline="0" dirty="0" smtClean="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Elle</a:t>
            </a:r>
            <a:r>
              <a:rPr lang="fr-FR" sz="1200" baseline="0" dirty="0" smtClean="0">
                <a:latin typeface="Arial" panose="020B0604020202020204" pitchFamily="34" charset="0"/>
                <a:cs typeface="Arial" panose="020B0604020202020204" pitchFamily="34" charset="0"/>
              </a:rPr>
              <a:t> </a:t>
            </a:r>
            <a:r>
              <a:rPr lang="fr-FR" sz="1200" baseline="0" dirty="0" smtClean="0">
                <a:latin typeface="Arial" panose="020B0604020202020204" pitchFamily="34" charset="0"/>
                <a:cs typeface="Arial" panose="020B0604020202020204" pitchFamily="34" charset="0"/>
              </a:rPr>
              <a:t>catalyse la t</a:t>
            </a:r>
            <a:r>
              <a:rPr lang="fr-FR" sz="1200" dirty="0" smtClean="0">
                <a:latin typeface="Arial" panose="020B0604020202020204" pitchFamily="34" charset="0"/>
                <a:cs typeface="Arial" panose="020B0604020202020204" pitchFamily="34" charset="0"/>
              </a:rPr>
              <a:t>ransformation</a:t>
            </a:r>
            <a:r>
              <a:rPr lang="fr-FR" sz="1200" baseline="0" dirty="0" smtClean="0">
                <a:latin typeface="Arial" panose="020B0604020202020204" pitchFamily="34" charset="0"/>
                <a:cs typeface="Arial" panose="020B0604020202020204" pitchFamily="34" charset="0"/>
              </a:rPr>
              <a:t> de </a:t>
            </a:r>
            <a:r>
              <a:rPr lang="fr-FR" sz="1200" dirty="0" smtClean="0">
                <a:latin typeface="Arial" panose="020B0604020202020204" pitchFamily="34" charset="0"/>
                <a:cs typeface="Arial" panose="020B0604020202020204" pitchFamily="34" charset="0"/>
              </a:rPr>
              <a:t> l’arginine en Ornithine et urée </a:t>
            </a:r>
            <a:r>
              <a:rPr lang="fr-FR" sz="1200" baseline="0" dirty="0" smtClean="0">
                <a:latin typeface="Arial" panose="020B0604020202020204" pitchFamily="34" charset="0"/>
                <a:cs typeface="Arial" panose="020B0604020202020204" pitchFamily="34" charset="0"/>
              </a:rPr>
              <a:t> il existe  deux isoformes de l’arginase </a:t>
            </a:r>
            <a:r>
              <a:rPr lang="fr-FR" sz="1200" dirty="0" smtClean="0">
                <a:latin typeface="Arial" panose="020B0604020202020204" pitchFamily="34" charset="0"/>
                <a:cs typeface="Arial" panose="020B0604020202020204" pitchFamily="34" charset="0"/>
              </a:rPr>
              <a:t/>
            </a:r>
            <a:br>
              <a:rPr lang="fr-FR" sz="1200" dirty="0" smtClean="0">
                <a:latin typeface="Arial" panose="020B0604020202020204" pitchFamily="34" charset="0"/>
                <a:cs typeface="Arial" panose="020B0604020202020204" pitchFamily="34" charset="0"/>
              </a:rPr>
            </a:br>
            <a:endParaRPr lang="fr-FR" sz="12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A32E651-EEC3-4BC2-B1FD-CB9145B6DB68}" type="slidenum">
              <a:rPr lang="fr-FR" smtClean="0"/>
              <a:t>4</a:t>
            </a:fld>
            <a:endParaRPr lang="fr-FR"/>
          </a:p>
        </p:txBody>
      </p:sp>
    </p:spTree>
    <p:extLst>
      <p:ext uri="{BB962C8B-B14F-4D97-AF65-F5344CB8AC3E}">
        <p14:creationId xmlns:p14="http://schemas.microsoft.com/office/powerpoint/2010/main" val="47103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400" baseline="0" dirty="0" smtClean="0">
              <a:latin typeface="Arial" panose="020B0604020202020204" pitchFamily="34" charset="0"/>
              <a:cs typeface="Arial" panose="020B0604020202020204" pitchFamily="34" charset="0"/>
            </a:endParaRPr>
          </a:p>
          <a:p>
            <a:r>
              <a:rPr lang="en-US" sz="1400" baseline="0" dirty="0" smtClean="0">
                <a:latin typeface="Arial" panose="020B0604020202020204" pitchFamily="34" charset="0"/>
                <a:cs typeface="Arial" panose="020B0604020202020204" pitchFamily="34" charset="0"/>
              </a:rPr>
              <a:t>L’arginase 1 est un enzyme </a:t>
            </a:r>
            <a:r>
              <a:rPr lang="en-US" sz="1400" baseline="0" dirty="0" err="1" smtClean="0">
                <a:latin typeface="Arial" panose="020B0604020202020204" pitchFamily="34" charset="0"/>
                <a:cs typeface="Arial" panose="020B0604020202020204" pitchFamily="34" charset="0"/>
              </a:rPr>
              <a:t>cytosolique</a:t>
            </a:r>
            <a:r>
              <a:rPr lang="en-US" sz="1400" baseline="0" dirty="0" smtClean="0">
                <a:latin typeface="Arial" panose="020B0604020202020204" pitchFamily="34" charset="0"/>
                <a:cs typeface="Arial" panose="020B0604020202020204" pitchFamily="34" charset="0"/>
              </a:rPr>
              <a:t>  </a:t>
            </a:r>
            <a:r>
              <a:rPr lang="en-US" sz="1400" baseline="0" dirty="0" err="1" smtClean="0">
                <a:latin typeface="Arial" panose="020B0604020202020204" pitchFamily="34" charset="0"/>
                <a:cs typeface="Arial" panose="020B0604020202020204" pitchFamily="34" charset="0"/>
              </a:rPr>
              <a:t>exprimée</a:t>
            </a:r>
            <a:r>
              <a:rPr lang="en-US" sz="1400" baseline="0" dirty="0" smtClean="0">
                <a:latin typeface="Arial" panose="020B0604020202020204" pitchFamily="34" charset="0"/>
                <a:cs typeface="Arial" panose="020B0604020202020204" pitchFamily="34" charset="0"/>
              </a:rPr>
              <a:t>  </a:t>
            </a:r>
            <a:r>
              <a:rPr lang="en-US" sz="1400" baseline="0" dirty="0" err="1" smtClean="0">
                <a:latin typeface="Arial" panose="020B0604020202020204" pitchFamily="34" charset="0"/>
                <a:cs typeface="Arial" panose="020B0604020202020204" pitchFamily="34" charset="0"/>
              </a:rPr>
              <a:t>principalement</a:t>
            </a:r>
            <a:r>
              <a:rPr lang="en-US" sz="1400" baseline="0" dirty="0" smtClean="0">
                <a:latin typeface="Arial" panose="020B0604020202020204" pitchFamily="34" charset="0"/>
                <a:cs typeface="Arial" panose="020B0604020202020204" pitchFamily="34" charset="0"/>
              </a:rPr>
              <a:t>   par les hepatocytes  les granulocytes el les macrophages</a:t>
            </a:r>
          </a:p>
          <a:p>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baseline="0" dirty="0" smtClean="0">
                <a:latin typeface="Arial" panose="020B0604020202020204" pitchFamily="34" charset="0"/>
                <a:cs typeface="Arial" panose="020B0604020202020204" pitchFamily="34" charset="0"/>
              </a:rPr>
              <a:t>L’arginase 2  est un enzyme </a:t>
            </a:r>
            <a:r>
              <a:rPr lang="en-US" sz="1400" baseline="0" dirty="0" err="1" smtClean="0">
                <a:latin typeface="Arial" panose="020B0604020202020204" pitchFamily="34" charset="0"/>
                <a:cs typeface="Arial" panose="020B0604020202020204" pitchFamily="34" charset="0"/>
              </a:rPr>
              <a:t>mitochondriale</a:t>
            </a:r>
            <a:r>
              <a:rPr lang="en-US" sz="1400" baseline="0" dirty="0" smtClean="0">
                <a:latin typeface="Arial" panose="020B0604020202020204" pitchFamily="34" charset="0"/>
                <a:cs typeface="Arial" panose="020B0604020202020204" pitchFamily="34" charset="0"/>
              </a:rPr>
              <a:t>  et </a:t>
            </a:r>
            <a:r>
              <a:rPr lang="en-US" sz="1400" baseline="0" dirty="0" err="1" smtClean="0">
                <a:latin typeface="Arial" panose="020B0604020202020204" pitchFamily="34" charset="0"/>
                <a:cs typeface="Arial" panose="020B0604020202020204" pitchFamily="34" charset="0"/>
              </a:rPr>
              <a:t>elle</a:t>
            </a:r>
            <a:r>
              <a:rPr lang="en-US" sz="1400" baseline="0" dirty="0" smtClean="0">
                <a:latin typeface="Arial" panose="020B0604020202020204" pitchFamily="34" charset="0"/>
                <a:cs typeface="Arial" panose="020B0604020202020204" pitchFamily="34" charset="0"/>
              </a:rPr>
              <a:t> est </a:t>
            </a:r>
            <a:r>
              <a:rPr lang="en-US" sz="1400" baseline="0" dirty="0" err="1" smtClean="0">
                <a:latin typeface="Arial" panose="020B0604020202020204" pitchFamily="34" charset="0"/>
                <a:cs typeface="Arial" panose="020B0604020202020204" pitchFamily="34" charset="0"/>
              </a:rPr>
              <a:t>exprimée</a:t>
            </a:r>
            <a:r>
              <a:rPr lang="en-US" sz="1400" baseline="0" dirty="0" smtClean="0">
                <a:latin typeface="Arial" panose="020B0604020202020204" pitchFamily="34" charset="0"/>
                <a:cs typeface="Arial" panose="020B0604020202020204" pitchFamily="34" charset="0"/>
              </a:rPr>
              <a:t> </a:t>
            </a:r>
            <a:r>
              <a:rPr lang="en-US" sz="1400" baseline="0" dirty="0" err="1" smtClean="0">
                <a:latin typeface="Arial" panose="020B0604020202020204" pitchFamily="34" charset="0"/>
                <a:cs typeface="Arial" panose="020B0604020202020204" pitchFamily="34" charset="0"/>
              </a:rPr>
              <a:t>dans</a:t>
            </a:r>
            <a:r>
              <a:rPr lang="en-US" sz="1400" baseline="0" dirty="0" smtClean="0">
                <a:latin typeface="Arial" panose="020B0604020202020204" pitchFamily="34" charset="0"/>
                <a:cs typeface="Arial" panose="020B0604020202020204" pitchFamily="34" charset="0"/>
              </a:rPr>
              <a:t> </a:t>
            </a:r>
            <a:r>
              <a:rPr lang="en-US" sz="1400" baseline="0" dirty="0" err="1" smtClean="0">
                <a:latin typeface="Arial" panose="020B0604020202020204" pitchFamily="34" charset="0"/>
                <a:cs typeface="Arial" panose="020B0604020202020204" pitchFamily="34" charset="0"/>
              </a:rPr>
              <a:t>plusieurs</a:t>
            </a:r>
            <a:r>
              <a:rPr lang="en-US" sz="1400" baseline="0" dirty="0" smtClean="0">
                <a:latin typeface="Arial" panose="020B0604020202020204" pitchFamily="34" charset="0"/>
                <a:cs typeface="Arial" panose="020B0604020202020204" pitchFamily="34" charset="0"/>
              </a:rPr>
              <a:t> tissues</a:t>
            </a:r>
            <a:endParaRPr lang="en-US" sz="1400" dirty="0" smtClean="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2A8C6390-7024-4175-8F6D-EB1153144693}" type="slidenum">
              <a:rPr lang="fr-FR" smtClean="0"/>
              <a:t>5</a:t>
            </a:fld>
            <a:endParaRPr lang="fr-FR"/>
          </a:p>
        </p:txBody>
      </p:sp>
    </p:spTree>
    <p:extLst>
      <p:ext uri="{BB962C8B-B14F-4D97-AF65-F5344CB8AC3E}">
        <p14:creationId xmlns:p14="http://schemas.microsoft.com/office/powerpoint/2010/main" val="73540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Parmi les fonctions biologiques</a:t>
            </a:r>
            <a:r>
              <a:rPr lang="fr-FR" baseline="0" dirty="0" smtClean="0"/>
              <a:t> de </a:t>
            </a:r>
            <a:r>
              <a:rPr lang="fr-FR" dirty="0" smtClean="0"/>
              <a:t>L’arginase  c</a:t>
            </a:r>
            <a:r>
              <a:rPr lang="fr-FR" baseline="0" dirty="0" smtClean="0"/>
              <a:t> est son </a:t>
            </a:r>
            <a:r>
              <a:rPr lang="fr-FR" dirty="0" smtClean="0"/>
              <a:t> rôle important dans le cycle d’urée hépatique spécifiquement l’arginase 1 </a:t>
            </a:r>
          </a:p>
          <a:p>
            <a:endParaRPr lang="fr-FR" dirty="0" smtClean="0"/>
          </a:p>
          <a:p>
            <a:r>
              <a:rPr lang="fr-FR" dirty="0" smtClean="0"/>
              <a:t>De</a:t>
            </a:r>
            <a:r>
              <a:rPr lang="fr-FR" baseline="0" dirty="0" smtClean="0"/>
              <a:t> plus </a:t>
            </a:r>
            <a:r>
              <a:rPr lang="fr-FR" dirty="0" smtClean="0"/>
              <a:t> elle fournit de l-ornithine précurseur</a:t>
            </a:r>
            <a:r>
              <a:rPr lang="fr-FR" baseline="0" dirty="0" smtClean="0"/>
              <a:t> des  </a:t>
            </a:r>
            <a:r>
              <a:rPr lang="fr-FR" dirty="0" smtClean="0"/>
              <a:t> polyamines et de la proline</a:t>
            </a:r>
            <a:r>
              <a:rPr lang="fr-FR" baseline="0" dirty="0" smtClean="0"/>
              <a:t> </a:t>
            </a:r>
            <a:r>
              <a:rPr lang="fr-FR" dirty="0" smtClean="0"/>
              <a:t> qui sont  indispensable à la prolifération cellulaire et la production de collagène </a:t>
            </a:r>
            <a:r>
              <a:rPr lang="fr-FR" baseline="0" dirty="0" smtClean="0"/>
              <a:t> </a:t>
            </a:r>
            <a:r>
              <a:rPr lang="fr-FR" dirty="0" smtClean="0"/>
              <a:t>respectivement. </a:t>
            </a:r>
            <a:r>
              <a:rPr lang="fr-FR" baseline="0" dirty="0" smtClean="0"/>
              <a:t> </a:t>
            </a:r>
            <a:r>
              <a:rPr lang="fr-FR" dirty="0" smtClean="0"/>
              <a:t>Ces deux actions conjuguées favorisent la réparation des tissus et la cicatrisation.</a:t>
            </a:r>
          </a:p>
          <a:p>
            <a:endParaRPr lang="fr-FR" dirty="0" smtClean="0"/>
          </a:p>
        </p:txBody>
      </p:sp>
      <p:sp>
        <p:nvSpPr>
          <p:cNvPr id="4" name="Espace réservé du numéro de diapositive 3"/>
          <p:cNvSpPr>
            <a:spLocks noGrp="1"/>
          </p:cNvSpPr>
          <p:nvPr>
            <p:ph type="sldNum" sz="quarter" idx="10"/>
          </p:nvPr>
        </p:nvSpPr>
        <p:spPr/>
        <p:txBody>
          <a:bodyPr/>
          <a:lstStyle/>
          <a:p>
            <a:fld id="{7D798A7C-0A4B-4450-8969-3BD02B6232E5}" type="slidenum">
              <a:rPr lang="fr-FR" smtClean="0"/>
              <a:t>6</a:t>
            </a:fld>
            <a:endParaRPr lang="fr-FR"/>
          </a:p>
        </p:txBody>
      </p:sp>
    </p:spTree>
    <p:extLst>
      <p:ext uri="{BB962C8B-B14F-4D97-AF65-F5344CB8AC3E}">
        <p14:creationId xmlns:p14="http://schemas.microsoft.com/office/powerpoint/2010/main" val="257502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t>L’arginase </a:t>
            </a:r>
            <a:r>
              <a:rPr lang="fr-FR" sz="1400" dirty="0" smtClean="0"/>
              <a:t>aussi est un régulateur crucial de l’inflammation et</a:t>
            </a:r>
            <a:r>
              <a:rPr lang="fr-FR" sz="1400" baseline="0" dirty="0" smtClean="0"/>
              <a:t> de l’immunité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où  elle joue un rôle </a:t>
            </a:r>
            <a:r>
              <a:rPr lang="fr-FR"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Pro-inflammatoire  et  </a:t>
            </a:r>
            <a:r>
              <a:rPr lang="fr-FR" sz="1050" dirty="0" smtClean="0">
                <a:solidFill>
                  <a:schemeClr val="tx1"/>
                </a:solidFill>
                <a:latin typeface="Arial" panose="020B0604020202020204" pitchFamily="34" charset="0"/>
                <a:ea typeface="Calibri" panose="020F0502020204030204" pitchFamily="34" charset="0"/>
                <a:cs typeface="Arial" panose="020B0604020202020204" pitchFamily="34" charset="0"/>
              </a:rPr>
              <a:t>Anti-inflammatoire au niveau des macrophage</a:t>
            </a:r>
            <a:r>
              <a:rPr lang="fr-FR" sz="105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s selon la </a:t>
            </a:r>
            <a:r>
              <a:rPr lang="fr-FR" sz="105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polarisation </a:t>
            </a:r>
            <a:endParaRPr lang="fr-FR" sz="1050" baseline="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5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Au niveau des neutrophile l’arginase 1  participe au  </a:t>
            </a:r>
            <a:r>
              <a:rPr lang="fr-FR"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mécanisme de défense antimicrobienne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Au niveau des cellules </a:t>
            </a:r>
            <a:r>
              <a:rPr lang="fr-FR" sz="140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cancéreuses </a:t>
            </a:r>
            <a:r>
              <a:rPr lang="fr-FR" sz="140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l’arginase participe à l’échappement tumoral à travers </a:t>
            </a:r>
            <a:r>
              <a:rPr lang="fr-FR" sz="140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la déplétion  en </a:t>
            </a:r>
            <a:r>
              <a:rPr lang="fr-FR" sz="1400" baseline="0" dirty="0" smtClean="0">
                <a:solidFill>
                  <a:schemeClr val="tx1"/>
                </a:solidFill>
                <a:latin typeface="Arial" panose="020B0604020202020204" pitchFamily="34" charset="0"/>
                <a:ea typeface="Calibri" panose="020F0502020204030204" pitchFamily="34" charset="0"/>
                <a:cs typeface="Arial" panose="020B0604020202020204" pitchFamily="34" charset="0"/>
              </a:rPr>
              <a:t>arginine </a:t>
            </a:r>
            <a:endParaRPr lang="fr-FR" sz="1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p>
            <a:pPr marL="0" marR="0" indent="0" algn="l"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endParaRPr lang="fr-FR" sz="1400" b="0" dirty="0" smtClean="0"/>
          </a:p>
        </p:txBody>
      </p:sp>
      <p:sp>
        <p:nvSpPr>
          <p:cNvPr id="4" name="Espace réservé du numéro de diapositive 3"/>
          <p:cNvSpPr>
            <a:spLocks noGrp="1"/>
          </p:cNvSpPr>
          <p:nvPr>
            <p:ph type="sldNum" sz="quarter" idx="10"/>
          </p:nvPr>
        </p:nvSpPr>
        <p:spPr/>
        <p:txBody>
          <a:bodyPr/>
          <a:lstStyle/>
          <a:p>
            <a:fld id="{45A4FB6D-F688-4BFB-B27E-61270C55035E}" type="slidenum">
              <a:rPr lang="fr-FR" smtClean="0"/>
              <a:t>7</a:t>
            </a:fld>
            <a:endParaRPr lang="fr-FR"/>
          </a:p>
        </p:txBody>
      </p:sp>
    </p:spTree>
    <p:extLst>
      <p:ext uri="{BB962C8B-B14F-4D97-AF65-F5344CB8AC3E}">
        <p14:creationId xmlns:p14="http://schemas.microsoft.com/office/powerpoint/2010/main" val="175872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une première  partie  on</a:t>
            </a:r>
            <a:r>
              <a:rPr lang="fr-FR" baseline="0" dirty="0" smtClean="0"/>
              <a:t> a </a:t>
            </a:r>
            <a:endParaRPr lang="fr-FR" dirty="0"/>
          </a:p>
        </p:txBody>
      </p:sp>
      <p:sp>
        <p:nvSpPr>
          <p:cNvPr id="4" name="Espace réservé du numéro de diapositive 3"/>
          <p:cNvSpPr>
            <a:spLocks noGrp="1"/>
          </p:cNvSpPr>
          <p:nvPr>
            <p:ph type="sldNum" sz="quarter" idx="10"/>
          </p:nvPr>
        </p:nvSpPr>
        <p:spPr/>
        <p:txBody>
          <a:bodyPr/>
          <a:lstStyle/>
          <a:p>
            <a:fld id="{713B4916-6F14-40ED-8E04-70526D2C5A9A}" type="slidenum">
              <a:rPr lang="fr-FR" smtClean="0"/>
              <a:t>8</a:t>
            </a:fld>
            <a:endParaRPr lang="fr-FR"/>
          </a:p>
        </p:txBody>
      </p:sp>
    </p:spTree>
    <p:extLst>
      <p:ext uri="{BB962C8B-B14F-4D97-AF65-F5344CB8AC3E}">
        <p14:creationId xmlns:p14="http://schemas.microsoft.com/office/powerpoint/2010/main" val="411566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lnSpc>
                <a:spcPct val="150000"/>
              </a:lnSpc>
              <a:spcBef>
                <a:spcPts val="200"/>
              </a:spcBef>
              <a:spcAft>
                <a:spcPts val="0"/>
              </a:spcAft>
            </a:pPr>
            <a:endParaRPr lang="fr-FR" sz="1200" b="1" dirty="0" smtClean="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fr-FR" b="0" dirty="0"/>
          </a:p>
        </p:txBody>
      </p:sp>
      <p:sp>
        <p:nvSpPr>
          <p:cNvPr id="4" name="Espace réservé du numéro de diapositive 3"/>
          <p:cNvSpPr>
            <a:spLocks noGrp="1"/>
          </p:cNvSpPr>
          <p:nvPr>
            <p:ph type="sldNum" sz="quarter" idx="10"/>
          </p:nvPr>
        </p:nvSpPr>
        <p:spPr/>
        <p:txBody>
          <a:bodyPr/>
          <a:lstStyle/>
          <a:p>
            <a:fld id="{7D798A7C-0A4B-4450-8969-3BD02B6232E5}" type="slidenum">
              <a:rPr lang="fr-FR" smtClean="0"/>
              <a:t>9</a:t>
            </a:fld>
            <a:endParaRPr lang="fr-FR"/>
          </a:p>
        </p:txBody>
      </p:sp>
    </p:spTree>
    <p:extLst>
      <p:ext uri="{BB962C8B-B14F-4D97-AF65-F5344CB8AC3E}">
        <p14:creationId xmlns:p14="http://schemas.microsoft.com/office/powerpoint/2010/main" val="397882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6704CBF-CA5F-4241-A20A-D92F599CB712}" type="datetime1">
              <a:rPr lang="fr-FR" smtClean="0"/>
              <a:t>21/11/2024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203410470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362505-7C6A-481B-B363-BEB16954837F}" type="datetime1">
              <a:rPr lang="fr-FR" smtClean="0"/>
              <a:t>21/11/2024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26078103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2F09F7-7F9A-450E-B932-A29B6B1A9EC7}" type="datetime1">
              <a:rPr lang="fr-FR" smtClean="0"/>
              <a:t>21/11/2024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2466574271"/>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2153536237"/>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1588450567"/>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a:lvl2pPr>
            <a:lvl3pPr marL="1828754" lvl="2" indent="-406390">
              <a:spcBef>
                <a:spcPts val="0"/>
              </a:spcBef>
              <a:spcAft>
                <a:spcPts val="0"/>
              </a:spcAft>
              <a:buSzPts val="1200"/>
              <a:buChar char="■"/>
              <a:defRPr/>
            </a:lvl3pPr>
            <a:lvl4pPr marL="2438339" lvl="3" indent="-406390">
              <a:spcBef>
                <a:spcPts val="0"/>
              </a:spcBef>
              <a:spcAft>
                <a:spcPts val="0"/>
              </a:spcAft>
              <a:buSzPts val="1200"/>
              <a:buChar char="●"/>
              <a:defRPr/>
            </a:lvl4pPr>
            <a:lvl5pPr marL="3047924" lvl="4" indent="-406390">
              <a:spcBef>
                <a:spcPts val="0"/>
              </a:spcBef>
              <a:spcAft>
                <a:spcPts val="0"/>
              </a:spcAft>
              <a:buSzPts val="1200"/>
              <a:buChar char="○"/>
              <a:defRPr/>
            </a:lvl5pPr>
            <a:lvl6pPr marL="3657509" lvl="5" indent="-406390">
              <a:spcBef>
                <a:spcPts val="0"/>
              </a:spcBef>
              <a:spcAft>
                <a:spcPts val="0"/>
              </a:spcAft>
              <a:buSzPts val="1200"/>
              <a:buChar char="■"/>
              <a:defRPr/>
            </a:lvl6pPr>
            <a:lvl7pPr marL="4267093" lvl="6" indent="-406390">
              <a:spcBef>
                <a:spcPts val="0"/>
              </a:spcBef>
              <a:spcAft>
                <a:spcPts val="0"/>
              </a:spcAft>
              <a:buSzPts val="1200"/>
              <a:buChar char="●"/>
              <a:defRPr/>
            </a:lvl7pPr>
            <a:lvl8pPr marL="4876678" lvl="7" indent="-406390">
              <a:spcBef>
                <a:spcPts val="0"/>
              </a:spcBef>
              <a:spcAft>
                <a:spcPts val="0"/>
              </a:spcAft>
              <a:buSzPts val="1200"/>
              <a:buChar char="○"/>
              <a:defRPr/>
            </a:lvl8pPr>
            <a:lvl9pPr marL="5486263" lvl="8" indent="-406390">
              <a:spcBef>
                <a:spcPts val="0"/>
              </a:spcBef>
              <a:spcAft>
                <a:spcPts val="0"/>
              </a:spcAft>
              <a:buSzPts val="1200"/>
              <a:buChar char="■"/>
              <a:defRPr/>
            </a:lvl9pPr>
          </a:lstStyle>
          <a:p>
            <a:endParaRPr/>
          </a:p>
        </p:txBody>
      </p:sp>
      <p:sp>
        <p:nvSpPr>
          <p:cNvPr id="18" name="Google Shape;18;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3201193116"/>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2" name="Google Shape;22;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57310740"/>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0000" y="409933"/>
            <a:ext cx="1171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063463370"/>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8" name="Google Shape;28;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3927801381"/>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2" name="Google Shape;32;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352073275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6" name="Google Shape;36;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7" name="Google Shape;37;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a:lvl2pPr>
            <a:lvl3pPr marL="1828754" lvl="2" indent="-406390">
              <a:spcBef>
                <a:spcPts val="0"/>
              </a:spcBef>
              <a:spcAft>
                <a:spcPts val="0"/>
              </a:spcAft>
              <a:buSzPts val="1200"/>
              <a:buChar char="■"/>
              <a:defRPr/>
            </a:lvl3pPr>
            <a:lvl4pPr marL="2438339" lvl="3" indent="-406390">
              <a:spcBef>
                <a:spcPts val="0"/>
              </a:spcBef>
              <a:spcAft>
                <a:spcPts val="0"/>
              </a:spcAft>
              <a:buSzPts val="1200"/>
              <a:buChar char="●"/>
              <a:defRPr/>
            </a:lvl4pPr>
            <a:lvl5pPr marL="3047924" lvl="4" indent="-406390">
              <a:spcBef>
                <a:spcPts val="0"/>
              </a:spcBef>
              <a:spcAft>
                <a:spcPts val="0"/>
              </a:spcAft>
              <a:buSzPts val="1200"/>
              <a:buChar char="○"/>
              <a:defRPr/>
            </a:lvl5pPr>
            <a:lvl6pPr marL="3657509" lvl="5" indent="-406390">
              <a:spcBef>
                <a:spcPts val="0"/>
              </a:spcBef>
              <a:spcAft>
                <a:spcPts val="0"/>
              </a:spcAft>
              <a:buSzPts val="1200"/>
              <a:buChar char="■"/>
              <a:defRPr/>
            </a:lvl6pPr>
            <a:lvl7pPr marL="4267093" lvl="6" indent="-406390">
              <a:spcBef>
                <a:spcPts val="0"/>
              </a:spcBef>
              <a:spcAft>
                <a:spcPts val="0"/>
              </a:spcAft>
              <a:buSzPts val="1200"/>
              <a:buChar char="●"/>
              <a:defRPr/>
            </a:lvl7pPr>
            <a:lvl8pPr marL="4876678" lvl="7" indent="-406390">
              <a:spcBef>
                <a:spcPts val="0"/>
              </a:spcBef>
              <a:spcAft>
                <a:spcPts val="0"/>
              </a:spcAft>
              <a:buSzPts val="1200"/>
              <a:buChar char="○"/>
              <a:defRPr/>
            </a:lvl8pPr>
            <a:lvl9pPr marL="5486263" lvl="8" indent="-406390">
              <a:spcBef>
                <a:spcPts val="0"/>
              </a:spcBef>
              <a:spcAft>
                <a:spcPts val="0"/>
              </a:spcAft>
              <a:buSzPts val="1200"/>
              <a:buChar char="■"/>
              <a:defRPr/>
            </a:lvl9pPr>
          </a:lstStyle>
          <a:p>
            <a:endParaRPr/>
          </a:p>
        </p:txBody>
      </p:sp>
      <p:sp>
        <p:nvSpPr>
          <p:cNvPr id="38" name="Google Shape;38;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55549639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33B0D8-1BAE-49DA-9FD4-B1A071C0A287}" type="datetime1">
              <a:rPr lang="fr-FR" smtClean="0"/>
              <a:t>21/11/2024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566431810"/>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246656689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4" name="Google Shape;4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06390" algn="ctr">
              <a:spcBef>
                <a:spcPts val="0"/>
              </a:spcBef>
              <a:spcAft>
                <a:spcPts val="0"/>
              </a:spcAft>
              <a:buSzPts val="1200"/>
              <a:buChar char="●"/>
              <a:defRPr/>
            </a:lvl1pPr>
            <a:lvl2pPr marL="1219170" lvl="1" indent="-406390" algn="ctr">
              <a:spcBef>
                <a:spcPts val="0"/>
              </a:spcBef>
              <a:spcAft>
                <a:spcPts val="0"/>
              </a:spcAft>
              <a:buSzPts val="1200"/>
              <a:buChar char="○"/>
              <a:defRPr/>
            </a:lvl2pPr>
            <a:lvl3pPr marL="1828754" lvl="2" indent="-406390" algn="ctr">
              <a:spcBef>
                <a:spcPts val="0"/>
              </a:spcBef>
              <a:spcAft>
                <a:spcPts val="0"/>
              </a:spcAft>
              <a:buSzPts val="1200"/>
              <a:buChar char="■"/>
              <a:defRPr/>
            </a:lvl3pPr>
            <a:lvl4pPr marL="2438339" lvl="3" indent="-406390" algn="ctr">
              <a:spcBef>
                <a:spcPts val="0"/>
              </a:spcBef>
              <a:spcAft>
                <a:spcPts val="0"/>
              </a:spcAft>
              <a:buSzPts val="1200"/>
              <a:buChar char="●"/>
              <a:defRPr/>
            </a:lvl4pPr>
            <a:lvl5pPr marL="3047924" lvl="4" indent="-406390" algn="ctr">
              <a:spcBef>
                <a:spcPts val="0"/>
              </a:spcBef>
              <a:spcAft>
                <a:spcPts val="0"/>
              </a:spcAft>
              <a:buSzPts val="1200"/>
              <a:buChar char="○"/>
              <a:defRPr/>
            </a:lvl5pPr>
            <a:lvl6pPr marL="3657509" lvl="5" indent="-406390" algn="ctr">
              <a:spcBef>
                <a:spcPts val="0"/>
              </a:spcBef>
              <a:spcAft>
                <a:spcPts val="0"/>
              </a:spcAft>
              <a:buSzPts val="1200"/>
              <a:buChar char="■"/>
              <a:defRPr/>
            </a:lvl6pPr>
            <a:lvl7pPr marL="4267093" lvl="6" indent="-406390" algn="ctr">
              <a:spcBef>
                <a:spcPts val="0"/>
              </a:spcBef>
              <a:spcAft>
                <a:spcPts val="0"/>
              </a:spcAft>
              <a:buSzPts val="1200"/>
              <a:buChar char="●"/>
              <a:defRPr/>
            </a:lvl7pPr>
            <a:lvl8pPr marL="4876678" lvl="7" indent="-406390" algn="ctr">
              <a:spcBef>
                <a:spcPts val="0"/>
              </a:spcBef>
              <a:spcAft>
                <a:spcPts val="0"/>
              </a:spcAft>
              <a:buSzPts val="1200"/>
              <a:buChar char="○"/>
              <a:defRPr/>
            </a:lvl8pPr>
            <a:lvl9pPr marL="5486263" lvl="8" indent="-406390" algn="ctr">
              <a:spcBef>
                <a:spcPts val="0"/>
              </a:spcBef>
              <a:spcAft>
                <a:spcPts val="0"/>
              </a:spcAft>
              <a:buSzPts val="1200"/>
              <a:buChar char="■"/>
              <a:defRPr/>
            </a:lvl9pPr>
          </a:lstStyle>
          <a:p>
            <a:endParaRPr/>
          </a:p>
        </p:txBody>
      </p:sp>
      <p:sp>
        <p:nvSpPr>
          <p:cNvPr id="45" name="Google Shape;4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2451003622"/>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fr-FR" sz="1867" kern="0" smtClean="0">
                <a:solidFill>
                  <a:srgbClr val="000000"/>
                </a:solidFill>
                <a:cs typeface="Arial"/>
                <a:sym typeface="Arial"/>
              </a:rPr>
              <a:pPr>
                <a:buClr>
                  <a:srgbClr val="000000"/>
                </a:buClr>
                <a:buFont typeface="Arial"/>
                <a:buNone/>
              </a:pPr>
              <a:t>‹N°›</a:t>
            </a:fld>
            <a:endParaRPr lang="fr-FR" sz="1867" kern="0">
              <a:solidFill>
                <a:srgbClr val="000000"/>
              </a:solidFill>
              <a:cs typeface="Arial"/>
              <a:sym typeface="Arial"/>
            </a:endParaRPr>
          </a:p>
        </p:txBody>
      </p:sp>
    </p:spTree>
    <p:extLst>
      <p:ext uri="{BB962C8B-B14F-4D97-AF65-F5344CB8AC3E}">
        <p14:creationId xmlns:p14="http://schemas.microsoft.com/office/powerpoint/2010/main" val="101946423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8C1E802-825B-4BEB-8F92-D1815EDC1655}" type="datetime1">
              <a:rPr lang="fr-FR" smtClean="0"/>
              <a:t>21/11/2024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267132680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21530D-D0B8-4BB5-8B47-46552CBA07A3}" type="datetime1">
              <a:rPr lang="fr-FR" smtClean="0"/>
              <a:t>21/11/2024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115288314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B0608F-6348-412F-8B1C-C613EEEFED95}" type="datetime1">
              <a:rPr lang="fr-FR" smtClean="0"/>
              <a:t>21/11/2024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315969885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12FD603-6930-4F4B-987A-427B2EAF5BBC}" type="datetime1">
              <a:rPr lang="fr-FR" smtClean="0"/>
              <a:t>21/11/2024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149381453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3D4A22-D441-42CF-BC77-616FFC5B3A93}" type="datetime1">
              <a:rPr lang="fr-FR" smtClean="0"/>
              <a:t>21/11/2024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395835457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F2C103-826F-4CB2-8F08-5C509D9959DB}" type="datetime1">
              <a:rPr lang="fr-FR" smtClean="0"/>
              <a:t>21/11/2024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426800826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928E225-0047-4A7B-81A4-3FBE650F40BE}" type="datetime1">
              <a:rPr lang="fr-FR" smtClean="0"/>
              <a:t>21/11/2024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9FD74-FAAE-4257-9D70-347782F57B6F}" type="slidenum">
              <a:rPr lang="fr-FR" smtClean="0"/>
              <a:t>‹N°›</a:t>
            </a:fld>
            <a:endParaRPr lang="fr-FR"/>
          </a:p>
        </p:txBody>
      </p:sp>
    </p:spTree>
    <p:extLst>
      <p:ext uri="{BB962C8B-B14F-4D97-AF65-F5344CB8AC3E}">
        <p14:creationId xmlns:p14="http://schemas.microsoft.com/office/powerpoint/2010/main" val="794518329"/>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30597-6CA9-47EE-B047-6F45E7B105A5}" type="datetime1">
              <a:rPr lang="fr-FR" smtClean="0"/>
              <a:t>21/11/2024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9FD74-FAAE-4257-9D70-347782F57B6F}" type="slidenum">
              <a:rPr lang="fr-FR" smtClean="0"/>
              <a:t>‹N°›</a:t>
            </a:fld>
            <a:endParaRPr lang="fr-FR"/>
          </a:p>
        </p:txBody>
      </p:sp>
    </p:spTree>
    <p:extLst>
      <p:ext uri="{BB962C8B-B14F-4D97-AF65-F5344CB8AC3E}">
        <p14:creationId xmlns:p14="http://schemas.microsoft.com/office/powerpoint/2010/main" val="145011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00" y="409933"/>
            <a:ext cx="1171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86242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19.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png"/><Relationship Id="rId3" Type="http://schemas.openxmlformats.org/officeDocument/2006/relationships/image" Target="../media/image26.png"/><Relationship Id="rId7" Type="http://schemas.openxmlformats.org/officeDocument/2006/relationships/image" Target="../media/image29.png"/><Relationship Id="rId12" Type="http://schemas.microsoft.com/office/2007/relationships/hdphoto" Target="../media/hdphoto4.wdp"/><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6.pn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7"/>
          <p:cNvSpPr txBox="1">
            <a:spLocks noGrp="1"/>
          </p:cNvSpPr>
          <p:nvPr>
            <p:ph type="ctrTitle"/>
          </p:nvPr>
        </p:nvSpPr>
        <p:spPr>
          <a:xfrm>
            <a:off x="401576" y="1865441"/>
            <a:ext cx="11502807" cy="1653728"/>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b" anchorCtr="0">
            <a:noAutofit/>
          </a:bodyPr>
          <a:lstStyle/>
          <a:p>
            <a:pPr>
              <a:lnSpc>
                <a:spcPct val="150000"/>
              </a:lnSpc>
            </a:pPr>
            <a:r>
              <a:rPr lang="fr-FR" sz="2800" b="0" dirty="0">
                <a:latin typeface="Elephant" panose="02020904090505020303" pitchFamily="18" charset="0"/>
              </a:rPr>
              <a:t>L’arginase : implication potentielle dans l’évolution de l’infection par le HPV vers le cancer du col de l’utérus </a:t>
            </a:r>
          </a:p>
        </p:txBody>
      </p:sp>
      <p:sp>
        <p:nvSpPr>
          <p:cNvPr id="61" name="Google Shape;61;p17"/>
          <p:cNvSpPr txBox="1">
            <a:spLocks noGrp="1"/>
          </p:cNvSpPr>
          <p:nvPr>
            <p:ph type="subTitle" idx="1"/>
          </p:nvPr>
        </p:nvSpPr>
        <p:spPr>
          <a:xfrm>
            <a:off x="1632205" y="3980506"/>
            <a:ext cx="6316296" cy="693200"/>
          </a:xfrm>
          <a:prstGeom prst="rect">
            <a:avLst/>
          </a:prstGeom>
        </p:spPr>
        <p:txBody>
          <a:bodyPr spcFirstLastPara="1" wrap="square" lIns="121900" tIns="121900" rIns="121900" bIns="121900" anchor="t" anchorCtr="0">
            <a:noAutofit/>
          </a:bodyPr>
          <a:lstStyle/>
          <a:p>
            <a:pPr algn="l"/>
            <a:r>
              <a:rPr lang="fr-FR" sz="2667" dirty="0" smtClean="0"/>
              <a:t> </a:t>
            </a:r>
            <a:r>
              <a:rPr lang="fr-FR" sz="2000" dirty="0">
                <a:latin typeface="+mn-lt"/>
                <a:ea typeface="Nirmala UI Semilight" panose="020B0402040204020203" pitchFamily="34" charset="0"/>
                <a:cs typeface="Nirmala UI Semilight" panose="020B0402040204020203" pitchFamily="34" charset="0"/>
              </a:rPr>
              <a:t>Présenté par </a:t>
            </a:r>
            <a:r>
              <a:rPr lang="fr-FR" sz="2000" dirty="0" smtClean="0">
                <a:latin typeface="+mn-lt"/>
                <a:ea typeface="Nirmala UI Semilight" panose="020B0402040204020203" pitchFamily="34" charset="0"/>
                <a:cs typeface="Nirmala UI Semilight" panose="020B0402040204020203" pitchFamily="34" charset="0"/>
              </a:rPr>
              <a:t> </a:t>
            </a:r>
            <a:r>
              <a:rPr lang="fr-FR" sz="2667" dirty="0" smtClean="0"/>
              <a:t>Dr</a:t>
            </a:r>
            <a:r>
              <a:rPr lang="fr-FR" sz="2667" dirty="0"/>
              <a:t>. Moufida </a:t>
            </a:r>
            <a:r>
              <a:rPr lang="fr-FR" sz="2667" dirty="0" smtClean="0"/>
              <a:t>SOUID</a:t>
            </a:r>
            <a:endParaRPr lang="fr-FR" sz="2667" dirty="0"/>
          </a:p>
        </p:txBody>
      </p:sp>
      <p:grpSp>
        <p:nvGrpSpPr>
          <p:cNvPr id="2" name="Groupe 1"/>
          <p:cNvGrpSpPr/>
          <p:nvPr/>
        </p:nvGrpSpPr>
        <p:grpSpPr>
          <a:xfrm>
            <a:off x="479519" y="4848455"/>
            <a:ext cx="11424864" cy="1689589"/>
            <a:chOff x="133563" y="2186148"/>
            <a:chExt cx="8568648" cy="2665331"/>
          </a:xfrm>
          <a:solidFill>
            <a:schemeClr val="accent4">
              <a:lumMod val="60000"/>
              <a:lumOff val="40000"/>
            </a:schemeClr>
          </a:solidFill>
        </p:grpSpPr>
        <p:sp>
          <p:nvSpPr>
            <p:cNvPr id="62" name="Google Shape;62;p17"/>
            <p:cNvSpPr/>
            <p:nvPr/>
          </p:nvSpPr>
          <p:spPr>
            <a:xfrm>
              <a:off x="6053307" y="3032603"/>
              <a:ext cx="972302" cy="972422"/>
            </a:xfrm>
            <a:custGeom>
              <a:avLst/>
              <a:gdLst/>
              <a:ahLst/>
              <a:cxnLst/>
              <a:rect l="l" t="t" r="r" b="b"/>
              <a:pathLst>
                <a:path w="8113" h="8114" extrusionOk="0">
                  <a:moveTo>
                    <a:pt x="4056" y="1"/>
                  </a:moveTo>
                  <a:cubicBezTo>
                    <a:pt x="1813" y="1"/>
                    <a:pt x="0" y="1813"/>
                    <a:pt x="0" y="4057"/>
                  </a:cubicBezTo>
                  <a:lnTo>
                    <a:pt x="0" y="4112"/>
                  </a:lnTo>
                  <a:cubicBezTo>
                    <a:pt x="14" y="5597"/>
                    <a:pt x="836" y="6905"/>
                    <a:pt x="2058" y="7596"/>
                  </a:cubicBezTo>
                  <a:cubicBezTo>
                    <a:pt x="2617" y="7910"/>
                    <a:pt x="3266" y="8100"/>
                    <a:pt x="3970" y="8113"/>
                  </a:cubicBezTo>
                  <a:lnTo>
                    <a:pt x="4143" y="8113"/>
                  </a:lnTo>
                  <a:cubicBezTo>
                    <a:pt x="4833" y="8100"/>
                    <a:pt x="5482" y="7910"/>
                    <a:pt x="6055" y="7596"/>
                  </a:cubicBezTo>
                  <a:cubicBezTo>
                    <a:pt x="5482" y="7264"/>
                    <a:pt x="4833" y="7078"/>
                    <a:pt x="4143" y="7064"/>
                  </a:cubicBezTo>
                  <a:lnTo>
                    <a:pt x="3970" y="7064"/>
                  </a:lnTo>
                  <a:cubicBezTo>
                    <a:pt x="2358" y="7019"/>
                    <a:pt x="1081" y="5711"/>
                    <a:pt x="1050" y="4112"/>
                  </a:cubicBezTo>
                  <a:lnTo>
                    <a:pt x="1050" y="4057"/>
                  </a:lnTo>
                  <a:cubicBezTo>
                    <a:pt x="1050" y="2403"/>
                    <a:pt x="2389" y="1050"/>
                    <a:pt x="4056" y="1050"/>
                  </a:cubicBezTo>
                  <a:cubicBezTo>
                    <a:pt x="5669" y="1050"/>
                    <a:pt x="6991" y="2331"/>
                    <a:pt x="7050" y="3926"/>
                  </a:cubicBezTo>
                  <a:cubicBezTo>
                    <a:pt x="7063" y="3971"/>
                    <a:pt x="7063" y="4012"/>
                    <a:pt x="7063" y="4057"/>
                  </a:cubicBezTo>
                  <a:lnTo>
                    <a:pt x="7063" y="4112"/>
                  </a:lnTo>
                  <a:lnTo>
                    <a:pt x="8113" y="4112"/>
                  </a:lnTo>
                  <a:cubicBezTo>
                    <a:pt x="8113" y="4085"/>
                    <a:pt x="8099" y="4071"/>
                    <a:pt x="8099" y="4057"/>
                  </a:cubicBezTo>
                  <a:cubicBezTo>
                    <a:pt x="8099" y="4012"/>
                    <a:pt x="8113" y="3971"/>
                    <a:pt x="8113" y="3940"/>
                  </a:cubicBezTo>
                  <a:lnTo>
                    <a:pt x="8113" y="3926"/>
                  </a:lnTo>
                  <a:cubicBezTo>
                    <a:pt x="8085" y="3249"/>
                    <a:pt x="7899" y="2604"/>
                    <a:pt x="7581" y="2058"/>
                  </a:cubicBezTo>
                  <a:cubicBezTo>
                    <a:pt x="6891" y="833"/>
                    <a:pt x="5569" y="1"/>
                    <a:pt x="4056" y="1"/>
                  </a:cubicBezTo>
                  <a:close/>
                </a:path>
              </a:pathLst>
            </a:custGeom>
            <a:grpFill/>
            <a:ln w="19050" cap="flat" cmpd="sng">
              <a:no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17"/>
            <p:cNvSpPr/>
            <p:nvPr/>
          </p:nvSpPr>
          <p:spPr>
            <a:xfrm>
              <a:off x="133563" y="3879057"/>
              <a:ext cx="6892109" cy="972422"/>
            </a:xfrm>
            <a:custGeom>
              <a:avLst/>
              <a:gdLst/>
              <a:ahLst/>
              <a:cxnLst/>
              <a:rect l="l" t="t" r="r" b="b"/>
              <a:pathLst>
                <a:path w="60660" h="8114" extrusionOk="0">
                  <a:moveTo>
                    <a:pt x="56603" y="1"/>
                  </a:moveTo>
                  <a:lnTo>
                    <a:pt x="56603" y="1050"/>
                  </a:lnTo>
                  <a:lnTo>
                    <a:pt x="56690" y="1050"/>
                  </a:lnTo>
                  <a:cubicBezTo>
                    <a:pt x="58302" y="1092"/>
                    <a:pt x="59610" y="2431"/>
                    <a:pt x="59610" y="4057"/>
                  </a:cubicBezTo>
                  <a:cubicBezTo>
                    <a:pt x="59610" y="5711"/>
                    <a:pt x="58257" y="7061"/>
                    <a:pt x="56603" y="7061"/>
                  </a:cubicBezTo>
                  <a:cubicBezTo>
                    <a:pt x="54977" y="7061"/>
                    <a:pt x="53655" y="5766"/>
                    <a:pt x="53597" y="4157"/>
                  </a:cubicBezTo>
                  <a:lnTo>
                    <a:pt x="53597" y="4057"/>
                  </a:lnTo>
                  <a:lnTo>
                    <a:pt x="53597" y="3954"/>
                  </a:lnTo>
                  <a:lnTo>
                    <a:pt x="53597" y="3926"/>
                  </a:lnTo>
                  <a:cubicBezTo>
                    <a:pt x="53569" y="2877"/>
                    <a:pt x="52692" y="2055"/>
                    <a:pt x="51643" y="2055"/>
                  </a:cubicBezTo>
                  <a:lnTo>
                    <a:pt x="1" y="2055"/>
                  </a:lnTo>
                  <a:lnTo>
                    <a:pt x="1" y="3049"/>
                  </a:lnTo>
                  <a:lnTo>
                    <a:pt x="51656" y="3049"/>
                  </a:lnTo>
                  <a:cubicBezTo>
                    <a:pt x="52160" y="3049"/>
                    <a:pt x="52561" y="3453"/>
                    <a:pt x="52547" y="3954"/>
                  </a:cubicBezTo>
                  <a:lnTo>
                    <a:pt x="52547" y="3971"/>
                  </a:lnTo>
                  <a:lnTo>
                    <a:pt x="52547" y="4057"/>
                  </a:lnTo>
                  <a:lnTo>
                    <a:pt x="52547" y="4157"/>
                  </a:lnTo>
                  <a:cubicBezTo>
                    <a:pt x="52561" y="4848"/>
                    <a:pt x="52747" y="5493"/>
                    <a:pt x="53065" y="6056"/>
                  </a:cubicBezTo>
                  <a:cubicBezTo>
                    <a:pt x="53769" y="7292"/>
                    <a:pt x="55095" y="8114"/>
                    <a:pt x="56603" y="8114"/>
                  </a:cubicBezTo>
                  <a:cubicBezTo>
                    <a:pt x="58847" y="8114"/>
                    <a:pt x="60660" y="6301"/>
                    <a:pt x="60660" y="4057"/>
                  </a:cubicBezTo>
                  <a:cubicBezTo>
                    <a:pt x="60660" y="2545"/>
                    <a:pt x="59824" y="1223"/>
                    <a:pt x="58602" y="533"/>
                  </a:cubicBezTo>
                  <a:cubicBezTo>
                    <a:pt x="58029" y="201"/>
                    <a:pt x="57380" y="15"/>
                    <a:pt x="56690" y="1"/>
                  </a:cubicBezTo>
                  <a:close/>
                </a:path>
              </a:pathLst>
            </a:custGeom>
            <a:grpFill/>
            <a:ln w="19050" cap="flat" cmpd="sng">
              <a:no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17"/>
            <p:cNvSpPr/>
            <p:nvPr/>
          </p:nvSpPr>
          <p:spPr>
            <a:xfrm>
              <a:off x="7025609" y="2186148"/>
              <a:ext cx="1676602" cy="972422"/>
            </a:xfrm>
            <a:custGeom>
              <a:avLst/>
              <a:gdLst/>
              <a:ahLst/>
              <a:cxnLst/>
              <a:rect l="l" t="t" r="r" b="b"/>
              <a:pathLst>
                <a:path w="24108" h="8114" extrusionOk="0">
                  <a:moveTo>
                    <a:pt x="4057" y="1"/>
                  </a:moveTo>
                  <a:cubicBezTo>
                    <a:pt x="1827" y="1"/>
                    <a:pt x="1" y="1827"/>
                    <a:pt x="1" y="4057"/>
                  </a:cubicBezTo>
                  <a:cubicBezTo>
                    <a:pt x="1" y="5583"/>
                    <a:pt x="832" y="6891"/>
                    <a:pt x="2058" y="7595"/>
                  </a:cubicBezTo>
                  <a:cubicBezTo>
                    <a:pt x="2186" y="7668"/>
                    <a:pt x="2331" y="7740"/>
                    <a:pt x="2472" y="7796"/>
                  </a:cubicBezTo>
                  <a:cubicBezTo>
                    <a:pt x="2935" y="7999"/>
                    <a:pt x="3439" y="8113"/>
                    <a:pt x="3984" y="8113"/>
                  </a:cubicBezTo>
                  <a:lnTo>
                    <a:pt x="4057" y="8113"/>
                  </a:lnTo>
                  <a:lnTo>
                    <a:pt x="4057" y="7064"/>
                  </a:lnTo>
                  <a:lnTo>
                    <a:pt x="3971" y="7064"/>
                  </a:lnTo>
                  <a:cubicBezTo>
                    <a:pt x="2317" y="7019"/>
                    <a:pt x="977" y="5610"/>
                    <a:pt x="1064" y="3912"/>
                  </a:cubicBezTo>
                  <a:cubicBezTo>
                    <a:pt x="1136" y="2372"/>
                    <a:pt x="2403" y="1122"/>
                    <a:pt x="3939" y="1050"/>
                  </a:cubicBezTo>
                  <a:lnTo>
                    <a:pt x="4057" y="1050"/>
                  </a:lnTo>
                  <a:cubicBezTo>
                    <a:pt x="5710" y="1050"/>
                    <a:pt x="7064" y="2403"/>
                    <a:pt x="7064" y="4057"/>
                  </a:cubicBezTo>
                  <a:cubicBezTo>
                    <a:pt x="7064" y="4202"/>
                    <a:pt x="7064" y="4343"/>
                    <a:pt x="7078" y="4475"/>
                  </a:cubicBezTo>
                  <a:cubicBezTo>
                    <a:pt x="7178" y="5365"/>
                    <a:pt x="7927" y="6056"/>
                    <a:pt x="8831" y="6056"/>
                  </a:cubicBezTo>
                  <a:lnTo>
                    <a:pt x="24107" y="6056"/>
                  </a:lnTo>
                  <a:lnTo>
                    <a:pt x="24107" y="5065"/>
                  </a:lnTo>
                  <a:lnTo>
                    <a:pt x="9090" y="5065"/>
                  </a:lnTo>
                  <a:cubicBezTo>
                    <a:pt x="8545" y="5065"/>
                    <a:pt x="8113" y="4616"/>
                    <a:pt x="8113" y="4071"/>
                  </a:cubicBezTo>
                  <a:lnTo>
                    <a:pt x="8113" y="4057"/>
                  </a:lnTo>
                  <a:cubicBezTo>
                    <a:pt x="8113" y="3339"/>
                    <a:pt x="7927" y="2648"/>
                    <a:pt x="7582" y="2058"/>
                  </a:cubicBezTo>
                  <a:cubicBezTo>
                    <a:pt x="6891" y="836"/>
                    <a:pt x="5565" y="1"/>
                    <a:pt x="4057" y="1"/>
                  </a:cubicBezTo>
                  <a:close/>
                </a:path>
              </a:pathLst>
            </a:custGeom>
            <a:grpFill/>
            <a:ln w="19050" cap="flat" cmpd="sng">
              <a:no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17"/>
            <p:cNvSpPr/>
            <p:nvPr/>
          </p:nvSpPr>
          <p:spPr>
            <a:xfrm>
              <a:off x="6898086" y="3032603"/>
              <a:ext cx="973980" cy="972422"/>
            </a:xfrm>
            <a:custGeom>
              <a:avLst/>
              <a:gdLst/>
              <a:ahLst/>
              <a:cxnLst/>
              <a:rect l="l" t="t" r="r" b="b"/>
              <a:pathLst>
                <a:path w="8127" h="8114" extrusionOk="0">
                  <a:moveTo>
                    <a:pt x="4071" y="1"/>
                  </a:moveTo>
                  <a:lnTo>
                    <a:pt x="4071" y="1050"/>
                  </a:lnTo>
                  <a:lnTo>
                    <a:pt x="4143" y="1050"/>
                  </a:lnTo>
                  <a:cubicBezTo>
                    <a:pt x="5769" y="1092"/>
                    <a:pt x="7064" y="2431"/>
                    <a:pt x="7064" y="4057"/>
                  </a:cubicBezTo>
                  <a:lnTo>
                    <a:pt x="7064" y="4112"/>
                  </a:lnTo>
                  <a:cubicBezTo>
                    <a:pt x="7033" y="5738"/>
                    <a:pt x="5710" y="7064"/>
                    <a:pt x="4057" y="7064"/>
                  </a:cubicBezTo>
                  <a:cubicBezTo>
                    <a:pt x="2445" y="7064"/>
                    <a:pt x="1122" y="5783"/>
                    <a:pt x="1064" y="4185"/>
                  </a:cubicBezTo>
                  <a:lnTo>
                    <a:pt x="1064" y="4112"/>
                  </a:lnTo>
                  <a:lnTo>
                    <a:pt x="14" y="4112"/>
                  </a:lnTo>
                  <a:cubicBezTo>
                    <a:pt x="14" y="4130"/>
                    <a:pt x="14" y="4157"/>
                    <a:pt x="1" y="4185"/>
                  </a:cubicBezTo>
                  <a:cubicBezTo>
                    <a:pt x="28" y="4861"/>
                    <a:pt x="215" y="5510"/>
                    <a:pt x="532" y="6056"/>
                  </a:cubicBezTo>
                  <a:cubicBezTo>
                    <a:pt x="1236" y="7292"/>
                    <a:pt x="2545" y="8113"/>
                    <a:pt x="4057" y="8113"/>
                  </a:cubicBezTo>
                  <a:cubicBezTo>
                    <a:pt x="6287" y="8113"/>
                    <a:pt x="8099" y="6329"/>
                    <a:pt x="8113" y="4112"/>
                  </a:cubicBezTo>
                  <a:cubicBezTo>
                    <a:pt x="8113" y="4085"/>
                    <a:pt x="8127" y="4071"/>
                    <a:pt x="8127" y="4057"/>
                  </a:cubicBezTo>
                  <a:cubicBezTo>
                    <a:pt x="8127" y="2545"/>
                    <a:pt x="7292" y="1223"/>
                    <a:pt x="6069" y="532"/>
                  </a:cubicBezTo>
                  <a:cubicBezTo>
                    <a:pt x="5683" y="315"/>
                    <a:pt x="5279" y="160"/>
                    <a:pt x="4834" y="73"/>
                  </a:cubicBezTo>
                  <a:cubicBezTo>
                    <a:pt x="4602" y="28"/>
                    <a:pt x="4388" y="1"/>
                    <a:pt x="4143" y="1"/>
                  </a:cubicBezTo>
                  <a:close/>
                </a:path>
              </a:pathLst>
            </a:custGeom>
            <a:grpFill/>
            <a:ln w="19050" cap="flat" cmpd="sng">
              <a:no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 name="Groupe 13"/>
          <p:cNvGrpSpPr/>
          <p:nvPr/>
        </p:nvGrpSpPr>
        <p:grpSpPr>
          <a:xfrm>
            <a:off x="8556139" y="45024"/>
            <a:ext cx="2916701" cy="1020650"/>
            <a:chOff x="8823955" y="179309"/>
            <a:chExt cx="2813895" cy="894362"/>
          </a:xfrm>
        </p:grpSpPr>
        <p:pic>
          <p:nvPicPr>
            <p:cNvPr id="15" name="image3.png">
              <a:extLst>
                <a:ext uri="{FF2B5EF4-FFF2-40B4-BE49-F238E27FC236}">
                  <a16:creationId xmlns:a16="http://schemas.microsoft.com/office/drawing/2014/main" xmlns="" id="{71F1E67F-38CF-4BDE-99B1-23AB70831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052" y="278341"/>
              <a:ext cx="1053798" cy="74327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134" y="179309"/>
              <a:ext cx="823985" cy="59656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8823955" y="704976"/>
              <a:ext cx="1959162" cy="368695"/>
            </a:xfrm>
            <a:prstGeom prst="rect">
              <a:avLst/>
            </a:prstGeom>
            <a:noFill/>
          </p:spPr>
          <p:txBody>
            <a:bodyPr wrap="square" rtlCol="0">
              <a:spAutoFit/>
            </a:bodyPr>
            <a:lstStyle/>
            <a:p>
              <a:pPr algn="ctr"/>
              <a:r>
                <a:rPr lang="fr-FR" altLang="x-none" sz="1067" b="1" dirty="0">
                  <a:solidFill>
                    <a:srgbClr val="5B9BD5">
                      <a:lumMod val="50000"/>
                    </a:srgbClr>
                  </a:solidFill>
                  <a:latin typeface="Segoe UI Symbol" panose="020B0502040204020203" pitchFamily="34" charset="0"/>
                  <a:ea typeface="Segoe UI Symbol" panose="020B0502040204020203" pitchFamily="34" charset="0"/>
                  <a:cs typeface="Times New Roman" panose="02020603050405020304" pitchFamily="18" charset="0"/>
                  <a:sym typeface="Arial"/>
                </a:rPr>
                <a:t>Laboratoire d’Immuno-Oncologie Moléculaire </a:t>
              </a:r>
              <a:r>
                <a:rPr lang="fr-FR" altLang="x-none" sz="1067" b="1" dirty="0">
                  <a:solidFill>
                    <a:srgbClr val="5B9BD5">
                      <a:lumMod val="50000"/>
                    </a:srgbClr>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fr-FR" sz="1067" dirty="0">
                <a:solidFill>
                  <a:srgbClr val="5B9BD5">
                    <a:lumMod val="50000"/>
                  </a:srgbClr>
                </a:solidFill>
                <a:latin typeface="Calibri" panose="020F0502020204030204"/>
                <a:cs typeface="Arial"/>
                <a:sym typeface="Arial"/>
              </a:endParaRPr>
            </a:p>
          </p:txBody>
        </p:sp>
      </p:grpSp>
      <p:sp>
        <p:nvSpPr>
          <p:cNvPr id="20" name="ZoneTexte 19"/>
          <p:cNvSpPr txBox="1"/>
          <p:nvPr/>
        </p:nvSpPr>
        <p:spPr>
          <a:xfrm>
            <a:off x="5074258" y="6373897"/>
            <a:ext cx="1911463" cy="297454"/>
          </a:xfrm>
          <a:prstGeom prst="rect">
            <a:avLst/>
          </a:prstGeom>
          <a:noFill/>
        </p:spPr>
        <p:txBody>
          <a:bodyPr wrap="square" rtlCol="0">
            <a:spAutoFit/>
          </a:bodyPr>
          <a:lstStyle/>
          <a:p>
            <a:pPr>
              <a:buClr>
                <a:srgbClr val="000000"/>
              </a:buClr>
              <a:buFont typeface="Arial"/>
              <a:buNone/>
            </a:pPr>
            <a:r>
              <a:rPr lang="fr-FR" sz="1333" b="1" kern="0" dirty="0">
                <a:solidFill>
                  <a:srgbClr val="F298A0">
                    <a:lumMod val="50000"/>
                  </a:srgbClr>
                </a:solidFill>
                <a:cs typeface="Arial"/>
                <a:sym typeface="Arial"/>
              </a:rPr>
              <a:t>22 Novembre 2024</a:t>
            </a:r>
          </a:p>
        </p:txBody>
      </p:sp>
      <p:sp>
        <p:nvSpPr>
          <p:cNvPr id="3" name="ZoneTexte 2"/>
          <p:cNvSpPr txBox="1"/>
          <p:nvPr/>
        </p:nvSpPr>
        <p:spPr>
          <a:xfrm>
            <a:off x="0" y="131878"/>
            <a:ext cx="4671317" cy="705193"/>
          </a:xfrm>
          <a:prstGeom prst="rect">
            <a:avLst/>
          </a:prstGeom>
          <a:noFill/>
        </p:spPr>
        <p:txBody>
          <a:bodyPr wrap="square" rtlCol="0">
            <a:spAutoFit/>
          </a:bodyPr>
          <a:lstStyle/>
          <a:p>
            <a:pPr algn="ctr">
              <a:lnSpc>
                <a:spcPct val="150000"/>
              </a:lnSpc>
              <a:buClr>
                <a:srgbClr val="000000"/>
              </a:buClr>
              <a:buFont typeface="Arial"/>
              <a:buNone/>
            </a:pPr>
            <a:r>
              <a:rPr lang="fr-FR" sz="1400" b="1" kern="0" dirty="0">
                <a:solidFill>
                  <a:srgbClr val="2E3350">
                    <a:lumMod val="75000"/>
                  </a:srgbClr>
                </a:solidFill>
                <a:latin typeface="Arial Black" panose="020B0A04020102020204" pitchFamily="34" charset="0"/>
                <a:cs typeface="Arial"/>
                <a:sym typeface="Arial"/>
              </a:rPr>
              <a:t>27</a:t>
            </a:r>
            <a:r>
              <a:rPr lang="fr-FR" sz="1400" b="1" kern="0" baseline="30000" dirty="0">
                <a:solidFill>
                  <a:srgbClr val="2E3350">
                    <a:lumMod val="75000"/>
                  </a:srgbClr>
                </a:solidFill>
                <a:latin typeface="Arial Black" panose="020B0A04020102020204" pitchFamily="34" charset="0"/>
                <a:cs typeface="Arial"/>
                <a:sym typeface="Arial"/>
              </a:rPr>
              <a:t>e</a:t>
            </a:r>
            <a:r>
              <a:rPr lang="fr-FR" sz="1400" b="1" kern="0" dirty="0">
                <a:solidFill>
                  <a:srgbClr val="2E3350">
                    <a:lumMod val="75000"/>
                  </a:srgbClr>
                </a:solidFill>
                <a:latin typeface="Arial Black" panose="020B0A04020102020204" pitchFamily="34" charset="0"/>
                <a:cs typeface="Arial"/>
                <a:sym typeface="Arial"/>
              </a:rPr>
              <a:t> Congrès National de Cancérologie et de Radiothérapie </a:t>
            </a:r>
          </a:p>
        </p:txBody>
      </p:sp>
      <p:sp>
        <p:nvSpPr>
          <p:cNvPr id="18" name="Google Shape;61;p17"/>
          <p:cNvSpPr txBox="1">
            <a:spLocks/>
          </p:cNvSpPr>
          <p:nvPr/>
        </p:nvSpPr>
        <p:spPr>
          <a:xfrm>
            <a:off x="3643885" y="4855515"/>
            <a:ext cx="4392889" cy="69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800"/>
              <a:buFont typeface="Roboto"/>
              <a:buNone/>
              <a:defRPr sz="2400" b="0" i="0" u="none" strike="noStrike" cap="none">
                <a:solidFill>
                  <a:schemeClr val="dk1"/>
                </a:solidFill>
                <a:latin typeface="Roboto"/>
                <a:ea typeface="Roboto"/>
                <a:cs typeface="Roboto"/>
                <a:sym typeface="Roboto"/>
              </a:defRPr>
            </a:lvl1pPr>
            <a:lvl2pPr marL="914400" marR="0" lvl="1"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2pPr>
            <a:lvl3pPr marL="1371600" marR="0" lvl="2"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3pPr>
            <a:lvl4pPr marL="1828800" marR="0" lvl="3"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4pPr>
            <a:lvl5pPr marL="2286000" marR="0" lvl="4"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5pPr>
            <a:lvl6pPr marL="2743200" marR="0" lvl="5"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6pPr>
            <a:lvl7pPr marL="3200400" marR="0" lvl="6"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7pPr>
            <a:lvl8pPr marL="3657600" marR="0" lvl="7"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8pPr>
            <a:lvl9pPr marL="4114800" marR="0" lvl="8" indent="-304800" algn="ctr" rtl="0">
              <a:lnSpc>
                <a:spcPct val="100000"/>
              </a:lnSpc>
              <a:spcBef>
                <a:spcPts val="0"/>
              </a:spcBef>
              <a:spcAft>
                <a:spcPts val="0"/>
              </a:spcAft>
              <a:buClr>
                <a:schemeClr val="dk1"/>
              </a:buClr>
              <a:buSzPts val="2800"/>
              <a:buFont typeface="Roboto"/>
              <a:buNone/>
              <a:defRPr sz="3733" b="0" i="0" u="none" strike="noStrike" cap="none">
                <a:solidFill>
                  <a:schemeClr val="dk1"/>
                </a:solidFill>
                <a:latin typeface="Roboto"/>
                <a:ea typeface="Roboto"/>
                <a:cs typeface="Roboto"/>
                <a:sym typeface="Roboto"/>
              </a:defRPr>
            </a:lvl9pPr>
          </a:lstStyle>
          <a:p>
            <a:pPr algn="l"/>
            <a:r>
              <a:rPr lang="fr-FR" sz="2000" kern="0" dirty="0">
                <a:latin typeface="+mn-lt"/>
              </a:rPr>
              <a:t>Dirigé par </a:t>
            </a:r>
            <a:r>
              <a:rPr lang="fr-FR" sz="2000" kern="0" dirty="0" smtClean="0">
                <a:latin typeface="+mn-lt"/>
              </a:rPr>
              <a:t> </a:t>
            </a:r>
            <a:r>
              <a:rPr lang="fr-FR" sz="2667" kern="0" dirty="0" smtClean="0"/>
              <a:t>Pr. Elham Hassen </a:t>
            </a:r>
            <a:endParaRPr lang="fr-FR" sz="2667" kern="0" dirty="0"/>
          </a:p>
        </p:txBody>
      </p:sp>
    </p:spTree>
    <p:extLst>
      <p:ext uri="{BB962C8B-B14F-4D97-AF65-F5344CB8AC3E}">
        <p14:creationId xmlns:p14="http://schemas.microsoft.com/office/powerpoint/2010/main" val="265254090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769818" y="230399"/>
            <a:ext cx="10652363" cy="461665"/>
          </a:xfrm>
          <a:prstGeom prst="rect">
            <a:avLst/>
          </a:prstGeom>
          <a:noFill/>
        </p:spPr>
        <p:style>
          <a:lnRef idx="0">
            <a:scrgbClr r="0" g="0" b="0"/>
          </a:lnRef>
          <a:fillRef idx="1003">
            <a:schemeClr val="lt1"/>
          </a:fillRef>
          <a:effectRef idx="0">
            <a:scrgbClr r="0" g="0" b="0"/>
          </a:effectRef>
          <a:fontRef idx="major"/>
        </p:style>
        <p:txBody>
          <a:bodyPr wrap="square" rtlCol="0">
            <a:spAutoFit/>
          </a:bodyPr>
          <a:lstStyle/>
          <a:p>
            <a:pPr algn="ctr"/>
            <a:r>
              <a:rPr lang="fr-FR" sz="2400" b="1" dirty="0" smtClean="0">
                <a:solidFill>
                  <a:schemeClr val="accent5">
                    <a:lumMod val="50000"/>
                  </a:schemeClr>
                </a:solidFill>
                <a:latin typeface="Arial Black" panose="020B0A04020102020204" pitchFamily="34" charset="0"/>
                <a:cs typeface="Arial" panose="020B0604020202020204" pitchFamily="34" charset="0"/>
              </a:rPr>
              <a:t>Association de l’activité de l’arginase à l’infection par le HPV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a:xfrm>
            <a:off x="11032676" y="6356350"/>
            <a:ext cx="420740" cy="365125"/>
          </a:xfrm>
        </p:spPr>
        <p:txBody>
          <a:bodyPr/>
          <a:lstStyle/>
          <a:p>
            <a:fld id="{4CEDD2F1-6D13-4B16-B87D-F113730B8CA3}" type="slidenum">
              <a:rPr lang="fr-FR" b="1" smtClean="0">
                <a:solidFill>
                  <a:schemeClr val="tx1"/>
                </a:solidFill>
                <a:latin typeface="Arial" panose="020B0604020202020204" pitchFamily="34" charset="0"/>
                <a:cs typeface="Arial" panose="020B0604020202020204" pitchFamily="34" charset="0"/>
              </a:rPr>
              <a:t>10</a:t>
            </a:fld>
            <a:endParaRPr lang="fr-FR" b="1" dirty="0">
              <a:solidFill>
                <a:schemeClr val="tx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98257" y="1803336"/>
            <a:ext cx="6378214" cy="3987863"/>
          </a:xfrm>
          <a:prstGeom prst="rect">
            <a:avLst/>
          </a:prstGeom>
        </p:spPr>
      </p:pic>
      <p:grpSp>
        <p:nvGrpSpPr>
          <p:cNvPr id="3" name="Groupe 2"/>
          <p:cNvGrpSpPr/>
          <p:nvPr/>
        </p:nvGrpSpPr>
        <p:grpSpPr>
          <a:xfrm>
            <a:off x="3435157" y="2669813"/>
            <a:ext cx="1959270" cy="3410947"/>
            <a:chOff x="2270172" y="1234440"/>
            <a:chExt cx="1959270" cy="2590279"/>
          </a:xfrm>
        </p:grpSpPr>
        <p:sp>
          <p:nvSpPr>
            <p:cNvPr id="6" name="Ellipse 5"/>
            <p:cNvSpPr/>
            <p:nvPr/>
          </p:nvSpPr>
          <p:spPr>
            <a:xfrm>
              <a:off x="3184413" y="1234440"/>
              <a:ext cx="1045029" cy="25902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270172" y="1394061"/>
              <a:ext cx="784603" cy="307777"/>
            </a:xfrm>
            <a:prstGeom prst="rect">
              <a:avLst/>
            </a:prstGeom>
            <a:noFill/>
          </p:spPr>
          <p:txBody>
            <a:bodyPr wrap="square" rtlCol="0">
              <a:spAutoFit/>
            </a:bodyPr>
            <a:lstStyle/>
            <a:p>
              <a:r>
                <a:rPr lang="fr-FR" sz="1400" b="1" i="1" dirty="0" smtClean="0">
                  <a:solidFill>
                    <a:srgbClr val="FF0000"/>
                  </a:solidFill>
                </a:rPr>
                <a:t>p</a:t>
              </a:r>
              <a:r>
                <a:rPr lang="fr-FR" sz="1400" b="1" dirty="0" smtClean="0">
                  <a:solidFill>
                    <a:srgbClr val="FF0000"/>
                  </a:solidFill>
                </a:rPr>
                <a:t>&lt;0,02</a:t>
              </a:r>
              <a:endParaRPr lang="fr-FR" sz="1400" b="1" dirty="0">
                <a:solidFill>
                  <a:srgbClr val="FF0000"/>
                </a:solidFill>
              </a:endParaRPr>
            </a:p>
          </p:txBody>
        </p:sp>
      </p:grpSp>
      <p:pic>
        <p:nvPicPr>
          <p:cNvPr id="5" name="Image 4"/>
          <p:cNvPicPr>
            <a:picLocks noChangeAspect="1"/>
          </p:cNvPicPr>
          <p:nvPr/>
        </p:nvPicPr>
        <p:blipFill>
          <a:blip r:embed="rId4"/>
          <a:stretch>
            <a:fillRect/>
          </a:stretch>
        </p:blipFill>
        <p:spPr>
          <a:xfrm>
            <a:off x="6338864" y="1803337"/>
            <a:ext cx="5970956" cy="3987862"/>
          </a:xfrm>
          <a:prstGeom prst="rect">
            <a:avLst/>
          </a:prstGeom>
        </p:spPr>
      </p:pic>
      <p:grpSp>
        <p:nvGrpSpPr>
          <p:cNvPr id="7" name="Groupe 6"/>
          <p:cNvGrpSpPr/>
          <p:nvPr/>
        </p:nvGrpSpPr>
        <p:grpSpPr>
          <a:xfrm>
            <a:off x="9974633" y="2386614"/>
            <a:ext cx="1688900" cy="3694146"/>
            <a:chOff x="9582448" y="1234440"/>
            <a:chExt cx="1444834" cy="3065145"/>
          </a:xfrm>
        </p:grpSpPr>
        <p:sp>
          <p:nvSpPr>
            <p:cNvPr id="10" name="Ellipse 9"/>
            <p:cNvSpPr/>
            <p:nvPr/>
          </p:nvSpPr>
          <p:spPr>
            <a:xfrm>
              <a:off x="10141910" y="1234440"/>
              <a:ext cx="885372" cy="30651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9582448" y="1443217"/>
              <a:ext cx="784603" cy="307777"/>
            </a:xfrm>
            <a:prstGeom prst="rect">
              <a:avLst/>
            </a:prstGeom>
            <a:noFill/>
          </p:spPr>
          <p:txBody>
            <a:bodyPr wrap="square" rtlCol="0">
              <a:spAutoFit/>
            </a:bodyPr>
            <a:lstStyle/>
            <a:p>
              <a:r>
                <a:rPr lang="fr-FR" sz="1400" b="1" i="1" dirty="0" smtClean="0">
                  <a:solidFill>
                    <a:srgbClr val="FF0000"/>
                  </a:solidFill>
                </a:rPr>
                <a:t>p</a:t>
              </a:r>
              <a:r>
                <a:rPr lang="fr-FR" sz="1400" b="1" dirty="0" smtClean="0">
                  <a:solidFill>
                    <a:srgbClr val="FF0000"/>
                  </a:solidFill>
                </a:rPr>
                <a:t>&lt;0,002</a:t>
              </a:r>
              <a:endParaRPr lang="fr-FR" sz="1400" b="1" dirty="0">
                <a:solidFill>
                  <a:srgbClr val="FF0000"/>
                </a:solidFill>
              </a:endParaRPr>
            </a:p>
          </p:txBody>
        </p:sp>
      </p:grpSp>
      <p:grpSp>
        <p:nvGrpSpPr>
          <p:cNvPr id="14" name="Groupe 13"/>
          <p:cNvGrpSpPr/>
          <p:nvPr/>
        </p:nvGrpSpPr>
        <p:grpSpPr>
          <a:xfrm>
            <a:off x="-1" y="104687"/>
            <a:ext cx="12192000" cy="823023"/>
            <a:chOff x="0" y="245048"/>
            <a:chExt cx="12192000" cy="823023"/>
          </a:xfrm>
        </p:grpSpPr>
        <p:cxnSp>
          <p:nvCxnSpPr>
            <p:cNvPr id="15" name="Connecteur droit 14"/>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6"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9878" y="245048"/>
              <a:ext cx="629654" cy="4700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30093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AE9FD74-FAAE-4257-9D70-347782F57B6F}" type="slidenum">
              <a:rPr lang="fr-FR" smtClean="0"/>
              <a:t>11</a:t>
            </a:fld>
            <a:endParaRPr lang="fr-FR"/>
          </a:p>
        </p:txBody>
      </p:sp>
      <p:sp>
        <p:nvSpPr>
          <p:cNvPr id="6" name="ZoneTexte 5"/>
          <p:cNvSpPr txBox="1"/>
          <p:nvPr/>
        </p:nvSpPr>
        <p:spPr>
          <a:xfrm>
            <a:off x="655320" y="252778"/>
            <a:ext cx="10527897" cy="461665"/>
          </a:xfrm>
          <a:prstGeom prst="rect">
            <a:avLst/>
          </a:prstGeom>
          <a:noFill/>
        </p:spPr>
        <p:style>
          <a:lnRef idx="0">
            <a:scrgbClr r="0" g="0" b="0"/>
          </a:lnRef>
          <a:fillRef idx="1003">
            <a:schemeClr val="lt1"/>
          </a:fillRef>
          <a:effectRef idx="0">
            <a:scrgbClr r="0" g="0" b="0"/>
          </a:effectRef>
          <a:fontRef idx="major"/>
        </p:style>
        <p:txBody>
          <a:bodyPr wrap="square" rtlCol="0">
            <a:spAutoFit/>
          </a:bodyPr>
          <a:lstStyle/>
          <a:p>
            <a:pPr algn="ctr"/>
            <a:r>
              <a:rPr lang="fr-FR" sz="2400" b="1" dirty="0" smtClean="0">
                <a:solidFill>
                  <a:schemeClr val="accent5">
                    <a:lumMod val="50000"/>
                  </a:schemeClr>
                </a:solidFill>
                <a:latin typeface="Arial Black" panose="020B0A04020102020204" pitchFamily="34" charset="0"/>
                <a:cs typeface="Arial" panose="020B0604020202020204" pitchFamily="34" charset="0"/>
              </a:rPr>
              <a:t>Association de l’activité de l’arginase à l’infection par le HPV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pic>
        <p:nvPicPr>
          <p:cNvPr id="7" name="Image 6"/>
          <p:cNvPicPr>
            <a:picLocks noChangeAspect="1"/>
          </p:cNvPicPr>
          <p:nvPr/>
        </p:nvPicPr>
        <p:blipFill>
          <a:blip r:embed="rId3"/>
          <a:stretch>
            <a:fillRect/>
          </a:stretch>
        </p:blipFill>
        <p:spPr>
          <a:xfrm>
            <a:off x="2653103" y="1588417"/>
            <a:ext cx="7168476" cy="4642197"/>
          </a:xfrm>
          <a:prstGeom prst="rect">
            <a:avLst/>
          </a:prstGeom>
        </p:spPr>
      </p:pic>
      <p:grpSp>
        <p:nvGrpSpPr>
          <p:cNvPr id="8" name="Groupe 7"/>
          <p:cNvGrpSpPr/>
          <p:nvPr/>
        </p:nvGrpSpPr>
        <p:grpSpPr>
          <a:xfrm>
            <a:off x="6369719" y="2350916"/>
            <a:ext cx="2034560" cy="3699364"/>
            <a:chOff x="5489738" y="3911056"/>
            <a:chExt cx="2034560" cy="2758647"/>
          </a:xfrm>
        </p:grpSpPr>
        <p:sp>
          <p:nvSpPr>
            <p:cNvPr id="4" name="Ellipse 3"/>
            <p:cNvSpPr/>
            <p:nvPr/>
          </p:nvSpPr>
          <p:spPr>
            <a:xfrm>
              <a:off x="6479269" y="3911056"/>
              <a:ext cx="1045029" cy="27586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489738" y="4145696"/>
              <a:ext cx="784603" cy="307777"/>
            </a:xfrm>
            <a:prstGeom prst="rect">
              <a:avLst/>
            </a:prstGeom>
            <a:noFill/>
          </p:spPr>
          <p:txBody>
            <a:bodyPr wrap="square" rtlCol="0">
              <a:spAutoFit/>
            </a:bodyPr>
            <a:lstStyle/>
            <a:p>
              <a:r>
                <a:rPr lang="fr-FR" sz="1400" b="1" i="1" dirty="0" smtClean="0">
                  <a:solidFill>
                    <a:srgbClr val="FF0000"/>
                  </a:solidFill>
                </a:rPr>
                <a:t>p</a:t>
              </a:r>
              <a:r>
                <a:rPr lang="fr-FR" sz="1400" b="1" dirty="0" smtClean="0">
                  <a:solidFill>
                    <a:srgbClr val="FF0000"/>
                  </a:solidFill>
                </a:rPr>
                <a:t>&lt;0,02</a:t>
              </a:r>
              <a:endParaRPr lang="fr-FR" sz="1400" b="1" dirty="0">
                <a:solidFill>
                  <a:srgbClr val="FF0000"/>
                </a:solidFill>
              </a:endParaRPr>
            </a:p>
          </p:txBody>
        </p:sp>
      </p:grpSp>
      <p:grpSp>
        <p:nvGrpSpPr>
          <p:cNvPr id="9" name="Groupe 8"/>
          <p:cNvGrpSpPr/>
          <p:nvPr/>
        </p:nvGrpSpPr>
        <p:grpSpPr>
          <a:xfrm>
            <a:off x="0" y="63521"/>
            <a:ext cx="12192000" cy="986319"/>
            <a:chOff x="0" y="81752"/>
            <a:chExt cx="12192000" cy="986319"/>
          </a:xfrm>
        </p:grpSpPr>
        <p:cxnSp>
          <p:nvCxnSpPr>
            <p:cNvPr id="10" name="Connecteur droit 9"/>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1"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658615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237556523"/>
              </p:ext>
            </p:extLst>
          </p:nvPr>
        </p:nvGraphicFramePr>
        <p:xfrm>
          <a:off x="1046560" y="1990566"/>
          <a:ext cx="10584543" cy="2608584"/>
        </p:xfrm>
        <a:graphic>
          <a:graphicData uri="http://schemas.openxmlformats.org/drawingml/2006/table">
            <a:tbl>
              <a:tblPr firstRow="1" firstCol="1" bandRow="1">
                <a:tableStyleId>{9D7B26C5-4107-4FEC-AEDC-1716B250A1EF}</a:tableStyleId>
              </a:tblPr>
              <a:tblGrid>
                <a:gridCol w="3337478"/>
                <a:gridCol w="1734751"/>
                <a:gridCol w="1885199"/>
                <a:gridCol w="1886222"/>
                <a:gridCol w="870958"/>
                <a:gridCol w="869935"/>
              </a:tblGrid>
              <a:tr h="758497">
                <a:tc>
                  <a:txBody>
                    <a:bodyPr/>
                    <a:lstStyle/>
                    <a:p>
                      <a:pPr algn="l">
                        <a:lnSpc>
                          <a:spcPct val="150000"/>
                        </a:lnSpc>
                        <a:spcAft>
                          <a:spcPts val="0"/>
                        </a:spcAft>
                        <a:tabLst>
                          <a:tab pos="4086225" algn="l"/>
                        </a:tabLst>
                      </a:pPr>
                      <a:r>
                        <a:rPr lang="en-US" sz="1600" dirty="0">
                          <a:effectLst/>
                        </a:rPr>
                        <a:t> </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tabLst>
                          <a:tab pos="4086225" algn="l"/>
                        </a:tabLst>
                      </a:pPr>
                      <a:r>
                        <a:rPr lang="en-US" sz="1600" dirty="0">
                          <a:effectLst/>
                        </a:rPr>
                        <a:t>HPV(-)</a:t>
                      </a:r>
                      <a:endParaRPr lang="fr-FR" sz="1600" dirty="0">
                        <a:effectLst/>
                      </a:endParaRPr>
                    </a:p>
                    <a:p>
                      <a:pPr algn="l">
                        <a:lnSpc>
                          <a:spcPct val="100000"/>
                        </a:lnSpc>
                        <a:spcAft>
                          <a:spcPts val="0"/>
                        </a:spcAft>
                        <a:tabLst>
                          <a:tab pos="4086225" algn="l"/>
                        </a:tabLst>
                      </a:pPr>
                      <a:r>
                        <a:rPr lang="en-US" sz="1600" dirty="0">
                          <a:effectLst/>
                        </a:rPr>
                        <a:t>N=225</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tabLst>
                          <a:tab pos="4086225" algn="l"/>
                        </a:tabLst>
                      </a:pPr>
                      <a:r>
                        <a:rPr lang="en-US" sz="1600" dirty="0">
                          <a:effectLst/>
                        </a:rPr>
                        <a:t>HPV(+) </a:t>
                      </a:r>
                      <a:endParaRPr lang="fr-FR" sz="1600" dirty="0">
                        <a:effectLst/>
                      </a:endParaRPr>
                    </a:p>
                    <a:p>
                      <a:pPr algn="l">
                        <a:lnSpc>
                          <a:spcPct val="100000"/>
                        </a:lnSpc>
                        <a:spcAft>
                          <a:spcPts val="0"/>
                        </a:spcAft>
                        <a:tabLst>
                          <a:tab pos="4086225" algn="l"/>
                        </a:tabLst>
                      </a:pPr>
                      <a:r>
                        <a:rPr lang="en-US" sz="1600" dirty="0">
                          <a:effectLst/>
                        </a:rPr>
                        <a:t>N=70</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tabLst>
                          <a:tab pos="4086225" algn="l"/>
                        </a:tabLst>
                      </a:pPr>
                      <a:r>
                        <a:rPr lang="en-US" sz="1600" dirty="0">
                          <a:effectLst/>
                        </a:rPr>
                        <a:t>HPV oncogene (+)</a:t>
                      </a:r>
                      <a:endParaRPr lang="fr-FR" sz="1600" dirty="0">
                        <a:effectLst/>
                      </a:endParaRPr>
                    </a:p>
                    <a:p>
                      <a:pPr algn="l">
                        <a:lnSpc>
                          <a:spcPct val="100000"/>
                        </a:lnSpc>
                        <a:spcAft>
                          <a:spcPts val="0"/>
                        </a:spcAft>
                        <a:tabLst>
                          <a:tab pos="4086225" algn="l"/>
                        </a:tabLst>
                      </a:pPr>
                      <a:r>
                        <a:rPr lang="en-US" sz="1600" dirty="0">
                          <a:effectLst/>
                        </a:rPr>
                        <a:t>N=38</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tabLst>
                          <a:tab pos="4086225" algn="l"/>
                        </a:tabLst>
                      </a:pPr>
                      <a:r>
                        <a:rPr lang="en-US" sz="1600" i="1" dirty="0">
                          <a:effectLst/>
                        </a:rPr>
                        <a:t>p</a:t>
                      </a:r>
                      <a:r>
                        <a:rPr lang="en-US" sz="1600" dirty="0">
                          <a:effectLst/>
                        </a:rPr>
                        <a:t> value</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tabLst>
                          <a:tab pos="4086225" algn="l"/>
                        </a:tabLst>
                      </a:pPr>
                      <a:r>
                        <a:rPr lang="en-US" sz="1600" i="1" dirty="0">
                          <a:effectLst/>
                        </a:rPr>
                        <a:t>p</a:t>
                      </a:r>
                      <a:r>
                        <a:rPr lang="en-US" sz="1600" i="1" baseline="30000" dirty="0">
                          <a:effectLst/>
                        </a:rPr>
                        <a:t>’</a:t>
                      </a:r>
                      <a:r>
                        <a:rPr lang="en-US" sz="1600" i="1" dirty="0">
                          <a:effectLst/>
                        </a:rPr>
                        <a:t> </a:t>
                      </a:r>
                      <a:r>
                        <a:rPr lang="en-US" sz="1600" dirty="0">
                          <a:effectLst/>
                        </a:rPr>
                        <a:t>value</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48199">
                <a:tc>
                  <a:txBody>
                    <a:bodyPr/>
                    <a:lstStyle/>
                    <a:p>
                      <a:pPr algn="l">
                        <a:lnSpc>
                          <a:spcPct val="150000"/>
                        </a:lnSpc>
                        <a:spcAft>
                          <a:spcPts val="0"/>
                        </a:spcAft>
                        <a:tabLst>
                          <a:tab pos="4086225" algn="l"/>
                        </a:tabLst>
                      </a:pPr>
                      <a:r>
                        <a:rPr lang="en-US" sz="1600" dirty="0">
                          <a:effectLst/>
                        </a:rPr>
                        <a:t>ARG1 mRNA expression median IQR </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l">
                        <a:lnSpc>
                          <a:spcPct val="150000"/>
                        </a:lnSpc>
                        <a:spcAft>
                          <a:spcPts val="0"/>
                        </a:spcAft>
                        <a:tabLst>
                          <a:tab pos="4086225" algn="l"/>
                        </a:tabLst>
                      </a:pPr>
                      <a:r>
                        <a:rPr lang="en-US" sz="1600" dirty="0">
                          <a:effectLst/>
                        </a:rPr>
                        <a:t>0.80 10</a:t>
                      </a:r>
                      <a:r>
                        <a:rPr lang="en-US" sz="1600" baseline="30000" dirty="0">
                          <a:effectLst/>
                        </a:rPr>
                        <a:t>-3</a:t>
                      </a:r>
                      <a:r>
                        <a:rPr lang="en-US" sz="1600" dirty="0">
                          <a:effectLst/>
                        </a:rPr>
                        <a:t> ( 0 -3.82 ) </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l">
                        <a:lnSpc>
                          <a:spcPct val="150000"/>
                        </a:lnSpc>
                        <a:spcAft>
                          <a:spcPts val="0"/>
                        </a:spcAft>
                        <a:tabLst>
                          <a:tab pos="4086225" algn="l"/>
                        </a:tabLst>
                      </a:pPr>
                      <a:r>
                        <a:rPr lang="en-US" sz="1600" dirty="0">
                          <a:effectLst/>
                        </a:rPr>
                        <a:t>3.90 10</a:t>
                      </a:r>
                      <a:r>
                        <a:rPr lang="en-US" sz="1600" baseline="30000" dirty="0">
                          <a:effectLst/>
                        </a:rPr>
                        <a:t>-3</a:t>
                      </a:r>
                      <a:r>
                        <a:rPr lang="en-US" sz="1600" dirty="0">
                          <a:effectLst/>
                        </a:rPr>
                        <a:t> (1.00-8.60)</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l">
                        <a:lnSpc>
                          <a:spcPct val="150000"/>
                        </a:lnSpc>
                        <a:spcAft>
                          <a:spcPts val="0"/>
                        </a:spcAft>
                        <a:tabLst>
                          <a:tab pos="4086225" algn="l"/>
                        </a:tabLst>
                      </a:pPr>
                      <a:r>
                        <a:rPr lang="en-US" sz="1600" dirty="0">
                          <a:effectLst/>
                        </a:rPr>
                        <a:t>4.15 10</a:t>
                      </a:r>
                      <a:r>
                        <a:rPr lang="en-US" sz="1600" baseline="30000" dirty="0">
                          <a:effectLst/>
                        </a:rPr>
                        <a:t>-3</a:t>
                      </a:r>
                      <a:r>
                        <a:rPr lang="en-US" sz="1600" dirty="0">
                          <a:effectLst/>
                        </a:rPr>
                        <a:t> (1.72-7.42)</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l">
                        <a:lnSpc>
                          <a:spcPct val="150000"/>
                        </a:lnSpc>
                        <a:spcAft>
                          <a:spcPts val="0"/>
                        </a:spcAft>
                        <a:tabLst>
                          <a:tab pos="4086225" algn="l"/>
                        </a:tabLst>
                      </a:pPr>
                      <a:r>
                        <a:rPr lang="en-US" sz="1600" dirty="0">
                          <a:effectLst/>
                        </a:rPr>
                        <a:t>0.01</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l">
                        <a:lnSpc>
                          <a:spcPct val="150000"/>
                        </a:lnSpc>
                        <a:spcAft>
                          <a:spcPts val="0"/>
                        </a:spcAft>
                        <a:tabLst>
                          <a:tab pos="4086225" algn="l"/>
                        </a:tabLst>
                      </a:pPr>
                      <a:r>
                        <a:rPr lang="en-US" sz="1600" dirty="0">
                          <a:effectLst/>
                        </a:rPr>
                        <a:t>0.03</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748199">
                <a:tc>
                  <a:txBody>
                    <a:bodyPr/>
                    <a:lstStyle/>
                    <a:p>
                      <a:pPr algn="l">
                        <a:lnSpc>
                          <a:spcPct val="150000"/>
                        </a:lnSpc>
                        <a:spcAft>
                          <a:spcPts val="0"/>
                        </a:spcAft>
                        <a:tabLst>
                          <a:tab pos="4086225" algn="l"/>
                        </a:tabLst>
                      </a:pPr>
                      <a:r>
                        <a:rPr lang="en-US" sz="1600" dirty="0">
                          <a:effectLst/>
                        </a:rPr>
                        <a:t>ARG2 mRNA expression median IQR</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tabLst>
                          <a:tab pos="4086225" algn="l"/>
                        </a:tabLst>
                      </a:pPr>
                      <a:r>
                        <a:rPr lang="en-US" sz="1600">
                          <a:effectLst/>
                        </a:rPr>
                        <a:t>0.56 (0.08-1.71)</a:t>
                      </a:r>
                      <a:endPar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tabLst>
                          <a:tab pos="4086225" algn="l"/>
                        </a:tabLst>
                      </a:pPr>
                      <a:r>
                        <a:rPr lang="en-US" sz="1600">
                          <a:effectLst/>
                        </a:rPr>
                        <a:t>1.28 (0.31-3.36)</a:t>
                      </a:r>
                      <a:endPar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tabLst>
                          <a:tab pos="4086225" algn="l"/>
                        </a:tabLst>
                      </a:pPr>
                      <a:r>
                        <a:rPr lang="en-US" sz="1600" dirty="0">
                          <a:effectLst/>
                        </a:rPr>
                        <a:t>2.68 (1.12-6.79)</a:t>
                      </a:r>
                      <a:endParaRPr lang="fr-F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tabLst>
                          <a:tab pos="4086225" algn="l"/>
                        </a:tabLst>
                      </a:pPr>
                      <a:r>
                        <a:rPr lang="en-US" sz="1600" dirty="0">
                          <a:effectLst/>
                        </a:rPr>
                        <a:t>0.04</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tabLst>
                          <a:tab pos="4086225" algn="l"/>
                        </a:tabLst>
                      </a:pPr>
                      <a:r>
                        <a:rPr lang="en-US" sz="1600" dirty="0">
                          <a:effectLst/>
                        </a:rPr>
                        <a:t>0.01</a:t>
                      </a:r>
                      <a:endParaRPr lang="fr-FR"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353689">
                <a:tc gridSpan="6">
                  <a:txBody>
                    <a:bodyPr/>
                    <a:lstStyle/>
                    <a:p>
                      <a:pPr algn="l">
                        <a:lnSpc>
                          <a:spcPct val="150000"/>
                        </a:lnSpc>
                        <a:spcAft>
                          <a:spcPts val="0"/>
                        </a:spcAft>
                      </a:pPr>
                      <a:r>
                        <a:rPr lang="en-US" sz="1200" kern="1200" dirty="0">
                          <a:effectLst/>
                        </a:rPr>
                        <a:t>p : HPV(-) vs HPV(+) comparison ; p’: HPV(-) vs Oncogenic HPV comparison; IQR: interquartile range </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9" name="Espace réservé du numéro de diapositive 8"/>
          <p:cNvSpPr>
            <a:spLocks noGrp="1"/>
          </p:cNvSpPr>
          <p:nvPr>
            <p:ph type="sldNum" sz="quarter" idx="12"/>
          </p:nvPr>
        </p:nvSpPr>
        <p:spPr>
          <a:xfrm>
            <a:off x="10931856" y="6356350"/>
            <a:ext cx="421943" cy="365125"/>
          </a:xfrm>
        </p:spPr>
        <p:txBody>
          <a:bodyPr/>
          <a:lstStyle/>
          <a:p>
            <a:fld id="{4CEDD2F1-6D13-4B16-B87D-F113730B8CA3}" type="slidenum">
              <a:rPr lang="fr-FR" sz="1600" b="1" smtClean="0">
                <a:solidFill>
                  <a:schemeClr val="tx1"/>
                </a:solidFill>
              </a:rPr>
              <a:t>12</a:t>
            </a:fld>
            <a:endParaRPr lang="fr-FR" sz="1600" b="1" dirty="0">
              <a:solidFill>
                <a:schemeClr val="tx1"/>
              </a:solidFill>
            </a:endParaRPr>
          </a:p>
        </p:txBody>
      </p:sp>
      <p:sp>
        <p:nvSpPr>
          <p:cNvPr id="10" name="ZoneTexte 9"/>
          <p:cNvSpPr txBox="1"/>
          <p:nvPr/>
        </p:nvSpPr>
        <p:spPr>
          <a:xfrm>
            <a:off x="207674" y="262773"/>
            <a:ext cx="11146125" cy="461665"/>
          </a:xfrm>
          <a:prstGeom prst="rect">
            <a:avLst/>
          </a:prstGeom>
          <a:noFill/>
        </p:spPr>
        <p:style>
          <a:lnRef idx="0">
            <a:scrgbClr r="0" g="0" b="0"/>
          </a:lnRef>
          <a:fillRef idx="1003">
            <a:schemeClr val="lt1"/>
          </a:fillRef>
          <a:effectRef idx="0">
            <a:scrgbClr r="0" g="0" b="0"/>
          </a:effectRef>
          <a:fontRef idx="major"/>
        </p:style>
        <p:txBody>
          <a:bodyPr wrap="square" rtlCol="0">
            <a:spAutoFit/>
          </a:bodyPr>
          <a:lstStyle/>
          <a:p>
            <a:pPr algn="ctr"/>
            <a:r>
              <a:rPr lang="fr-FR" sz="2400" b="1" dirty="0" smtClean="0">
                <a:solidFill>
                  <a:schemeClr val="accent5">
                    <a:lumMod val="50000"/>
                  </a:schemeClr>
                </a:solidFill>
                <a:latin typeface="Arial Black" panose="020B0A04020102020204" pitchFamily="34" charset="0"/>
                <a:cs typeface="Arial" panose="020B0604020202020204" pitchFamily="34" charset="0"/>
              </a:rPr>
              <a:t>Association de l’expression de l’arginase à l’infection par le HPV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grpSp>
        <p:nvGrpSpPr>
          <p:cNvPr id="6" name="Groupe 5"/>
          <p:cNvGrpSpPr/>
          <p:nvPr/>
        </p:nvGrpSpPr>
        <p:grpSpPr>
          <a:xfrm>
            <a:off x="1465825" y="5437801"/>
            <a:ext cx="8923989" cy="702882"/>
            <a:chOff x="2193954" y="5764314"/>
            <a:chExt cx="8923989" cy="702882"/>
          </a:xfrm>
        </p:grpSpPr>
        <p:sp>
          <p:nvSpPr>
            <p:cNvPr id="2" name="ZoneTexte 1"/>
            <p:cNvSpPr txBox="1"/>
            <p:nvPr/>
          </p:nvSpPr>
          <p:spPr>
            <a:xfrm>
              <a:off x="2193954" y="5767766"/>
              <a:ext cx="2095019"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l’ARG1 est </a:t>
              </a:r>
              <a:r>
                <a:rPr lang="fr-FR" b="1" dirty="0">
                  <a:solidFill>
                    <a:srgbClr val="C00000"/>
                  </a:solidFill>
                  <a:latin typeface="Arial" panose="020B0604020202020204" pitchFamily="34" charset="0"/>
                  <a:cs typeface="Arial" panose="020B0604020202020204" pitchFamily="34" charset="0"/>
                </a:rPr>
                <a:t>6</a:t>
              </a:r>
              <a:r>
                <a:rPr lang="fr-FR" b="1" dirty="0" smtClean="0">
                  <a:solidFill>
                    <a:srgbClr val="C00000"/>
                  </a:solidFill>
                  <a:latin typeface="Arial" panose="020B0604020202020204" pitchFamily="34" charset="0"/>
                  <a:cs typeface="Arial" panose="020B0604020202020204" pitchFamily="34" charset="0"/>
                </a:rPr>
                <a:t> fois</a:t>
              </a:r>
              <a:endParaRPr lang="fr-FR" dirty="0">
                <a:latin typeface="Arial" panose="020B0604020202020204" pitchFamily="34" charset="0"/>
                <a:cs typeface="Arial" panose="020B0604020202020204" pitchFamily="34" charset="0"/>
              </a:endParaRPr>
            </a:p>
          </p:txBody>
        </p:sp>
        <p:sp>
          <p:nvSpPr>
            <p:cNvPr id="7" name="ZoneTexte 6"/>
            <p:cNvSpPr txBox="1"/>
            <p:nvPr/>
          </p:nvSpPr>
          <p:spPr>
            <a:xfrm>
              <a:off x="2201211" y="6081724"/>
              <a:ext cx="1978905"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l’ARG2 est </a:t>
              </a:r>
              <a:r>
                <a:rPr lang="fr-FR" b="1" dirty="0" smtClean="0">
                  <a:solidFill>
                    <a:schemeClr val="accent1">
                      <a:lumMod val="50000"/>
                    </a:schemeClr>
                  </a:solidFill>
                  <a:latin typeface="Arial" panose="020B0604020202020204" pitchFamily="34" charset="0"/>
                  <a:cs typeface="Arial" panose="020B0604020202020204" pitchFamily="34" charset="0"/>
                </a:rPr>
                <a:t>2 fois</a:t>
              </a:r>
              <a:endParaRPr lang="fr-FR" dirty="0">
                <a:latin typeface="Arial" panose="020B0604020202020204" pitchFamily="34" charset="0"/>
                <a:cs typeface="Arial" panose="020B0604020202020204" pitchFamily="34" charset="0"/>
              </a:endParaRPr>
            </a:p>
          </p:txBody>
        </p:sp>
        <p:sp>
          <p:nvSpPr>
            <p:cNvPr id="3" name="ZoneTexte 2"/>
            <p:cNvSpPr txBox="1"/>
            <p:nvPr/>
          </p:nvSpPr>
          <p:spPr>
            <a:xfrm>
              <a:off x="4296230" y="5921829"/>
              <a:ext cx="6821713" cy="369332"/>
            </a:xfrm>
            <a:prstGeom prst="rect">
              <a:avLst/>
            </a:prstGeom>
            <a:noFill/>
          </p:spPr>
          <p:txBody>
            <a:bodyPr wrap="square" rtlCol="0">
              <a:spAutoFit/>
            </a:bodyPr>
            <a:lstStyle/>
            <a:p>
              <a:r>
                <a:rPr lang="fr-FR" b="1"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 chez </a:t>
              </a:r>
              <a:r>
                <a:rPr lang="fr-FR" b="1" dirty="0">
                  <a:solidFill>
                    <a:srgbClr val="C00000"/>
                  </a:solidFill>
                  <a:latin typeface="Arial" panose="020B0604020202020204" pitchFamily="34" charset="0"/>
                  <a:cs typeface="Arial" panose="020B0604020202020204" pitchFamily="34" charset="0"/>
                </a:rPr>
                <a:t>les femmes HPV(+) </a:t>
              </a:r>
              <a:r>
                <a:rPr lang="fr-FR" dirty="0">
                  <a:latin typeface="Arial" panose="020B0604020202020204" pitchFamily="34" charset="0"/>
                  <a:cs typeface="Arial" panose="020B0604020202020204" pitchFamily="34" charset="0"/>
                </a:rPr>
                <a:t>par rapport aux femmes HPV</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
          <p:nvSpPr>
            <p:cNvPr id="4" name="Parenthèse fermante 3"/>
            <p:cNvSpPr/>
            <p:nvPr/>
          </p:nvSpPr>
          <p:spPr>
            <a:xfrm>
              <a:off x="4071259" y="5764314"/>
              <a:ext cx="217714" cy="702882"/>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solidFill>
                  <a:schemeClr val="accent1">
                    <a:lumMod val="50000"/>
                  </a:schemeClr>
                </a:solidFill>
              </a:endParaRPr>
            </a:p>
          </p:txBody>
        </p:sp>
      </p:grpSp>
      <p:sp>
        <p:nvSpPr>
          <p:cNvPr id="5" name="Ellipse 4"/>
          <p:cNvSpPr/>
          <p:nvPr/>
        </p:nvSpPr>
        <p:spPr>
          <a:xfrm rot="5400000">
            <a:off x="9203133" y="3160874"/>
            <a:ext cx="1844724" cy="528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rot="5400000">
            <a:off x="10068521" y="3146970"/>
            <a:ext cx="1844724" cy="5023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p:cNvGrpSpPr/>
          <p:nvPr/>
        </p:nvGrpSpPr>
        <p:grpSpPr>
          <a:xfrm>
            <a:off x="0" y="22637"/>
            <a:ext cx="12192000" cy="986319"/>
            <a:chOff x="0" y="81752"/>
            <a:chExt cx="12192000" cy="986319"/>
          </a:xfrm>
        </p:grpSpPr>
        <p:cxnSp>
          <p:nvCxnSpPr>
            <p:cNvPr id="13" name="Connecteur droit 12"/>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9232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EDD2F1-6D13-4B16-B87D-F113730B8CA3}" type="slidenum">
              <a:rPr lang="fr-FR" smtClean="0"/>
              <a:t>13</a:t>
            </a:fld>
            <a:endParaRPr lang="fr-FR"/>
          </a:p>
        </p:txBody>
      </p:sp>
      <p:sp>
        <p:nvSpPr>
          <p:cNvPr id="4" name="ZoneTexte 3"/>
          <p:cNvSpPr txBox="1"/>
          <p:nvPr/>
        </p:nvSpPr>
        <p:spPr>
          <a:xfrm>
            <a:off x="-107785" y="154593"/>
            <a:ext cx="11965609" cy="769441"/>
          </a:xfrm>
          <a:prstGeom prst="rect">
            <a:avLst/>
          </a:prstGeom>
          <a:noFill/>
        </p:spPr>
        <p:txBody>
          <a:bodyPr wrap="square" rtlCol="0">
            <a:spAutoFit/>
          </a:bodyPr>
          <a:lstStyle/>
          <a:p>
            <a:pPr algn="ctr"/>
            <a:r>
              <a:rPr lang="fr-FR" sz="2200" b="1" dirty="0">
                <a:solidFill>
                  <a:schemeClr val="accent5">
                    <a:lumMod val="50000"/>
                  </a:schemeClr>
                </a:solidFill>
                <a:latin typeface="Arial Black" panose="020B0A04020102020204" pitchFamily="34" charset="0"/>
                <a:cs typeface="Arial" panose="020B0604020202020204" pitchFamily="34" charset="0"/>
              </a:rPr>
              <a:t>Variation de </a:t>
            </a:r>
            <a:r>
              <a:rPr lang="fr-FR" sz="2200" b="1" dirty="0" smtClean="0">
                <a:solidFill>
                  <a:schemeClr val="accent5">
                    <a:lumMod val="50000"/>
                  </a:schemeClr>
                </a:solidFill>
                <a:latin typeface="Arial Black" panose="020B0A04020102020204" pitchFamily="34" charset="0"/>
                <a:cs typeface="Arial" panose="020B0604020202020204" pitchFamily="34" charset="0"/>
              </a:rPr>
              <a:t>l’activité de </a:t>
            </a:r>
            <a:r>
              <a:rPr lang="fr-FR" sz="2200" b="1" dirty="0">
                <a:solidFill>
                  <a:schemeClr val="accent5">
                    <a:lumMod val="50000"/>
                  </a:schemeClr>
                </a:solidFill>
                <a:latin typeface="Arial Black" panose="020B0A04020102020204" pitchFamily="34" charset="0"/>
                <a:cs typeface="Arial" panose="020B0604020202020204" pitchFamily="34" charset="0"/>
              </a:rPr>
              <a:t>l’arginase en fonction du statut HPV </a:t>
            </a:r>
            <a:endParaRPr lang="fr-FR" sz="2200" b="1" dirty="0" smtClean="0">
              <a:solidFill>
                <a:schemeClr val="accent5">
                  <a:lumMod val="50000"/>
                </a:schemeClr>
              </a:solidFill>
              <a:latin typeface="Arial Black" panose="020B0A04020102020204" pitchFamily="34" charset="0"/>
              <a:cs typeface="Arial" panose="020B0604020202020204" pitchFamily="34" charset="0"/>
            </a:endParaRPr>
          </a:p>
          <a:p>
            <a:pPr algn="ctr"/>
            <a:r>
              <a:rPr lang="fr-FR" sz="2200" b="1" dirty="0" smtClean="0">
                <a:solidFill>
                  <a:schemeClr val="accent5">
                    <a:lumMod val="50000"/>
                  </a:schemeClr>
                </a:solidFill>
                <a:latin typeface="Arial Black" panose="020B0A04020102020204" pitchFamily="34" charset="0"/>
                <a:cs typeface="Arial" panose="020B0604020202020204" pitchFamily="34" charset="0"/>
              </a:rPr>
              <a:t>et  l’inflammation</a:t>
            </a:r>
            <a:endParaRPr lang="fr-FR" sz="2200" b="1" dirty="0">
              <a:solidFill>
                <a:schemeClr val="accent5">
                  <a:lumMod val="50000"/>
                </a:schemeClr>
              </a:solidFill>
              <a:latin typeface="Arial Black" panose="020B0A04020102020204" pitchFamily="34" charset="0"/>
              <a:cs typeface="Arial" panose="020B0604020202020204" pitchFamily="34" charset="0"/>
            </a:endParaRPr>
          </a:p>
        </p:txBody>
      </p:sp>
      <p:sp>
        <p:nvSpPr>
          <p:cNvPr id="6" name="Rectangle 5"/>
          <p:cNvSpPr/>
          <p:nvPr/>
        </p:nvSpPr>
        <p:spPr>
          <a:xfrm>
            <a:off x="1832198" y="5756187"/>
            <a:ext cx="1957587" cy="307777"/>
          </a:xfrm>
          <a:prstGeom prst="rect">
            <a:avLst/>
          </a:prstGeom>
        </p:spPr>
        <p:txBody>
          <a:bodyPr wrap="none">
            <a:spAutoFit/>
          </a:bodyPr>
          <a:lstStyle/>
          <a:p>
            <a:r>
              <a:rPr lang="fr-FR" sz="1400" dirty="0">
                <a:solidFill>
                  <a:srgbClr val="000000"/>
                </a:solidFill>
                <a:latin typeface="Arial" panose="020B0604020202020204" pitchFamily="34" charset="0"/>
                <a:ea typeface="Calibri" panose="020F0502020204030204" pitchFamily="34" charset="0"/>
                <a:cs typeface="Arial" panose="020B0604020202020204" pitchFamily="34" charset="0"/>
              </a:rPr>
              <a:t>(**p&lt;0,01 ;***p&lt;0,001)</a:t>
            </a:r>
            <a:endParaRPr lang="fr-FR" sz="1400" dirty="0">
              <a:latin typeface="Arial" panose="020B0604020202020204" pitchFamily="34" charset="0"/>
              <a:cs typeface="Arial" panose="020B0604020202020204" pitchFamily="34" charset="0"/>
            </a:endParaRPr>
          </a:p>
        </p:txBody>
      </p:sp>
      <p:pic>
        <p:nvPicPr>
          <p:cNvPr id="8" name="Image 7" descr="C:\Users\Lenovo\Downloads\Figure 4.jp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55087"/>
            <a:ext cx="8610600" cy="5183825"/>
          </a:xfrm>
          <a:prstGeom prst="rect">
            <a:avLst/>
          </a:prstGeom>
          <a:noFill/>
          <a:ln>
            <a:noFill/>
          </a:ln>
        </p:spPr>
      </p:pic>
      <p:sp>
        <p:nvSpPr>
          <p:cNvPr id="7" name="Ellipse 6"/>
          <p:cNvSpPr/>
          <p:nvPr/>
        </p:nvSpPr>
        <p:spPr>
          <a:xfrm>
            <a:off x="8167914" y="2242020"/>
            <a:ext cx="885372" cy="32273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0" y="0"/>
            <a:ext cx="12192000" cy="986319"/>
            <a:chOff x="0" y="81752"/>
            <a:chExt cx="12192000" cy="986319"/>
          </a:xfrm>
        </p:grpSpPr>
        <p:cxnSp>
          <p:nvCxnSpPr>
            <p:cNvPr id="10" name="Connecteur droit 9"/>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1"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ZoneTexte 11"/>
          <p:cNvSpPr txBox="1"/>
          <p:nvPr/>
        </p:nvSpPr>
        <p:spPr>
          <a:xfrm>
            <a:off x="7380250" y="2059457"/>
            <a:ext cx="917141" cy="307777"/>
          </a:xfrm>
          <a:prstGeom prst="rect">
            <a:avLst/>
          </a:prstGeom>
          <a:noFill/>
        </p:spPr>
        <p:txBody>
          <a:bodyPr wrap="square" rtlCol="0">
            <a:spAutoFit/>
          </a:bodyPr>
          <a:lstStyle/>
          <a:p>
            <a:r>
              <a:rPr lang="fr-FR" sz="1400" b="1" i="1" dirty="0" smtClean="0">
                <a:solidFill>
                  <a:srgbClr val="FF0000"/>
                </a:solidFill>
              </a:rPr>
              <a:t>p</a:t>
            </a:r>
            <a:r>
              <a:rPr lang="fr-FR" sz="1400" b="1" dirty="0" smtClean="0">
                <a:solidFill>
                  <a:srgbClr val="FF0000"/>
                </a:solidFill>
              </a:rPr>
              <a:t>&lt;0,001</a:t>
            </a:r>
            <a:endParaRPr lang="fr-FR" sz="1400" b="1" dirty="0">
              <a:solidFill>
                <a:srgbClr val="FF0000"/>
              </a:solidFill>
            </a:endParaRPr>
          </a:p>
        </p:txBody>
      </p:sp>
      <p:sp>
        <p:nvSpPr>
          <p:cNvPr id="14" name="Ellipse 13"/>
          <p:cNvSpPr/>
          <p:nvPr/>
        </p:nvSpPr>
        <p:spPr>
          <a:xfrm>
            <a:off x="4676439" y="2245153"/>
            <a:ext cx="885372" cy="32273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008069" y="2109894"/>
            <a:ext cx="917141" cy="307777"/>
          </a:xfrm>
          <a:prstGeom prst="rect">
            <a:avLst/>
          </a:prstGeom>
          <a:noFill/>
        </p:spPr>
        <p:txBody>
          <a:bodyPr wrap="square" rtlCol="0">
            <a:spAutoFit/>
          </a:bodyPr>
          <a:lstStyle/>
          <a:p>
            <a:r>
              <a:rPr lang="fr-FR" sz="1400" b="1" i="1" dirty="0" smtClean="0">
                <a:solidFill>
                  <a:srgbClr val="FF0000"/>
                </a:solidFill>
              </a:rPr>
              <a:t>p</a:t>
            </a:r>
            <a:r>
              <a:rPr lang="fr-FR" sz="1400" b="1" dirty="0" smtClean="0">
                <a:solidFill>
                  <a:srgbClr val="FF0000"/>
                </a:solidFill>
              </a:rPr>
              <a:t>&lt;0,001</a:t>
            </a:r>
            <a:endParaRPr lang="fr-FR" sz="1400" b="1" dirty="0">
              <a:solidFill>
                <a:srgbClr val="FF0000"/>
              </a:solidFill>
            </a:endParaRPr>
          </a:p>
        </p:txBody>
      </p:sp>
    </p:spTree>
    <p:extLst>
      <p:ext uri="{BB962C8B-B14F-4D97-AF65-F5344CB8AC3E}">
        <p14:creationId xmlns:p14="http://schemas.microsoft.com/office/powerpoint/2010/main" val="19093335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EDD2F1-6D13-4B16-B87D-F113730B8CA3}" type="slidenum">
              <a:rPr lang="fr-FR" smtClean="0"/>
              <a:t>14</a:t>
            </a:fld>
            <a:endParaRPr lang="fr-FR"/>
          </a:p>
        </p:txBody>
      </p:sp>
      <p:sp>
        <p:nvSpPr>
          <p:cNvPr id="3" name="Rectangle 2"/>
          <p:cNvSpPr/>
          <p:nvPr/>
        </p:nvSpPr>
        <p:spPr>
          <a:xfrm>
            <a:off x="1307374" y="1837089"/>
            <a:ext cx="9802586" cy="2862322"/>
          </a:xfrm>
          <a:prstGeom prst="rect">
            <a:avLst/>
          </a:prstGeom>
        </p:spPr>
        <p:txBody>
          <a:bodyPr wrap="square">
            <a:spAutoFit/>
          </a:bodyPr>
          <a:lstStyle/>
          <a:p>
            <a:pPr marL="342900" indent="-342900" algn="just">
              <a:lnSpc>
                <a:spcPct val="150000"/>
              </a:lnSpc>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Une forte activité </a:t>
            </a:r>
            <a:r>
              <a:rPr lang="fr-FR" sz="2000" dirty="0">
                <a:latin typeface="Arial" panose="020B0604020202020204" pitchFamily="34" charset="0"/>
                <a:cs typeface="Arial" panose="020B0604020202020204" pitchFamily="34" charset="0"/>
              </a:rPr>
              <a:t>enzymatique </a:t>
            </a:r>
            <a:r>
              <a:rPr lang="fr-FR" sz="2000" dirty="0" smtClean="0">
                <a:latin typeface="Arial" panose="020B0604020202020204" pitchFamily="34" charset="0"/>
                <a:cs typeface="Arial" panose="020B0604020202020204" pitchFamily="34" charset="0"/>
              </a:rPr>
              <a:t>d’arginase et une expression génique élevée d’ARG1 et d’ARG2 sont associées à </a:t>
            </a:r>
            <a:r>
              <a:rPr lang="fr-FR" sz="2000" dirty="0">
                <a:latin typeface="Arial" panose="020B0604020202020204" pitchFamily="34" charset="0"/>
                <a:cs typeface="Arial" panose="020B0604020202020204" pitchFamily="34" charset="0"/>
              </a:rPr>
              <a:t>l’infection par </a:t>
            </a:r>
            <a:r>
              <a:rPr lang="fr-FR" sz="2000" dirty="0" smtClean="0">
                <a:latin typeface="Arial" panose="020B0604020202020204" pitchFamily="34" charset="0"/>
                <a:cs typeface="Arial" panose="020B0604020202020204" pitchFamily="34" charset="0"/>
              </a:rPr>
              <a:t>le HPV, particulièrement les HPV oncogènes.</a:t>
            </a:r>
          </a:p>
          <a:p>
            <a:pPr>
              <a:lnSpc>
                <a:spcPct val="150000"/>
              </a:lnSpc>
              <a:defRPr/>
            </a:pPr>
            <a:endParaRPr lang="fr-FR" sz="2000" dirty="0" smtClean="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Une activité élevée d’arginase est associée à une forte charge virale circulante et la présence de l’inflammation au niveau cervicale .</a:t>
            </a:r>
            <a:r>
              <a:rPr lang="fr-FR" sz="2000" dirty="0" smtClean="0">
                <a:solidFill>
                  <a:srgbClr val="FF0000"/>
                </a:solidFill>
                <a:latin typeface="Arial" panose="020B0604020202020204" pitchFamily="34" charset="0"/>
                <a:cs typeface="Arial" panose="020B0604020202020204" pitchFamily="34" charset="0"/>
              </a:rPr>
              <a:t>  </a:t>
            </a:r>
          </a:p>
        </p:txBody>
      </p:sp>
      <p:pic>
        <p:nvPicPr>
          <p:cNvPr id="7"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9960" y="180150"/>
            <a:ext cx="629654" cy="5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2588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EDD2F1-6D13-4B16-B87D-F113730B8CA3}" type="slidenum">
              <a:rPr lang="fr-FR" smtClean="0"/>
              <a:t>15</a:t>
            </a:fld>
            <a:endParaRPr lang="fr-FR"/>
          </a:p>
        </p:txBody>
      </p:sp>
      <p:sp>
        <p:nvSpPr>
          <p:cNvPr id="3" name="Rectangle 2"/>
          <p:cNvSpPr/>
          <p:nvPr/>
        </p:nvSpPr>
        <p:spPr>
          <a:xfrm>
            <a:off x="637025" y="165455"/>
            <a:ext cx="10793306" cy="769441"/>
          </a:xfrm>
          <a:prstGeom prst="rect">
            <a:avLst/>
          </a:prstGeom>
        </p:spPr>
        <p:txBody>
          <a:bodyPr wrap="square">
            <a:spAutoFit/>
          </a:bodyPr>
          <a:lstStyle/>
          <a:p>
            <a:pPr algn="ctr"/>
            <a:r>
              <a:rPr lang="fr-FR" sz="2200" b="1"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Hypothèse de l’implication </a:t>
            </a:r>
            <a:r>
              <a:rPr lang="fr-FR" sz="2200" b="1" dirty="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de l’arginase dans la susceptibilité à l’infection par le HPV </a:t>
            </a:r>
            <a:endParaRPr lang="fr-FR" sz="2200" b="1" dirty="0">
              <a:solidFill>
                <a:schemeClr val="accent5">
                  <a:lumMod val="50000"/>
                </a:schemeClr>
              </a:solidFill>
              <a:latin typeface="Arial Black" panose="020B0A04020102020204" pitchFamily="34" charset="0"/>
              <a:cs typeface="Arial" panose="020B0604020202020204" pitchFamily="34" charset="0"/>
            </a:endParaRPr>
          </a:p>
        </p:txBody>
      </p:sp>
      <p:sp>
        <p:nvSpPr>
          <p:cNvPr id="5" name="ZoneTexte 4"/>
          <p:cNvSpPr txBox="1"/>
          <p:nvPr/>
        </p:nvSpPr>
        <p:spPr>
          <a:xfrm>
            <a:off x="2034704" y="3422257"/>
            <a:ext cx="2277776" cy="400110"/>
          </a:xfrm>
          <a:prstGeom prst="rect">
            <a:avLst/>
          </a:prstGeom>
          <a:noFill/>
        </p:spPr>
        <p:txBody>
          <a:bodyPr wrap="square" rtlCol="0">
            <a:spAutoFit/>
          </a:bodyPr>
          <a:lstStyle/>
          <a:p>
            <a:r>
              <a:rPr lang="fr-FR" sz="2000" dirty="0">
                <a:solidFill>
                  <a:srgbClr val="C00000"/>
                </a:solidFill>
                <a:latin typeface="Arial" panose="020B0604020202020204" pitchFamily="34" charset="0"/>
                <a:cs typeface="Arial" panose="020B0604020202020204" pitchFamily="34" charset="0"/>
              </a:rPr>
              <a:t>F</a:t>
            </a:r>
            <a:r>
              <a:rPr lang="fr-FR" sz="2000" dirty="0" smtClean="0">
                <a:solidFill>
                  <a:srgbClr val="C00000"/>
                </a:solidFill>
                <a:latin typeface="Arial" panose="020B0604020202020204" pitchFamily="34" charset="0"/>
                <a:cs typeface="Arial" panose="020B0604020202020204" pitchFamily="34" charset="0"/>
              </a:rPr>
              <a:t>emmes  HPV (+) </a:t>
            </a:r>
            <a:endParaRPr lang="fr-FR" sz="2000" dirty="0">
              <a:solidFill>
                <a:srgbClr val="C00000"/>
              </a:solidFill>
              <a:latin typeface="Arial" panose="020B0604020202020204" pitchFamily="34" charset="0"/>
              <a:cs typeface="Arial" panose="020B0604020202020204" pitchFamily="34" charset="0"/>
            </a:endParaRPr>
          </a:p>
        </p:txBody>
      </p:sp>
      <p:sp>
        <p:nvSpPr>
          <p:cNvPr id="6" name="ZoneTexte 5"/>
          <p:cNvSpPr txBox="1"/>
          <p:nvPr/>
        </p:nvSpPr>
        <p:spPr>
          <a:xfrm>
            <a:off x="4389356" y="3333201"/>
            <a:ext cx="3142842"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fr-FR" sz="2000" dirty="0" smtClean="0">
                <a:latin typeface="Arial" panose="020B0604020202020204" pitchFamily="34" charset="0"/>
                <a:cs typeface="Arial" panose="020B0604020202020204" pitchFamily="34" charset="0"/>
              </a:rPr>
              <a:t>Activité enzymatique </a:t>
            </a:r>
          </a:p>
          <a:p>
            <a:pPr marL="342900" indent="-342900">
              <a:lnSpc>
                <a:spcPct val="150000"/>
              </a:lnSpc>
              <a:buFont typeface="Wingdings" panose="05000000000000000000" pitchFamily="2" charset="2"/>
              <a:buChar char="ü"/>
            </a:pPr>
            <a:r>
              <a:rPr lang="fr-FR" sz="2000" dirty="0" smtClean="0">
                <a:latin typeface="Arial" panose="020B0604020202020204" pitchFamily="34" charset="0"/>
                <a:cs typeface="Arial" panose="020B0604020202020204" pitchFamily="34" charset="0"/>
              </a:rPr>
              <a:t>ARG1</a:t>
            </a:r>
          </a:p>
          <a:p>
            <a:pPr marL="342900" indent="-342900">
              <a:lnSpc>
                <a:spcPct val="150000"/>
              </a:lnSpc>
              <a:buFont typeface="Wingdings" panose="05000000000000000000" pitchFamily="2" charset="2"/>
              <a:buChar char="ü"/>
            </a:pPr>
            <a:r>
              <a:rPr lang="fr-FR" sz="2000" dirty="0" smtClean="0">
                <a:latin typeface="Arial" panose="020B0604020202020204" pitchFamily="34" charset="0"/>
                <a:cs typeface="Arial" panose="020B0604020202020204" pitchFamily="34" charset="0"/>
              </a:rPr>
              <a:t>ARG2</a:t>
            </a:r>
            <a:endParaRPr lang="fr-FR" sz="2000" dirty="0">
              <a:latin typeface="Arial" panose="020B0604020202020204" pitchFamily="34" charset="0"/>
              <a:cs typeface="Arial" panose="020B0604020202020204" pitchFamily="34" charset="0"/>
            </a:endParaRPr>
          </a:p>
        </p:txBody>
      </p:sp>
      <p:cxnSp>
        <p:nvCxnSpPr>
          <p:cNvPr id="9" name="Connecteur droit avec flèche 8"/>
          <p:cNvCxnSpPr/>
          <p:nvPr/>
        </p:nvCxnSpPr>
        <p:spPr>
          <a:xfrm flipV="1">
            <a:off x="6924626" y="4034971"/>
            <a:ext cx="367877" cy="4662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657723" y="5352607"/>
            <a:ext cx="7055340" cy="461665"/>
          </a:xfrm>
          <a:prstGeom prst="rect">
            <a:avLst/>
          </a:prstGeom>
          <a:noFill/>
        </p:spPr>
        <p:txBody>
          <a:bodyPr wrap="square" rtlCol="0">
            <a:spAutoFit/>
          </a:bodyPr>
          <a:lstStyle/>
          <a:p>
            <a:r>
              <a:rPr lang="fr-FR" sz="2400" dirty="0">
                <a:solidFill>
                  <a:srgbClr val="C80000"/>
                </a:solidFill>
                <a:latin typeface="Arial Black" panose="020B0A04020102020204" pitchFamily="34" charset="0"/>
              </a:rPr>
              <a:t>L</a:t>
            </a:r>
            <a:r>
              <a:rPr lang="fr-FR" sz="2400" dirty="0" smtClean="0">
                <a:solidFill>
                  <a:srgbClr val="C80000"/>
                </a:solidFill>
                <a:latin typeface="Arial Black" panose="020B0A04020102020204" pitchFamily="34" charset="0"/>
              </a:rPr>
              <a:t>e HPV est un modulateur de l’arginase  </a:t>
            </a:r>
            <a:endParaRPr lang="fr-FR" sz="2400" dirty="0">
              <a:solidFill>
                <a:srgbClr val="C80000"/>
              </a:solidFill>
              <a:latin typeface="Arial Black" panose="020B0A04020102020204" pitchFamily="34" charset="0"/>
            </a:endParaRPr>
          </a:p>
        </p:txBody>
      </p:sp>
      <p:sp>
        <p:nvSpPr>
          <p:cNvPr id="11" name="ZoneTexte 10"/>
          <p:cNvSpPr txBox="1"/>
          <p:nvPr/>
        </p:nvSpPr>
        <p:spPr>
          <a:xfrm>
            <a:off x="7852671" y="3422257"/>
            <a:ext cx="3291155" cy="1631216"/>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L</a:t>
            </a:r>
            <a:r>
              <a:rPr lang="fr-FR" sz="2000" dirty="0" smtClean="0">
                <a:latin typeface="Arial" panose="020B0604020202020204" pitchFamily="34" charset="0"/>
                <a:cs typeface="Arial" panose="020B0604020202020204" pitchFamily="34" charset="0"/>
              </a:rPr>
              <a:t>imiter la biodisponibilité </a:t>
            </a:r>
            <a:r>
              <a:rPr lang="fr-FR" sz="2000" dirty="0">
                <a:latin typeface="Arial" panose="020B0604020202020204" pitchFamily="34" charset="0"/>
                <a:cs typeface="Arial" panose="020B0604020202020204" pitchFamily="34" charset="0"/>
              </a:rPr>
              <a:t>de </a:t>
            </a:r>
            <a:r>
              <a:rPr lang="fr-FR" sz="2000" dirty="0" smtClean="0">
                <a:latin typeface="Arial" panose="020B0604020202020204" pitchFamily="34" charset="0"/>
                <a:cs typeface="Arial" panose="020B0604020202020204" pitchFamily="34" charset="0"/>
              </a:rPr>
              <a:t>l’arginine.</a:t>
            </a:r>
          </a:p>
          <a:p>
            <a:endParaRPr lang="fr-FR" sz="20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Inhiber </a:t>
            </a:r>
            <a:r>
              <a:rPr lang="fr-FR" sz="2000" dirty="0">
                <a:latin typeface="Arial" panose="020B0604020202020204" pitchFamily="34" charset="0"/>
                <a:cs typeface="Arial" panose="020B0604020202020204" pitchFamily="34" charset="0"/>
              </a:rPr>
              <a:t>s</a:t>
            </a:r>
            <a:r>
              <a:rPr lang="fr-FR" sz="2000" dirty="0" smtClean="0">
                <a:latin typeface="Arial" panose="020B0604020202020204" pitchFamily="34" charset="0"/>
                <a:cs typeface="Arial" panose="020B0604020202020204" pitchFamily="34" charset="0"/>
              </a:rPr>
              <a:t>es </a:t>
            </a:r>
            <a:r>
              <a:rPr lang="fr-FR" sz="2000" dirty="0">
                <a:latin typeface="Arial" panose="020B0604020202020204" pitchFamily="34" charset="0"/>
                <a:cs typeface="Arial" panose="020B0604020202020204" pitchFamily="34" charset="0"/>
              </a:rPr>
              <a:t>propriétés </a:t>
            </a:r>
            <a:r>
              <a:rPr lang="fr-FR" sz="2000" dirty="0" smtClean="0">
                <a:latin typeface="Arial" panose="020B0604020202020204" pitchFamily="34" charset="0"/>
                <a:cs typeface="Arial" panose="020B0604020202020204" pitchFamily="34" charset="0"/>
              </a:rPr>
              <a:t>antivirales.</a:t>
            </a:r>
            <a:endParaRPr lang="fr-FR" sz="2000" dirty="0">
              <a:latin typeface="Arial" panose="020B0604020202020204" pitchFamily="34" charset="0"/>
              <a:cs typeface="Arial" panose="020B0604020202020204" pitchFamily="34" charset="0"/>
            </a:endParaRPr>
          </a:p>
        </p:txBody>
      </p:sp>
      <p:graphicFrame>
        <p:nvGraphicFramePr>
          <p:cNvPr id="16" name="Diagramme 15"/>
          <p:cNvGraphicFramePr/>
          <p:nvPr>
            <p:extLst/>
          </p:nvPr>
        </p:nvGraphicFramePr>
        <p:xfrm>
          <a:off x="1828800" y="1080697"/>
          <a:ext cx="8287658" cy="2409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Connecteur droit avec flèche 20"/>
          <p:cNvCxnSpPr/>
          <p:nvPr/>
        </p:nvCxnSpPr>
        <p:spPr>
          <a:xfrm flipV="1">
            <a:off x="6759864" y="3915698"/>
            <a:ext cx="367877" cy="4662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393386" y="6113406"/>
            <a:ext cx="3884397" cy="338554"/>
          </a:xfrm>
          <a:prstGeom prst="rect">
            <a:avLst/>
          </a:prstGeom>
        </p:spPr>
        <p:txBody>
          <a:bodyPr wrap="none">
            <a:spAutoFit/>
          </a:bodyPr>
          <a:lstStyle/>
          <a:p>
            <a:r>
              <a:rPr lang="fr-FR" sz="1600" dirty="0">
                <a:latin typeface="Arial" panose="020B0604020202020204" pitchFamily="34" charset="0"/>
                <a:ea typeface="Calibri" panose="020F0502020204030204" pitchFamily="34" charset="0"/>
                <a:cs typeface="Arial" panose="020B0604020202020204" pitchFamily="34" charset="0"/>
              </a:rPr>
              <a:t>(Ikeda et al., 2012; Sanchez et al., 2016)</a:t>
            </a:r>
            <a:endParaRPr lang="fr-FR" sz="1600" dirty="0">
              <a:latin typeface="Arial" panose="020B0604020202020204" pitchFamily="34" charset="0"/>
              <a:cs typeface="Arial" panose="020B0604020202020204" pitchFamily="34" charset="0"/>
            </a:endParaRPr>
          </a:p>
        </p:txBody>
      </p:sp>
      <p:grpSp>
        <p:nvGrpSpPr>
          <p:cNvPr id="12" name="Groupe 11"/>
          <p:cNvGrpSpPr/>
          <p:nvPr/>
        </p:nvGrpSpPr>
        <p:grpSpPr>
          <a:xfrm>
            <a:off x="13193" y="106068"/>
            <a:ext cx="12192000" cy="986319"/>
            <a:chOff x="-76200" y="81752"/>
            <a:chExt cx="12192000" cy="986319"/>
          </a:xfrm>
        </p:grpSpPr>
        <p:cxnSp>
          <p:nvCxnSpPr>
            <p:cNvPr id="13" name="Connecteur droit 12"/>
            <p:cNvCxnSpPr/>
            <p:nvPr/>
          </p:nvCxnSpPr>
          <p:spPr>
            <a:xfrm flipV="1">
              <a:off x="-7620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21933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C1A2FA37-C9B9-4182-8422-068822ADF83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793AFB95-7854-4634-92C1-DFE76BDFF01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graphicEl>
                                              <a:dgm id="{0F500443-9B1F-4F33-A922-4935B8F5871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graphicEl>
                                              <a:dgm id="{4998E83C-6638-4077-B599-DCA567ACE98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graphicEl>
                                              <a:dgm id="{68C09538-AD7F-4048-A043-061960BB9F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Graphic spid="1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dirty="0">
              <a:latin typeface="Arial" panose="020B0604020202020204" pitchFamily="34" charset="0"/>
            </a:endParaRPr>
          </a:p>
        </p:txBody>
      </p:sp>
      <p:sp>
        <p:nvSpPr>
          <p:cNvPr id="6" name="Rectangle 2"/>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dirty="0">
              <a:latin typeface="Arial" panose="020B0604020202020204" pitchFamily="34" charset="0"/>
            </a:endParaRPr>
          </a:p>
        </p:txBody>
      </p:sp>
      <p:sp>
        <p:nvSpPr>
          <p:cNvPr id="8" name="Rectangle 3"/>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dirty="0">
              <a:latin typeface="Arial" panose="020B0604020202020204" pitchFamily="34" charset="0"/>
            </a:endParaRPr>
          </a:p>
        </p:txBody>
      </p:sp>
      <p:sp>
        <p:nvSpPr>
          <p:cNvPr id="10" name="Rectangle 4"/>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dirty="0">
              <a:latin typeface="Arial" panose="020B0604020202020204" pitchFamily="34" charset="0"/>
            </a:endParaRPr>
          </a:p>
        </p:txBody>
      </p:sp>
      <p:sp>
        <p:nvSpPr>
          <p:cNvPr id="14" name="Espace réservé du numéro de diapositive 13"/>
          <p:cNvSpPr>
            <a:spLocks noGrp="1"/>
          </p:cNvSpPr>
          <p:nvPr>
            <p:ph type="sldNum" sz="quarter" idx="12"/>
          </p:nvPr>
        </p:nvSpPr>
        <p:spPr/>
        <p:txBody>
          <a:bodyPr/>
          <a:lstStyle/>
          <a:p>
            <a:fld id="{C49815C6-60F7-4BC5-9A9D-3324B1766AB0}" type="slidenum">
              <a:rPr lang="fr-FR" smtClean="0"/>
              <a:t>16</a:t>
            </a:fld>
            <a:endParaRPr lang="fr-FR"/>
          </a:p>
        </p:txBody>
      </p:sp>
      <p:grpSp>
        <p:nvGrpSpPr>
          <p:cNvPr id="11" name="Groupe 10"/>
          <p:cNvGrpSpPr/>
          <p:nvPr/>
        </p:nvGrpSpPr>
        <p:grpSpPr>
          <a:xfrm>
            <a:off x="-122714" y="1542097"/>
            <a:ext cx="10916004" cy="4996815"/>
            <a:chOff x="-122714" y="1542097"/>
            <a:chExt cx="10916004" cy="4996815"/>
          </a:xfrm>
        </p:grpSpPr>
        <p:cxnSp>
          <p:nvCxnSpPr>
            <p:cNvPr id="35" name="Connecteur droit avec flèche 34"/>
            <p:cNvCxnSpPr/>
            <p:nvPr/>
          </p:nvCxnSpPr>
          <p:spPr>
            <a:xfrm flipV="1">
              <a:off x="1825115" y="3278973"/>
              <a:ext cx="0" cy="35410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4" name="ZoneTexte 43"/>
            <p:cNvSpPr txBox="1"/>
            <p:nvPr/>
          </p:nvSpPr>
          <p:spPr>
            <a:xfrm>
              <a:off x="6841853" y="3550978"/>
              <a:ext cx="2774464" cy="369332"/>
            </a:xfrm>
            <a:prstGeom prst="rect">
              <a:avLst/>
            </a:prstGeom>
            <a:noFill/>
            <a:ln w="28575">
              <a:noFill/>
            </a:ln>
          </p:spPr>
          <p:txBody>
            <a:bodyPr wrap="square" rtlCol="0">
              <a:spAutoFit/>
            </a:bodyPr>
            <a:lstStyle/>
            <a:p>
              <a:r>
                <a:rPr lang="fr-FR" dirty="0" smtClean="0">
                  <a:latin typeface="Arial" panose="020B0604020202020204" pitchFamily="34" charset="0"/>
                  <a:cs typeface="Arial" panose="020B0604020202020204" pitchFamily="34" charset="0"/>
                </a:rPr>
                <a:t>Une </a:t>
              </a:r>
              <a:r>
                <a:rPr lang="fr-FR" dirty="0">
                  <a:latin typeface="Arial" panose="020B0604020202020204" pitchFamily="34" charset="0"/>
                  <a:cs typeface="Arial" panose="020B0604020202020204" pitchFamily="34" charset="0"/>
                </a:rPr>
                <a:t>charge virale </a:t>
              </a:r>
              <a:r>
                <a:rPr lang="fr-FR" dirty="0" smtClean="0">
                  <a:latin typeface="Arial" panose="020B0604020202020204" pitchFamily="34" charset="0"/>
                  <a:cs typeface="Arial" panose="020B0604020202020204" pitchFamily="34" charset="0"/>
                </a:rPr>
                <a:t>élevée </a:t>
              </a:r>
              <a:endParaRPr lang="fr-FR" dirty="0">
                <a:solidFill>
                  <a:srgbClr val="FF0000"/>
                </a:solidFill>
                <a:latin typeface="Arial" panose="020B0604020202020204" pitchFamily="34" charset="0"/>
                <a:cs typeface="Arial" panose="020B0604020202020204" pitchFamily="34" charset="0"/>
              </a:endParaRPr>
            </a:p>
          </p:txBody>
        </p:sp>
        <p:grpSp>
          <p:nvGrpSpPr>
            <p:cNvPr id="7" name="Groupe 6"/>
            <p:cNvGrpSpPr/>
            <p:nvPr/>
          </p:nvGrpSpPr>
          <p:grpSpPr>
            <a:xfrm>
              <a:off x="-122714" y="1542097"/>
              <a:ext cx="10916004" cy="4996815"/>
              <a:chOff x="-122714" y="1542097"/>
              <a:chExt cx="10916004" cy="4996815"/>
            </a:xfrm>
          </p:grpSpPr>
          <p:sp>
            <p:nvSpPr>
              <p:cNvPr id="5" name="ZoneTexte 4"/>
              <p:cNvSpPr txBox="1"/>
              <p:nvPr/>
            </p:nvSpPr>
            <p:spPr>
              <a:xfrm>
                <a:off x="4098437" y="4450479"/>
                <a:ext cx="1447800" cy="369332"/>
              </a:xfrm>
              <a:prstGeom prst="rect">
                <a:avLst/>
              </a:prstGeom>
              <a:noFill/>
            </p:spPr>
            <p:txBody>
              <a:bodyPr wrap="square" rtlCol="0">
                <a:spAutoFit/>
              </a:bodyPr>
              <a:lstStyle/>
              <a:p>
                <a:r>
                  <a:rPr lang="fr-FR" b="1" dirty="0" smtClean="0">
                    <a:solidFill>
                      <a:srgbClr val="FF0000"/>
                    </a:solidFill>
                  </a:rPr>
                  <a:t>Promotion</a:t>
                </a:r>
                <a:endParaRPr lang="fr-FR" dirty="0"/>
              </a:p>
            </p:txBody>
          </p:sp>
          <p:sp>
            <p:nvSpPr>
              <p:cNvPr id="50" name="ZoneTexte 49"/>
              <p:cNvSpPr txBox="1"/>
              <p:nvPr/>
            </p:nvSpPr>
            <p:spPr>
              <a:xfrm>
                <a:off x="4149271" y="1701933"/>
                <a:ext cx="1447800" cy="369332"/>
              </a:xfrm>
              <a:prstGeom prst="rect">
                <a:avLst/>
              </a:prstGeom>
              <a:noFill/>
            </p:spPr>
            <p:txBody>
              <a:bodyPr wrap="square" rtlCol="0">
                <a:spAutoFit/>
              </a:bodyPr>
              <a:lstStyle/>
              <a:p>
                <a:r>
                  <a:rPr lang="fr-FR" b="1" dirty="0" smtClean="0">
                    <a:solidFill>
                      <a:srgbClr val="FF0000"/>
                    </a:solidFill>
                  </a:rPr>
                  <a:t>Résolution </a:t>
                </a:r>
                <a:endParaRPr lang="fr-FR" dirty="0"/>
              </a:p>
            </p:txBody>
          </p:sp>
          <p:grpSp>
            <p:nvGrpSpPr>
              <p:cNvPr id="3" name="Groupe 2"/>
              <p:cNvGrpSpPr/>
              <p:nvPr/>
            </p:nvGrpSpPr>
            <p:grpSpPr>
              <a:xfrm>
                <a:off x="-122714" y="1542097"/>
                <a:ext cx="10916004" cy="4996815"/>
                <a:chOff x="-122714" y="1542097"/>
                <a:chExt cx="10916004" cy="4996815"/>
              </a:xfrm>
            </p:grpSpPr>
            <p:sp>
              <p:nvSpPr>
                <p:cNvPr id="26" name="ZoneTexte 25"/>
                <p:cNvSpPr txBox="1"/>
                <p:nvPr/>
              </p:nvSpPr>
              <p:spPr>
                <a:xfrm>
                  <a:off x="7740242" y="4441960"/>
                  <a:ext cx="1447800" cy="369332"/>
                </a:xfrm>
                <a:prstGeom prst="rect">
                  <a:avLst/>
                </a:prstGeom>
                <a:noFill/>
              </p:spPr>
              <p:txBody>
                <a:bodyPr wrap="square" rtlCol="0">
                  <a:spAutoFit/>
                </a:bodyPr>
                <a:lstStyle/>
                <a:p>
                  <a:r>
                    <a:rPr lang="fr-FR" b="1" dirty="0" smtClean="0">
                      <a:solidFill>
                        <a:srgbClr val="FF0000"/>
                      </a:solidFill>
                    </a:rPr>
                    <a:t>Evolution </a:t>
                  </a:r>
                  <a:endParaRPr lang="fr-FR" dirty="0"/>
                </a:p>
              </p:txBody>
            </p:sp>
            <p:sp>
              <p:nvSpPr>
                <p:cNvPr id="9" name="ZoneTexte 8"/>
                <p:cNvSpPr txBox="1"/>
                <p:nvPr/>
              </p:nvSpPr>
              <p:spPr>
                <a:xfrm>
                  <a:off x="-122714" y="3746528"/>
                  <a:ext cx="4219151" cy="646331"/>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Activité </a:t>
                  </a:r>
                  <a:r>
                    <a:rPr lang="fr-FR" dirty="0">
                      <a:latin typeface="Arial" panose="020B0604020202020204" pitchFamily="34" charset="0"/>
                      <a:cs typeface="Arial" panose="020B0604020202020204" pitchFamily="34" charset="0"/>
                    </a:rPr>
                    <a:t>de </a:t>
                  </a:r>
                  <a:r>
                    <a:rPr lang="fr-FR" dirty="0" smtClean="0">
                      <a:latin typeface="Arial" panose="020B0604020202020204" pitchFamily="34" charset="0"/>
                      <a:cs typeface="Arial" panose="020B0604020202020204" pitchFamily="34" charset="0"/>
                    </a:rPr>
                    <a:t>l’arginase </a:t>
                  </a:r>
                  <a:r>
                    <a:rPr lang="fr-FR" dirty="0" smtClean="0">
                      <a:solidFill>
                        <a:srgbClr val="C00000"/>
                      </a:solidFill>
                      <a:latin typeface="Arial" panose="020B0604020202020204" pitchFamily="34" charset="0"/>
                      <a:cs typeface="Arial" panose="020B0604020202020204" pitchFamily="34" charset="0"/>
                    </a:rPr>
                    <a:t>(+++) </a:t>
                  </a:r>
                </a:p>
                <a:p>
                  <a:pPr algn="ctr"/>
                  <a:r>
                    <a:rPr lang="fr-FR" dirty="0" smtClean="0">
                      <a:latin typeface="Arial" panose="020B0604020202020204" pitchFamily="34" charset="0"/>
                      <a:cs typeface="Arial" panose="020B0604020202020204" pitchFamily="34" charset="0"/>
                    </a:rPr>
                    <a:t> Expression de l’ARG1 et ARG2  </a:t>
                  </a:r>
                  <a:r>
                    <a:rPr lang="fr-FR" dirty="0" smtClean="0">
                      <a:solidFill>
                        <a:srgbClr val="C00000"/>
                      </a:solidFill>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grpSp>
              <p:nvGrpSpPr>
                <p:cNvPr id="46" name="Groupe 45"/>
                <p:cNvGrpSpPr/>
                <p:nvPr/>
              </p:nvGrpSpPr>
              <p:grpSpPr>
                <a:xfrm>
                  <a:off x="1530514" y="4572093"/>
                  <a:ext cx="1138498" cy="1358005"/>
                  <a:chOff x="1397251" y="1565264"/>
                  <a:chExt cx="1452819" cy="1715288"/>
                </a:xfrm>
              </p:grpSpPr>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251" y="2118297"/>
                    <a:ext cx="1452819" cy="1162255"/>
                  </a:xfrm>
                  <a:prstGeom prst="rect">
                    <a:avLst/>
                  </a:prstGeom>
                </p:spPr>
              </p:pic>
              <p:cxnSp>
                <p:nvCxnSpPr>
                  <p:cNvPr id="21" name="Connecteur en angle 20"/>
                  <p:cNvCxnSpPr/>
                  <p:nvPr/>
                </p:nvCxnSpPr>
                <p:spPr>
                  <a:xfrm rot="16200000" flipV="1">
                    <a:off x="1337058" y="1742339"/>
                    <a:ext cx="625781" cy="27163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grpSp>
            <p:sp>
              <p:nvSpPr>
                <p:cNvPr id="34" name="ZoneTexte 33"/>
                <p:cNvSpPr txBox="1"/>
                <p:nvPr/>
              </p:nvSpPr>
              <p:spPr>
                <a:xfrm>
                  <a:off x="1050360" y="5892581"/>
                  <a:ext cx="2224509" cy="646331"/>
                </a:xfrm>
                <a:prstGeom prst="rect">
                  <a:avLst/>
                </a:prstGeom>
                <a:noFill/>
              </p:spPr>
              <p:txBody>
                <a:bodyPr wrap="square" rtlCol="0">
                  <a:spAutoFit/>
                </a:bodyPr>
                <a:lstStyle/>
                <a:p>
                  <a:pPr algn="ctr"/>
                  <a:r>
                    <a:rPr lang="fr-FR" b="1" dirty="0" smtClean="0"/>
                    <a:t>Infection par un HPV oncogène  </a:t>
                  </a:r>
                  <a:endParaRPr lang="fr-FR" b="1" dirty="0"/>
                </a:p>
              </p:txBody>
            </p:sp>
            <p:sp>
              <p:nvSpPr>
                <p:cNvPr id="37" name="Parenthèse ouvrante 36"/>
                <p:cNvSpPr/>
                <p:nvPr/>
              </p:nvSpPr>
              <p:spPr>
                <a:xfrm>
                  <a:off x="4068473" y="1542097"/>
                  <a:ext cx="324000" cy="3827858"/>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38" name="ZoneTexte 37"/>
                <p:cNvSpPr txBox="1"/>
                <p:nvPr/>
              </p:nvSpPr>
              <p:spPr>
                <a:xfrm>
                  <a:off x="5631365" y="1631930"/>
                  <a:ext cx="2775739"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fr-FR" sz="2000" dirty="0" smtClean="0">
                      <a:latin typeface="Arial" panose="020B0604020202020204" pitchFamily="34" charset="0"/>
                      <a:cs typeface="Arial" panose="020B0604020202020204" pitchFamily="34" charset="0"/>
                    </a:rPr>
                    <a:t> Clearance virale  </a:t>
                  </a:r>
                  <a:endParaRPr lang="fr-FR" sz="2000" dirty="0">
                    <a:latin typeface="Arial" panose="020B0604020202020204" pitchFamily="34" charset="0"/>
                    <a:cs typeface="Arial" panose="020B0604020202020204" pitchFamily="34" charset="0"/>
                  </a:endParaRPr>
                </a:p>
              </p:txBody>
            </p:sp>
            <p:sp>
              <p:nvSpPr>
                <p:cNvPr id="39" name="ZoneTexte 38"/>
                <p:cNvSpPr txBox="1"/>
                <p:nvPr/>
              </p:nvSpPr>
              <p:spPr>
                <a:xfrm>
                  <a:off x="5320942" y="2534866"/>
                  <a:ext cx="3143200" cy="923330"/>
                </a:xfrm>
                <a:prstGeom prst="rect">
                  <a:avLst/>
                </a:prstGeom>
                <a:solidFill>
                  <a:schemeClr val="bg1"/>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fr-FR" dirty="0">
                      <a:solidFill>
                        <a:schemeClr val="tx1"/>
                      </a:solidFill>
                      <a:latin typeface="Arial" panose="020B0604020202020204" pitchFamily="34" charset="0"/>
                      <a:cs typeface="Arial" panose="020B0604020202020204" pitchFamily="34" charset="0"/>
                    </a:rPr>
                    <a:t>I</a:t>
                  </a:r>
                  <a:r>
                    <a:rPr lang="fr-FR" dirty="0" smtClean="0">
                      <a:solidFill>
                        <a:schemeClr val="tx1"/>
                      </a:solidFill>
                      <a:latin typeface="Arial" panose="020B0604020202020204" pitchFamily="34" charset="0"/>
                      <a:cs typeface="Arial" panose="020B0604020202020204" pitchFamily="34" charset="0"/>
                    </a:rPr>
                    <a:t>nhiber la voie </a:t>
                  </a:r>
                  <a:r>
                    <a:rPr lang="fr-FR" dirty="0" err="1" smtClean="0">
                      <a:solidFill>
                        <a:schemeClr val="tx1"/>
                      </a:solidFill>
                      <a:latin typeface="Arial" panose="020B0604020202020204" pitchFamily="34" charset="0"/>
                      <a:cs typeface="Arial" panose="020B0604020202020204" pitchFamily="34" charset="0"/>
                    </a:rPr>
                    <a:t>iNOS</a:t>
                  </a:r>
                  <a:r>
                    <a:rPr lang="fr-FR" dirty="0" smtClean="0">
                      <a:solidFill>
                        <a:schemeClr val="tx1"/>
                      </a:solidFill>
                      <a:latin typeface="Arial" panose="020B0604020202020204" pitchFamily="34" charset="0"/>
                      <a:cs typeface="Arial" panose="020B0604020202020204" pitchFamily="34" charset="0"/>
                    </a:rPr>
                    <a:t> </a:t>
                  </a:r>
                  <a:endParaRPr lang="fr-FR" dirty="0">
                    <a:solidFill>
                      <a:schemeClr val="tx1"/>
                    </a:solidFill>
                    <a:latin typeface="Arial" panose="020B0604020202020204" pitchFamily="34" charset="0"/>
                    <a:cs typeface="Arial" panose="020B0604020202020204" pitchFamily="34" charset="0"/>
                  </a:endParaRPr>
                </a:p>
                <a:p>
                  <a:pPr>
                    <a:lnSpc>
                      <a:spcPct val="150000"/>
                    </a:lnSpc>
                  </a:pPr>
                  <a:r>
                    <a:rPr lang="fr-FR" dirty="0">
                      <a:solidFill>
                        <a:schemeClr val="tx1"/>
                      </a:solidFill>
                      <a:latin typeface="Arial" panose="020B0604020202020204" pitchFamily="34" charset="0"/>
                      <a:cs typeface="Arial" panose="020B0604020202020204" pitchFamily="34" charset="0"/>
                    </a:rPr>
                    <a:t>A</a:t>
                  </a:r>
                  <a:r>
                    <a:rPr lang="fr-FR" dirty="0" smtClean="0">
                      <a:solidFill>
                        <a:schemeClr val="tx1"/>
                      </a:solidFill>
                      <a:latin typeface="Arial" panose="020B0604020202020204" pitchFamily="34" charset="0"/>
                      <a:cs typeface="Arial" panose="020B0604020202020204" pitchFamily="34" charset="0"/>
                    </a:rPr>
                    <a:t>ltérer la  réponse antivirale</a:t>
                  </a:r>
                  <a:endParaRPr lang="fr-FR" dirty="0">
                    <a:solidFill>
                      <a:schemeClr val="tx1"/>
                    </a:solidFill>
                    <a:latin typeface="Arial" panose="020B0604020202020204" pitchFamily="34" charset="0"/>
                    <a:cs typeface="Arial" panose="020B0604020202020204" pitchFamily="34" charset="0"/>
                  </a:endParaRPr>
                </a:p>
              </p:txBody>
            </p:sp>
            <p:sp>
              <p:nvSpPr>
                <p:cNvPr id="40" name="ZoneTexte 39"/>
                <p:cNvSpPr txBox="1"/>
                <p:nvPr/>
              </p:nvSpPr>
              <p:spPr>
                <a:xfrm>
                  <a:off x="5301786" y="4358476"/>
                  <a:ext cx="2350146"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solidFill>
                        <a:schemeClr val="tx1"/>
                      </a:solidFill>
                      <a:latin typeface="Arial" panose="020B0604020202020204" pitchFamily="34" charset="0"/>
                      <a:cs typeface="Arial" panose="020B0604020202020204" pitchFamily="34" charset="0"/>
                    </a:rPr>
                    <a:t>La </a:t>
                  </a:r>
                  <a:r>
                    <a:rPr lang="fr-FR" dirty="0">
                      <a:solidFill>
                        <a:schemeClr val="tx1"/>
                      </a:solidFill>
                      <a:latin typeface="Arial" panose="020B0604020202020204" pitchFamily="34" charset="0"/>
                      <a:cs typeface="Arial" panose="020B0604020202020204" pitchFamily="34" charset="0"/>
                    </a:rPr>
                    <a:t>persistance </a:t>
                  </a:r>
                  <a:r>
                    <a:rPr lang="fr-FR" dirty="0" smtClean="0">
                      <a:solidFill>
                        <a:schemeClr val="tx1"/>
                      </a:solidFill>
                      <a:latin typeface="Arial" panose="020B0604020202020204" pitchFamily="34" charset="0"/>
                      <a:cs typeface="Arial" panose="020B0604020202020204" pitchFamily="34" charset="0"/>
                    </a:rPr>
                    <a:t>de l’infection </a:t>
                  </a:r>
                  <a:r>
                    <a:rPr lang="fr-FR" dirty="0">
                      <a:solidFill>
                        <a:schemeClr val="tx1"/>
                      </a:solidFill>
                      <a:latin typeface="Arial" panose="020B0604020202020204" pitchFamily="34" charset="0"/>
                      <a:cs typeface="Arial" panose="020B0604020202020204" pitchFamily="34" charset="0"/>
                    </a:rPr>
                    <a:t>virale</a:t>
                  </a:r>
                </a:p>
              </p:txBody>
            </p:sp>
            <p:sp>
              <p:nvSpPr>
                <p:cNvPr id="41" name="ZoneTexte 40"/>
                <p:cNvSpPr txBox="1"/>
                <p:nvPr/>
              </p:nvSpPr>
              <p:spPr>
                <a:xfrm>
                  <a:off x="8875376" y="4356923"/>
                  <a:ext cx="1917914"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solidFill>
                        <a:srgbClr val="FF0000"/>
                      </a:solidFill>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Lésions cervicales  </a:t>
                  </a:r>
                  <a:endParaRPr lang="fr-FR" dirty="0">
                    <a:latin typeface="Arial" panose="020B0604020202020204" pitchFamily="34" charset="0"/>
                    <a:cs typeface="Arial" panose="020B0604020202020204" pitchFamily="34" charset="0"/>
                  </a:endParaRPr>
                </a:p>
              </p:txBody>
            </p:sp>
            <p:sp>
              <p:nvSpPr>
                <p:cNvPr id="49" name="Flèche droite à entaille 48"/>
                <p:cNvSpPr/>
                <p:nvPr/>
              </p:nvSpPr>
              <p:spPr>
                <a:xfrm>
                  <a:off x="7270128" y="4092202"/>
                  <a:ext cx="1917914" cy="283526"/>
                </a:xfrm>
                <a:prstGeom prst="notchedRightArrow">
                  <a:avLst/>
                </a:prstGeom>
                <a:solidFill>
                  <a:srgbClr val="006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oupe 50"/>
                <p:cNvGrpSpPr/>
                <p:nvPr/>
              </p:nvGrpSpPr>
              <p:grpSpPr>
                <a:xfrm>
                  <a:off x="8261983" y="2219458"/>
                  <a:ext cx="1535977" cy="1278742"/>
                  <a:chOff x="302347" y="1945216"/>
                  <a:chExt cx="1554573" cy="1496475"/>
                </a:xfrm>
              </p:grpSpPr>
              <p:pic>
                <p:nvPicPr>
                  <p:cNvPr id="52" name="Imag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24" y="1945216"/>
                    <a:ext cx="1400370" cy="1257475"/>
                  </a:xfrm>
                  <a:prstGeom prst="rect">
                    <a:avLst/>
                  </a:prstGeom>
                </p:spPr>
              </p:pic>
              <p:sp>
                <p:nvSpPr>
                  <p:cNvPr id="53" name="ZoneTexte 52"/>
                  <p:cNvSpPr txBox="1"/>
                  <p:nvPr/>
                </p:nvSpPr>
                <p:spPr>
                  <a:xfrm>
                    <a:off x="302347" y="3009472"/>
                    <a:ext cx="1554573" cy="432219"/>
                  </a:xfrm>
                  <a:prstGeom prst="rect">
                    <a:avLst/>
                  </a:prstGeom>
                  <a:noFill/>
                </p:spPr>
                <p:txBody>
                  <a:bodyPr wrap="square" rtlCol="0">
                    <a:spAutoFit/>
                  </a:bodyPr>
                  <a:lstStyle/>
                  <a:p>
                    <a:r>
                      <a:rPr lang="fr-FR" sz="1400" dirty="0" smtClean="0"/>
                      <a:t>Macrophage</a:t>
                    </a:r>
                    <a:r>
                      <a:rPr lang="fr-FR" dirty="0" smtClean="0"/>
                      <a:t> </a:t>
                    </a:r>
                    <a:r>
                      <a:rPr lang="fr-FR" b="1" dirty="0" smtClean="0"/>
                      <a:t>M2</a:t>
                    </a:r>
                    <a:r>
                      <a:rPr lang="fr-FR" dirty="0" smtClean="0"/>
                      <a:t> </a:t>
                    </a:r>
                    <a:endParaRPr lang="fr-FR" dirty="0"/>
                  </a:p>
                </p:txBody>
              </p:sp>
            </p:grpSp>
            <p:grpSp>
              <p:nvGrpSpPr>
                <p:cNvPr id="55" name="Groupe 54"/>
                <p:cNvGrpSpPr/>
                <p:nvPr/>
              </p:nvGrpSpPr>
              <p:grpSpPr>
                <a:xfrm>
                  <a:off x="543316" y="2513554"/>
                  <a:ext cx="3407101" cy="646331"/>
                  <a:chOff x="408840" y="2150111"/>
                  <a:chExt cx="3407101" cy="646331"/>
                </a:xfrm>
              </p:grpSpPr>
              <p:sp>
                <p:nvSpPr>
                  <p:cNvPr id="36" name="ZoneTexte 35"/>
                  <p:cNvSpPr txBox="1"/>
                  <p:nvPr/>
                </p:nvSpPr>
                <p:spPr>
                  <a:xfrm>
                    <a:off x="408840" y="2150111"/>
                    <a:ext cx="2866029" cy="646331"/>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a:latin typeface="Arial" panose="020B0604020202020204" pitchFamily="34" charset="0"/>
                        <a:cs typeface="Arial" panose="020B0604020202020204" pitchFamily="34" charset="0"/>
                      </a:rPr>
                      <a:t>L’arginase </a:t>
                    </a:r>
                    <a:r>
                      <a:rPr lang="fr-FR" dirty="0" smtClean="0">
                        <a:latin typeface="Arial" panose="020B0604020202020204" pitchFamily="34" charset="0"/>
                        <a:cs typeface="Arial" panose="020B0604020202020204" pitchFamily="34" charset="0"/>
                      </a:rPr>
                      <a:t>régulateur </a:t>
                    </a:r>
                    <a:r>
                      <a:rPr lang="fr-FR" dirty="0">
                        <a:latin typeface="Arial" panose="020B0604020202020204" pitchFamily="34" charset="0"/>
                        <a:cs typeface="Arial" panose="020B0604020202020204" pitchFamily="34" charset="0"/>
                      </a:rPr>
                      <a:t>de l’inflammation </a:t>
                    </a:r>
                  </a:p>
                </p:txBody>
              </p:sp>
              <p:sp>
                <p:nvSpPr>
                  <p:cNvPr id="54" name="Flèche droite 53"/>
                  <p:cNvSpPr/>
                  <p:nvPr/>
                </p:nvSpPr>
                <p:spPr>
                  <a:xfrm>
                    <a:off x="3433804" y="2298050"/>
                    <a:ext cx="382137" cy="368490"/>
                  </a:xfrm>
                  <a:prstGeom prst="rightArrow">
                    <a:avLst/>
                  </a:prstGeom>
                  <a:solidFill>
                    <a:srgbClr val="00636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grpSp>
      </p:grpSp>
      <p:sp>
        <p:nvSpPr>
          <p:cNvPr id="33" name="Rectangle 32"/>
          <p:cNvSpPr/>
          <p:nvPr/>
        </p:nvSpPr>
        <p:spPr>
          <a:xfrm>
            <a:off x="242848" y="250949"/>
            <a:ext cx="11098090" cy="430887"/>
          </a:xfrm>
          <a:prstGeom prst="rect">
            <a:avLst/>
          </a:prstGeom>
        </p:spPr>
        <p:txBody>
          <a:bodyPr wrap="square">
            <a:spAutoFit/>
          </a:bodyPr>
          <a:lstStyle/>
          <a:p>
            <a:pPr algn="ctr"/>
            <a:r>
              <a:rPr lang="fr-FR" sz="2200" b="1" dirty="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I</a:t>
            </a:r>
            <a:r>
              <a:rPr lang="fr-FR" sz="2200" b="1"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mplication </a:t>
            </a:r>
            <a:r>
              <a:rPr lang="fr-FR" sz="2200" b="1" dirty="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de l’arginase dans la susceptibilité à l’infection par le HPV </a:t>
            </a:r>
            <a:endParaRPr lang="fr-FR" sz="2200" b="1" dirty="0">
              <a:solidFill>
                <a:schemeClr val="accent5">
                  <a:lumMod val="50000"/>
                </a:schemeClr>
              </a:solidFill>
              <a:latin typeface="Arial Black" panose="020B0A04020102020204" pitchFamily="34" charset="0"/>
              <a:cs typeface="Arial" panose="020B0604020202020204" pitchFamily="34" charset="0"/>
            </a:endParaRPr>
          </a:p>
        </p:txBody>
      </p:sp>
      <p:grpSp>
        <p:nvGrpSpPr>
          <p:cNvPr id="30" name="Groupe 29"/>
          <p:cNvGrpSpPr/>
          <p:nvPr/>
        </p:nvGrpSpPr>
        <p:grpSpPr>
          <a:xfrm>
            <a:off x="0" y="0"/>
            <a:ext cx="12192000" cy="986319"/>
            <a:chOff x="0" y="81752"/>
            <a:chExt cx="12192000" cy="986319"/>
          </a:xfrm>
        </p:grpSpPr>
        <p:cxnSp>
          <p:nvCxnSpPr>
            <p:cNvPr id="32" name="Connecteur droit 31"/>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42"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32578" y="1125579"/>
            <a:ext cx="1378904" cy="338554"/>
          </a:xfrm>
          <a:prstGeom prst="rect">
            <a:avLst/>
          </a:prstGeom>
        </p:spPr>
        <p:txBody>
          <a:bodyPr wrap="none">
            <a:spAutoFit/>
          </a:bodyPr>
          <a:lstStyle/>
          <a:p>
            <a:r>
              <a:rPr lang="fr-FR" sz="1600" b="1" dirty="0">
                <a:solidFill>
                  <a:srgbClr val="C00000"/>
                </a:solidFill>
                <a:latin typeface="Arial Black" panose="020B0A04020102020204" pitchFamily="34" charset="0"/>
                <a:ea typeface="Calibri" panose="020F0502020204030204" pitchFamily="34" charset="0"/>
                <a:cs typeface="Arial" panose="020B0604020202020204" pitchFamily="34" charset="0"/>
              </a:rPr>
              <a:t>Hypothèse</a:t>
            </a:r>
            <a:endParaRPr lang="fr-FR" sz="1600" dirty="0">
              <a:solidFill>
                <a:srgbClr val="C00000"/>
              </a:solidFill>
            </a:endParaRPr>
          </a:p>
        </p:txBody>
      </p:sp>
    </p:spTree>
    <p:extLst>
      <p:ext uri="{BB962C8B-B14F-4D97-AF65-F5344CB8AC3E}">
        <p14:creationId xmlns:p14="http://schemas.microsoft.com/office/powerpoint/2010/main" val="178346523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AE9FD74-FAAE-4257-9D70-347782F57B6F}" type="slidenum">
              <a:rPr lang="fr-FR" smtClean="0"/>
              <a:t>17</a:t>
            </a:fld>
            <a:endParaRPr lang="fr-FR"/>
          </a:p>
        </p:txBody>
      </p:sp>
      <p:sp>
        <p:nvSpPr>
          <p:cNvPr id="3" name="Rectangle 2"/>
          <p:cNvSpPr/>
          <p:nvPr/>
        </p:nvSpPr>
        <p:spPr>
          <a:xfrm>
            <a:off x="479983" y="2145811"/>
            <a:ext cx="11088970" cy="1131848"/>
          </a:xfrm>
          <a:prstGeom prst="rect">
            <a:avLst/>
          </a:prstGeom>
        </p:spPr>
        <p:txBody>
          <a:bodyPr wrap="square">
            <a:spAutoFit/>
          </a:bodyPr>
          <a:lstStyle/>
          <a:p>
            <a:pPr algn="ctr">
              <a:lnSpc>
                <a:spcPct val="150000"/>
              </a:lnSpc>
              <a:spcBef>
                <a:spcPts val="200"/>
              </a:spcBef>
              <a:spcAft>
                <a:spcPts val="0"/>
              </a:spcAft>
            </a:pPr>
            <a:r>
              <a:rPr lang="fr-FR" sz="24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Evaluation de l’activité enzymatique </a:t>
            </a:r>
            <a:r>
              <a:rPr lang="fr-FR" sz="24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sérique et l’expression génique de </a:t>
            </a:r>
            <a:r>
              <a:rPr lang="fr-FR" sz="24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l’arginase </a:t>
            </a:r>
            <a:r>
              <a:rPr lang="fr-FR" sz="24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a:t>
            </a:r>
            <a:r>
              <a:rPr lang="fr-FR" sz="2400" b="1" dirty="0" smtClean="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hez des femmes avec des lésions cervicales </a:t>
            </a:r>
            <a:endParaRPr lang="fr-FR"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938" y="196629"/>
            <a:ext cx="629654" cy="5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90083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984645" y="668971"/>
            <a:ext cx="7997555" cy="5153979"/>
          </a:xfrm>
          <a:prstGeom prst="rect">
            <a:avLst/>
          </a:prstGeom>
        </p:spPr>
      </p:pic>
      <p:sp>
        <p:nvSpPr>
          <p:cNvPr id="3" name="Espace réservé du numéro de diapositive 2"/>
          <p:cNvSpPr>
            <a:spLocks noGrp="1"/>
          </p:cNvSpPr>
          <p:nvPr>
            <p:ph type="sldNum" sz="quarter" idx="12"/>
          </p:nvPr>
        </p:nvSpPr>
        <p:spPr/>
        <p:txBody>
          <a:bodyPr/>
          <a:lstStyle/>
          <a:p>
            <a:fld id="{0AFBE25D-0DFE-4C9E-A56A-ECAB6E108289}" type="slidenum">
              <a:rPr lang="fr-FR" smtClean="0">
                <a:solidFill>
                  <a:prstClr val="black">
                    <a:tint val="75000"/>
                  </a:prstClr>
                </a:solidFill>
              </a:rPr>
              <a:pPr/>
              <a:t>18</a:t>
            </a:fld>
            <a:endParaRPr lang="fr-FR">
              <a:solidFill>
                <a:prstClr val="black">
                  <a:tint val="75000"/>
                </a:prstClr>
              </a:solidFill>
            </a:endParaRPr>
          </a:p>
        </p:txBody>
      </p:sp>
      <p:pic>
        <p:nvPicPr>
          <p:cNvPr id="5"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938" y="196629"/>
            <a:ext cx="629654" cy="5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74163"/>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AE9FD74-FAAE-4257-9D70-347782F57B6F}" type="slidenum">
              <a:rPr lang="fr-FR" smtClean="0"/>
              <a:t>19</a:t>
            </a:fld>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1532478173"/>
              </p:ext>
            </p:extLst>
          </p:nvPr>
        </p:nvGraphicFramePr>
        <p:xfrm>
          <a:off x="2959308" y="1319182"/>
          <a:ext cx="5209332" cy="5538818"/>
        </p:xfrm>
        <a:graphic>
          <a:graphicData uri="http://schemas.openxmlformats.org/presentationml/2006/ole">
            <mc:AlternateContent xmlns:mc="http://schemas.openxmlformats.org/markup-compatibility/2006">
              <mc:Choice xmlns:v="urn:schemas-microsoft-com:vml" Requires="v">
                <p:oleObj spid="_x0000_s5228" name="Prism 9" r:id="rId4" imgW="2719745" imgH="3180520" progId="Prism9.Document">
                  <p:embed/>
                </p:oleObj>
              </mc:Choice>
              <mc:Fallback>
                <p:oleObj name="Prism 9" r:id="rId4" imgW="2719745" imgH="3180520" progId="Prism9.Document">
                  <p:embed/>
                  <p:pic>
                    <p:nvPicPr>
                      <p:cNvPr id="0" name=""/>
                      <p:cNvPicPr/>
                      <p:nvPr/>
                    </p:nvPicPr>
                    <p:blipFill>
                      <a:blip r:embed="rId5"/>
                      <a:stretch>
                        <a:fillRect/>
                      </a:stretch>
                    </p:blipFill>
                    <p:spPr>
                      <a:xfrm>
                        <a:off x="2959308" y="1319182"/>
                        <a:ext cx="5209332" cy="5538818"/>
                      </a:xfrm>
                      <a:prstGeom prst="rect">
                        <a:avLst/>
                      </a:prstGeom>
                    </p:spPr>
                  </p:pic>
                </p:oleObj>
              </mc:Fallback>
            </mc:AlternateContent>
          </a:graphicData>
        </a:graphic>
      </p:graphicFrame>
      <p:sp>
        <p:nvSpPr>
          <p:cNvPr id="5" name="Rectangle 4"/>
          <p:cNvSpPr/>
          <p:nvPr/>
        </p:nvSpPr>
        <p:spPr>
          <a:xfrm>
            <a:off x="685253" y="86400"/>
            <a:ext cx="10482575" cy="769441"/>
          </a:xfrm>
          <a:prstGeom prst="rect">
            <a:avLst/>
          </a:prstGeom>
        </p:spPr>
        <p:txBody>
          <a:bodyPr wrap="square">
            <a:spAutoFit/>
          </a:bodyPr>
          <a:lstStyle/>
          <a:p>
            <a:pPr algn="ctr">
              <a:spcBef>
                <a:spcPts val="200"/>
              </a:spcBef>
              <a:spcAft>
                <a:spcPts val="0"/>
              </a:spcAft>
            </a:pPr>
            <a:r>
              <a:rPr lang="fr-FR" sz="2200" b="1" dirty="0" smtClean="0">
                <a:solidFill>
                  <a:schemeClr val="accent5">
                    <a:lumMod val="50000"/>
                  </a:schemeClr>
                </a:solidFill>
                <a:latin typeface="Arial Black" panose="020B0A04020102020204" pitchFamily="34" charset="0"/>
                <a:ea typeface="Times New Roman" panose="02020603050405020304" pitchFamily="18" charset="0"/>
                <a:cs typeface="Arial" panose="020B0604020202020204" pitchFamily="34" charset="0"/>
              </a:rPr>
              <a:t>Association de l’activité de l’arginase avec  </a:t>
            </a:r>
            <a:r>
              <a:rPr lang="fr-FR" sz="2200" b="1" dirty="0">
                <a:solidFill>
                  <a:schemeClr val="accent5">
                    <a:lumMod val="50000"/>
                  </a:schemeClr>
                </a:solidFill>
                <a:latin typeface="Arial Black" panose="020B0A04020102020204" pitchFamily="34" charset="0"/>
                <a:ea typeface="Times New Roman" panose="02020603050405020304" pitchFamily="18" charset="0"/>
                <a:cs typeface="Arial" panose="020B0604020202020204" pitchFamily="34" charset="0"/>
              </a:rPr>
              <a:t>la </a:t>
            </a:r>
            <a:r>
              <a:rPr lang="fr-FR" sz="2200" b="1" dirty="0" smtClean="0">
                <a:solidFill>
                  <a:schemeClr val="accent5">
                    <a:lumMod val="50000"/>
                  </a:schemeClr>
                </a:solidFill>
                <a:latin typeface="Arial Black" panose="020B0A04020102020204" pitchFamily="34" charset="0"/>
                <a:ea typeface="Times New Roman" panose="02020603050405020304" pitchFamily="18" charset="0"/>
                <a:cs typeface="Arial" panose="020B0604020202020204" pitchFamily="34" charset="0"/>
              </a:rPr>
              <a:t>survenue et la sévérité  </a:t>
            </a:r>
            <a:r>
              <a:rPr lang="fr-FR" sz="2200" b="1" dirty="0">
                <a:solidFill>
                  <a:schemeClr val="accent5">
                    <a:lumMod val="50000"/>
                  </a:schemeClr>
                </a:solidFill>
                <a:latin typeface="Arial Black" panose="020B0A04020102020204" pitchFamily="34" charset="0"/>
                <a:ea typeface="Times New Roman" panose="02020603050405020304" pitchFamily="18" charset="0"/>
                <a:cs typeface="Arial" panose="020B0604020202020204" pitchFamily="34" charset="0"/>
              </a:rPr>
              <a:t>des lésions cervicales </a:t>
            </a:r>
            <a:endParaRPr lang="fr-FR" sz="2200" b="1" dirty="0">
              <a:solidFill>
                <a:schemeClr val="accent5">
                  <a:lumMod val="50000"/>
                </a:schemeClr>
              </a:solidFill>
              <a:effectLst/>
              <a:latin typeface="Arial Black" panose="020B0A040201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4802841" y="2186774"/>
            <a:ext cx="752129" cy="276999"/>
          </a:xfrm>
          <a:prstGeom prst="rect">
            <a:avLst/>
          </a:prstGeom>
        </p:spPr>
        <p:txBody>
          <a:bodyPr wrap="none">
            <a:spAutoFit/>
          </a:bodyPr>
          <a:lstStyle/>
          <a:p>
            <a:r>
              <a:rPr lang="fr-FR" sz="12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p</a:t>
            </a:r>
            <a:r>
              <a:rPr lang="fr-FR" sz="1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&lt;0,001</a:t>
            </a:r>
            <a:endParaRPr lang="fr-FR" sz="1200" b="1" dirty="0">
              <a:solidFill>
                <a:srgbClr val="FF0000"/>
              </a:solidFill>
              <a:latin typeface="Arial" panose="020B0604020202020204" pitchFamily="34" charset="0"/>
              <a:cs typeface="Arial" panose="020B0604020202020204" pitchFamily="34" charset="0"/>
            </a:endParaRPr>
          </a:p>
        </p:txBody>
      </p:sp>
      <p:grpSp>
        <p:nvGrpSpPr>
          <p:cNvPr id="7" name="Groupe 6"/>
          <p:cNvGrpSpPr/>
          <p:nvPr/>
        </p:nvGrpSpPr>
        <p:grpSpPr>
          <a:xfrm>
            <a:off x="0" y="0"/>
            <a:ext cx="12192000" cy="986319"/>
            <a:chOff x="0" y="81752"/>
            <a:chExt cx="12192000" cy="986319"/>
          </a:xfrm>
        </p:grpSpPr>
        <p:cxnSp>
          <p:nvCxnSpPr>
            <p:cNvPr id="8" name="Connecteur droit 7"/>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9"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6872612" y="1909775"/>
            <a:ext cx="752129" cy="276999"/>
          </a:xfrm>
          <a:prstGeom prst="rect">
            <a:avLst/>
          </a:prstGeom>
        </p:spPr>
        <p:txBody>
          <a:bodyPr wrap="none">
            <a:spAutoFit/>
          </a:bodyPr>
          <a:lstStyle/>
          <a:p>
            <a:r>
              <a:rPr lang="fr-FR" sz="12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p</a:t>
            </a:r>
            <a:r>
              <a:rPr lang="fr-FR" sz="1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&lt;0,001</a:t>
            </a:r>
            <a:endParaRPr lang="fr-FR" sz="1200" b="1" dirty="0">
              <a:solidFill>
                <a:srgbClr val="FF0000"/>
              </a:solidFill>
              <a:latin typeface="Arial" panose="020B0604020202020204" pitchFamily="34" charset="0"/>
              <a:cs typeface="Arial" panose="020B0604020202020204" pitchFamily="34" charset="0"/>
            </a:endParaRPr>
          </a:p>
        </p:txBody>
      </p:sp>
      <p:sp>
        <p:nvSpPr>
          <p:cNvPr id="13" name="Ellipse 12"/>
          <p:cNvSpPr/>
          <p:nvPr/>
        </p:nvSpPr>
        <p:spPr>
          <a:xfrm>
            <a:off x="5401330" y="2314665"/>
            <a:ext cx="705836" cy="30044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7181500" y="2242638"/>
            <a:ext cx="913593" cy="30044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751592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617727" y="6399007"/>
            <a:ext cx="352865" cy="365125"/>
          </a:xfrm>
        </p:spPr>
        <p:txBody>
          <a:bodyPr/>
          <a:lstStyle/>
          <a:p>
            <a:fld id="{4CEDD2F1-6D13-4B16-B87D-F113730B8CA3}" type="slidenum">
              <a:rPr lang="fr-FR" sz="1600" b="1" smtClean="0">
                <a:solidFill>
                  <a:schemeClr val="tx1"/>
                </a:solidFill>
                <a:latin typeface="Arial" panose="020B0604020202020204" pitchFamily="34" charset="0"/>
                <a:cs typeface="Arial" panose="020B0604020202020204" pitchFamily="34" charset="0"/>
              </a:rPr>
              <a:t>2</a:t>
            </a:fld>
            <a:endParaRPr lang="fr-FR" sz="1600" b="1" dirty="0">
              <a:solidFill>
                <a:schemeClr val="tx1"/>
              </a:solidFill>
              <a:latin typeface="Arial" panose="020B0604020202020204" pitchFamily="34" charset="0"/>
              <a:cs typeface="Arial" panose="020B0604020202020204" pitchFamily="34" charset="0"/>
            </a:endParaRPr>
          </a:p>
        </p:txBody>
      </p:sp>
      <p:sp>
        <p:nvSpPr>
          <p:cNvPr id="5" name="ZoneTexte 4"/>
          <p:cNvSpPr txBox="1"/>
          <p:nvPr/>
        </p:nvSpPr>
        <p:spPr>
          <a:xfrm>
            <a:off x="8305824" y="3699493"/>
            <a:ext cx="3664768" cy="830997"/>
          </a:xfrm>
          <a:prstGeom prst="rect">
            <a:avLst/>
          </a:prstGeom>
          <a:noFill/>
        </p:spPr>
        <p:txBody>
          <a:bodyPr wrap="square" rtlCol="0">
            <a:spAutoFit/>
          </a:bodyPr>
          <a:lstStyle/>
          <a:p>
            <a:pPr algn="ctr">
              <a:lnSpc>
                <a:spcPct val="150000"/>
              </a:lnSpc>
            </a:pPr>
            <a:r>
              <a:rPr lang="fr-FR" sz="1600" b="1" dirty="0" smtClean="0">
                <a:solidFill>
                  <a:srgbClr val="FF0000"/>
                </a:solidFill>
                <a:latin typeface="Arial" panose="020B0604020202020204" pitchFamily="34" charset="0"/>
                <a:cs typeface="Arial" panose="020B0604020202020204" pitchFamily="34" charset="0"/>
              </a:rPr>
              <a:t>Type du HPV infectant </a:t>
            </a:r>
          </a:p>
          <a:p>
            <a:pPr algn="ctr">
              <a:lnSpc>
                <a:spcPct val="150000"/>
              </a:lnSpc>
            </a:pPr>
            <a:r>
              <a:rPr lang="fr-FR" sz="1600" b="1" dirty="0">
                <a:solidFill>
                  <a:srgbClr val="FF0000"/>
                </a:solidFill>
                <a:latin typeface="Arial" panose="020B0604020202020204" pitchFamily="34" charset="0"/>
                <a:cs typeface="Arial" panose="020B0604020202020204" pitchFamily="34" charset="0"/>
              </a:rPr>
              <a:t>La charge virale </a:t>
            </a:r>
            <a:endParaRPr lang="fr-FR" sz="1600" b="1" dirty="0" smtClean="0">
              <a:solidFill>
                <a:srgbClr val="FF0000"/>
              </a:solidFill>
              <a:latin typeface="Arial" panose="020B0604020202020204" pitchFamily="34" charset="0"/>
              <a:cs typeface="Arial" panose="020B0604020202020204" pitchFamily="34" charset="0"/>
            </a:endParaRPr>
          </a:p>
        </p:txBody>
      </p:sp>
      <p:sp>
        <p:nvSpPr>
          <p:cNvPr id="13" name="ZoneTexte 12"/>
          <p:cNvSpPr txBox="1"/>
          <p:nvPr/>
        </p:nvSpPr>
        <p:spPr>
          <a:xfrm>
            <a:off x="1806342" y="283731"/>
            <a:ext cx="8427343" cy="461665"/>
          </a:xfrm>
          <a:prstGeom prst="rect">
            <a:avLst/>
          </a:prstGeom>
          <a:noFill/>
        </p:spPr>
        <p:txBody>
          <a:bodyPr wrap="square" rtlCol="0">
            <a:spAutoFit/>
          </a:bodyPr>
          <a:lstStyle/>
          <a:p>
            <a:pPr algn="ctr"/>
            <a:r>
              <a:rPr lang="fr-FR" sz="2400" b="1" dirty="0" smtClean="0">
                <a:solidFill>
                  <a:schemeClr val="accent5">
                    <a:lumMod val="50000"/>
                  </a:schemeClr>
                </a:solidFill>
                <a:latin typeface="Arial Black" panose="020B0A04020102020204" pitchFamily="34" charset="0"/>
                <a:cs typeface="Arial" panose="020B0604020202020204" pitchFamily="34" charset="0"/>
              </a:rPr>
              <a:t>De l’infection aux lésions cervicales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sp>
        <p:nvSpPr>
          <p:cNvPr id="14" name="Rectangle 13"/>
          <p:cNvSpPr/>
          <p:nvPr/>
        </p:nvSpPr>
        <p:spPr>
          <a:xfrm>
            <a:off x="9119540" y="6234726"/>
            <a:ext cx="2851052" cy="523220"/>
          </a:xfrm>
          <a:prstGeom prst="rect">
            <a:avLst/>
          </a:prstGeom>
        </p:spPr>
        <p:txBody>
          <a:bodyPr wrap="square">
            <a:spAutoFit/>
          </a:bodyPr>
          <a:lstStyle/>
          <a:p>
            <a:pPr algn="ctr"/>
            <a:endParaRPr lang="fr-FR" sz="1400" dirty="0">
              <a:latin typeface="Arial" panose="020B0604020202020204" pitchFamily="34" charset="0"/>
              <a:cs typeface="Arial" panose="020B0604020202020204" pitchFamily="34" charset="0"/>
            </a:endParaRPr>
          </a:p>
          <a:p>
            <a:pPr algn="ctr"/>
            <a:r>
              <a:rPr lang="fr-FR" sz="1400" dirty="0" smtClean="0">
                <a:latin typeface="Arial" panose="020B0604020202020204" pitchFamily="34" charset="0"/>
                <a:cs typeface="Arial" panose="020B0604020202020204" pitchFamily="34" charset="0"/>
              </a:rPr>
              <a:t>(D’après </a:t>
            </a:r>
            <a:r>
              <a:rPr lang="fr-FR" sz="1400" dirty="0" err="1" smtClean="0">
                <a:latin typeface="Arial" panose="020B0604020202020204" pitchFamily="34" charset="0"/>
                <a:cs typeface="Arial" panose="020B0604020202020204" pitchFamily="34" charset="0"/>
              </a:rPr>
              <a:t>Hantz</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et </a:t>
            </a:r>
            <a:r>
              <a:rPr lang="fr-FR" sz="1400" dirty="0" smtClean="0">
                <a:latin typeface="Arial" panose="020B0604020202020204" pitchFamily="34" charset="0"/>
                <a:cs typeface="Arial" panose="020B0604020202020204" pitchFamily="34" charset="0"/>
              </a:rPr>
              <a:t>al., 2006)</a:t>
            </a:r>
          </a:p>
        </p:txBody>
      </p:sp>
      <p:sp>
        <p:nvSpPr>
          <p:cNvPr id="29" name="Google Shape;230;p22"/>
          <p:cNvSpPr/>
          <p:nvPr/>
        </p:nvSpPr>
        <p:spPr>
          <a:xfrm rot="5400000">
            <a:off x="10085575" y="858486"/>
            <a:ext cx="163214" cy="2256878"/>
          </a:xfrm>
          <a:custGeom>
            <a:avLst/>
            <a:gdLst/>
            <a:ahLst/>
            <a:cxnLst/>
            <a:rect l="l" t="t" r="r" b="b"/>
            <a:pathLst>
              <a:path w="2149" h="11906" extrusionOk="0">
                <a:moveTo>
                  <a:pt x="1" y="0"/>
                </a:moveTo>
                <a:lnTo>
                  <a:pt x="1" y="9757"/>
                </a:lnTo>
                <a:lnTo>
                  <a:pt x="2149" y="11905"/>
                </a:lnTo>
                <a:lnTo>
                  <a:pt x="2149" y="2209"/>
                </a:lnTo>
                <a:lnTo>
                  <a:pt x="1" y="0"/>
                </a:lnTo>
                <a:close/>
              </a:path>
            </a:pathLst>
          </a:custGeom>
          <a:solidFill>
            <a:srgbClr val="FFFFFF"/>
          </a:solidFill>
          <a:ln w="19050" cap="flat" cmpd="sng">
            <a:solidFill>
              <a:srgbClr val="F298A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Google Shape;234;p22"/>
          <p:cNvSpPr/>
          <p:nvPr/>
        </p:nvSpPr>
        <p:spPr>
          <a:xfrm>
            <a:off x="7612384" y="1420163"/>
            <a:ext cx="534138" cy="223883"/>
          </a:xfrm>
          <a:prstGeom prst="ellipse">
            <a:avLst/>
          </a:prstGeom>
          <a:solidFill>
            <a:srgbClr val="F29164"/>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 sz="1700" b="1" i="0" u="none" strike="noStrike" kern="0" cap="none" spc="0" normalizeH="0" baseline="0" noProof="0" dirty="0" smtClean="0">
                <a:ln>
                  <a:noFill/>
                </a:ln>
                <a:solidFill>
                  <a:srgbClr val="FFFFFF"/>
                </a:solidFill>
                <a:effectLst/>
                <a:uLnTx/>
                <a:uFillTx/>
                <a:latin typeface="Fira Sans Extra Condensed"/>
                <a:ea typeface="Fira Sans Extra Condensed"/>
                <a:cs typeface="Fira Sans Extra Condensed"/>
                <a:sym typeface="Fira Sans Extra Condensed"/>
              </a:rPr>
              <a:t>02</a:t>
            </a:r>
            <a:endParaRPr kumimoji="0" sz="1400" b="1" i="0" u="none" strike="noStrike" kern="0" cap="none" spc="0" normalizeH="0" baseline="0" noProof="0" dirty="0" smtClean="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32" name="Google Shape;235;p22"/>
          <p:cNvSpPr/>
          <p:nvPr/>
        </p:nvSpPr>
        <p:spPr>
          <a:xfrm>
            <a:off x="9900114" y="1420163"/>
            <a:ext cx="534138" cy="223883"/>
          </a:xfrm>
          <a:prstGeom prst="ellipse">
            <a:avLst/>
          </a:prstGeom>
          <a:solidFill>
            <a:srgbClr val="F298A0"/>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 sz="1700" b="1" i="0" u="none" strike="noStrike" kern="0" cap="none" spc="0" normalizeH="0" baseline="0" noProof="0" smtClean="0">
                <a:ln>
                  <a:noFill/>
                </a:ln>
                <a:solidFill>
                  <a:srgbClr val="FFFFFF"/>
                </a:solidFill>
                <a:effectLst/>
                <a:uLnTx/>
                <a:uFillTx/>
                <a:latin typeface="Fira Sans Extra Condensed"/>
                <a:ea typeface="Fira Sans Extra Condensed"/>
                <a:cs typeface="Fira Sans Extra Condensed"/>
                <a:sym typeface="Fira Sans Extra Condensed"/>
              </a:rPr>
              <a:t>03</a:t>
            </a:r>
            <a:endParaRPr kumimoji="0" sz="1400" b="1" i="0" u="none" strike="noStrike" kern="0" cap="none" spc="0" normalizeH="0" baseline="0" noProof="0" smtClean="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33" name="Google Shape;227;p22"/>
          <p:cNvSpPr/>
          <p:nvPr/>
        </p:nvSpPr>
        <p:spPr>
          <a:xfrm rot="5400000">
            <a:off x="7797389" y="694982"/>
            <a:ext cx="164126" cy="2256690"/>
          </a:xfrm>
          <a:custGeom>
            <a:avLst/>
            <a:gdLst/>
            <a:ahLst/>
            <a:cxnLst/>
            <a:rect l="l" t="t" r="r" b="b"/>
            <a:pathLst>
              <a:path w="2161" h="11905" extrusionOk="0">
                <a:moveTo>
                  <a:pt x="2161" y="0"/>
                </a:moveTo>
                <a:lnTo>
                  <a:pt x="1" y="2208"/>
                </a:lnTo>
                <a:lnTo>
                  <a:pt x="1" y="11905"/>
                </a:lnTo>
                <a:lnTo>
                  <a:pt x="2161" y="9757"/>
                </a:lnTo>
                <a:lnTo>
                  <a:pt x="2161" y="0"/>
                </a:lnTo>
                <a:close/>
              </a:path>
            </a:pathLst>
          </a:custGeom>
          <a:solidFill>
            <a:srgbClr val="FFFFFF"/>
          </a:solidFill>
          <a:ln w="19050" cap="flat" cmpd="sng">
            <a:solidFill>
              <a:srgbClr val="F291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Google Shape;228;p22"/>
          <p:cNvSpPr/>
          <p:nvPr/>
        </p:nvSpPr>
        <p:spPr>
          <a:xfrm rot="5400000">
            <a:off x="7797846" y="858581"/>
            <a:ext cx="163214" cy="2256690"/>
          </a:xfrm>
          <a:custGeom>
            <a:avLst/>
            <a:gdLst/>
            <a:ahLst/>
            <a:cxnLst/>
            <a:rect l="l" t="t" r="r" b="b"/>
            <a:pathLst>
              <a:path w="2149" h="11905" extrusionOk="0">
                <a:moveTo>
                  <a:pt x="1" y="0"/>
                </a:moveTo>
                <a:lnTo>
                  <a:pt x="1" y="9757"/>
                </a:lnTo>
                <a:lnTo>
                  <a:pt x="2149" y="11905"/>
                </a:lnTo>
                <a:lnTo>
                  <a:pt x="2149" y="2208"/>
                </a:lnTo>
                <a:lnTo>
                  <a:pt x="1" y="0"/>
                </a:lnTo>
                <a:close/>
              </a:path>
            </a:pathLst>
          </a:custGeom>
          <a:solidFill>
            <a:srgbClr val="FFFFFF"/>
          </a:solidFill>
          <a:ln w="19050" cap="flat" cmpd="sng">
            <a:solidFill>
              <a:srgbClr val="F2916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 name="Google Shape;229;p22"/>
          <p:cNvSpPr/>
          <p:nvPr/>
        </p:nvSpPr>
        <p:spPr>
          <a:xfrm rot="5400000">
            <a:off x="10085120" y="694887"/>
            <a:ext cx="164126" cy="2256878"/>
          </a:xfrm>
          <a:custGeom>
            <a:avLst/>
            <a:gdLst/>
            <a:ahLst/>
            <a:cxnLst/>
            <a:rect l="l" t="t" r="r" b="b"/>
            <a:pathLst>
              <a:path w="2161" h="11906" extrusionOk="0">
                <a:moveTo>
                  <a:pt x="2161" y="0"/>
                </a:moveTo>
                <a:lnTo>
                  <a:pt x="1" y="2209"/>
                </a:lnTo>
                <a:lnTo>
                  <a:pt x="1" y="11905"/>
                </a:lnTo>
                <a:lnTo>
                  <a:pt x="2161" y="9757"/>
                </a:lnTo>
                <a:lnTo>
                  <a:pt x="2161" y="0"/>
                </a:lnTo>
                <a:close/>
              </a:path>
            </a:pathLst>
          </a:custGeom>
          <a:solidFill>
            <a:srgbClr val="FFFFFF"/>
          </a:solidFill>
          <a:ln w="19050" cap="flat" cmpd="sng">
            <a:solidFill>
              <a:srgbClr val="F298A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 name="Google Shape;237;p22"/>
          <p:cNvSpPr txBox="1"/>
          <p:nvPr/>
        </p:nvSpPr>
        <p:spPr>
          <a:xfrm>
            <a:off x="8873622" y="2268405"/>
            <a:ext cx="2751071" cy="534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fr-FR" sz="1400" kern="0" dirty="0">
                <a:solidFill>
                  <a:srgbClr val="000000"/>
                </a:solidFill>
                <a:latin typeface="Arial"/>
                <a:cs typeface="Arial"/>
                <a:sym typeface="Arial"/>
              </a:rPr>
              <a:t>L</a:t>
            </a:r>
            <a:r>
              <a:rPr lang="fr-FR" sz="1400" kern="0" dirty="0" smtClean="0">
                <a:solidFill>
                  <a:srgbClr val="000000"/>
                </a:solidFill>
                <a:latin typeface="Arial"/>
                <a:cs typeface="Arial"/>
                <a:sym typeface="Arial"/>
              </a:rPr>
              <a:t>ésions </a:t>
            </a:r>
            <a:r>
              <a:rPr lang="fr-FR" sz="1400" kern="0" dirty="0">
                <a:solidFill>
                  <a:srgbClr val="000000"/>
                </a:solidFill>
                <a:latin typeface="Arial"/>
                <a:cs typeface="Arial"/>
                <a:sym typeface="Arial"/>
              </a:rPr>
              <a:t>précancéreuses et cancéreuses du col de l’utérus</a:t>
            </a:r>
            <a:endParaRPr sz="1400" kern="0" dirty="0">
              <a:solidFill>
                <a:srgbClr val="2E3350"/>
              </a:solidFill>
              <a:latin typeface="Roboto"/>
              <a:ea typeface="Roboto"/>
              <a:cs typeface="Roboto"/>
              <a:sym typeface="Roboto"/>
            </a:endParaRPr>
          </a:p>
        </p:txBody>
      </p:sp>
      <p:sp>
        <p:nvSpPr>
          <p:cNvPr id="50" name="Google Shape;238;p22"/>
          <p:cNvSpPr txBox="1"/>
          <p:nvPr/>
        </p:nvSpPr>
        <p:spPr>
          <a:xfrm>
            <a:off x="6639472" y="2262798"/>
            <a:ext cx="2234150" cy="534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fr-FR" sz="1400" kern="0" dirty="0">
                <a:solidFill>
                  <a:srgbClr val="000000"/>
                </a:solidFill>
                <a:latin typeface="Arial"/>
                <a:cs typeface="Arial"/>
                <a:sym typeface="Arial"/>
              </a:rPr>
              <a:t>Une infection persistante</a:t>
            </a:r>
            <a:endParaRPr sz="1400" kern="0" dirty="0">
              <a:solidFill>
                <a:srgbClr val="2E3350"/>
              </a:solidFill>
              <a:latin typeface="Roboto"/>
              <a:ea typeface="Roboto"/>
              <a:cs typeface="Roboto"/>
              <a:sym typeface="Roboto"/>
            </a:endParaRPr>
          </a:p>
        </p:txBody>
      </p:sp>
      <p:grpSp>
        <p:nvGrpSpPr>
          <p:cNvPr id="7" name="Groupe 6"/>
          <p:cNvGrpSpPr/>
          <p:nvPr/>
        </p:nvGrpSpPr>
        <p:grpSpPr>
          <a:xfrm>
            <a:off x="528876" y="1420163"/>
            <a:ext cx="7776948" cy="4978844"/>
            <a:chOff x="528876" y="1420163"/>
            <a:chExt cx="7776948" cy="4978844"/>
          </a:xfrm>
        </p:grpSpPr>
        <p:grpSp>
          <p:nvGrpSpPr>
            <p:cNvPr id="20" name="Groupe 19"/>
            <p:cNvGrpSpPr/>
            <p:nvPr/>
          </p:nvGrpSpPr>
          <p:grpSpPr>
            <a:xfrm>
              <a:off x="528876" y="2941774"/>
              <a:ext cx="7776948" cy="3457233"/>
              <a:chOff x="1397001" y="1409941"/>
              <a:chExt cx="9621593" cy="4332217"/>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1" y="1409941"/>
                <a:ext cx="9621593" cy="3953427"/>
              </a:xfrm>
              <a:prstGeom prst="rect">
                <a:avLst/>
              </a:prstGeom>
            </p:spPr>
          </p:pic>
          <p:sp>
            <p:nvSpPr>
              <p:cNvPr id="19" name="Pentagone 18"/>
              <p:cNvSpPr/>
              <p:nvPr/>
            </p:nvSpPr>
            <p:spPr>
              <a:xfrm>
                <a:off x="5905887" y="5348848"/>
                <a:ext cx="2720479" cy="393310"/>
              </a:xfrm>
              <a:prstGeom prst="homePlate">
                <a:avLst/>
              </a:prstGeom>
              <a:solidFill>
                <a:srgbClr val="F7B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lumMod val="85000"/>
                        <a:lumOff val="15000"/>
                      </a:schemeClr>
                    </a:solidFill>
                    <a:latin typeface="Arial" panose="020B0604020202020204" pitchFamily="34" charset="0"/>
                    <a:cs typeface="Arial" panose="020B0604020202020204" pitchFamily="34" charset="0"/>
                  </a:rPr>
                  <a:t>Bas grade </a:t>
                </a:r>
                <a:r>
                  <a:rPr lang="fr-FR" sz="1200" b="1" dirty="0" smtClean="0">
                    <a:solidFill>
                      <a:schemeClr val="tx1">
                        <a:lumMod val="85000"/>
                        <a:lumOff val="15000"/>
                      </a:schemeClr>
                    </a:solidFill>
                    <a:latin typeface="Arial Black" panose="020B0A04020102020204" pitchFamily="34" charset="0"/>
                    <a:cs typeface="Arial" panose="020B0604020202020204" pitchFamily="34" charset="0"/>
                    <a:sym typeface="Wingdings" panose="05000000000000000000" pitchFamily="2" charset="2"/>
                  </a:rPr>
                  <a:t></a:t>
                </a:r>
                <a:r>
                  <a:rPr lang="fr-FR" sz="1200" b="1" dirty="0" smtClean="0">
                    <a:solidFill>
                      <a:schemeClr val="tx1">
                        <a:lumMod val="85000"/>
                        <a:lumOff val="15000"/>
                      </a:schemeClr>
                    </a:solidFill>
                    <a:latin typeface="Arial" panose="020B0604020202020204" pitchFamily="34" charset="0"/>
                    <a:cs typeface="Arial" panose="020B0604020202020204" pitchFamily="34" charset="0"/>
                    <a:sym typeface="Wingdings" panose="05000000000000000000" pitchFamily="2" charset="2"/>
                  </a:rPr>
                  <a:t> Haut grade </a:t>
                </a:r>
                <a:endParaRPr lang="fr-FR" sz="1200" b="1" dirty="0">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30" name="Google Shape;233;p22"/>
            <p:cNvSpPr/>
            <p:nvPr/>
          </p:nvSpPr>
          <p:spPr>
            <a:xfrm>
              <a:off x="5324654" y="1420163"/>
              <a:ext cx="534138" cy="223883"/>
            </a:xfrm>
            <a:prstGeom prst="ellipse">
              <a:avLst/>
            </a:prstGeom>
            <a:solidFill>
              <a:srgbClr val="F9B45A"/>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 sz="1700" b="1" i="0" u="none" strike="noStrike" kern="0" cap="none" spc="0" normalizeH="0" baseline="0" noProof="0" dirty="0" smtClean="0">
                  <a:ln>
                    <a:noFill/>
                  </a:ln>
                  <a:solidFill>
                    <a:srgbClr val="FFFFFF"/>
                  </a:solidFill>
                  <a:effectLst/>
                  <a:uLnTx/>
                  <a:uFillTx/>
                  <a:latin typeface="Fira Sans Extra Condensed"/>
                  <a:ea typeface="Fira Sans Extra Condensed"/>
                  <a:cs typeface="Fira Sans Extra Condensed"/>
                  <a:sym typeface="Fira Sans Extra Condensed"/>
                </a:rPr>
                <a:t>01</a:t>
              </a:r>
              <a:endParaRPr kumimoji="0" sz="1400" b="1" i="0" u="none" strike="noStrike" kern="0" cap="none" spc="0" normalizeH="0" baseline="0" noProof="0" dirty="0" smtClean="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36" name="Google Shape;225;p22"/>
            <p:cNvSpPr/>
            <p:nvPr/>
          </p:nvSpPr>
          <p:spPr>
            <a:xfrm rot="5400000">
              <a:off x="5509660" y="694888"/>
              <a:ext cx="164126" cy="2256878"/>
            </a:xfrm>
            <a:custGeom>
              <a:avLst/>
              <a:gdLst/>
              <a:ahLst/>
              <a:cxnLst/>
              <a:rect l="l" t="t" r="r" b="b"/>
              <a:pathLst>
                <a:path w="2161" h="11906" extrusionOk="0">
                  <a:moveTo>
                    <a:pt x="2161" y="1"/>
                  </a:moveTo>
                  <a:lnTo>
                    <a:pt x="1" y="2209"/>
                  </a:lnTo>
                  <a:lnTo>
                    <a:pt x="1" y="11905"/>
                  </a:lnTo>
                  <a:lnTo>
                    <a:pt x="2161" y="9757"/>
                  </a:lnTo>
                  <a:lnTo>
                    <a:pt x="2161" y="1"/>
                  </a:lnTo>
                  <a:close/>
                </a:path>
              </a:pathLst>
            </a:custGeom>
            <a:solidFill>
              <a:srgbClr val="FFFFFF"/>
            </a:solidFill>
            <a:ln w="19050" cap="flat" cmpd="sng">
              <a:solidFill>
                <a:srgbClr val="F9B45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Google Shape;226;p22"/>
            <p:cNvSpPr/>
            <p:nvPr/>
          </p:nvSpPr>
          <p:spPr>
            <a:xfrm rot="5400000">
              <a:off x="5510116" y="858488"/>
              <a:ext cx="163214" cy="2256878"/>
            </a:xfrm>
            <a:custGeom>
              <a:avLst/>
              <a:gdLst/>
              <a:ahLst/>
              <a:cxnLst/>
              <a:rect l="l" t="t" r="r" b="b"/>
              <a:pathLst>
                <a:path w="2149" h="11906" extrusionOk="0">
                  <a:moveTo>
                    <a:pt x="1" y="1"/>
                  </a:moveTo>
                  <a:lnTo>
                    <a:pt x="1" y="9757"/>
                  </a:lnTo>
                  <a:lnTo>
                    <a:pt x="2149" y="11905"/>
                  </a:lnTo>
                  <a:lnTo>
                    <a:pt x="2149" y="2209"/>
                  </a:lnTo>
                  <a:lnTo>
                    <a:pt x="1" y="1"/>
                  </a:lnTo>
                  <a:close/>
                </a:path>
              </a:pathLst>
            </a:custGeom>
            <a:solidFill>
              <a:srgbClr val="FFFFFF"/>
            </a:solidFill>
            <a:ln w="19050" cap="flat" cmpd="sng">
              <a:solidFill>
                <a:srgbClr val="F9B45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 name="Google Shape;243;p22"/>
            <p:cNvSpPr txBox="1"/>
            <p:nvPr/>
          </p:nvSpPr>
          <p:spPr>
            <a:xfrm>
              <a:off x="4277000" y="2214557"/>
              <a:ext cx="2443162" cy="534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fr-FR" sz="1400" kern="0" dirty="0" smtClean="0">
                  <a:solidFill>
                    <a:srgbClr val="000000"/>
                  </a:solidFill>
                  <a:latin typeface="Arial"/>
                  <a:cs typeface="Arial"/>
                  <a:sym typeface="Arial"/>
                </a:rPr>
                <a:t>Echec </a:t>
              </a:r>
              <a:r>
                <a:rPr lang="fr-FR" sz="1400" kern="0" dirty="0">
                  <a:solidFill>
                    <a:srgbClr val="000000"/>
                  </a:solidFill>
                  <a:latin typeface="Arial"/>
                  <a:cs typeface="Arial"/>
                  <a:sym typeface="Arial"/>
                </a:rPr>
                <a:t>de la réponse </a:t>
              </a:r>
              <a:r>
                <a:rPr lang="fr-FR" sz="1400" kern="0" dirty="0" smtClean="0">
                  <a:solidFill>
                    <a:srgbClr val="000000"/>
                  </a:solidFill>
                  <a:latin typeface="Arial"/>
                  <a:cs typeface="Arial"/>
                  <a:sym typeface="Arial"/>
                </a:rPr>
                <a:t>immunitaire</a:t>
              </a:r>
              <a:endParaRPr sz="1400" kern="0" dirty="0">
                <a:solidFill>
                  <a:srgbClr val="2E3350"/>
                </a:solidFill>
                <a:latin typeface="Roboto"/>
                <a:ea typeface="Roboto"/>
                <a:cs typeface="Roboto"/>
                <a:sym typeface="Roboto"/>
              </a:endParaRPr>
            </a:p>
          </p:txBody>
        </p:sp>
      </p:grpSp>
      <p:grpSp>
        <p:nvGrpSpPr>
          <p:cNvPr id="10" name="Groupe 9"/>
          <p:cNvGrpSpPr/>
          <p:nvPr/>
        </p:nvGrpSpPr>
        <p:grpSpPr>
          <a:xfrm>
            <a:off x="0" y="81752"/>
            <a:ext cx="12192000" cy="986319"/>
            <a:chOff x="0" y="81752"/>
            <a:chExt cx="12192000" cy="986319"/>
          </a:xfrm>
        </p:grpSpPr>
        <p:cxnSp>
          <p:nvCxnSpPr>
            <p:cNvPr id="6" name="Connecteur droit 5"/>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6"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ZoneTexte 24"/>
          <p:cNvSpPr txBox="1"/>
          <p:nvPr/>
        </p:nvSpPr>
        <p:spPr>
          <a:xfrm>
            <a:off x="8305824" y="4760555"/>
            <a:ext cx="3664768" cy="872034"/>
          </a:xfrm>
          <a:prstGeom prst="rect">
            <a:avLst/>
          </a:prstGeom>
          <a:noFill/>
        </p:spPr>
        <p:txBody>
          <a:bodyPr wrap="square" rtlCol="0">
            <a:spAutoFit/>
          </a:bodyPr>
          <a:lstStyle/>
          <a:p>
            <a:pPr algn="ctr">
              <a:lnSpc>
                <a:spcPct val="150000"/>
              </a:lnSpc>
            </a:pPr>
            <a:r>
              <a:rPr lang="fr-FR" b="1" dirty="0" smtClean="0">
                <a:solidFill>
                  <a:srgbClr val="FF0000"/>
                </a:solidFill>
                <a:latin typeface="Arial"/>
                <a:ea typeface="Arial"/>
                <a:cs typeface="Arial"/>
                <a:sym typeface="Arial"/>
              </a:rPr>
              <a:t>Un </a:t>
            </a:r>
            <a:r>
              <a:rPr lang="fr-FR" b="1" dirty="0">
                <a:solidFill>
                  <a:srgbClr val="FF0000"/>
                </a:solidFill>
                <a:latin typeface="Arial"/>
                <a:ea typeface="Arial"/>
                <a:cs typeface="Arial"/>
                <a:sym typeface="Arial"/>
              </a:rPr>
              <a:t>environnement immunosuppresseur </a:t>
            </a:r>
            <a:endParaRPr lang="fr-F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908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426720" y="100309"/>
            <a:ext cx="10927080" cy="80317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accent5">
                    <a:lumMod val="50000"/>
                  </a:schemeClr>
                </a:solidFill>
                <a:latin typeface="Arial Black" panose="020B0A04020102020204" pitchFamily="34" charset="0"/>
                <a:cs typeface="Arial" panose="020B0604020202020204" pitchFamily="34" charset="0"/>
              </a:rPr>
              <a:t>Association de l’expression </a:t>
            </a:r>
            <a:r>
              <a:rPr lang="fr-FR" sz="2200" b="1" dirty="0" smtClean="0">
                <a:solidFill>
                  <a:schemeClr val="accent5">
                    <a:lumMod val="50000"/>
                  </a:schemeClr>
                </a:solidFill>
                <a:latin typeface="Arial Black" panose="020B0A04020102020204" pitchFamily="34" charset="0"/>
                <a:cs typeface="Arial" panose="020B0604020202020204" pitchFamily="34" charset="0"/>
              </a:rPr>
              <a:t>génique de l’arginase à </a:t>
            </a:r>
            <a:r>
              <a:rPr lang="fr-FR" sz="2200" b="1" dirty="0">
                <a:solidFill>
                  <a:schemeClr val="accent5">
                    <a:lumMod val="50000"/>
                  </a:schemeClr>
                </a:solidFill>
                <a:latin typeface="Arial Black" panose="020B0A04020102020204" pitchFamily="34" charset="0"/>
                <a:cs typeface="Arial" panose="020B0604020202020204" pitchFamily="34" charset="0"/>
              </a:rPr>
              <a:t>la survenue  </a:t>
            </a:r>
            <a:r>
              <a:rPr lang="fr-FR" sz="2200" b="1" dirty="0" smtClean="0">
                <a:solidFill>
                  <a:schemeClr val="accent5">
                    <a:lumMod val="50000"/>
                  </a:schemeClr>
                </a:solidFill>
                <a:latin typeface="Arial Black" panose="020B0A04020102020204" pitchFamily="34" charset="0"/>
                <a:cs typeface="Arial" panose="020B0604020202020204" pitchFamily="34" charset="0"/>
              </a:rPr>
              <a:t>et la sévérité des </a:t>
            </a:r>
            <a:r>
              <a:rPr lang="fr-FR" sz="2200" b="1" dirty="0">
                <a:solidFill>
                  <a:schemeClr val="accent5">
                    <a:lumMod val="50000"/>
                  </a:schemeClr>
                </a:solidFill>
                <a:latin typeface="Arial Black" panose="020B0A04020102020204" pitchFamily="34" charset="0"/>
                <a:cs typeface="Arial" panose="020B0604020202020204" pitchFamily="34" charset="0"/>
              </a:rPr>
              <a:t>lésions cervicales</a:t>
            </a:r>
          </a:p>
        </p:txBody>
      </p:sp>
      <p:sp>
        <p:nvSpPr>
          <p:cNvPr id="2" name="Espace réservé du numéro de diapositive 1"/>
          <p:cNvSpPr>
            <a:spLocks noGrp="1"/>
          </p:cNvSpPr>
          <p:nvPr>
            <p:ph type="sldNum" sz="quarter" idx="12"/>
          </p:nvPr>
        </p:nvSpPr>
        <p:spPr/>
        <p:txBody>
          <a:bodyPr/>
          <a:lstStyle/>
          <a:p>
            <a:fld id="{4CEDD2F1-6D13-4B16-B87D-F113730B8CA3}" type="slidenum">
              <a:rPr lang="fr-FR" smtClean="0"/>
              <a:t>20</a:t>
            </a:fld>
            <a:endParaRPr lang="fr-FR"/>
          </a:p>
        </p:txBody>
      </p:sp>
      <p:sp>
        <p:nvSpPr>
          <p:cNvPr id="17" name="Ellipse 16"/>
          <p:cNvSpPr/>
          <p:nvPr/>
        </p:nvSpPr>
        <p:spPr>
          <a:xfrm rot="5400000">
            <a:off x="9654765" y="3445341"/>
            <a:ext cx="3059955" cy="1106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0" y="116478"/>
            <a:ext cx="12192000" cy="986319"/>
            <a:chOff x="0" y="81752"/>
            <a:chExt cx="12192000" cy="986319"/>
          </a:xfrm>
        </p:grpSpPr>
        <p:cxnSp>
          <p:nvCxnSpPr>
            <p:cNvPr id="9" name="Connecteur droit 8"/>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0"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Objet 2"/>
          <p:cNvGraphicFramePr>
            <a:graphicFrameLocks noChangeAspect="1"/>
          </p:cNvGraphicFramePr>
          <p:nvPr>
            <p:extLst>
              <p:ext uri="{D42A27DB-BD31-4B8C-83A1-F6EECF244321}">
                <p14:modId xmlns:p14="http://schemas.microsoft.com/office/powerpoint/2010/main" val="1122121706"/>
              </p:ext>
            </p:extLst>
          </p:nvPr>
        </p:nvGraphicFramePr>
        <p:xfrm>
          <a:off x="584225" y="1941410"/>
          <a:ext cx="4404677" cy="4780065"/>
        </p:xfrm>
        <a:graphic>
          <a:graphicData uri="http://schemas.openxmlformats.org/presentationml/2006/ole">
            <mc:AlternateContent xmlns:mc="http://schemas.openxmlformats.org/markup-compatibility/2006">
              <mc:Choice xmlns:v="urn:schemas-microsoft-com:vml" Requires="v">
                <p:oleObj spid="_x0000_s6298" name="Prism 9" r:id="rId5" imgW="2529233" imgH="3085800" progId="Prism9.Document">
                  <p:embed/>
                </p:oleObj>
              </mc:Choice>
              <mc:Fallback>
                <p:oleObj name="Prism 9" r:id="rId5" imgW="2529233" imgH="3085800" progId="Prism9.Document">
                  <p:embed/>
                  <p:pic>
                    <p:nvPicPr>
                      <p:cNvPr id="0" name=""/>
                      <p:cNvPicPr/>
                      <p:nvPr/>
                    </p:nvPicPr>
                    <p:blipFill>
                      <a:blip r:embed="rId6"/>
                      <a:stretch>
                        <a:fillRect/>
                      </a:stretch>
                    </p:blipFill>
                    <p:spPr>
                      <a:xfrm>
                        <a:off x="584225" y="1941410"/>
                        <a:ext cx="4404677" cy="4780065"/>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2838907592"/>
              </p:ext>
            </p:extLst>
          </p:nvPr>
        </p:nvGraphicFramePr>
        <p:xfrm>
          <a:off x="7312427" y="1930512"/>
          <a:ext cx="4425632" cy="4820324"/>
        </p:xfrm>
        <a:graphic>
          <a:graphicData uri="http://schemas.openxmlformats.org/presentationml/2006/ole">
            <mc:AlternateContent xmlns:mc="http://schemas.openxmlformats.org/markup-compatibility/2006">
              <mc:Choice xmlns:v="urn:schemas-microsoft-com:vml" Requires="v">
                <p:oleObj spid="_x0000_s6299" name="Prism 9" r:id="rId7" imgW="2510866" imgH="3085800" progId="Prism9.Document">
                  <p:embed/>
                </p:oleObj>
              </mc:Choice>
              <mc:Fallback>
                <p:oleObj name="Prism 9" r:id="rId7" imgW="2510866" imgH="3085800" progId="Prism9.Document">
                  <p:embed/>
                  <p:pic>
                    <p:nvPicPr>
                      <p:cNvPr id="0" name=""/>
                      <p:cNvPicPr/>
                      <p:nvPr/>
                    </p:nvPicPr>
                    <p:blipFill>
                      <a:blip r:embed="rId8"/>
                      <a:stretch>
                        <a:fillRect/>
                      </a:stretch>
                    </p:blipFill>
                    <p:spPr>
                      <a:xfrm>
                        <a:off x="7312427" y="1930512"/>
                        <a:ext cx="4425632" cy="4820324"/>
                      </a:xfrm>
                      <a:prstGeom prst="rect">
                        <a:avLst/>
                      </a:prstGeom>
                    </p:spPr>
                  </p:pic>
                </p:oleObj>
              </mc:Fallback>
            </mc:AlternateContent>
          </a:graphicData>
        </a:graphic>
      </p:graphicFrame>
      <p:grpSp>
        <p:nvGrpSpPr>
          <p:cNvPr id="6" name="Groupe 5"/>
          <p:cNvGrpSpPr/>
          <p:nvPr/>
        </p:nvGrpSpPr>
        <p:grpSpPr>
          <a:xfrm>
            <a:off x="2907750" y="1885561"/>
            <a:ext cx="1754603" cy="3449324"/>
            <a:chOff x="2907750" y="1885561"/>
            <a:chExt cx="1754603" cy="3449324"/>
          </a:xfrm>
        </p:grpSpPr>
        <p:sp>
          <p:nvSpPr>
            <p:cNvPr id="15" name="Ellipse 14"/>
            <p:cNvSpPr/>
            <p:nvPr/>
          </p:nvSpPr>
          <p:spPr>
            <a:xfrm rot="5400000">
              <a:off x="2009480" y="3124482"/>
              <a:ext cx="3369246" cy="10515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07750" y="1885561"/>
              <a:ext cx="667170" cy="276999"/>
            </a:xfrm>
            <a:prstGeom prst="rect">
              <a:avLst/>
            </a:prstGeom>
          </p:spPr>
          <p:txBody>
            <a:bodyPr wrap="none">
              <a:spAutoFit/>
            </a:bodyPr>
            <a:lstStyle/>
            <a:p>
              <a:r>
                <a:rPr lang="fr-FR" sz="12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p</a:t>
              </a:r>
              <a:r>
                <a:rPr lang="fr-FR" sz="1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&lt;0,02</a:t>
              </a:r>
              <a:endParaRPr lang="fr-FR" sz="1200" b="1" dirty="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3910224" y="1918670"/>
              <a:ext cx="752129" cy="276999"/>
            </a:xfrm>
            <a:prstGeom prst="rect">
              <a:avLst/>
            </a:prstGeom>
          </p:spPr>
          <p:txBody>
            <a:bodyPr wrap="none">
              <a:spAutoFit/>
            </a:bodyPr>
            <a:lstStyle/>
            <a:p>
              <a:r>
                <a:rPr lang="fr-FR" sz="12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p</a:t>
              </a:r>
              <a:r>
                <a:rPr lang="fr-FR" sz="1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&lt;0,001</a:t>
              </a:r>
              <a:endParaRPr lang="fr-FR" sz="1200" b="1" dirty="0">
                <a:solidFill>
                  <a:srgbClr val="FF0000"/>
                </a:solidFill>
                <a:latin typeface="Arial" panose="020B0604020202020204" pitchFamily="34" charset="0"/>
                <a:cs typeface="Arial" panose="020B0604020202020204" pitchFamily="34" charset="0"/>
              </a:endParaRPr>
            </a:p>
          </p:txBody>
        </p:sp>
      </p:grpSp>
      <p:sp>
        <p:nvSpPr>
          <p:cNvPr id="20" name="Rectangle 19"/>
          <p:cNvSpPr/>
          <p:nvPr/>
        </p:nvSpPr>
        <p:spPr>
          <a:xfrm>
            <a:off x="11020215" y="2012690"/>
            <a:ext cx="667170" cy="276999"/>
          </a:xfrm>
          <a:prstGeom prst="rect">
            <a:avLst/>
          </a:prstGeom>
        </p:spPr>
        <p:txBody>
          <a:bodyPr wrap="none">
            <a:spAutoFit/>
          </a:bodyPr>
          <a:lstStyle/>
          <a:p>
            <a:r>
              <a:rPr lang="fr-FR" sz="12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p</a:t>
            </a:r>
            <a:r>
              <a:rPr lang="fr-FR" sz="1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&lt;0,01</a:t>
            </a:r>
            <a:endParaRPr lang="fr-FR" sz="1200" b="1"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568985" y="1291313"/>
            <a:ext cx="825867" cy="369332"/>
          </a:xfrm>
          <a:prstGeom prst="rect">
            <a:avLst/>
          </a:prstGeom>
        </p:spPr>
        <p:txBody>
          <a:bodyPr wrap="none">
            <a:spAutoFit/>
          </a:bodyPr>
          <a:lstStyle/>
          <a:p>
            <a:r>
              <a:rPr lang="fr-FR" b="1" dirty="0" smtClean="0">
                <a:solidFill>
                  <a:srgbClr val="0070C0"/>
                </a:solidFill>
                <a:latin typeface="Arial" panose="020B0604020202020204" pitchFamily="34" charset="0"/>
                <a:ea typeface="Calibri" panose="020F0502020204030204" pitchFamily="34" charset="0"/>
                <a:cs typeface="Arial" panose="020B0604020202020204" pitchFamily="34" charset="0"/>
              </a:rPr>
              <a:t>ARG1</a:t>
            </a:r>
            <a:endParaRPr lang="fr-FR" b="1" dirty="0">
              <a:solidFill>
                <a:srgbClr val="0070C0"/>
              </a:solidFill>
              <a:latin typeface="Arial" panose="020B0604020202020204" pitchFamily="34" charset="0"/>
              <a:cs typeface="Arial" panose="020B0604020202020204" pitchFamily="34" charset="0"/>
            </a:endParaRPr>
          </a:p>
        </p:txBody>
      </p:sp>
      <p:sp>
        <p:nvSpPr>
          <p:cNvPr id="23" name="Rectangle 22"/>
          <p:cNvSpPr/>
          <p:nvPr/>
        </p:nvSpPr>
        <p:spPr>
          <a:xfrm>
            <a:off x="6803981" y="1291313"/>
            <a:ext cx="825867" cy="369332"/>
          </a:xfrm>
          <a:prstGeom prst="rect">
            <a:avLst/>
          </a:prstGeom>
        </p:spPr>
        <p:txBody>
          <a:bodyPr wrap="none">
            <a:spAutoFit/>
          </a:bodyPr>
          <a:lstStyle/>
          <a:p>
            <a:r>
              <a:rPr lang="fr-FR" b="1" dirty="0" smtClean="0">
                <a:solidFill>
                  <a:srgbClr val="4BAE1A"/>
                </a:solidFill>
                <a:latin typeface="Arial" panose="020B0604020202020204" pitchFamily="34" charset="0"/>
                <a:ea typeface="Calibri" panose="020F0502020204030204" pitchFamily="34" charset="0"/>
                <a:cs typeface="Arial" panose="020B0604020202020204" pitchFamily="34" charset="0"/>
              </a:rPr>
              <a:t>ARG2</a:t>
            </a:r>
            <a:endParaRPr lang="fr-FR" b="1" dirty="0">
              <a:solidFill>
                <a:srgbClr val="4BAE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2435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EDD2F1-6D13-4B16-B87D-F113730B8CA3}" type="slidenum">
              <a:rPr lang="fr-FR" smtClean="0"/>
              <a:t>21</a:t>
            </a:fld>
            <a:endParaRPr lang="fr-FR"/>
          </a:p>
        </p:txBody>
      </p:sp>
      <p:sp>
        <p:nvSpPr>
          <p:cNvPr id="5" name="Rectangle à coins arrondis 4"/>
          <p:cNvSpPr/>
          <p:nvPr/>
        </p:nvSpPr>
        <p:spPr>
          <a:xfrm>
            <a:off x="491369" y="9023"/>
            <a:ext cx="10787255" cy="80317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5">
                    <a:lumMod val="50000"/>
                  </a:schemeClr>
                </a:solidFill>
                <a:latin typeface="Arial" panose="020B0604020202020204" pitchFamily="34" charset="0"/>
                <a:cs typeface="Arial" panose="020B0604020202020204" pitchFamily="34" charset="0"/>
              </a:rPr>
              <a:t>Corrélation </a:t>
            </a:r>
            <a:r>
              <a:rPr lang="fr-FR" sz="2400" b="1" dirty="0" smtClean="0">
                <a:solidFill>
                  <a:schemeClr val="accent5">
                    <a:lumMod val="50000"/>
                  </a:schemeClr>
                </a:solidFill>
                <a:latin typeface="Arial" panose="020B0604020202020204" pitchFamily="34" charset="0"/>
                <a:cs typeface="Arial" panose="020B0604020202020204" pitchFamily="34" charset="0"/>
              </a:rPr>
              <a:t>entre l’activité et l’expression génique </a:t>
            </a:r>
            <a:r>
              <a:rPr lang="fr-FR" sz="2400" b="1" dirty="0">
                <a:solidFill>
                  <a:schemeClr val="accent5">
                    <a:lumMod val="50000"/>
                  </a:schemeClr>
                </a:solidFill>
                <a:latin typeface="Arial" panose="020B0604020202020204" pitchFamily="34" charset="0"/>
                <a:cs typeface="Arial" panose="020B0604020202020204" pitchFamily="34" charset="0"/>
              </a:rPr>
              <a:t>de l’ARG1 et </a:t>
            </a:r>
            <a:r>
              <a:rPr lang="fr-FR" sz="2400" b="1" dirty="0" smtClean="0">
                <a:solidFill>
                  <a:schemeClr val="accent5">
                    <a:lumMod val="50000"/>
                  </a:schemeClr>
                </a:solidFill>
                <a:latin typeface="Arial" panose="020B0604020202020204" pitchFamily="34" charset="0"/>
                <a:cs typeface="Arial" panose="020B0604020202020204" pitchFamily="34" charset="0"/>
              </a:rPr>
              <a:t>l’ARG2</a:t>
            </a:r>
            <a:endParaRPr lang="fr-FR" sz="2400" b="1" dirty="0">
              <a:solidFill>
                <a:schemeClr val="accent5">
                  <a:lumMod val="50000"/>
                </a:schemeClr>
              </a:solidFill>
              <a:latin typeface="Arial" panose="020B0604020202020204" pitchFamily="34" charset="0"/>
              <a:cs typeface="Arial" panose="020B0604020202020204" pitchFamily="34" charset="0"/>
            </a:endParaRPr>
          </a:p>
        </p:txBody>
      </p:sp>
      <p:sp>
        <p:nvSpPr>
          <p:cNvPr id="16" name="Rectangle 15"/>
          <p:cNvSpPr/>
          <p:nvPr/>
        </p:nvSpPr>
        <p:spPr>
          <a:xfrm>
            <a:off x="4936166" y="1136197"/>
            <a:ext cx="2741387" cy="517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00000"/>
                </a:solidFill>
                <a:latin typeface="Arial" panose="020B0604020202020204" pitchFamily="34" charset="0"/>
                <a:cs typeface="Arial" panose="020B0604020202020204" pitchFamily="34" charset="0"/>
              </a:rPr>
              <a:t>Grades des lésions</a:t>
            </a:r>
            <a:endParaRPr lang="fr-FR" b="1" dirty="0">
              <a:solidFill>
                <a:srgbClr val="C00000"/>
              </a:solidFill>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3"/>
          <a:stretch>
            <a:fillRect/>
          </a:stretch>
        </p:blipFill>
        <p:spPr>
          <a:xfrm>
            <a:off x="0" y="1878744"/>
            <a:ext cx="5610009" cy="4166718"/>
          </a:xfrm>
          <a:prstGeom prst="rect">
            <a:avLst/>
          </a:prstGeom>
        </p:spPr>
      </p:pic>
      <p:pic>
        <p:nvPicPr>
          <p:cNvPr id="15" name="Image 14"/>
          <p:cNvPicPr>
            <a:picLocks noChangeAspect="1"/>
          </p:cNvPicPr>
          <p:nvPr/>
        </p:nvPicPr>
        <p:blipFill>
          <a:blip r:embed="rId4"/>
          <a:stretch>
            <a:fillRect/>
          </a:stretch>
        </p:blipFill>
        <p:spPr>
          <a:xfrm>
            <a:off x="5884997" y="2944706"/>
            <a:ext cx="6032015" cy="3616876"/>
          </a:xfrm>
          <a:prstGeom prst="rect">
            <a:avLst/>
          </a:prstGeom>
        </p:spPr>
      </p:pic>
      <p:grpSp>
        <p:nvGrpSpPr>
          <p:cNvPr id="17" name="Groupe 16"/>
          <p:cNvGrpSpPr/>
          <p:nvPr/>
        </p:nvGrpSpPr>
        <p:grpSpPr>
          <a:xfrm>
            <a:off x="2740790" y="2230423"/>
            <a:ext cx="3355210" cy="653523"/>
            <a:chOff x="2410953" y="1570967"/>
            <a:chExt cx="3355210" cy="653523"/>
          </a:xfrm>
        </p:grpSpPr>
        <p:sp>
          <p:nvSpPr>
            <p:cNvPr id="7" name="Rectangle 6"/>
            <p:cNvSpPr/>
            <p:nvPr/>
          </p:nvSpPr>
          <p:spPr>
            <a:xfrm>
              <a:off x="2410953" y="1570967"/>
              <a:ext cx="3140540" cy="307777"/>
            </a:xfrm>
            <a:prstGeom prst="rect">
              <a:avLst/>
            </a:prstGeom>
          </p:spPr>
          <p:txBody>
            <a:bodyPr wrap="none">
              <a:spAutoFit/>
            </a:bodyPr>
            <a:lstStyle/>
            <a:p>
              <a:r>
                <a:rPr lang="fr-FR" sz="1400" b="1" dirty="0" smtClean="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400" b="1" dirty="0" smtClean="0">
                  <a:latin typeface="Arial" panose="020B0604020202020204" pitchFamily="34" charset="0"/>
                  <a:ea typeface="Calibri" panose="020F0502020204030204" pitchFamily="34" charset="0"/>
                  <a:cs typeface="Arial" panose="020B0604020202020204" pitchFamily="34" charset="0"/>
                </a:rPr>
                <a:t> Cervicitis/LSIL </a:t>
              </a:r>
              <a:r>
                <a:rPr lang="fr-FR" sz="1400" dirty="0"/>
                <a:t> </a:t>
              </a:r>
              <a:r>
                <a:rPr lang="fr-FR" sz="1400" dirty="0" smtClean="0"/>
                <a:t> </a:t>
              </a:r>
              <a:r>
                <a:rPr lang="fr-FR" sz="1400" dirty="0" smtClean="0">
                  <a:latin typeface="Arial" panose="020B0604020202020204" pitchFamily="34" charset="0"/>
                  <a:cs typeface="Arial" panose="020B0604020202020204" pitchFamily="34" charset="0"/>
                </a:rPr>
                <a:t>r </a:t>
              </a:r>
              <a:r>
                <a:rPr lang="fr-FR" sz="1400" dirty="0">
                  <a:latin typeface="Arial" panose="020B0604020202020204" pitchFamily="34" charset="0"/>
                  <a:cs typeface="Arial" panose="020B0604020202020204" pitchFamily="34" charset="0"/>
                </a:rPr>
                <a:t>= -0,06; </a:t>
              </a:r>
              <a:r>
                <a:rPr lang="fr-FR" sz="1400" i="1" dirty="0" smtClean="0">
                  <a:latin typeface="Arial" panose="020B0604020202020204" pitchFamily="34" charset="0"/>
                  <a:cs typeface="Arial" panose="020B0604020202020204" pitchFamily="34" charset="0"/>
                </a:rPr>
                <a:t>p</a:t>
              </a:r>
              <a:r>
                <a:rPr lang="fr-FR" sz="1400" dirty="0" smtClean="0">
                  <a:latin typeface="Arial" panose="020B0604020202020204" pitchFamily="34" charset="0"/>
                  <a:cs typeface="Arial" panose="020B0604020202020204" pitchFamily="34" charset="0"/>
                </a:rPr>
                <a:t>&lt;0,82</a:t>
              </a:r>
              <a:endParaRPr lang="fr-FR" sz="1400" b="1" dirty="0">
                <a:latin typeface="Arial" panose="020B0604020202020204" pitchFamily="34" charset="0"/>
                <a:cs typeface="Arial" panose="020B0604020202020204" pitchFamily="34" charset="0"/>
              </a:endParaRPr>
            </a:p>
          </p:txBody>
        </p:sp>
        <p:sp>
          <p:nvSpPr>
            <p:cNvPr id="8" name="ZoneTexte 7"/>
            <p:cNvSpPr txBox="1"/>
            <p:nvPr/>
          </p:nvSpPr>
          <p:spPr>
            <a:xfrm>
              <a:off x="2410953" y="1916713"/>
              <a:ext cx="3355210" cy="307777"/>
            </a:xfrm>
            <a:prstGeom prst="rect">
              <a:avLst/>
            </a:prstGeom>
            <a:noFill/>
          </p:spPr>
          <p:txBody>
            <a:bodyPr wrap="square" rtlCol="0">
              <a:spAutoFit/>
            </a:bodyPr>
            <a:lstStyle/>
            <a:p>
              <a:r>
                <a:rPr lang="fr-FR" sz="1400" b="1"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400" b="1" dirty="0">
                  <a:latin typeface="Arial" panose="020B0604020202020204" pitchFamily="34" charset="0"/>
                  <a:ea typeface="Calibri" panose="020F0502020204030204" pitchFamily="34" charset="0"/>
                  <a:cs typeface="Arial" panose="020B0604020202020204" pitchFamily="34" charset="0"/>
                </a:rPr>
                <a:t> </a:t>
              </a:r>
              <a:r>
                <a:rPr lang="fr-FR" sz="1400" b="1" dirty="0" smtClean="0">
                  <a:latin typeface="Arial" panose="020B0604020202020204" pitchFamily="34" charset="0"/>
                  <a:ea typeface="Calibri" panose="020F0502020204030204" pitchFamily="34" charset="0"/>
                  <a:cs typeface="Arial" panose="020B0604020202020204" pitchFamily="34" charset="0"/>
                </a:rPr>
                <a:t>HSIL/SCC</a:t>
              </a:r>
              <a:r>
                <a:rPr lang="fr-FR" sz="1400" dirty="0" smtClean="0"/>
                <a:t> </a:t>
              </a:r>
              <a:r>
                <a:rPr lang="fr-FR" sz="1400" b="1" dirty="0" smtClean="0">
                  <a:solidFill>
                    <a:srgbClr val="FF0000"/>
                  </a:solidFill>
                  <a:latin typeface="Arial" panose="020B0604020202020204" pitchFamily="34" charset="0"/>
                  <a:cs typeface="Arial" panose="020B0604020202020204" pitchFamily="34" charset="0"/>
                </a:rPr>
                <a:t>r </a:t>
              </a:r>
              <a:r>
                <a:rPr lang="fr-FR" sz="1400" b="1" dirty="0">
                  <a:solidFill>
                    <a:srgbClr val="FF0000"/>
                  </a:solidFill>
                  <a:latin typeface="Arial" panose="020B0604020202020204" pitchFamily="34" charset="0"/>
                  <a:cs typeface="Arial" panose="020B0604020202020204" pitchFamily="34" charset="0"/>
                </a:rPr>
                <a:t>= -0,6; </a:t>
              </a:r>
              <a:r>
                <a:rPr lang="fr-FR" sz="1400" b="1" i="1" dirty="0">
                  <a:solidFill>
                    <a:srgbClr val="FF0000"/>
                  </a:solidFill>
                  <a:latin typeface="Arial" panose="020B0604020202020204" pitchFamily="34" charset="0"/>
                  <a:cs typeface="Arial" panose="020B0604020202020204" pitchFamily="34" charset="0"/>
                </a:rPr>
                <a:t>p</a:t>
              </a:r>
              <a:r>
                <a:rPr lang="fr-FR" sz="1400" b="1" dirty="0">
                  <a:solidFill>
                    <a:srgbClr val="FF0000"/>
                  </a:solidFill>
                  <a:latin typeface="Arial" panose="020B0604020202020204" pitchFamily="34" charset="0"/>
                  <a:cs typeface="Arial" panose="020B0604020202020204" pitchFamily="34" charset="0"/>
                </a:rPr>
                <a:t>&lt; </a:t>
              </a:r>
              <a:r>
                <a:rPr lang="fr-FR" sz="1400" b="1" dirty="0" smtClean="0">
                  <a:solidFill>
                    <a:srgbClr val="FF0000"/>
                  </a:solidFill>
                  <a:latin typeface="Arial" panose="020B0604020202020204" pitchFamily="34" charset="0"/>
                  <a:cs typeface="Arial" panose="020B0604020202020204" pitchFamily="34" charset="0"/>
                </a:rPr>
                <a:t>0,004</a:t>
              </a:r>
              <a:endParaRPr lang="fr-FR" sz="1400" b="1" dirty="0">
                <a:solidFill>
                  <a:srgbClr val="FF0000"/>
                </a:solidFill>
                <a:latin typeface="Arial" panose="020B0604020202020204" pitchFamily="34" charset="0"/>
                <a:cs typeface="Arial" panose="020B0604020202020204" pitchFamily="34" charset="0"/>
              </a:endParaRPr>
            </a:p>
          </p:txBody>
        </p:sp>
      </p:grpSp>
      <p:grpSp>
        <p:nvGrpSpPr>
          <p:cNvPr id="18" name="Groupe 17"/>
          <p:cNvGrpSpPr/>
          <p:nvPr/>
        </p:nvGrpSpPr>
        <p:grpSpPr>
          <a:xfrm>
            <a:off x="9189720" y="2538200"/>
            <a:ext cx="3002280" cy="687064"/>
            <a:chOff x="8610600" y="1485796"/>
            <a:chExt cx="3306412" cy="687064"/>
          </a:xfrm>
        </p:grpSpPr>
        <p:sp>
          <p:nvSpPr>
            <p:cNvPr id="10" name="ZoneTexte 9"/>
            <p:cNvSpPr txBox="1"/>
            <p:nvPr/>
          </p:nvSpPr>
          <p:spPr>
            <a:xfrm>
              <a:off x="8610600" y="1854333"/>
              <a:ext cx="3306412" cy="318527"/>
            </a:xfrm>
            <a:prstGeom prst="rect">
              <a:avLst/>
            </a:prstGeom>
            <a:noFill/>
          </p:spPr>
          <p:txBody>
            <a:bodyPr wrap="square" rtlCol="0">
              <a:spAutoFit/>
            </a:bodyPr>
            <a:lstStyle/>
            <a:p>
              <a:r>
                <a:rPr lang="fr-FR" sz="1400" b="1"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400" b="1" dirty="0">
                  <a:latin typeface="Arial" panose="020B0604020202020204" pitchFamily="34" charset="0"/>
                  <a:ea typeface="Calibri" panose="020F0502020204030204" pitchFamily="34" charset="0"/>
                  <a:cs typeface="Arial" panose="020B0604020202020204" pitchFamily="34" charset="0"/>
                </a:rPr>
                <a:t> HSIL/SCC</a:t>
              </a:r>
              <a:r>
                <a:rPr lang="fr-FR" sz="1400" dirty="0" smtClean="0"/>
                <a:t> </a:t>
              </a:r>
              <a:r>
                <a:rPr lang="fr-FR" sz="1400" b="1" dirty="0" smtClean="0">
                  <a:solidFill>
                    <a:srgbClr val="FF0000"/>
                  </a:solidFill>
                  <a:latin typeface="Arial" panose="020B0604020202020204" pitchFamily="34" charset="0"/>
                  <a:cs typeface="Arial" panose="020B0604020202020204" pitchFamily="34" charset="0"/>
                </a:rPr>
                <a:t>r </a:t>
              </a:r>
              <a:r>
                <a:rPr lang="fr-FR" sz="1400" b="1" dirty="0">
                  <a:solidFill>
                    <a:srgbClr val="FF0000"/>
                  </a:solidFill>
                  <a:latin typeface="Arial" panose="020B0604020202020204" pitchFamily="34" charset="0"/>
                  <a:cs typeface="Arial" panose="020B0604020202020204" pitchFamily="34" charset="0"/>
                </a:rPr>
                <a:t>= 0,57; </a:t>
              </a:r>
              <a:r>
                <a:rPr lang="fr-FR" sz="1400" b="1" i="1" dirty="0">
                  <a:solidFill>
                    <a:srgbClr val="FF0000"/>
                  </a:solidFill>
                  <a:latin typeface="Arial" panose="020B0604020202020204" pitchFamily="34" charset="0"/>
                  <a:cs typeface="Arial" panose="020B0604020202020204" pitchFamily="34" charset="0"/>
                </a:rPr>
                <a:t>p</a:t>
              </a:r>
              <a:r>
                <a:rPr lang="fr-FR" sz="1400" b="1" dirty="0">
                  <a:solidFill>
                    <a:srgbClr val="FF0000"/>
                  </a:solidFill>
                  <a:latin typeface="Arial" panose="020B0604020202020204" pitchFamily="34" charset="0"/>
                  <a:cs typeface="Arial" panose="020B0604020202020204" pitchFamily="34" charset="0"/>
                </a:rPr>
                <a:t>&lt; </a:t>
              </a:r>
              <a:r>
                <a:rPr lang="fr-FR" sz="1400" b="1" dirty="0" smtClean="0">
                  <a:solidFill>
                    <a:srgbClr val="FF0000"/>
                  </a:solidFill>
                  <a:latin typeface="Arial" panose="020B0604020202020204" pitchFamily="34" charset="0"/>
                  <a:cs typeface="Arial" panose="020B0604020202020204" pitchFamily="34" charset="0"/>
                </a:rPr>
                <a:t>0,01</a:t>
              </a:r>
              <a:endParaRPr lang="fr-FR" sz="1400" b="1"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8610600" y="1485796"/>
              <a:ext cx="2815194" cy="307777"/>
            </a:xfrm>
            <a:prstGeom prst="rect">
              <a:avLst/>
            </a:prstGeom>
          </p:spPr>
          <p:txBody>
            <a:bodyPr wrap="none">
              <a:spAutoFit/>
            </a:bodyPr>
            <a:lstStyle/>
            <a:p>
              <a:r>
                <a:rPr lang="fr-FR" sz="1400" b="1" dirty="0" smtClean="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400" b="1" dirty="0" smtClean="0">
                  <a:latin typeface="Arial" panose="020B0604020202020204" pitchFamily="34" charset="0"/>
                  <a:ea typeface="Calibri" panose="020F0502020204030204" pitchFamily="34" charset="0"/>
                  <a:cs typeface="Arial" panose="020B0604020202020204" pitchFamily="34" charset="0"/>
                </a:rPr>
                <a:t> </a:t>
              </a:r>
              <a:r>
                <a:rPr lang="fr-FR" sz="1400" b="1" dirty="0">
                  <a:latin typeface="Arial" panose="020B0604020202020204" pitchFamily="34" charset="0"/>
                  <a:ea typeface="Calibri" panose="020F0502020204030204" pitchFamily="34" charset="0"/>
                  <a:cs typeface="Arial" panose="020B0604020202020204" pitchFamily="34" charset="0"/>
                </a:rPr>
                <a:t>Cervicitis/LSIL</a:t>
              </a:r>
              <a:r>
                <a:rPr lang="fr-FR" sz="1400" dirty="0" smtClean="0"/>
                <a:t> </a:t>
              </a:r>
              <a:r>
                <a:rPr lang="fr-FR" sz="1400" dirty="0" smtClean="0">
                  <a:latin typeface="Arial" panose="020B0604020202020204" pitchFamily="34" charset="0"/>
                  <a:cs typeface="Arial" panose="020B0604020202020204" pitchFamily="34" charset="0"/>
                </a:rPr>
                <a:t>r </a:t>
              </a:r>
              <a:r>
                <a:rPr lang="fr-FR" sz="1400" dirty="0">
                  <a:latin typeface="Arial" panose="020B0604020202020204" pitchFamily="34" charset="0"/>
                  <a:cs typeface="Arial" panose="020B0604020202020204" pitchFamily="34" charset="0"/>
                </a:rPr>
                <a:t>= 0,2; </a:t>
              </a:r>
              <a:r>
                <a:rPr lang="fr-FR" sz="1400" i="1" dirty="0" smtClean="0">
                  <a:latin typeface="Arial" panose="020B0604020202020204" pitchFamily="34" charset="0"/>
                  <a:cs typeface="Arial" panose="020B0604020202020204" pitchFamily="34" charset="0"/>
                </a:rPr>
                <a:t>p</a:t>
              </a:r>
              <a:r>
                <a:rPr lang="fr-FR" sz="1400" dirty="0" smtClean="0">
                  <a:latin typeface="Arial" panose="020B0604020202020204" pitchFamily="34" charset="0"/>
                  <a:cs typeface="Arial" panose="020B0604020202020204" pitchFamily="34" charset="0"/>
                </a:rPr>
                <a:t>&lt;0,47</a:t>
              </a:r>
              <a:endParaRPr lang="fr-FR" sz="1400" b="1" dirty="0">
                <a:latin typeface="Arial" panose="020B0604020202020204" pitchFamily="34" charset="0"/>
                <a:cs typeface="Arial" panose="020B0604020202020204" pitchFamily="34" charset="0"/>
              </a:endParaRPr>
            </a:p>
          </p:txBody>
        </p:sp>
      </p:grpSp>
      <p:cxnSp>
        <p:nvCxnSpPr>
          <p:cNvPr id="19" name="Connecteur droit 18"/>
          <p:cNvCxnSpPr/>
          <p:nvPr/>
        </p:nvCxnSpPr>
        <p:spPr>
          <a:xfrm flipV="1">
            <a:off x="0" y="919105"/>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20"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7358" y="80268"/>
            <a:ext cx="629654" cy="5018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91369" y="1427622"/>
            <a:ext cx="825867" cy="369332"/>
          </a:xfrm>
          <a:prstGeom prst="rect">
            <a:avLst/>
          </a:prstGeom>
        </p:spPr>
        <p:txBody>
          <a:bodyPr wrap="none">
            <a:spAutoFit/>
          </a:bodyPr>
          <a:lstStyle/>
          <a:p>
            <a:r>
              <a:rPr lang="fr-FR" b="1" dirty="0" smtClean="0">
                <a:solidFill>
                  <a:srgbClr val="0070C0"/>
                </a:solidFill>
                <a:latin typeface="Arial" panose="020B0604020202020204" pitchFamily="34" charset="0"/>
                <a:ea typeface="Calibri" panose="020F0502020204030204" pitchFamily="34" charset="0"/>
                <a:cs typeface="Arial" panose="020B0604020202020204" pitchFamily="34" charset="0"/>
              </a:rPr>
              <a:t>ARG1</a:t>
            </a:r>
            <a:endParaRPr lang="fr-FR" b="1" dirty="0">
              <a:solidFill>
                <a:srgbClr val="0070C0"/>
              </a:solidFill>
              <a:latin typeface="Arial" panose="020B0604020202020204" pitchFamily="34" charset="0"/>
              <a:cs typeface="Arial" panose="020B0604020202020204" pitchFamily="34" charset="0"/>
            </a:endParaRPr>
          </a:p>
        </p:txBody>
      </p:sp>
      <p:sp>
        <p:nvSpPr>
          <p:cNvPr id="22" name="Rectangle 21"/>
          <p:cNvSpPr/>
          <p:nvPr/>
        </p:nvSpPr>
        <p:spPr>
          <a:xfrm>
            <a:off x="6306859" y="1848492"/>
            <a:ext cx="825867" cy="369332"/>
          </a:xfrm>
          <a:prstGeom prst="rect">
            <a:avLst/>
          </a:prstGeom>
        </p:spPr>
        <p:txBody>
          <a:bodyPr wrap="none">
            <a:spAutoFit/>
          </a:bodyPr>
          <a:lstStyle/>
          <a:p>
            <a:r>
              <a:rPr lang="fr-FR" b="1" dirty="0" smtClean="0">
                <a:solidFill>
                  <a:srgbClr val="4BAE1A"/>
                </a:solidFill>
                <a:latin typeface="Arial" panose="020B0604020202020204" pitchFamily="34" charset="0"/>
                <a:ea typeface="Calibri" panose="020F0502020204030204" pitchFamily="34" charset="0"/>
                <a:cs typeface="Arial" panose="020B0604020202020204" pitchFamily="34" charset="0"/>
              </a:rPr>
              <a:t>ARG2</a:t>
            </a:r>
            <a:endParaRPr lang="fr-FR" b="1" dirty="0">
              <a:solidFill>
                <a:srgbClr val="4BAE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2765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CEDD2F1-6D13-4B16-B87D-F113730B8CA3}" type="slidenum">
              <a:rPr lang="fr-FR" smtClean="0"/>
              <a:t>22</a:t>
            </a:fld>
            <a:endParaRPr lang="fr-FR"/>
          </a:p>
        </p:txBody>
      </p:sp>
      <p:sp>
        <p:nvSpPr>
          <p:cNvPr id="4" name="Rectangle 3"/>
          <p:cNvSpPr/>
          <p:nvPr/>
        </p:nvSpPr>
        <p:spPr>
          <a:xfrm>
            <a:off x="610033" y="253241"/>
            <a:ext cx="10345766" cy="400110"/>
          </a:xfrm>
          <a:prstGeom prst="rect">
            <a:avLst/>
          </a:prstGeom>
        </p:spPr>
        <p:txBody>
          <a:bodyPr wrap="square">
            <a:spAutoFit/>
          </a:bodyPr>
          <a:lstStyle/>
          <a:p>
            <a:pPr algn="ctr"/>
            <a:r>
              <a:rPr lang="fr-FR" sz="2000" b="1" dirty="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Association entre l’activité d</a:t>
            </a:r>
            <a:r>
              <a:rPr lang="fr-FR" sz="2000" b="1"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e </a:t>
            </a:r>
            <a:r>
              <a:rPr lang="fr-FR" sz="2000" b="1" dirty="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l’arginase et les </a:t>
            </a:r>
            <a:r>
              <a:rPr lang="fr-FR" sz="2000" b="1" dirty="0" smtClean="0">
                <a:solidFill>
                  <a:schemeClr val="accent5">
                    <a:lumMod val="50000"/>
                  </a:schemeClr>
                </a:solidFill>
                <a:latin typeface="Arial Black" panose="020B0A04020102020204" pitchFamily="34" charset="0"/>
                <a:ea typeface="Calibri" panose="020F0502020204030204" pitchFamily="34" charset="0"/>
                <a:cs typeface="Arial" panose="020B0604020202020204" pitchFamily="34" charset="0"/>
              </a:rPr>
              <a:t>marqueurs du HPV </a:t>
            </a:r>
            <a:endParaRPr lang="fr-FR" sz="2000" dirty="0">
              <a:solidFill>
                <a:schemeClr val="accent5">
                  <a:lumMod val="50000"/>
                </a:schemeClr>
              </a:solidFill>
              <a:latin typeface="Arial Black" panose="020B0A04020102020204" pitchFamily="34" charset="0"/>
              <a:cs typeface="Arial" panose="020B0604020202020204" pitchFamily="34" charset="0"/>
            </a:endParaRPr>
          </a:p>
        </p:txBody>
      </p:sp>
      <p:grpSp>
        <p:nvGrpSpPr>
          <p:cNvPr id="17" name="Groupe 16"/>
          <p:cNvGrpSpPr/>
          <p:nvPr/>
        </p:nvGrpSpPr>
        <p:grpSpPr>
          <a:xfrm>
            <a:off x="7569487" y="2111896"/>
            <a:ext cx="4320886" cy="3635233"/>
            <a:chOff x="2379980" y="2067372"/>
            <a:chExt cx="5990747" cy="4176796"/>
          </a:xfrm>
        </p:grpSpPr>
        <p:grpSp>
          <p:nvGrpSpPr>
            <p:cNvPr id="18" name="Groupe 17"/>
            <p:cNvGrpSpPr/>
            <p:nvPr/>
          </p:nvGrpSpPr>
          <p:grpSpPr>
            <a:xfrm>
              <a:off x="2379980" y="2067372"/>
              <a:ext cx="5990747" cy="4176796"/>
              <a:chOff x="2379980" y="2067372"/>
              <a:chExt cx="5990747" cy="4176796"/>
            </a:xfrm>
          </p:grpSpPr>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154" y="2115194"/>
                <a:ext cx="5187845" cy="3973250"/>
              </a:xfrm>
              <a:prstGeom prst="rect">
                <a:avLst/>
              </a:prstGeom>
            </p:spPr>
          </p:pic>
          <p:sp>
            <p:nvSpPr>
              <p:cNvPr id="22" name="ZoneTexte 21"/>
              <p:cNvSpPr txBox="1"/>
              <p:nvPr/>
            </p:nvSpPr>
            <p:spPr>
              <a:xfrm rot="16200000">
                <a:off x="997899" y="3449453"/>
                <a:ext cx="3174441" cy="410280"/>
              </a:xfrm>
              <a:prstGeom prst="rect">
                <a:avLst/>
              </a:prstGeom>
              <a:solidFill>
                <a:schemeClr val="bg1"/>
              </a:solidFill>
            </p:spPr>
            <p:txBody>
              <a:bodyPr wrap="square" rtlCol="0">
                <a:spAutoFit/>
              </a:bodyPr>
              <a:lstStyle/>
              <a:p>
                <a:r>
                  <a:rPr lang="fr-FR" sz="1000" b="1" dirty="0" smtClean="0">
                    <a:latin typeface="Arial" panose="020B0604020202020204" pitchFamily="34" charset="0"/>
                    <a:cs typeface="Arial" panose="020B0604020202020204" pitchFamily="34" charset="0"/>
                  </a:rPr>
                  <a:t>Arginase activity µmol/min</a:t>
                </a:r>
                <a:endParaRPr lang="fr-FR" sz="1200" b="1" dirty="0"/>
              </a:p>
            </p:txBody>
          </p:sp>
          <p:sp>
            <p:nvSpPr>
              <p:cNvPr id="23" name="ZoneTexte 22"/>
              <p:cNvSpPr txBox="1"/>
              <p:nvPr/>
            </p:nvSpPr>
            <p:spPr>
              <a:xfrm flipH="1">
                <a:off x="2470486" y="5920794"/>
                <a:ext cx="5900241" cy="323374"/>
              </a:xfrm>
              <a:prstGeom prst="rect">
                <a:avLst/>
              </a:prstGeom>
              <a:solidFill>
                <a:schemeClr val="bg1"/>
              </a:solid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HPV circulating viral load copies/ml  </a:t>
                </a:r>
                <a:endParaRPr lang="fr-FR" sz="1000" b="1" dirty="0">
                  <a:latin typeface="Arial" panose="020B0604020202020204" pitchFamily="34" charset="0"/>
                  <a:cs typeface="Arial" panose="020B0604020202020204" pitchFamily="34" charset="0"/>
                </a:endParaRPr>
              </a:p>
            </p:txBody>
          </p:sp>
          <p:sp>
            <p:nvSpPr>
              <p:cNvPr id="24" name="ZoneTexte 23"/>
              <p:cNvSpPr txBox="1"/>
              <p:nvPr/>
            </p:nvSpPr>
            <p:spPr>
              <a:xfrm flipH="1">
                <a:off x="3218435" y="5629023"/>
                <a:ext cx="4333558" cy="323374"/>
              </a:xfrm>
              <a:prstGeom prst="rect">
                <a:avLst/>
              </a:prstGeom>
              <a:solidFill>
                <a:schemeClr val="bg1"/>
              </a:solidFill>
            </p:spPr>
            <p:txBody>
              <a:bodyPr wrap="square" rtlCol="0">
                <a:spAutoFit/>
              </a:bodyPr>
              <a:lstStyle/>
              <a:p>
                <a:r>
                  <a:rPr lang="fr-FR" sz="1000" b="1" dirty="0" smtClean="0">
                    <a:latin typeface="Arial" panose="020B0604020202020204" pitchFamily="34" charset="0"/>
                    <a:cs typeface="Arial" panose="020B0604020202020204" pitchFamily="34" charset="0"/>
                  </a:rPr>
                  <a:t>          Low                                 HIgh </a:t>
                </a:r>
                <a:endParaRPr lang="fr-FR" sz="1000" b="1" dirty="0">
                  <a:latin typeface="Arial" panose="020B0604020202020204" pitchFamily="34" charset="0"/>
                  <a:cs typeface="Arial" panose="020B0604020202020204" pitchFamily="34" charset="0"/>
                </a:endParaRPr>
              </a:p>
            </p:txBody>
          </p:sp>
        </p:grpSp>
        <p:sp>
          <p:nvSpPr>
            <p:cNvPr id="19" name="ZoneTexte 18"/>
            <p:cNvSpPr txBox="1"/>
            <p:nvPr/>
          </p:nvSpPr>
          <p:spPr>
            <a:xfrm flipH="1">
              <a:off x="4103218" y="2761855"/>
              <a:ext cx="1407264" cy="363796"/>
            </a:xfrm>
            <a:prstGeom prst="rect">
              <a:avLst/>
            </a:prstGeom>
            <a:solidFill>
              <a:schemeClr val="bg1"/>
            </a:solidFill>
          </p:spPr>
          <p:txBody>
            <a:bodyPr wrap="square" rtlCol="0">
              <a:spAutoFit/>
            </a:bodyPr>
            <a:lstStyle/>
            <a:p>
              <a:r>
                <a:rPr lang="fr-FR" sz="1200" b="1" i="1" dirty="0">
                  <a:latin typeface="Arial" panose="020B0604020202020204" pitchFamily="34" charset="0"/>
                  <a:cs typeface="Arial" panose="020B0604020202020204" pitchFamily="34" charset="0"/>
                </a:rPr>
                <a:t>p</a:t>
              </a:r>
              <a:r>
                <a:rPr lang="fr-FR" sz="1200" b="1" dirty="0" smtClean="0">
                  <a:latin typeface="Arial" panose="020B0604020202020204" pitchFamily="34" charset="0"/>
                  <a:cs typeface="Arial" panose="020B0604020202020204" pitchFamily="34" charset="0"/>
                </a:rPr>
                <a:t>&lt;0,03</a:t>
              </a:r>
              <a:endParaRPr lang="fr-FR" sz="1200" b="1" dirty="0">
                <a:latin typeface="Arial" panose="020B0604020202020204" pitchFamily="34" charset="0"/>
                <a:cs typeface="Arial" panose="020B0604020202020204" pitchFamily="34" charset="0"/>
              </a:endParaRPr>
            </a:p>
          </p:txBody>
        </p:sp>
        <p:sp>
          <p:nvSpPr>
            <p:cNvPr id="20" name="ZoneTexte 19"/>
            <p:cNvSpPr txBox="1"/>
            <p:nvPr/>
          </p:nvSpPr>
          <p:spPr>
            <a:xfrm flipH="1">
              <a:off x="3780429" y="2214398"/>
              <a:ext cx="2756847" cy="255844"/>
            </a:xfrm>
            <a:prstGeom prst="rect">
              <a:avLst/>
            </a:prstGeom>
            <a:solidFill>
              <a:schemeClr val="bg1"/>
            </a:solidFill>
          </p:spPr>
          <p:txBody>
            <a:bodyPr wrap="square" rtlCol="0">
              <a:spAutoFit/>
            </a:bodyPr>
            <a:lstStyle/>
            <a:p>
              <a:endParaRPr lang="fr-FR" sz="1050" b="1" dirty="0">
                <a:latin typeface="Arial" panose="020B0604020202020204" pitchFamily="34" charset="0"/>
                <a:cs typeface="Arial" panose="020B0604020202020204" pitchFamily="34" charset="0"/>
              </a:endParaRPr>
            </a:p>
          </p:txBody>
        </p:sp>
      </p:grpSp>
      <p:sp>
        <p:nvSpPr>
          <p:cNvPr id="31" name="Rectangle 30"/>
          <p:cNvSpPr/>
          <p:nvPr/>
        </p:nvSpPr>
        <p:spPr>
          <a:xfrm>
            <a:off x="7690063" y="1384986"/>
            <a:ext cx="3855079" cy="369332"/>
          </a:xfrm>
          <a:prstGeom prst="rect">
            <a:avLst/>
          </a:prstGeom>
        </p:spPr>
        <p:txBody>
          <a:bodyPr wrap="square">
            <a:spAutoFit/>
          </a:bodyPr>
          <a:lstStyle/>
          <a:p>
            <a:pPr algn="ctr"/>
            <a:r>
              <a:rPr lang="fr-FR" b="1" dirty="0" smtClean="0">
                <a:solidFill>
                  <a:srgbClr val="FF0000"/>
                </a:solidFill>
                <a:latin typeface="Arial" panose="020B0604020202020204" pitchFamily="34" charset="0"/>
                <a:cs typeface="Arial" panose="020B0604020202020204" pitchFamily="34" charset="0"/>
              </a:rPr>
              <a:t>Charge virale circulante </a:t>
            </a:r>
            <a:endParaRPr lang="fr-FR" b="1" dirty="0">
              <a:solidFill>
                <a:srgbClr val="FF0000"/>
              </a:solidFill>
              <a:latin typeface="Arial" panose="020B0604020202020204" pitchFamily="34" charset="0"/>
              <a:cs typeface="Arial" panose="020B0604020202020204" pitchFamily="34" charset="0"/>
            </a:endParaRPr>
          </a:p>
        </p:txBody>
      </p:sp>
      <p:sp>
        <p:nvSpPr>
          <p:cNvPr id="33" name="Ellipse 32"/>
          <p:cNvSpPr/>
          <p:nvPr/>
        </p:nvSpPr>
        <p:spPr>
          <a:xfrm rot="5400000">
            <a:off x="9005629" y="3111927"/>
            <a:ext cx="3124696" cy="973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p:nvGrpSpPr>
        <p:grpSpPr>
          <a:xfrm>
            <a:off x="228186" y="2354784"/>
            <a:ext cx="5765714" cy="3280124"/>
            <a:chOff x="1433012" y="1367525"/>
            <a:chExt cx="7885484" cy="4374731"/>
          </a:xfrm>
        </p:grpSpPr>
        <p:grpSp>
          <p:nvGrpSpPr>
            <p:cNvPr id="35" name="Groupe 34"/>
            <p:cNvGrpSpPr/>
            <p:nvPr/>
          </p:nvGrpSpPr>
          <p:grpSpPr>
            <a:xfrm>
              <a:off x="1433012" y="1367525"/>
              <a:ext cx="7885484" cy="4374731"/>
              <a:chOff x="1433012" y="1367525"/>
              <a:chExt cx="7885484" cy="4374731"/>
            </a:xfrm>
          </p:grpSpPr>
          <p:grpSp>
            <p:nvGrpSpPr>
              <p:cNvPr id="37" name="Groupe 36"/>
              <p:cNvGrpSpPr/>
              <p:nvPr/>
            </p:nvGrpSpPr>
            <p:grpSpPr>
              <a:xfrm>
                <a:off x="1433012" y="1367525"/>
                <a:ext cx="7435066" cy="4244074"/>
                <a:chOff x="1433012" y="1367525"/>
                <a:chExt cx="7435066" cy="4244074"/>
              </a:xfrm>
            </p:grpSpPr>
            <p:pic>
              <p:nvPicPr>
                <p:cNvPr id="40" name="Imag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3201" y="1367525"/>
                  <a:ext cx="7054877" cy="4244074"/>
                </a:xfrm>
                <a:prstGeom prst="rect">
                  <a:avLst/>
                </a:prstGeom>
              </p:spPr>
            </p:pic>
            <p:sp>
              <p:nvSpPr>
                <p:cNvPr id="41" name="ZoneTexte 40"/>
                <p:cNvSpPr txBox="1"/>
                <p:nvPr/>
              </p:nvSpPr>
              <p:spPr>
                <a:xfrm flipH="1">
                  <a:off x="1433012" y="1367525"/>
                  <a:ext cx="1037231" cy="310438"/>
                </a:xfrm>
                <a:prstGeom prst="rect">
                  <a:avLst/>
                </a:prstGeom>
                <a:solidFill>
                  <a:schemeClr val="bg1"/>
                </a:solidFill>
              </p:spPr>
              <p:txBody>
                <a:bodyPr wrap="square" rtlCol="0">
                  <a:spAutoFit/>
                </a:bodyPr>
                <a:lstStyle/>
                <a:p>
                  <a:endParaRPr lang="fr-FR" sz="1050" b="1" dirty="0">
                    <a:latin typeface="Arial" panose="020B0604020202020204" pitchFamily="34" charset="0"/>
                    <a:cs typeface="Arial" panose="020B0604020202020204" pitchFamily="34" charset="0"/>
                  </a:endParaRPr>
                </a:p>
              </p:txBody>
            </p:sp>
          </p:grpSp>
          <p:sp>
            <p:nvSpPr>
              <p:cNvPr id="38" name="ZoneTexte 37"/>
              <p:cNvSpPr txBox="1"/>
              <p:nvPr/>
            </p:nvSpPr>
            <p:spPr>
              <a:xfrm flipH="1">
                <a:off x="5671675" y="1410839"/>
                <a:ext cx="3646821" cy="487149"/>
              </a:xfrm>
              <a:prstGeom prst="rect">
                <a:avLst/>
              </a:prstGeom>
              <a:solidFill>
                <a:schemeClr val="bg1"/>
              </a:solidFill>
            </p:spPr>
            <p:txBody>
              <a:bodyPr wrap="square" rtlCol="0">
                <a:spAutoFit/>
              </a:bodyPr>
              <a:lstStyle/>
              <a:p>
                <a:r>
                  <a:rPr lang="fr-FR" sz="1400" b="1" dirty="0">
                    <a:latin typeface="Arial" panose="020B0604020202020204" pitchFamily="34" charset="0"/>
                    <a:cs typeface="Arial" panose="020B0604020202020204" pitchFamily="34" charset="0"/>
                  </a:rPr>
                  <a:t>r</a:t>
                </a:r>
                <a:r>
                  <a:rPr lang="fr-FR" sz="1400" b="1" dirty="0" smtClean="0">
                    <a:latin typeface="Arial" panose="020B0604020202020204" pitchFamily="34" charset="0"/>
                    <a:cs typeface="Arial" panose="020B0604020202020204" pitchFamily="34" charset="0"/>
                  </a:rPr>
                  <a:t>=-0,29 </a:t>
                </a:r>
                <a:r>
                  <a:rPr lang="fr-FR" sz="1400" b="1" i="1" dirty="0" smtClean="0">
                    <a:latin typeface="Arial" panose="020B0604020202020204" pitchFamily="34" charset="0"/>
                    <a:cs typeface="Arial" panose="020B0604020202020204" pitchFamily="34" charset="0"/>
                  </a:rPr>
                  <a:t>p</a:t>
                </a:r>
                <a:r>
                  <a:rPr lang="fr-FR" sz="1400" b="1" dirty="0" smtClean="0">
                    <a:latin typeface="Arial" panose="020B0604020202020204" pitchFamily="34" charset="0"/>
                    <a:cs typeface="Arial" panose="020B0604020202020204" pitchFamily="34" charset="0"/>
                  </a:rPr>
                  <a:t>&lt;0,01</a:t>
                </a:r>
                <a:endParaRPr lang="fr-FR" sz="1400" b="1" dirty="0">
                  <a:latin typeface="Arial" panose="020B0604020202020204" pitchFamily="34" charset="0"/>
                  <a:cs typeface="Arial" panose="020B0604020202020204" pitchFamily="34" charset="0"/>
                </a:endParaRPr>
              </a:p>
            </p:txBody>
          </p:sp>
          <p:sp>
            <p:nvSpPr>
              <p:cNvPr id="39" name="ZoneTexte 38"/>
              <p:cNvSpPr txBox="1"/>
              <p:nvPr/>
            </p:nvSpPr>
            <p:spPr>
              <a:xfrm>
                <a:off x="3650621" y="5352537"/>
                <a:ext cx="5537617" cy="389719"/>
              </a:xfrm>
              <a:prstGeom prst="rect">
                <a:avLst/>
              </a:prstGeom>
              <a:solidFill>
                <a:schemeClr val="bg1"/>
              </a:solidFill>
            </p:spPr>
            <p:txBody>
              <a:bodyPr wrap="square" rtlCol="0">
                <a:spAutoFit/>
              </a:bodyPr>
              <a:lstStyle/>
              <a:p>
                <a:r>
                  <a:rPr lang="fr-FR" sz="1000" b="1" dirty="0">
                    <a:latin typeface="Arial" panose="020B0604020202020204" pitchFamily="34" charset="0"/>
                    <a:cs typeface="Arial" panose="020B0604020202020204" pitchFamily="34" charset="0"/>
                  </a:rPr>
                  <a:t>A</a:t>
                </a:r>
                <a:r>
                  <a:rPr lang="fr-FR" sz="1000" b="1" dirty="0" smtClean="0">
                    <a:latin typeface="Arial" panose="020B0604020202020204" pitchFamily="34" charset="0"/>
                    <a:cs typeface="Arial" panose="020B0604020202020204" pitchFamily="34" charset="0"/>
                  </a:rPr>
                  <a:t>rginase  activity  µmol/min</a:t>
                </a:r>
                <a:endParaRPr lang="fr-FR" sz="1000" b="1" dirty="0">
                  <a:latin typeface="Arial" panose="020B0604020202020204" pitchFamily="34" charset="0"/>
                  <a:cs typeface="Arial" panose="020B0604020202020204" pitchFamily="34" charset="0"/>
                </a:endParaRPr>
              </a:p>
            </p:txBody>
          </p:sp>
        </p:grpSp>
        <p:sp>
          <p:nvSpPr>
            <p:cNvPr id="36" name="ZoneTexte 35"/>
            <p:cNvSpPr txBox="1"/>
            <p:nvPr/>
          </p:nvSpPr>
          <p:spPr>
            <a:xfrm rot="16200000">
              <a:off x="840292" y="3129407"/>
              <a:ext cx="3259902" cy="413245"/>
            </a:xfrm>
            <a:prstGeom prst="rect">
              <a:avLst/>
            </a:prstGeom>
            <a:solidFill>
              <a:schemeClr val="bg1"/>
            </a:solid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Anti-HPV16 IgG</a:t>
              </a:r>
              <a:endParaRPr lang="fr-FR" sz="1000" b="1" dirty="0"/>
            </a:p>
          </p:txBody>
        </p:sp>
      </p:grpSp>
      <p:sp>
        <p:nvSpPr>
          <p:cNvPr id="42" name="Rectangle 41"/>
          <p:cNvSpPr/>
          <p:nvPr/>
        </p:nvSpPr>
        <p:spPr>
          <a:xfrm>
            <a:off x="1336596" y="1430184"/>
            <a:ext cx="2773417" cy="369332"/>
          </a:xfrm>
          <a:prstGeom prst="rect">
            <a:avLst/>
          </a:prstGeom>
        </p:spPr>
        <p:txBody>
          <a:bodyPr wrap="square">
            <a:spAutoFit/>
          </a:bodyPr>
          <a:lstStyle/>
          <a:p>
            <a:pPr algn="ctr"/>
            <a:r>
              <a:rPr lang="fr-FR" b="1" dirty="0" smtClean="0">
                <a:solidFill>
                  <a:srgbClr val="FF0000"/>
                </a:solidFill>
                <a:latin typeface="Arial" panose="020B0604020202020204" pitchFamily="34" charset="0"/>
                <a:cs typeface="Arial" panose="020B0604020202020204" pitchFamily="34" charset="0"/>
              </a:rPr>
              <a:t>IgG anti-L1 du  </a:t>
            </a:r>
            <a:r>
              <a:rPr lang="fr-FR" b="1" dirty="0">
                <a:solidFill>
                  <a:srgbClr val="FF0000"/>
                </a:solidFill>
                <a:latin typeface="Arial" panose="020B0604020202020204" pitchFamily="34" charset="0"/>
                <a:cs typeface="Arial" panose="020B0604020202020204" pitchFamily="34" charset="0"/>
              </a:rPr>
              <a:t>HPV16</a:t>
            </a:r>
          </a:p>
        </p:txBody>
      </p:sp>
      <p:cxnSp>
        <p:nvCxnSpPr>
          <p:cNvPr id="43" name="Connecteur droit 42"/>
          <p:cNvCxnSpPr/>
          <p:nvPr/>
        </p:nvCxnSpPr>
        <p:spPr>
          <a:xfrm flipV="1">
            <a:off x="0" y="842307"/>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4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7358" y="80268"/>
            <a:ext cx="629654" cy="5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4902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815C6-60F7-4BC5-9A9D-3324B1766AB0}" type="slidenum">
              <a:rPr lang="fr-FR" smtClean="0"/>
              <a:t>23</a:t>
            </a:fld>
            <a:endParaRPr lang="fr-FR"/>
          </a:p>
        </p:txBody>
      </p:sp>
      <p:sp>
        <p:nvSpPr>
          <p:cNvPr id="10" name="Rectangle à coins arrondis 9"/>
          <p:cNvSpPr/>
          <p:nvPr/>
        </p:nvSpPr>
        <p:spPr>
          <a:xfrm>
            <a:off x="846052" y="1923672"/>
            <a:ext cx="10507748" cy="8329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Char char="ü"/>
            </a:pPr>
            <a:r>
              <a:rPr lang="fr-FR" sz="2000" dirty="0">
                <a:solidFill>
                  <a:schemeClr val="tx1"/>
                </a:solidFill>
                <a:latin typeface="Arial" panose="020B0604020202020204" pitchFamily="34" charset="0"/>
                <a:cs typeface="Arial" panose="020B0604020202020204" pitchFamily="34" charset="0"/>
              </a:rPr>
              <a:t>L’activité </a:t>
            </a:r>
            <a:r>
              <a:rPr lang="fr-FR" sz="2000" dirty="0" smtClean="0">
                <a:solidFill>
                  <a:schemeClr val="tx1"/>
                </a:solidFill>
                <a:latin typeface="Arial" panose="020B0604020202020204" pitchFamily="34" charset="0"/>
                <a:cs typeface="Arial" panose="020B0604020202020204" pitchFamily="34" charset="0"/>
              </a:rPr>
              <a:t> </a:t>
            </a:r>
            <a:r>
              <a:rPr lang="fr-FR" sz="2000" dirty="0">
                <a:solidFill>
                  <a:schemeClr val="tx1"/>
                </a:solidFill>
                <a:latin typeface="Arial" panose="020B0604020202020204" pitchFamily="34" charset="0"/>
                <a:cs typeface="Arial" panose="020B0604020202020204" pitchFamily="34" charset="0"/>
              </a:rPr>
              <a:t>de l’arginase augmente graduellement avec la sévérité des lésions </a:t>
            </a:r>
            <a:r>
              <a:rPr lang="fr-FR" sz="2000" dirty="0" smtClean="0">
                <a:solidFill>
                  <a:schemeClr val="tx1"/>
                </a:solidFill>
                <a:latin typeface="Arial" panose="020B0604020202020204" pitchFamily="34" charset="0"/>
                <a:cs typeface="Arial" panose="020B0604020202020204" pitchFamily="34" charset="0"/>
              </a:rPr>
              <a:t>cervicales.</a:t>
            </a:r>
            <a:endParaRPr lang="fr-FR" sz="20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876844" y="2865326"/>
            <a:ext cx="10193926" cy="400110"/>
          </a:xfrm>
          <a:prstGeom prst="rect">
            <a:avLst/>
          </a:prstGeom>
        </p:spPr>
        <p:txBody>
          <a:bodyPr wrap="square">
            <a:spAutoFit/>
          </a:bodyPr>
          <a:lstStyle/>
          <a:p>
            <a:pPr marL="342900" indent="-342900">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Une </a:t>
            </a:r>
            <a:r>
              <a:rPr lang="fr-FR" sz="2000" dirty="0">
                <a:latin typeface="Arial" panose="020B0604020202020204" pitchFamily="34" charset="0"/>
                <a:cs typeface="Arial" panose="020B0604020202020204" pitchFamily="34" charset="0"/>
              </a:rPr>
              <a:t>forte expression génique de l’ARG1 </a:t>
            </a:r>
            <a:r>
              <a:rPr lang="fr-FR" sz="2000" dirty="0" smtClean="0">
                <a:latin typeface="Arial" panose="020B0604020202020204" pitchFamily="34" charset="0"/>
                <a:cs typeface="Arial" panose="020B0604020202020204" pitchFamily="34" charset="0"/>
              </a:rPr>
              <a:t>est associée </a:t>
            </a:r>
            <a:r>
              <a:rPr lang="fr-FR" sz="2000" dirty="0">
                <a:latin typeface="Arial" panose="020B0604020202020204" pitchFamily="34" charset="0"/>
                <a:cs typeface="Arial" panose="020B0604020202020204" pitchFamily="34" charset="0"/>
              </a:rPr>
              <a:t>à des grades </a:t>
            </a:r>
            <a:r>
              <a:rPr lang="fr-FR" sz="2000" dirty="0" smtClean="0">
                <a:latin typeface="Arial" panose="020B0604020202020204" pitchFamily="34" charset="0"/>
                <a:cs typeface="Arial" panose="020B0604020202020204" pitchFamily="34" charset="0"/>
              </a:rPr>
              <a:t>précancereuses.</a:t>
            </a:r>
            <a:endParaRPr lang="fr-FR" sz="2000" dirty="0">
              <a:latin typeface="Arial" panose="020B0604020202020204" pitchFamily="34" charset="0"/>
              <a:cs typeface="Arial" panose="020B0604020202020204" pitchFamily="34" charset="0"/>
            </a:endParaRPr>
          </a:p>
        </p:txBody>
      </p:sp>
      <p:sp>
        <p:nvSpPr>
          <p:cNvPr id="5" name="ZoneTexte 4"/>
          <p:cNvSpPr txBox="1"/>
          <p:nvPr/>
        </p:nvSpPr>
        <p:spPr>
          <a:xfrm>
            <a:off x="876844" y="3661555"/>
            <a:ext cx="10659835" cy="400110"/>
          </a:xfrm>
          <a:prstGeom prst="rect">
            <a:avLst/>
          </a:prstGeom>
          <a:noFill/>
        </p:spPr>
        <p:txBody>
          <a:bodyPr wrap="square" rtlCol="0">
            <a:spAutoFit/>
          </a:bodyPr>
          <a:lstStyle/>
          <a:p>
            <a:pPr marL="342900" indent="-342900">
              <a:buFont typeface="Wingdings" panose="05000000000000000000" pitchFamily="2" charset="2"/>
              <a:buChar char="ü"/>
              <a:defRPr/>
            </a:pPr>
            <a:r>
              <a:rPr lang="fr-FR" sz="2000" dirty="0">
                <a:latin typeface="Arial" panose="020B0604020202020204" pitchFamily="34" charset="0"/>
                <a:cs typeface="Arial" panose="020B0604020202020204" pitchFamily="34" charset="0"/>
              </a:rPr>
              <a:t>U</a:t>
            </a:r>
            <a:r>
              <a:rPr lang="fr-FR" sz="2000" dirty="0" smtClean="0">
                <a:latin typeface="Arial" panose="020B0604020202020204" pitchFamily="34" charset="0"/>
                <a:cs typeface="Arial" panose="020B0604020202020204" pitchFamily="34" charset="0"/>
              </a:rPr>
              <a:t>ne </a:t>
            </a:r>
            <a:r>
              <a:rPr lang="fr-FR" sz="2000" dirty="0">
                <a:latin typeface="Arial" panose="020B0604020202020204" pitchFamily="34" charset="0"/>
                <a:cs typeface="Arial" panose="020B0604020202020204" pitchFamily="34" charset="0"/>
              </a:rPr>
              <a:t>forte expression de l’isoforme ARG2  est associée aux lésions </a:t>
            </a:r>
            <a:r>
              <a:rPr lang="fr-FR" sz="2000" dirty="0" smtClean="0">
                <a:latin typeface="Arial" panose="020B0604020202020204" pitchFamily="34" charset="0"/>
                <a:cs typeface="Arial" panose="020B0604020202020204" pitchFamily="34" charset="0"/>
              </a:rPr>
              <a:t>cancéreuses du col.</a:t>
            </a:r>
            <a:endParaRPr lang="fr-FR" sz="2000" dirty="0">
              <a:latin typeface="Arial" panose="020B0604020202020204" pitchFamily="34" charset="0"/>
              <a:cs typeface="Arial" panose="020B0604020202020204" pitchFamily="34" charset="0"/>
            </a:endParaRPr>
          </a:p>
        </p:txBody>
      </p:sp>
      <p:sp>
        <p:nvSpPr>
          <p:cNvPr id="13" name="ZoneTexte 12"/>
          <p:cNvSpPr txBox="1"/>
          <p:nvPr/>
        </p:nvSpPr>
        <p:spPr>
          <a:xfrm>
            <a:off x="876844" y="4412778"/>
            <a:ext cx="9928315" cy="553998"/>
          </a:xfrm>
          <a:prstGeom prst="rect">
            <a:avLst/>
          </a:prstGeom>
          <a:noFill/>
          <a:ln>
            <a:noFill/>
          </a:ln>
        </p:spPr>
        <p:txBody>
          <a:bodyPr wrap="square" rtlCol="0">
            <a:spAutoFit/>
          </a:bodyPr>
          <a:lstStyle/>
          <a:p>
            <a:pPr marL="342900" indent="-342900">
              <a:lnSpc>
                <a:spcPct val="150000"/>
              </a:lnSpc>
              <a:buFont typeface="Wingdings" panose="05000000000000000000" pitchFamily="2" charset="2"/>
              <a:buChar char="ü"/>
              <a:defRPr/>
            </a:pPr>
            <a:r>
              <a:rPr lang="fr-FR" sz="2000" dirty="0" smtClean="0">
                <a:latin typeface="Arial" panose="020B0604020202020204" pitchFamily="34" charset="0"/>
                <a:cs typeface="Arial" panose="020B0604020202020204" pitchFamily="34" charset="0"/>
              </a:rPr>
              <a:t>L’ARG2 </a:t>
            </a:r>
            <a:r>
              <a:rPr lang="fr-FR" sz="2000" dirty="0">
                <a:latin typeface="Arial" panose="020B0604020202020204" pitchFamily="34" charset="0"/>
                <a:cs typeface="Arial" panose="020B0604020202020204" pitchFamily="34" charset="0"/>
              </a:rPr>
              <a:t>pourrait être </a:t>
            </a:r>
            <a:r>
              <a:rPr lang="fr-FR" sz="2000" dirty="0" smtClean="0">
                <a:latin typeface="Arial" panose="020B0604020202020204" pitchFamily="34" charset="0"/>
                <a:cs typeface="Arial" panose="020B0604020202020204" pitchFamily="34" charset="0"/>
              </a:rPr>
              <a:t>une </a:t>
            </a:r>
            <a:r>
              <a:rPr lang="fr-FR" sz="2000" dirty="0">
                <a:latin typeface="Arial" panose="020B0604020202020204" pitchFamily="34" charset="0"/>
                <a:cs typeface="Arial" panose="020B0604020202020204" pitchFamily="34" charset="0"/>
              </a:rPr>
              <a:t>des sources de l’activité  </a:t>
            </a:r>
            <a:r>
              <a:rPr lang="fr-FR" sz="2000" dirty="0" smtClean="0">
                <a:latin typeface="Arial" panose="020B0604020202020204" pitchFamily="34" charset="0"/>
                <a:cs typeface="Arial" panose="020B0604020202020204" pitchFamily="34" charset="0"/>
              </a:rPr>
              <a:t>détectée </a:t>
            </a:r>
            <a:r>
              <a:rPr lang="fr-FR" sz="2000" dirty="0">
                <a:latin typeface="Arial" panose="020B0604020202020204" pitchFamily="34" charset="0"/>
                <a:cs typeface="Arial" panose="020B0604020202020204" pitchFamily="34" charset="0"/>
              </a:rPr>
              <a:t>au niveau </a:t>
            </a:r>
            <a:r>
              <a:rPr lang="fr-FR" sz="2000" dirty="0" smtClean="0">
                <a:latin typeface="Arial" panose="020B0604020202020204" pitchFamily="34" charset="0"/>
                <a:cs typeface="Arial" panose="020B0604020202020204" pitchFamily="34" charset="0"/>
              </a:rPr>
              <a:t>sérique.</a:t>
            </a:r>
            <a:endParaRPr lang="fr-FR" sz="200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1852" y="233349"/>
            <a:ext cx="629654" cy="501899"/>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876844" y="1131367"/>
            <a:ext cx="10530839" cy="707886"/>
          </a:xfrm>
          <a:prstGeom prst="rect">
            <a:avLst/>
          </a:prstGeom>
          <a:noFill/>
        </p:spPr>
        <p:txBody>
          <a:bodyPr wrap="square" rtlCol="0">
            <a:spAutoFit/>
          </a:bodyPr>
          <a:lstStyle/>
          <a:p>
            <a:pPr marL="285750" indent="-285750">
              <a:buFont typeface="Wingdings" panose="05000000000000000000" pitchFamily="2" charset="2"/>
              <a:buChar char="ü"/>
            </a:pPr>
            <a:r>
              <a:rPr lang="fr-FR" sz="2000" dirty="0">
                <a:latin typeface="Arial" panose="020B0604020202020204" pitchFamily="34" charset="0"/>
              </a:rPr>
              <a:t>L</a:t>
            </a:r>
            <a:r>
              <a:rPr lang="fr-FR" sz="2000" dirty="0" smtClean="0">
                <a:latin typeface="Arial" panose="020B0604020202020204" pitchFamily="34" charset="0"/>
              </a:rPr>
              <a:t>es </a:t>
            </a:r>
            <a:r>
              <a:rPr lang="fr-FR" sz="2000" dirty="0">
                <a:latin typeface="Arial" panose="020B0604020202020204" pitchFamily="34" charset="0"/>
              </a:rPr>
              <a:t>femmes </a:t>
            </a:r>
            <a:r>
              <a:rPr lang="fr-FR" sz="2000" dirty="0" smtClean="0">
                <a:latin typeface="Arial" panose="020B0604020202020204" pitchFamily="34" charset="0"/>
              </a:rPr>
              <a:t>HPV</a:t>
            </a:r>
            <a:r>
              <a:rPr lang="fr-FR" sz="2000" dirty="0" smtClean="0">
                <a:latin typeface="Arial" panose="020B0604020202020204" pitchFamily="34" charset="0"/>
              </a:rPr>
              <a:t>(+) </a:t>
            </a:r>
            <a:r>
              <a:rPr lang="fr-FR" sz="2000" dirty="0">
                <a:latin typeface="Arial" panose="020B0604020202020204" pitchFamily="34" charset="0"/>
              </a:rPr>
              <a:t>présentant des niveaux élevés d'activité </a:t>
            </a:r>
            <a:r>
              <a:rPr lang="fr-FR" sz="2000" dirty="0" smtClean="0">
                <a:latin typeface="Arial" panose="020B0604020202020204" pitchFamily="34" charset="0"/>
              </a:rPr>
              <a:t>d’arginase ont un </a:t>
            </a:r>
            <a:r>
              <a:rPr lang="fr-FR" sz="2000" dirty="0">
                <a:latin typeface="Arial" panose="020B0604020202020204" pitchFamily="34" charset="0"/>
              </a:rPr>
              <a:t>risque plus élevé de développer des lésions cervicales. </a:t>
            </a:r>
            <a:endParaRPr lang="fr-FR" sz="2000" dirty="0"/>
          </a:p>
        </p:txBody>
      </p:sp>
    </p:spTree>
    <p:extLst>
      <p:ext uri="{BB962C8B-B14F-4D97-AF65-F5344CB8AC3E}">
        <p14:creationId xmlns:p14="http://schemas.microsoft.com/office/powerpoint/2010/main" val="35074106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54D5830A-CD68-8368-A0E2-6BA177162947}"/>
              </a:ext>
            </a:extLst>
          </p:cNvPr>
          <p:cNvSpPr txBox="1"/>
          <p:nvPr/>
        </p:nvSpPr>
        <p:spPr>
          <a:xfrm>
            <a:off x="457200" y="221239"/>
            <a:ext cx="10896600" cy="400110"/>
          </a:xfrm>
          <a:prstGeom prst="rect">
            <a:avLst/>
          </a:prstGeom>
          <a:noFill/>
        </p:spPr>
        <p:txBody>
          <a:bodyPr wrap="square" rtlCol="0">
            <a:spAutoFit/>
          </a:bodyPr>
          <a:lstStyle/>
          <a:p>
            <a:pPr algn="ctr"/>
            <a:r>
              <a:rPr lang="fr-FR" sz="2000" b="1" dirty="0">
                <a:solidFill>
                  <a:schemeClr val="accent5">
                    <a:lumMod val="50000"/>
                  </a:schemeClr>
                </a:solidFill>
                <a:latin typeface="Arial Black" panose="020B0A04020102020204" pitchFamily="34" charset="0"/>
                <a:cs typeface="Arial" panose="020B0604020202020204" pitchFamily="34" charset="0"/>
              </a:rPr>
              <a:t>Création d’un environnement immunosuppresseur et échappement tumorale  </a:t>
            </a:r>
          </a:p>
        </p:txBody>
      </p:sp>
      <p:sp>
        <p:nvSpPr>
          <p:cNvPr id="7" name="ZoneTexte 6">
            <a:extLst>
              <a:ext uri="{FF2B5EF4-FFF2-40B4-BE49-F238E27FC236}">
                <a16:creationId xmlns:a16="http://schemas.microsoft.com/office/drawing/2014/main" xmlns="" id="{09D1C660-A580-706A-6953-8EE911048B45}"/>
              </a:ext>
            </a:extLst>
          </p:cNvPr>
          <p:cNvSpPr txBox="1"/>
          <p:nvPr/>
        </p:nvSpPr>
        <p:spPr>
          <a:xfrm>
            <a:off x="-53789" y="933303"/>
            <a:ext cx="1215828" cy="307777"/>
          </a:xfrm>
          <a:prstGeom prst="rect">
            <a:avLst/>
          </a:prstGeom>
          <a:noFill/>
        </p:spPr>
        <p:txBody>
          <a:bodyPr wrap="square" rtlCol="0">
            <a:spAutoFit/>
          </a:bodyPr>
          <a:lstStyle/>
          <a:p>
            <a:r>
              <a:rPr lang="fr-FR" sz="1400" b="1" dirty="0" smtClean="0">
                <a:solidFill>
                  <a:srgbClr val="C00000"/>
                </a:solidFill>
                <a:latin typeface="Arial" panose="020B0604020202020204" pitchFamily="34" charset="0"/>
                <a:cs typeface="Arial" panose="020B0604020202020204" pitchFamily="34" charset="0"/>
              </a:rPr>
              <a:t>Hypothèse</a:t>
            </a:r>
            <a:endParaRPr lang="fr-FR" sz="1400" b="1" dirty="0">
              <a:solidFill>
                <a:srgbClr val="C00000"/>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xmlns="" id="{57D03206-B642-0DE6-DBB2-004B7932B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322" y="842307"/>
            <a:ext cx="9207725" cy="6028637"/>
          </a:xfrm>
          <a:prstGeom prst="rect">
            <a:avLst/>
          </a:prstGeom>
        </p:spPr>
      </p:pic>
      <p:sp>
        <p:nvSpPr>
          <p:cNvPr id="10" name="Rectangle 9">
            <a:extLst>
              <a:ext uri="{FF2B5EF4-FFF2-40B4-BE49-F238E27FC236}">
                <a16:creationId xmlns:a16="http://schemas.microsoft.com/office/drawing/2014/main" xmlns="" id="{48DE85A3-8170-768E-9290-0732EE350720}"/>
              </a:ext>
            </a:extLst>
          </p:cNvPr>
          <p:cNvSpPr/>
          <p:nvPr/>
        </p:nvSpPr>
        <p:spPr>
          <a:xfrm>
            <a:off x="2152583" y="2807594"/>
            <a:ext cx="7886834" cy="15138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prstClr val="white"/>
              </a:solidFill>
            </a:endParaRPr>
          </a:p>
        </p:txBody>
      </p:sp>
      <p:sp>
        <p:nvSpPr>
          <p:cNvPr id="11" name="Organigramme : Alternative 10">
            <a:extLst>
              <a:ext uri="{FF2B5EF4-FFF2-40B4-BE49-F238E27FC236}">
                <a16:creationId xmlns:a16="http://schemas.microsoft.com/office/drawing/2014/main" xmlns="" id="{91B1C040-83B5-CCBB-320B-B5B5377243C9}"/>
              </a:ext>
            </a:extLst>
          </p:cNvPr>
          <p:cNvSpPr/>
          <p:nvPr/>
        </p:nvSpPr>
        <p:spPr>
          <a:xfrm>
            <a:off x="2307294" y="4511040"/>
            <a:ext cx="7674906" cy="1082197"/>
          </a:xfrm>
          <a:custGeom>
            <a:avLst/>
            <a:gdLst>
              <a:gd name="connsiteX0" fmla="*/ 0 w 7623390"/>
              <a:gd name="connsiteY0" fmla="*/ 162881 h 977285"/>
              <a:gd name="connsiteX1" fmla="*/ 162881 w 7623390"/>
              <a:gd name="connsiteY1" fmla="*/ 0 h 977285"/>
              <a:gd name="connsiteX2" fmla="*/ 7460509 w 7623390"/>
              <a:gd name="connsiteY2" fmla="*/ 0 h 977285"/>
              <a:gd name="connsiteX3" fmla="*/ 7623390 w 7623390"/>
              <a:gd name="connsiteY3" fmla="*/ 162881 h 977285"/>
              <a:gd name="connsiteX4" fmla="*/ 7623390 w 7623390"/>
              <a:gd name="connsiteY4" fmla="*/ 814404 h 977285"/>
              <a:gd name="connsiteX5" fmla="*/ 7460509 w 7623390"/>
              <a:gd name="connsiteY5" fmla="*/ 977285 h 977285"/>
              <a:gd name="connsiteX6" fmla="*/ 162881 w 7623390"/>
              <a:gd name="connsiteY6" fmla="*/ 977285 h 977285"/>
              <a:gd name="connsiteX7" fmla="*/ 0 w 7623390"/>
              <a:gd name="connsiteY7" fmla="*/ 814404 h 977285"/>
              <a:gd name="connsiteX8" fmla="*/ 0 w 7623390"/>
              <a:gd name="connsiteY8" fmla="*/ 162881 h 977285"/>
              <a:gd name="connsiteX0" fmla="*/ 0 w 7623390"/>
              <a:gd name="connsiteY0" fmla="*/ 162881 h 977285"/>
              <a:gd name="connsiteX1" fmla="*/ 162881 w 7623390"/>
              <a:gd name="connsiteY1" fmla="*/ 0 h 977285"/>
              <a:gd name="connsiteX2" fmla="*/ 7460509 w 7623390"/>
              <a:gd name="connsiteY2" fmla="*/ 0 h 977285"/>
              <a:gd name="connsiteX3" fmla="*/ 7623390 w 7623390"/>
              <a:gd name="connsiteY3" fmla="*/ 162881 h 977285"/>
              <a:gd name="connsiteX4" fmla="*/ 7623390 w 7623390"/>
              <a:gd name="connsiteY4" fmla="*/ 814404 h 977285"/>
              <a:gd name="connsiteX5" fmla="*/ 7460509 w 7623390"/>
              <a:gd name="connsiteY5" fmla="*/ 977285 h 977285"/>
              <a:gd name="connsiteX6" fmla="*/ 484852 w 7623390"/>
              <a:gd name="connsiteY6" fmla="*/ 964406 h 977285"/>
              <a:gd name="connsiteX7" fmla="*/ 0 w 7623390"/>
              <a:gd name="connsiteY7" fmla="*/ 814404 h 977285"/>
              <a:gd name="connsiteX8" fmla="*/ 0 w 7623390"/>
              <a:gd name="connsiteY8" fmla="*/ 162881 h 977285"/>
              <a:gd name="connsiteX0" fmla="*/ 0 w 7623390"/>
              <a:gd name="connsiteY0" fmla="*/ 162881 h 977285"/>
              <a:gd name="connsiteX1" fmla="*/ 162881 w 7623390"/>
              <a:gd name="connsiteY1" fmla="*/ 0 h 977285"/>
              <a:gd name="connsiteX2" fmla="*/ 7460509 w 7623390"/>
              <a:gd name="connsiteY2" fmla="*/ 0 h 977285"/>
              <a:gd name="connsiteX3" fmla="*/ 7623390 w 7623390"/>
              <a:gd name="connsiteY3" fmla="*/ 162881 h 977285"/>
              <a:gd name="connsiteX4" fmla="*/ 7623390 w 7623390"/>
              <a:gd name="connsiteY4" fmla="*/ 814404 h 977285"/>
              <a:gd name="connsiteX5" fmla="*/ 7460509 w 7623390"/>
              <a:gd name="connsiteY5" fmla="*/ 977285 h 977285"/>
              <a:gd name="connsiteX6" fmla="*/ 484852 w 7623390"/>
              <a:gd name="connsiteY6" fmla="*/ 964406 h 977285"/>
              <a:gd name="connsiteX7" fmla="*/ 64394 w 7623390"/>
              <a:gd name="connsiteY7" fmla="*/ 672737 h 977285"/>
              <a:gd name="connsiteX8" fmla="*/ 0 w 7623390"/>
              <a:gd name="connsiteY8" fmla="*/ 162881 h 977285"/>
              <a:gd name="connsiteX0" fmla="*/ 0 w 7623390"/>
              <a:gd name="connsiteY0" fmla="*/ 162881 h 977285"/>
              <a:gd name="connsiteX1" fmla="*/ 162881 w 7623390"/>
              <a:gd name="connsiteY1" fmla="*/ 0 h 977285"/>
              <a:gd name="connsiteX2" fmla="*/ 7460509 w 7623390"/>
              <a:gd name="connsiteY2" fmla="*/ 0 h 977285"/>
              <a:gd name="connsiteX3" fmla="*/ 7623390 w 7623390"/>
              <a:gd name="connsiteY3" fmla="*/ 162881 h 977285"/>
              <a:gd name="connsiteX4" fmla="*/ 7623390 w 7623390"/>
              <a:gd name="connsiteY4" fmla="*/ 814404 h 977285"/>
              <a:gd name="connsiteX5" fmla="*/ 7460509 w 7623390"/>
              <a:gd name="connsiteY5" fmla="*/ 977285 h 977285"/>
              <a:gd name="connsiteX6" fmla="*/ 484852 w 7623390"/>
              <a:gd name="connsiteY6" fmla="*/ 964406 h 977285"/>
              <a:gd name="connsiteX7" fmla="*/ 77273 w 7623390"/>
              <a:gd name="connsiteY7" fmla="*/ 543949 h 977285"/>
              <a:gd name="connsiteX8" fmla="*/ 0 w 7623390"/>
              <a:gd name="connsiteY8" fmla="*/ 162881 h 977285"/>
              <a:gd name="connsiteX0" fmla="*/ 0 w 7623390"/>
              <a:gd name="connsiteY0" fmla="*/ 162881 h 977285"/>
              <a:gd name="connsiteX1" fmla="*/ 162881 w 7623390"/>
              <a:gd name="connsiteY1" fmla="*/ 0 h 977285"/>
              <a:gd name="connsiteX2" fmla="*/ 7460509 w 7623390"/>
              <a:gd name="connsiteY2" fmla="*/ 0 h 977285"/>
              <a:gd name="connsiteX3" fmla="*/ 7623390 w 7623390"/>
              <a:gd name="connsiteY3" fmla="*/ 162881 h 977285"/>
              <a:gd name="connsiteX4" fmla="*/ 7623390 w 7623390"/>
              <a:gd name="connsiteY4" fmla="*/ 814404 h 977285"/>
              <a:gd name="connsiteX5" fmla="*/ 7460509 w 7623390"/>
              <a:gd name="connsiteY5" fmla="*/ 977285 h 977285"/>
              <a:gd name="connsiteX6" fmla="*/ 484852 w 7623390"/>
              <a:gd name="connsiteY6" fmla="*/ 964406 h 977285"/>
              <a:gd name="connsiteX7" fmla="*/ 77273 w 7623390"/>
              <a:gd name="connsiteY7" fmla="*/ 543949 h 977285"/>
              <a:gd name="connsiteX8" fmla="*/ 0 w 7623390"/>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536368 w 7674906"/>
              <a:gd name="connsiteY6" fmla="*/ 964406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652278 w 7674906"/>
              <a:gd name="connsiteY6" fmla="*/ 809859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407580 w 7674906"/>
              <a:gd name="connsiteY6" fmla="*/ 784101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407580 w 7674906"/>
              <a:gd name="connsiteY6" fmla="*/ 784101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407580 w 7674906"/>
              <a:gd name="connsiteY6" fmla="*/ 784101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407580 w 7674906"/>
              <a:gd name="connsiteY6" fmla="*/ 784101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407580 w 7674906"/>
              <a:gd name="connsiteY6" fmla="*/ 784101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407580 w 7674906"/>
              <a:gd name="connsiteY6" fmla="*/ 784101 h 977285"/>
              <a:gd name="connsiteX7" fmla="*/ 0 w 7674906"/>
              <a:gd name="connsiteY7" fmla="*/ 608343 h 977285"/>
              <a:gd name="connsiteX8" fmla="*/ 51516 w 7674906"/>
              <a:gd name="connsiteY8" fmla="*/ 162881 h 977285"/>
              <a:gd name="connsiteX0" fmla="*/ 51516 w 7674906"/>
              <a:gd name="connsiteY0" fmla="*/ 162881 h 977285"/>
              <a:gd name="connsiteX1" fmla="*/ 214397 w 7674906"/>
              <a:gd name="connsiteY1" fmla="*/ 0 h 977285"/>
              <a:gd name="connsiteX2" fmla="*/ 7512025 w 7674906"/>
              <a:gd name="connsiteY2" fmla="*/ 0 h 977285"/>
              <a:gd name="connsiteX3" fmla="*/ 7674906 w 7674906"/>
              <a:gd name="connsiteY3" fmla="*/ 162881 h 977285"/>
              <a:gd name="connsiteX4" fmla="*/ 7674906 w 7674906"/>
              <a:gd name="connsiteY4" fmla="*/ 814404 h 977285"/>
              <a:gd name="connsiteX5" fmla="*/ 7512025 w 7674906"/>
              <a:gd name="connsiteY5" fmla="*/ 977285 h 977285"/>
              <a:gd name="connsiteX6" fmla="*/ 407580 w 7674906"/>
              <a:gd name="connsiteY6" fmla="*/ 784101 h 977285"/>
              <a:gd name="connsiteX7" fmla="*/ 0 w 7674906"/>
              <a:gd name="connsiteY7" fmla="*/ 608343 h 977285"/>
              <a:gd name="connsiteX8" fmla="*/ 51516 w 7674906"/>
              <a:gd name="connsiteY8" fmla="*/ 162881 h 97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4906" h="977285">
                <a:moveTo>
                  <a:pt x="51516" y="162881"/>
                </a:moveTo>
                <a:cubicBezTo>
                  <a:pt x="51516" y="72924"/>
                  <a:pt x="124440" y="0"/>
                  <a:pt x="214397" y="0"/>
                </a:cubicBezTo>
                <a:lnTo>
                  <a:pt x="7512025" y="0"/>
                </a:lnTo>
                <a:cubicBezTo>
                  <a:pt x="7601982" y="0"/>
                  <a:pt x="7674906" y="72924"/>
                  <a:pt x="7674906" y="162881"/>
                </a:cubicBezTo>
                <a:lnTo>
                  <a:pt x="7674906" y="814404"/>
                </a:lnTo>
                <a:cubicBezTo>
                  <a:pt x="7674906" y="904361"/>
                  <a:pt x="7601982" y="977285"/>
                  <a:pt x="7512025" y="977285"/>
                </a:cubicBezTo>
                <a:cubicBezTo>
                  <a:pt x="5143877" y="912890"/>
                  <a:pt x="3471187" y="1028800"/>
                  <a:pt x="407580" y="784101"/>
                </a:cubicBezTo>
                <a:cubicBezTo>
                  <a:pt x="317623" y="784101"/>
                  <a:pt x="25758" y="530875"/>
                  <a:pt x="0" y="608343"/>
                </a:cubicBezTo>
                <a:lnTo>
                  <a:pt x="51516" y="162881"/>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prstClr val="white"/>
              </a:solidFill>
            </a:endParaRPr>
          </a:p>
        </p:txBody>
      </p:sp>
      <p:sp>
        <p:nvSpPr>
          <p:cNvPr id="2" name="ZoneTexte 1"/>
          <p:cNvSpPr txBox="1"/>
          <p:nvPr/>
        </p:nvSpPr>
        <p:spPr>
          <a:xfrm>
            <a:off x="6368143" y="6435822"/>
            <a:ext cx="2596243" cy="369332"/>
          </a:xfrm>
          <a:prstGeom prst="rect">
            <a:avLst/>
          </a:prstGeom>
          <a:noFill/>
        </p:spPr>
        <p:txBody>
          <a:bodyPr wrap="square" rtlCol="0">
            <a:spAutoFit/>
          </a:bodyPr>
          <a:lstStyle/>
          <a:p>
            <a:r>
              <a:rPr lang="fr-FR" dirty="0" err="1"/>
              <a:t>J</a:t>
            </a:r>
            <a:r>
              <a:rPr lang="fr-FR" dirty="0" err="1" smtClean="0"/>
              <a:t>auffman</a:t>
            </a:r>
            <a:r>
              <a:rPr lang="fr-FR" dirty="0" smtClean="0"/>
              <a:t> et al., 2020</a:t>
            </a:r>
            <a:endParaRPr lang="fr-FR" dirty="0"/>
          </a:p>
        </p:txBody>
      </p:sp>
      <p:sp>
        <p:nvSpPr>
          <p:cNvPr id="3" name="Espace réservé du numéro de diapositive 2"/>
          <p:cNvSpPr>
            <a:spLocks noGrp="1"/>
          </p:cNvSpPr>
          <p:nvPr>
            <p:ph type="sldNum" sz="quarter" idx="12"/>
          </p:nvPr>
        </p:nvSpPr>
        <p:spPr/>
        <p:txBody>
          <a:bodyPr/>
          <a:lstStyle/>
          <a:p>
            <a:fld id="{DAE9FD74-FAAE-4257-9D70-347782F57B6F}" type="slidenum">
              <a:rPr lang="fr-FR" smtClean="0"/>
              <a:t>24</a:t>
            </a:fld>
            <a:endParaRPr lang="fr-FR"/>
          </a:p>
        </p:txBody>
      </p:sp>
      <p:cxnSp>
        <p:nvCxnSpPr>
          <p:cNvPr id="12" name="Connecteur droit 11"/>
          <p:cNvCxnSpPr/>
          <p:nvPr/>
        </p:nvCxnSpPr>
        <p:spPr>
          <a:xfrm flipV="1">
            <a:off x="0" y="842307"/>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358" y="80268"/>
            <a:ext cx="629654" cy="5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110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9211101" y="6386363"/>
            <a:ext cx="2743200" cy="365125"/>
          </a:xfrm>
        </p:spPr>
        <p:txBody>
          <a:bodyPr/>
          <a:lstStyle/>
          <a:p>
            <a:fld id="{4CEDD2F1-6D13-4B16-B87D-F113730B8CA3}" type="slidenum">
              <a:rPr lang="fr-FR" smtClean="0"/>
              <a:t>25</a:t>
            </a:fld>
            <a:endParaRPr lang="fr-FR" dirty="0"/>
          </a:p>
        </p:txBody>
      </p:sp>
      <p:sp>
        <p:nvSpPr>
          <p:cNvPr id="8" name="ZoneTexte 7"/>
          <p:cNvSpPr txBox="1"/>
          <p:nvPr/>
        </p:nvSpPr>
        <p:spPr>
          <a:xfrm>
            <a:off x="3362673" y="570178"/>
            <a:ext cx="5681299" cy="1477328"/>
          </a:xfrm>
          <a:prstGeom prst="rect">
            <a:avLst/>
          </a:prstGeom>
          <a:noFill/>
        </p:spPr>
        <p:txBody>
          <a:bodyPr wrap="square" rtlCol="0">
            <a:spAutoFit/>
          </a:bodyPr>
          <a:lstStyle/>
          <a:p>
            <a:pPr algn="ctr"/>
            <a:r>
              <a:rPr lang="fr-FR" b="1" dirty="0">
                <a:solidFill>
                  <a:schemeClr val="accent1">
                    <a:lumMod val="75000"/>
                  </a:schemeClr>
                </a:solidFill>
                <a:latin typeface="Arial" panose="020B0604020202020204" pitchFamily="34" charset="0"/>
                <a:cs typeface="Arial" panose="020B0604020202020204" pitchFamily="34" charset="0"/>
              </a:rPr>
              <a:t>    </a:t>
            </a:r>
            <a:r>
              <a:rPr lang="fr-FR" b="1" dirty="0" smtClean="0">
                <a:solidFill>
                  <a:schemeClr val="accent1">
                    <a:lumMod val="75000"/>
                  </a:schemeClr>
                </a:solidFill>
                <a:latin typeface="Arial" panose="020B0604020202020204" pitchFamily="34" charset="0"/>
                <a:cs typeface="Arial" panose="020B0604020202020204" pitchFamily="34" charset="0"/>
              </a:rPr>
              <a:t>ARG1 </a:t>
            </a:r>
          </a:p>
          <a:p>
            <a:pPr algn="ctr"/>
            <a:endParaRPr lang="fr-FR" b="1" dirty="0" smtClean="0">
              <a:solidFill>
                <a:schemeClr val="accent2"/>
              </a:solidFill>
              <a:latin typeface="Arial" panose="020B0604020202020204" pitchFamily="34" charset="0"/>
              <a:cs typeface="Arial" panose="020B0604020202020204" pitchFamily="34" charset="0"/>
            </a:endParaRPr>
          </a:p>
          <a:p>
            <a:pPr algn="ctr"/>
            <a:endParaRPr lang="fr-FR" b="1" dirty="0" smtClean="0">
              <a:solidFill>
                <a:schemeClr val="accent2"/>
              </a:solidFill>
              <a:latin typeface="Arial" panose="020B0604020202020204" pitchFamily="34" charset="0"/>
              <a:cs typeface="Arial" panose="020B0604020202020204" pitchFamily="34" charset="0"/>
            </a:endParaRPr>
          </a:p>
          <a:p>
            <a:r>
              <a:rPr lang="fr-FR" b="1" dirty="0" smtClean="0">
                <a:solidFill>
                  <a:schemeClr val="accent1">
                    <a:lumMod val="75000"/>
                  </a:schemeClr>
                </a:solidFill>
                <a:latin typeface="Arial" panose="020B0604020202020204" pitchFamily="34" charset="0"/>
                <a:cs typeface="Arial" panose="020B0604020202020204" pitchFamily="34" charset="0"/>
              </a:rPr>
              <a:t>Persistance </a:t>
            </a:r>
            <a:r>
              <a:rPr lang="fr-FR" b="1" dirty="0">
                <a:solidFill>
                  <a:schemeClr val="accent1">
                    <a:lumMod val="75000"/>
                  </a:schemeClr>
                </a:solidFill>
                <a:latin typeface="Arial" panose="020B0604020202020204" pitchFamily="34" charset="0"/>
                <a:cs typeface="Arial" panose="020B0604020202020204" pitchFamily="34" charset="0"/>
              </a:rPr>
              <a:t>virale </a:t>
            </a:r>
          </a:p>
          <a:p>
            <a:pPr algn="r"/>
            <a:r>
              <a:rPr lang="fr-FR" b="1" dirty="0">
                <a:solidFill>
                  <a:schemeClr val="accent1">
                    <a:lumMod val="75000"/>
                  </a:schemeClr>
                </a:solidFill>
                <a:latin typeface="Arial" panose="020B0604020202020204" pitchFamily="34" charset="0"/>
                <a:cs typeface="Arial" panose="020B0604020202020204" pitchFamily="34" charset="0"/>
              </a:rPr>
              <a:t>Promouvoir les lésions précancereuses </a:t>
            </a:r>
          </a:p>
        </p:txBody>
      </p:sp>
      <p:sp>
        <p:nvSpPr>
          <p:cNvPr id="12" name="ZoneTexte 11"/>
          <p:cNvSpPr txBox="1"/>
          <p:nvPr/>
        </p:nvSpPr>
        <p:spPr>
          <a:xfrm>
            <a:off x="8650932" y="587495"/>
            <a:ext cx="2098036" cy="1477328"/>
          </a:xfrm>
          <a:prstGeom prst="rect">
            <a:avLst/>
          </a:prstGeom>
          <a:noFill/>
        </p:spPr>
        <p:txBody>
          <a:bodyPr wrap="square" rtlCol="0">
            <a:spAutoFit/>
          </a:bodyPr>
          <a:lstStyle/>
          <a:p>
            <a:pPr algn="ctr"/>
            <a:r>
              <a:rPr lang="fr-FR" b="1" dirty="0" smtClean="0">
                <a:solidFill>
                  <a:srgbClr val="D96969"/>
                </a:solidFill>
                <a:latin typeface="Arial" panose="020B0604020202020204" pitchFamily="34" charset="0"/>
                <a:cs typeface="Arial" panose="020B0604020202020204" pitchFamily="34" charset="0"/>
              </a:rPr>
              <a:t> </a:t>
            </a:r>
            <a:r>
              <a:rPr lang="fr-FR" b="1" dirty="0">
                <a:solidFill>
                  <a:srgbClr val="4BAE1A"/>
                </a:solidFill>
                <a:latin typeface="Arial" panose="020B0604020202020204" pitchFamily="34" charset="0"/>
                <a:cs typeface="Arial" panose="020B0604020202020204" pitchFamily="34" charset="0"/>
              </a:rPr>
              <a:t>ARG2</a:t>
            </a:r>
          </a:p>
          <a:p>
            <a:pPr algn="ctr"/>
            <a:endParaRPr lang="fr-FR" b="1" dirty="0">
              <a:solidFill>
                <a:srgbClr val="D96969"/>
              </a:solidFill>
              <a:latin typeface="Arial" panose="020B0604020202020204" pitchFamily="34" charset="0"/>
              <a:cs typeface="Arial" panose="020B0604020202020204" pitchFamily="34" charset="0"/>
            </a:endParaRPr>
          </a:p>
          <a:p>
            <a:pPr algn="ctr"/>
            <a:endParaRPr lang="fr-FR" b="1" dirty="0">
              <a:solidFill>
                <a:srgbClr val="D96969"/>
              </a:solidFill>
              <a:latin typeface="Arial" panose="020B0604020202020204" pitchFamily="34" charset="0"/>
              <a:cs typeface="Arial" panose="020B0604020202020204" pitchFamily="34" charset="0"/>
            </a:endParaRPr>
          </a:p>
          <a:p>
            <a:pPr algn="ctr"/>
            <a:r>
              <a:rPr lang="fr-FR" b="1" dirty="0">
                <a:solidFill>
                  <a:srgbClr val="4BAE1A"/>
                </a:solidFill>
                <a:latin typeface="Arial" panose="020B0604020202020204" pitchFamily="34" charset="0"/>
                <a:cs typeface="Arial" panose="020B0604020202020204" pitchFamily="34" charset="0"/>
              </a:rPr>
              <a:t>Progression vers un cancer</a:t>
            </a:r>
          </a:p>
        </p:txBody>
      </p:sp>
      <p:grpSp>
        <p:nvGrpSpPr>
          <p:cNvPr id="41" name="Groupe 40"/>
          <p:cNvGrpSpPr/>
          <p:nvPr/>
        </p:nvGrpSpPr>
        <p:grpSpPr>
          <a:xfrm>
            <a:off x="1786818" y="1611663"/>
            <a:ext cx="9198861" cy="5139825"/>
            <a:chOff x="4292888" y="3063204"/>
            <a:chExt cx="7762070" cy="4362928"/>
          </a:xfrm>
        </p:grpSpPr>
        <p:grpSp>
          <p:nvGrpSpPr>
            <p:cNvPr id="32" name="Groupe 31"/>
            <p:cNvGrpSpPr/>
            <p:nvPr/>
          </p:nvGrpSpPr>
          <p:grpSpPr>
            <a:xfrm>
              <a:off x="4334202" y="3835050"/>
              <a:ext cx="7720756" cy="3591082"/>
              <a:chOff x="4562924" y="2968553"/>
              <a:chExt cx="7720756" cy="3591082"/>
            </a:xfrm>
          </p:grpSpPr>
          <p:grpSp>
            <p:nvGrpSpPr>
              <p:cNvPr id="9" name="Groupe 8"/>
              <p:cNvGrpSpPr/>
              <p:nvPr/>
            </p:nvGrpSpPr>
            <p:grpSpPr>
              <a:xfrm>
                <a:off x="4562924" y="2968553"/>
                <a:ext cx="7720756" cy="3591082"/>
                <a:chOff x="3816752" y="2848327"/>
                <a:chExt cx="7720756" cy="3591082"/>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6928" t="21198" b="1756"/>
                <a:stretch/>
              </p:blipFill>
              <p:spPr>
                <a:xfrm>
                  <a:off x="3816752" y="2848327"/>
                  <a:ext cx="7720756" cy="3591082"/>
                </a:xfrm>
                <a:prstGeom prst="rect">
                  <a:avLst/>
                </a:prstGeom>
                <a:noFill/>
              </p:spPr>
            </p:pic>
            <p:sp>
              <p:nvSpPr>
                <p:cNvPr id="4" name="ZoneTexte 3"/>
                <p:cNvSpPr txBox="1"/>
                <p:nvPr/>
              </p:nvSpPr>
              <p:spPr>
                <a:xfrm>
                  <a:off x="3816753" y="5461595"/>
                  <a:ext cx="996891" cy="805671"/>
                </a:xfrm>
                <a:prstGeom prst="rect">
                  <a:avLst/>
                </a:prstGeom>
                <a:solidFill>
                  <a:schemeClr val="bg1"/>
                </a:solidFill>
              </p:spPr>
              <p:txBody>
                <a:bodyPr wrap="square" rtlCol="0">
                  <a:spAutoFit/>
                </a:bodyPr>
                <a:lstStyle/>
                <a:p>
                  <a:endParaRPr lang="fr-FR" dirty="0"/>
                </a:p>
              </p:txBody>
            </p:sp>
          </p:grpSp>
          <p:sp>
            <p:nvSpPr>
              <p:cNvPr id="10" name="ZoneTexte 9"/>
              <p:cNvSpPr txBox="1"/>
              <p:nvPr/>
            </p:nvSpPr>
            <p:spPr>
              <a:xfrm>
                <a:off x="6066489" y="5488899"/>
                <a:ext cx="1565176" cy="317954"/>
              </a:xfrm>
              <a:prstGeom prst="flowChartAlternateProcess">
                <a:avLst/>
              </a:prstGeom>
              <a:solidFill>
                <a:schemeClr val="bg1"/>
              </a:solidFill>
            </p:spPr>
            <p:txBody>
              <a:bodyPr wrap="square" rtlCol="0">
                <a:spAutoFit/>
              </a:bodyPr>
              <a:lstStyle/>
              <a:p>
                <a:r>
                  <a:rPr lang="fr-FR" sz="1600" b="1" dirty="0"/>
                  <a:t>Particules virales </a:t>
                </a:r>
              </a:p>
            </p:txBody>
          </p:sp>
        </p:grpSp>
        <p:grpSp>
          <p:nvGrpSpPr>
            <p:cNvPr id="40" name="Groupe 39"/>
            <p:cNvGrpSpPr/>
            <p:nvPr/>
          </p:nvGrpSpPr>
          <p:grpSpPr>
            <a:xfrm>
              <a:off x="4292888" y="3063204"/>
              <a:ext cx="6158240" cy="817892"/>
              <a:chOff x="4292888" y="3063204"/>
              <a:chExt cx="6158240" cy="817892"/>
            </a:xfrm>
          </p:grpSpPr>
          <p:sp>
            <p:nvSpPr>
              <p:cNvPr id="34" name="Chevron 33"/>
              <p:cNvSpPr/>
              <p:nvPr/>
            </p:nvSpPr>
            <p:spPr>
              <a:xfrm>
                <a:off x="5512532" y="3485095"/>
                <a:ext cx="1776717" cy="396000"/>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lumMod val="95000"/>
                        <a:lumOff val="5000"/>
                      </a:schemeClr>
                    </a:solidFill>
                  </a:rPr>
                  <a:t>Bas grade </a:t>
                </a:r>
              </a:p>
            </p:txBody>
          </p:sp>
          <p:sp>
            <p:nvSpPr>
              <p:cNvPr id="35" name="Chevron 34"/>
              <p:cNvSpPr/>
              <p:nvPr/>
            </p:nvSpPr>
            <p:spPr>
              <a:xfrm>
                <a:off x="7139664" y="3487757"/>
                <a:ext cx="3311464" cy="393339"/>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Haut grade  </a:t>
                </a:r>
              </a:p>
            </p:txBody>
          </p:sp>
          <p:sp>
            <p:nvSpPr>
              <p:cNvPr id="36" name="Rectangle 35"/>
              <p:cNvSpPr/>
              <p:nvPr/>
            </p:nvSpPr>
            <p:spPr>
              <a:xfrm>
                <a:off x="4292888" y="3063204"/>
                <a:ext cx="1329719" cy="3598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95000"/>
                        <a:lumOff val="5000"/>
                      </a:schemeClr>
                    </a:solidFill>
                    <a:latin typeface="Arial" panose="020B0604020202020204" pitchFamily="34" charset="0"/>
                    <a:cs typeface="Arial" panose="020B0604020202020204" pitchFamily="34" charset="0"/>
                  </a:rPr>
                  <a:t>Exposition au HPV</a:t>
                </a:r>
              </a:p>
            </p:txBody>
          </p:sp>
        </p:grpSp>
      </p:grpSp>
      <p:sp>
        <p:nvSpPr>
          <p:cNvPr id="71" name="Rectangle : coins arrondis 70">
            <a:extLst>
              <a:ext uri="{FF2B5EF4-FFF2-40B4-BE49-F238E27FC236}">
                <a16:creationId xmlns="" xmlns:a16="http://schemas.microsoft.com/office/drawing/2014/main" id="{434A1D2C-A8F7-8C8D-E7BD-0756EBE2DA4B}"/>
              </a:ext>
            </a:extLst>
          </p:cNvPr>
          <p:cNvSpPr/>
          <p:nvPr/>
        </p:nvSpPr>
        <p:spPr>
          <a:xfrm>
            <a:off x="3362673" y="2934870"/>
            <a:ext cx="5482735" cy="2280966"/>
          </a:xfrm>
          <a:prstGeom prst="roundRect">
            <a:avLst>
              <a:gd name="adj" fmla="val 4146"/>
            </a:avLst>
          </a:prstGeom>
          <a:solidFill>
            <a:srgbClr val="F2F2F2">
              <a:alpha val="3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
        <p:nvSpPr>
          <p:cNvPr id="43" name="ZoneTexte 42"/>
          <p:cNvSpPr txBox="1"/>
          <p:nvPr/>
        </p:nvSpPr>
        <p:spPr>
          <a:xfrm>
            <a:off x="-754133" y="123019"/>
            <a:ext cx="3366126" cy="369332"/>
          </a:xfrm>
          <a:prstGeom prst="rect">
            <a:avLst/>
          </a:prstGeom>
          <a:noFill/>
        </p:spPr>
        <p:txBody>
          <a:bodyPr wrap="square" rtlCol="0">
            <a:spAutoFit/>
          </a:bodyPr>
          <a:lstStyle/>
          <a:p>
            <a:pPr algn="ctr"/>
            <a:r>
              <a:rPr lang="fr-FR" b="1" dirty="0">
                <a:solidFill>
                  <a:srgbClr val="C00000"/>
                </a:solidFill>
                <a:latin typeface="Arial" panose="020B0604020202020204" pitchFamily="34" charset="0"/>
                <a:cs typeface="Arial" panose="020B0604020202020204" pitchFamily="34" charset="0"/>
              </a:rPr>
              <a:t>Hypothèse </a:t>
            </a:r>
            <a:r>
              <a:rPr lang="fr-FR" b="1" dirty="0" smtClean="0">
                <a:solidFill>
                  <a:srgbClr val="C00000"/>
                </a:solidFill>
                <a:latin typeface="Arial" panose="020B0604020202020204" pitchFamily="34" charset="0"/>
                <a:cs typeface="Arial" panose="020B0604020202020204" pitchFamily="34" charset="0"/>
              </a:rPr>
              <a:t> </a:t>
            </a:r>
            <a:endParaRPr lang="fr-FR" b="1" dirty="0">
              <a:solidFill>
                <a:srgbClr val="C00000"/>
              </a:solidFill>
              <a:latin typeface="Arial" panose="020B0604020202020204" pitchFamily="34" charset="0"/>
              <a:cs typeface="Arial" panose="020B0604020202020204" pitchFamily="34" charset="0"/>
            </a:endParaRPr>
          </a:p>
        </p:txBody>
      </p:sp>
      <p:sp>
        <p:nvSpPr>
          <p:cNvPr id="55" name="Flèche : bas 54">
            <a:extLst>
              <a:ext uri="{FF2B5EF4-FFF2-40B4-BE49-F238E27FC236}">
                <a16:creationId xmlns="" xmlns:a16="http://schemas.microsoft.com/office/drawing/2014/main" id="{A993FC39-02E6-26C4-89B2-FA0A16737687}"/>
              </a:ext>
            </a:extLst>
          </p:cNvPr>
          <p:cNvSpPr/>
          <p:nvPr/>
        </p:nvSpPr>
        <p:spPr>
          <a:xfrm>
            <a:off x="6226658" y="1153150"/>
            <a:ext cx="195253" cy="277677"/>
          </a:xfrm>
          <a:prstGeom prst="down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schemeClr val="accent1">
                  <a:lumMod val="75000"/>
                </a:schemeClr>
              </a:solidFill>
            </a:endParaRPr>
          </a:p>
        </p:txBody>
      </p:sp>
      <p:sp>
        <p:nvSpPr>
          <p:cNvPr id="56" name="Flèche : bas 55">
            <a:extLst>
              <a:ext uri="{FF2B5EF4-FFF2-40B4-BE49-F238E27FC236}">
                <a16:creationId xmlns="" xmlns:a16="http://schemas.microsoft.com/office/drawing/2014/main" id="{A7CD9BC7-33C3-5668-00BF-9C6E316E3C0D}"/>
              </a:ext>
            </a:extLst>
          </p:cNvPr>
          <p:cNvSpPr/>
          <p:nvPr/>
        </p:nvSpPr>
        <p:spPr>
          <a:xfrm>
            <a:off x="9561026" y="1015281"/>
            <a:ext cx="195253" cy="277677"/>
          </a:xfrm>
          <a:prstGeom prst="downArrow">
            <a:avLst/>
          </a:prstGeom>
          <a:solidFill>
            <a:srgbClr val="4BAE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solidFill>
                <a:srgbClr val="4BAE1A"/>
              </a:solidFill>
            </a:endParaRPr>
          </a:p>
        </p:txBody>
      </p:sp>
      <p:grpSp>
        <p:nvGrpSpPr>
          <p:cNvPr id="61" name="Groupe 60">
            <a:extLst>
              <a:ext uri="{FF2B5EF4-FFF2-40B4-BE49-F238E27FC236}">
                <a16:creationId xmlns="" xmlns:a16="http://schemas.microsoft.com/office/drawing/2014/main" id="{915C36F6-59B6-9E9C-E813-75E601023D82}"/>
              </a:ext>
            </a:extLst>
          </p:cNvPr>
          <p:cNvGrpSpPr/>
          <p:nvPr/>
        </p:nvGrpSpPr>
        <p:grpSpPr>
          <a:xfrm>
            <a:off x="2945390" y="3013904"/>
            <a:ext cx="1594123" cy="839424"/>
            <a:chOff x="3250497" y="2720515"/>
            <a:chExt cx="1594123" cy="839424"/>
          </a:xfrm>
        </p:grpSpPr>
        <p:sp>
          <p:nvSpPr>
            <p:cNvPr id="14" name="ZoneTexte 13"/>
            <p:cNvSpPr txBox="1"/>
            <p:nvPr/>
          </p:nvSpPr>
          <p:spPr>
            <a:xfrm>
              <a:off x="3516635" y="2902873"/>
              <a:ext cx="1327985" cy="646331"/>
            </a:xfrm>
            <a:prstGeom prst="rect">
              <a:avLst/>
            </a:prstGeom>
            <a:noFill/>
            <a:ln>
              <a:noFill/>
            </a:ln>
          </p:spPr>
          <p:txBody>
            <a:bodyPr wrap="square" rtlCol="0">
              <a:spAutoFit/>
            </a:bodyPr>
            <a:lstStyle/>
            <a:p>
              <a:pPr algn="ctr"/>
              <a:r>
                <a:rPr lang="en-US" b="1" dirty="0">
                  <a:solidFill>
                    <a:srgbClr val="C00000"/>
                  </a:solidFill>
                </a:rPr>
                <a:t>HPV16 </a:t>
              </a:r>
            </a:p>
            <a:p>
              <a:pPr algn="ctr"/>
              <a:r>
                <a:rPr lang="en-US" b="1" dirty="0">
                  <a:solidFill>
                    <a:srgbClr val="C00000"/>
                  </a:solidFill>
                </a:rPr>
                <a:t>E6/E7 </a:t>
              </a:r>
              <a:endParaRPr lang="en-US" dirty="0">
                <a:solidFill>
                  <a:srgbClr val="C00000"/>
                </a:solidFill>
              </a:endParaRPr>
            </a:p>
          </p:txBody>
        </p:sp>
        <p:pic>
          <p:nvPicPr>
            <p:cNvPr id="17" name="Image 16"/>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3250497" y="2720515"/>
              <a:ext cx="642706" cy="839424"/>
            </a:xfrm>
            <a:prstGeom prst="rect">
              <a:avLst/>
            </a:prstGeom>
          </p:spPr>
        </p:pic>
      </p:grpSp>
      <p:grpSp>
        <p:nvGrpSpPr>
          <p:cNvPr id="65" name="Groupe 64">
            <a:extLst>
              <a:ext uri="{FF2B5EF4-FFF2-40B4-BE49-F238E27FC236}">
                <a16:creationId xmlns="" xmlns:a16="http://schemas.microsoft.com/office/drawing/2014/main" id="{F31FF6B7-B50A-3032-04A1-D22553208353}"/>
              </a:ext>
            </a:extLst>
          </p:cNvPr>
          <p:cNvGrpSpPr/>
          <p:nvPr/>
        </p:nvGrpSpPr>
        <p:grpSpPr>
          <a:xfrm>
            <a:off x="6954592" y="4323672"/>
            <a:ext cx="1604303" cy="881545"/>
            <a:chOff x="6954592" y="4323672"/>
            <a:chExt cx="1604303" cy="881545"/>
          </a:xfrm>
        </p:grpSpPr>
        <p:sp>
          <p:nvSpPr>
            <p:cNvPr id="16" name="Flèche droite à entaille 15"/>
            <p:cNvSpPr/>
            <p:nvPr/>
          </p:nvSpPr>
          <p:spPr>
            <a:xfrm rot="4406837">
              <a:off x="7022288" y="4416997"/>
              <a:ext cx="465307" cy="278657"/>
            </a:xfrm>
            <a:prstGeom prst="notched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5" name="ZoneTexte 14"/>
            <p:cNvSpPr txBox="1"/>
            <p:nvPr/>
          </p:nvSpPr>
          <p:spPr>
            <a:xfrm>
              <a:off x="6954592" y="4805107"/>
              <a:ext cx="1604303" cy="400110"/>
            </a:xfrm>
            <a:prstGeom prst="rect">
              <a:avLst/>
            </a:prstGeom>
            <a:solidFill>
              <a:srgbClr val="FBE5D6"/>
            </a:solidFill>
            <a:ln>
              <a:solidFill>
                <a:srgbClr val="0070C0"/>
              </a:solidFill>
            </a:ln>
          </p:spPr>
          <p:txBody>
            <a:bodyPr wrap="square" rtlCol="0">
              <a:spAutoFit/>
            </a:bodyPr>
            <a:lstStyle/>
            <a:p>
              <a:r>
                <a:rPr lang="en-US" sz="2000" b="1" dirty="0">
                  <a:solidFill>
                    <a:schemeClr val="accent1">
                      <a:lumMod val="75000"/>
                    </a:schemeClr>
                  </a:solidFill>
                  <a:sym typeface="Wingdings" panose="05000000000000000000" pitchFamily="2" charset="2"/>
                </a:rPr>
                <a:t>Arginase 1</a:t>
              </a:r>
              <a:r>
                <a:rPr lang="en-US" b="1" dirty="0">
                  <a:solidFill>
                    <a:schemeClr val="accent1">
                      <a:lumMod val="75000"/>
                    </a:schemeClr>
                  </a:solidFill>
                  <a:sym typeface="Wingdings" panose="05000000000000000000" pitchFamily="2" charset="2"/>
                </a:rPr>
                <a:t>   </a:t>
              </a:r>
              <a:endParaRPr lang="en-US" b="1" dirty="0">
                <a:solidFill>
                  <a:schemeClr val="accent1">
                    <a:lumMod val="75000"/>
                  </a:schemeClr>
                </a:solidFill>
              </a:endParaRPr>
            </a:p>
          </p:txBody>
        </p:sp>
        <p:cxnSp>
          <p:nvCxnSpPr>
            <p:cNvPr id="24" name="Connecteur droit avec flèche 23"/>
            <p:cNvCxnSpPr/>
            <p:nvPr/>
          </p:nvCxnSpPr>
          <p:spPr>
            <a:xfrm flipV="1">
              <a:off x="8226125" y="4814878"/>
              <a:ext cx="133812" cy="2589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8344584" y="4876947"/>
              <a:ext cx="133812" cy="2589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e 59">
            <a:extLst>
              <a:ext uri="{FF2B5EF4-FFF2-40B4-BE49-F238E27FC236}">
                <a16:creationId xmlns="" xmlns:a16="http://schemas.microsoft.com/office/drawing/2014/main" id="{004239E2-FAA2-C060-29E1-76D73AE78868}"/>
              </a:ext>
            </a:extLst>
          </p:cNvPr>
          <p:cNvGrpSpPr/>
          <p:nvPr/>
        </p:nvGrpSpPr>
        <p:grpSpPr>
          <a:xfrm>
            <a:off x="5533671" y="3613688"/>
            <a:ext cx="952290" cy="461665"/>
            <a:chOff x="5045806" y="3747533"/>
            <a:chExt cx="1031130" cy="461665"/>
          </a:xfrm>
        </p:grpSpPr>
        <p:sp>
          <p:nvSpPr>
            <p:cNvPr id="26" name="ZoneTexte 25"/>
            <p:cNvSpPr txBox="1"/>
            <p:nvPr/>
          </p:nvSpPr>
          <p:spPr>
            <a:xfrm>
              <a:off x="5045806" y="3747533"/>
              <a:ext cx="101315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 </a:t>
              </a:r>
              <a:r>
                <a:rPr lang="en-US" sz="1600" b="1" dirty="0">
                  <a:latin typeface="Arial Black" panose="020B0A04020102020204" pitchFamily="34" charset="0"/>
                  <a:cs typeface="Arial" panose="020B0604020202020204" pitchFamily="34" charset="0"/>
                </a:rPr>
                <a:t>IL-10</a:t>
              </a:r>
              <a:endParaRPr lang="fr-FR" sz="1600" dirty="0">
                <a:latin typeface="Arial Black" panose="020B0A04020102020204" pitchFamily="34" charset="0"/>
                <a:cs typeface="Arial" panose="020B0604020202020204" pitchFamily="34" charset="0"/>
              </a:endParaRPr>
            </a:p>
          </p:txBody>
        </p:sp>
        <p:cxnSp>
          <p:nvCxnSpPr>
            <p:cNvPr id="28" name="Connecteur droit avec flèche 27"/>
            <p:cNvCxnSpPr/>
            <p:nvPr/>
          </p:nvCxnSpPr>
          <p:spPr>
            <a:xfrm flipV="1">
              <a:off x="5854813" y="3808329"/>
              <a:ext cx="152771" cy="308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5943123" y="3875076"/>
              <a:ext cx="133813" cy="2589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e 62">
            <a:extLst>
              <a:ext uri="{FF2B5EF4-FFF2-40B4-BE49-F238E27FC236}">
                <a16:creationId xmlns="" xmlns:a16="http://schemas.microsoft.com/office/drawing/2014/main" id="{38FB7376-056B-F48E-FB68-6AEE314592DE}"/>
              </a:ext>
            </a:extLst>
          </p:cNvPr>
          <p:cNvGrpSpPr/>
          <p:nvPr/>
        </p:nvGrpSpPr>
        <p:grpSpPr>
          <a:xfrm>
            <a:off x="3746990" y="3682183"/>
            <a:ext cx="1716735" cy="361529"/>
            <a:chOff x="3847094" y="3596667"/>
            <a:chExt cx="1716735" cy="361529"/>
          </a:xfrm>
        </p:grpSpPr>
        <p:cxnSp>
          <p:nvCxnSpPr>
            <p:cNvPr id="19" name="Connecteur droit avec flèche 18"/>
            <p:cNvCxnSpPr/>
            <p:nvPr/>
          </p:nvCxnSpPr>
          <p:spPr>
            <a:xfrm flipV="1">
              <a:off x="5351863" y="3596667"/>
              <a:ext cx="133813" cy="2589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p:cNvCxnSpPr>
            <p:nvPr/>
          </p:nvCxnSpPr>
          <p:spPr>
            <a:xfrm flipV="1">
              <a:off x="5430016" y="3646562"/>
              <a:ext cx="133813" cy="2589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3847094" y="3619642"/>
              <a:ext cx="1540587" cy="338554"/>
            </a:xfrm>
            <a:prstGeom prst="rect">
              <a:avLst/>
            </a:prstGeom>
            <a:noFill/>
          </p:spPr>
          <p:txBody>
            <a:bodyPr wrap="square" rtlCol="0">
              <a:spAutoFit/>
            </a:bodyPr>
            <a:lstStyle/>
            <a:p>
              <a:pPr algn="ctr"/>
              <a:r>
                <a:rPr lang="en-US" sz="1600" b="1" dirty="0">
                  <a:solidFill>
                    <a:schemeClr val="bg2">
                      <a:lumMod val="10000"/>
                    </a:schemeClr>
                  </a:solidFill>
                  <a:latin typeface="Arial Black" panose="020B0A04020102020204" pitchFamily="34" charset="0"/>
                  <a:cs typeface="Arial" panose="020B0604020202020204" pitchFamily="34" charset="0"/>
                </a:rPr>
                <a:t>COX-2/PGE</a:t>
              </a:r>
              <a:r>
                <a:rPr lang="en-US" sz="1600" b="1" dirty="0">
                  <a:latin typeface="Arial" panose="020B0604020202020204" pitchFamily="34" charset="0"/>
                  <a:cs typeface="Arial" panose="020B0604020202020204" pitchFamily="34" charset="0"/>
                </a:rPr>
                <a:t>2</a:t>
              </a:r>
              <a:r>
                <a:rPr lang="en-US" sz="1600" b="1" dirty="0"/>
                <a:t> </a:t>
              </a:r>
            </a:p>
          </p:txBody>
        </p:sp>
      </p:grpSp>
      <p:sp>
        <p:nvSpPr>
          <p:cNvPr id="57" name="Chevron 33">
            <a:extLst>
              <a:ext uri="{FF2B5EF4-FFF2-40B4-BE49-F238E27FC236}">
                <a16:creationId xmlns="" xmlns:a16="http://schemas.microsoft.com/office/drawing/2014/main" id="{3833BC8C-4CAC-027E-48F9-CDD582934AEE}"/>
              </a:ext>
            </a:extLst>
          </p:cNvPr>
          <p:cNvSpPr/>
          <p:nvPr/>
        </p:nvSpPr>
        <p:spPr>
          <a:xfrm>
            <a:off x="8942394" y="2107313"/>
            <a:ext cx="1897481" cy="466515"/>
          </a:xfrm>
          <a:prstGeom prst="chevron">
            <a:avLst/>
          </a:prstGeom>
          <a:solidFill>
            <a:srgbClr val="DF7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lumMod val="95000"/>
                    <a:lumOff val="5000"/>
                  </a:schemeClr>
                </a:solidFill>
              </a:rPr>
              <a:t>Cancer </a:t>
            </a:r>
          </a:p>
        </p:txBody>
      </p:sp>
      <p:sp>
        <p:nvSpPr>
          <p:cNvPr id="59" name="Chevron 33">
            <a:extLst>
              <a:ext uri="{FF2B5EF4-FFF2-40B4-BE49-F238E27FC236}">
                <a16:creationId xmlns="" xmlns:a16="http://schemas.microsoft.com/office/drawing/2014/main" id="{95E4DBB6-605F-ABFC-F4CB-8A785F0C1BF5}"/>
              </a:ext>
            </a:extLst>
          </p:cNvPr>
          <p:cNvSpPr/>
          <p:nvPr/>
        </p:nvSpPr>
        <p:spPr>
          <a:xfrm>
            <a:off x="1835778" y="2051700"/>
            <a:ext cx="1552431" cy="466515"/>
          </a:xfrm>
          <a:prstGeom prst="chevron">
            <a:avLst/>
          </a:prstGeom>
          <a:solidFill>
            <a:schemeClr val="bg1"/>
          </a:solidFill>
          <a:ln>
            <a:solidFill>
              <a:srgbClr val="D09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lumMod val="95000"/>
                    <a:lumOff val="5000"/>
                  </a:schemeClr>
                </a:solidFill>
              </a:rPr>
              <a:t>Normal</a:t>
            </a:r>
          </a:p>
        </p:txBody>
      </p:sp>
      <p:sp>
        <p:nvSpPr>
          <p:cNvPr id="72" name="Rectangle : coins arrondis 71">
            <a:extLst>
              <a:ext uri="{FF2B5EF4-FFF2-40B4-BE49-F238E27FC236}">
                <a16:creationId xmlns="" xmlns:a16="http://schemas.microsoft.com/office/drawing/2014/main" id="{BE57146E-B9EA-DE51-A1F5-976696E40DD8}"/>
              </a:ext>
            </a:extLst>
          </p:cNvPr>
          <p:cNvSpPr/>
          <p:nvPr/>
        </p:nvSpPr>
        <p:spPr>
          <a:xfrm>
            <a:off x="8986707" y="2942981"/>
            <a:ext cx="1762260" cy="2264744"/>
          </a:xfrm>
          <a:prstGeom prst="roundRect">
            <a:avLst>
              <a:gd name="adj" fmla="val 4969"/>
            </a:avLst>
          </a:prstGeom>
          <a:solidFill>
            <a:srgbClr val="F2F2F2">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grpSp>
        <p:nvGrpSpPr>
          <p:cNvPr id="66" name="Groupe 65">
            <a:extLst>
              <a:ext uri="{FF2B5EF4-FFF2-40B4-BE49-F238E27FC236}">
                <a16:creationId xmlns="" xmlns:a16="http://schemas.microsoft.com/office/drawing/2014/main" id="{BF4025E2-D492-63E1-4C3C-049CF07F0C52}"/>
              </a:ext>
            </a:extLst>
          </p:cNvPr>
          <p:cNvGrpSpPr/>
          <p:nvPr/>
        </p:nvGrpSpPr>
        <p:grpSpPr>
          <a:xfrm>
            <a:off x="6760264" y="3373422"/>
            <a:ext cx="1911617" cy="863151"/>
            <a:chOff x="6774428" y="3308712"/>
            <a:chExt cx="1911617" cy="863151"/>
          </a:xfrm>
        </p:grpSpPr>
        <p:pic>
          <p:nvPicPr>
            <p:cNvPr id="18" name="Image 17"/>
            <p:cNvPicPr>
              <a:picLocks noChangeAspect="1"/>
            </p:cNvPicPr>
            <p:nvPr/>
          </p:nvPicPr>
          <p:blipFill>
            <a:blip r:embed="rId6"/>
            <a:stretch>
              <a:fillRect/>
            </a:stretch>
          </p:blipFill>
          <p:spPr>
            <a:xfrm>
              <a:off x="6774428" y="3323074"/>
              <a:ext cx="762500" cy="839424"/>
            </a:xfrm>
            <a:prstGeom prst="rect">
              <a:avLst/>
            </a:prstGeom>
          </p:spPr>
        </p:pic>
        <p:pic>
          <p:nvPicPr>
            <p:cNvPr id="22" name="Image 21"/>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33518" y="3308712"/>
              <a:ext cx="752527" cy="863151"/>
            </a:xfrm>
            <a:prstGeom prst="rect">
              <a:avLst/>
            </a:prstGeom>
          </p:spPr>
        </p:pic>
        <p:sp>
          <p:nvSpPr>
            <p:cNvPr id="23" name="ZoneTexte 22"/>
            <p:cNvSpPr txBox="1"/>
            <p:nvPr/>
          </p:nvSpPr>
          <p:spPr>
            <a:xfrm>
              <a:off x="8101542" y="3509454"/>
              <a:ext cx="515061" cy="461665"/>
            </a:xfrm>
            <a:prstGeom prst="rect">
              <a:avLst/>
            </a:prstGeom>
            <a:noFill/>
          </p:spPr>
          <p:txBody>
            <a:bodyPr wrap="square" rtlCol="0">
              <a:spAutoFit/>
            </a:bodyPr>
            <a:lstStyle/>
            <a:p>
              <a:r>
                <a:rPr lang="fr-FR" sz="1200" b="1" dirty="0">
                  <a:solidFill>
                    <a:schemeClr val="accent1">
                      <a:lumMod val="50000"/>
                    </a:schemeClr>
                  </a:solidFill>
                </a:rPr>
                <a:t>LT reg </a:t>
              </a:r>
            </a:p>
          </p:txBody>
        </p:sp>
        <p:sp>
          <p:nvSpPr>
            <p:cNvPr id="27" name="Flèche droite à entaille 26"/>
            <p:cNvSpPr/>
            <p:nvPr/>
          </p:nvSpPr>
          <p:spPr>
            <a:xfrm>
              <a:off x="7527758" y="3615643"/>
              <a:ext cx="486468" cy="302929"/>
            </a:xfrm>
            <a:prstGeom prst="notchedRightArrow">
              <a:avLst/>
            </a:prstGeom>
            <a:solidFill>
              <a:srgbClr val="B6E1ED"/>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21" name="ZoneTexte 20"/>
            <p:cNvSpPr txBox="1"/>
            <p:nvPr/>
          </p:nvSpPr>
          <p:spPr>
            <a:xfrm>
              <a:off x="6995027" y="3572199"/>
              <a:ext cx="568045" cy="314808"/>
            </a:xfrm>
            <a:prstGeom prst="rect">
              <a:avLst/>
            </a:prstGeom>
            <a:noFill/>
          </p:spPr>
          <p:txBody>
            <a:bodyPr wrap="square" rtlCol="0">
              <a:spAutoFit/>
            </a:bodyPr>
            <a:lstStyle/>
            <a:p>
              <a:r>
                <a:rPr lang="fr-FR" b="1" dirty="0">
                  <a:solidFill>
                    <a:schemeClr val="bg1"/>
                  </a:solidFill>
                </a:rPr>
                <a:t>M2 </a:t>
              </a:r>
            </a:p>
          </p:txBody>
        </p:sp>
      </p:grpSp>
      <p:grpSp>
        <p:nvGrpSpPr>
          <p:cNvPr id="70" name="Groupe 69">
            <a:extLst>
              <a:ext uri="{FF2B5EF4-FFF2-40B4-BE49-F238E27FC236}">
                <a16:creationId xmlns="" xmlns:a16="http://schemas.microsoft.com/office/drawing/2014/main" id="{C13ADE20-8D77-61D6-7762-768020E0D764}"/>
              </a:ext>
            </a:extLst>
          </p:cNvPr>
          <p:cNvGrpSpPr/>
          <p:nvPr/>
        </p:nvGrpSpPr>
        <p:grpSpPr>
          <a:xfrm>
            <a:off x="9131283" y="4627367"/>
            <a:ext cx="1554474" cy="402935"/>
            <a:chOff x="8768508" y="3362262"/>
            <a:chExt cx="1583145" cy="345581"/>
          </a:xfrm>
        </p:grpSpPr>
        <p:sp>
          <p:nvSpPr>
            <p:cNvPr id="67" name="ZoneTexte 66">
              <a:extLst>
                <a:ext uri="{FF2B5EF4-FFF2-40B4-BE49-F238E27FC236}">
                  <a16:creationId xmlns="" xmlns:a16="http://schemas.microsoft.com/office/drawing/2014/main" id="{92C7CC44-B594-B175-FCFA-FA4ED23E3772}"/>
                </a:ext>
              </a:extLst>
            </p:cNvPr>
            <p:cNvSpPr txBox="1"/>
            <p:nvPr/>
          </p:nvSpPr>
          <p:spPr>
            <a:xfrm>
              <a:off x="8768508" y="3362262"/>
              <a:ext cx="1583145" cy="343158"/>
            </a:xfrm>
            <a:prstGeom prst="rect">
              <a:avLst/>
            </a:prstGeom>
            <a:solidFill>
              <a:srgbClr val="FBE5D6"/>
            </a:solidFill>
            <a:ln>
              <a:solidFill>
                <a:srgbClr val="4BAE1A"/>
              </a:solidFill>
            </a:ln>
          </p:spPr>
          <p:txBody>
            <a:bodyPr wrap="square" rtlCol="0">
              <a:spAutoFit/>
            </a:bodyPr>
            <a:lstStyle/>
            <a:p>
              <a:r>
                <a:rPr lang="en-US" sz="2000" b="1" dirty="0">
                  <a:solidFill>
                    <a:srgbClr val="4BAE1A"/>
                  </a:solidFill>
                  <a:sym typeface="Wingdings" panose="05000000000000000000" pitchFamily="2" charset="2"/>
                </a:rPr>
                <a:t>Arginase 2</a:t>
              </a:r>
              <a:r>
                <a:rPr lang="en-US" b="1" dirty="0">
                  <a:solidFill>
                    <a:srgbClr val="FF0000"/>
                  </a:solidFill>
                  <a:sym typeface="Wingdings" panose="05000000000000000000" pitchFamily="2" charset="2"/>
                </a:rPr>
                <a:t>   </a:t>
              </a:r>
              <a:endParaRPr lang="en-US" b="1" dirty="0">
                <a:solidFill>
                  <a:srgbClr val="FF0000"/>
                </a:solidFill>
              </a:endParaRPr>
            </a:p>
          </p:txBody>
        </p:sp>
        <p:cxnSp>
          <p:nvCxnSpPr>
            <p:cNvPr id="68" name="Connecteur droit avec flèche 67">
              <a:extLst>
                <a:ext uri="{FF2B5EF4-FFF2-40B4-BE49-F238E27FC236}">
                  <a16:creationId xmlns="" xmlns:a16="http://schemas.microsoft.com/office/drawing/2014/main" id="{BD4FB0B2-40F8-252D-1CAD-E6EACC3088B4}"/>
                </a:ext>
              </a:extLst>
            </p:cNvPr>
            <p:cNvCxnSpPr/>
            <p:nvPr/>
          </p:nvCxnSpPr>
          <p:spPr>
            <a:xfrm flipV="1">
              <a:off x="10004001" y="3408131"/>
              <a:ext cx="133812" cy="258921"/>
            </a:xfrm>
            <a:prstGeom prst="straightConnector1">
              <a:avLst/>
            </a:prstGeom>
            <a:ln w="28575">
              <a:solidFill>
                <a:srgbClr val="4BAE1A"/>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 xmlns:a16="http://schemas.microsoft.com/office/drawing/2014/main" id="{5181D7DF-F966-D63F-9CA3-84FD963543CD}"/>
                </a:ext>
              </a:extLst>
            </p:cNvPr>
            <p:cNvCxnSpPr/>
            <p:nvPr/>
          </p:nvCxnSpPr>
          <p:spPr>
            <a:xfrm flipV="1">
              <a:off x="10111141" y="3448922"/>
              <a:ext cx="133812" cy="258921"/>
            </a:xfrm>
            <a:prstGeom prst="straightConnector1">
              <a:avLst/>
            </a:prstGeom>
            <a:ln w="28575">
              <a:solidFill>
                <a:srgbClr val="4BAE1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e 79">
            <a:extLst>
              <a:ext uri="{FF2B5EF4-FFF2-40B4-BE49-F238E27FC236}">
                <a16:creationId xmlns="" xmlns:a16="http://schemas.microsoft.com/office/drawing/2014/main" id="{62C80558-00DE-BCC0-441E-C1A5FBD4D57C}"/>
              </a:ext>
            </a:extLst>
          </p:cNvPr>
          <p:cNvGrpSpPr/>
          <p:nvPr/>
        </p:nvGrpSpPr>
        <p:grpSpPr>
          <a:xfrm>
            <a:off x="9142737" y="2690518"/>
            <a:ext cx="1380994" cy="1472483"/>
            <a:chOff x="10576303" y="2679253"/>
            <a:chExt cx="1506518" cy="1472483"/>
          </a:xfrm>
        </p:grpSpPr>
        <p:pic>
          <p:nvPicPr>
            <p:cNvPr id="79" name="Image 78">
              <a:extLst>
                <a:ext uri="{FF2B5EF4-FFF2-40B4-BE49-F238E27FC236}">
                  <a16:creationId xmlns="" xmlns:a16="http://schemas.microsoft.com/office/drawing/2014/main" id="{2B40E0D7-E5EA-4817-868B-02514D3C6FB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576303" y="2679253"/>
              <a:ext cx="1506518" cy="1337878"/>
            </a:xfrm>
            <a:prstGeom prst="rect">
              <a:avLst/>
            </a:prstGeom>
          </p:spPr>
        </p:pic>
        <p:pic>
          <p:nvPicPr>
            <p:cNvPr id="74" name="Image 73">
              <a:extLst>
                <a:ext uri="{FF2B5EF4-FFF2-40B4-BE49-F238E27FC236}">
                  <a16:creationId xmlns="" xmlns:a16="http://schemas.microsoft.com/office/drawing/2014/main" id="{827F644E-DB30-E70F-7170-F31C7B4E9C5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714470" y="3299392"/>
              <a:ext cx="953076" cy="852344"/>
            </a:xfrm>
            <a:prstGeom prst="rect">
              <a:avLst/>
            </a:prstGeom>
          </p:spPr>
        </p:pic>
      </p:grpSp>
      <p:sp>
        <p:nvSpPr>
          <p:cNvPr id="82" name="ZoneTexte 81">
            <a:extLst>
              <a:ext uri="{FF2B5EF4-FFF2-40B4-BE49-F238E27FC236}">
                <a16:creationId xmlns="" xmlns:a16="http://schemas.microsoft.com/office/drawing/2014/main" id="{C75B37F9-28E7-822A-B741-CED1A39B9B6D}"/>
              </a:ext>
            </a:extLst>
          </p:cNvPr>
          <p:cNvSpPr txBox="1"/>
          <p:nvPr/>
        </p:nvSpPr>
        <p:spPr>
          <a:xfrm>
            <a:off x="9787006" y="3373051"/>
            <a:ext cx="1275300" cy="523220"/>
          </a:xfrm>
          <a:prstGeom prst="rect">
            <a:avLst/>
          </a:prstGeom>
          <a:noFill/>
        </p:spPr>
        <p:txBody>
          <a:bodyPr wrap="square" rtlCol="0">
            <a:spAutoFit/>
          </a:bodyPr>
          <a:lstStyle/>
          <a:p>
            <a:r>
              <a:rPr lang="fr-FR" sz="1400" b="1" dirty="0"/>
              <a:t>Cellules cancéreuses </a:t>
            </a:r>
            <a:endParaRPr lang="fr-TN" sz="1400" b="1" dirty="0"/>
          </a:p>
        </p:txBody>
      </p:sp>
      <p:sp>
        <p:nvSpPr>
          <p:cNvPr id="83" name="Flèche : droite 82">
            <a:extLst>
              <a:ext uri="{FF2B5EF4-FFF2-40B4-BE49-F238E27FC236}">
                <a16:creationId xmlns="" xmlns:a16="http://schemas.microsoft.com/office/drawing/2014/main" id="{79C13A72-D2AE-665F-6047-0616741B730B}"/>
              </a:ext>
            </a:extLst>
          </p:cNvPr>
          <p:cNvSpPr/>
          <p:nvPr/>
        </p:nvSpPr>
        <p:spPr>
          <a:xfrm rot="5400000">
            <a:off x="9476902" y="4203594"/>
            <a:ext cx="494847" cy="265714"/>
          </a:xfrm>
          <a:prstGeom prst="rightArrow">
            <a:avLst/>
          </a:prstGeom>
          <a:solidFill>
            <a:srgbClr val="D96969"/>
          </a:solid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TN"/>
          </a:p>
        </p:txBody>
      </p:sp>
      <p:sp>
        <p:nvSpPr>
          <p:cNvPr id="84" name="Flèche : droite 83">
            <a:extLst>
              <a:ext uri="{FF2B5EF4-FFF2-40B4-BE49-F238E27FC236}">
                <a16:creationId xmlns="" xmlns:a16="http://schemas.microsoft.com/office/drawing/2014/main" id="{27DF5293-1C14-72D5-00B2-6D64CBC8D4B7}"/>
              </a:ext>
            </a:extLst>
          </p:cNvPr>
          <p:cNvSpPr/>
          <p:nvPr/>
        </p:nvSpPr>
        <p:spPr>
          <a:xfrm rot="2686572">
            <a:off x="8560372" y="4158752"/>
            <a:ext cx="768103" cy="294288"/>
          </a:xfrm>
          <a:prstGeom prst="rightArrow">
            <a:avLst/>
          </a:prstGeom>
          <a:solidFill>
            <a:srgbClr val="D96969"/>
          </a:solid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TN"/>
          </a:p>
        </p:txBody>
      </p:sp>
      <p:pic>
        <p:nvPicPr>
          <p:cNvPr id="5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87358" y="80268"/>
            <a:ext cx="629654" cy="5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80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10" presetClass="entr" presetSubtype="0" fill="hold" nodeType="withEffect">
                                  <p:stCondLst>
                                    <p:cond delay="40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nodeType="withEffect">
                                  <p:stCondLst>
                                    <p:cond delay="60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70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nodeType="withEffect">
                                  <p:stCondLst>
                                    <p:cond delay="10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par>
                                <p:cTn id="44" presetID="10"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55" grpId="0" animBg="1"/>
      <p:bldP spid="56" grpId="0" animBg="1"/>
      <p:bldP spid="82" grpId="0"/>
      <p:bldP spid="83" grpId="0" animBg="1"/>
      <p:bldP spid="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88064" y="3942887"/>
            <a:ext cx="9415872" cy="2308324"/>
          </a:xfrm>
          <a:prstGeom prst="rect">
            <a:avLst/>
          </a:prstGeom>
          <a:noFill/>
        </p:spPr>
        <p:txBody>
          <a:bodyPr wrap="square" rtlCol="0">
            <a:spAutoFit/>
          </a:bodyPr>
          <a:lstStyle/>
          <a:p>
            <a:pPr algn="ctr">
              <a:lnSpc>
                <a:spcPct val="150000"/>
              </a:lnSpc>
            </a:pPr>
            <a:endParaRPr lang="fr-FR" sz="2400" b="1" dirty="0" smtClean="0">
              <a:latin typeface="Arial" panose="020B0604020202020204" pitchFamily="34" charset="0"/>
              <a:cs typeface="Arial" panose="020B0604020202020204" pitchFamily="34" charset="0"/>
            </a:endParaRPr>
          </a:p>
          <a:p>
            <a:pPr algn="ctr">
              <a:lnSpc>
                <a:spcPct val="150000"/>
              </a:lnSpc>
            </a:pPr>
            <a:r>
              <a:rPr lang="fr-FR" sz="2400" b="1" dirty="0">
                <a:solidFill>
                  <a:srgbClr val="006368"/>
                </a:solidFill>
                <a:latin typeface="Arial" panose="020B0604020202020204" pitchFamily="34" charset="0"/>
                <a:cs typeface="Arial" panose="020B0604020202020204" pitchFamily="34" charset="0"/>
              </a:rPr>
              <a:t>C</a:t>
            </a:r>
            <a:r>
              <a:rPr lang="fr-FR" sz="2400" b="1" dirty="0" smtClean="0">
                <a:solidFill>
                  <a:srgbClr val="006368"/>
                </a:solidFill>
                <a:latin typeface="Arial" panose="020B0604020202020204" pitchFamily="34" charset="0"/>
                <a:cs typeface="Arial" panose="020B0604020202020204" pitchFamily="34" charset="0"/>
              </a:rPr>
              <a:t>ible </a:t>
            </a:r>
            <a:r>
              <a:rPr lang="fr-FR" sz="2400" b="1" dirty="0">
                <a:solidFill>
                  <a:srgbClr val="006368"/>
                </a:solidFill>
                <a:latin typeface="Arial" panose="020B0604020202020204" pitchFamily="34" charset="0"/>
                <a:cs typeface="Arial" panose="020B0604020202020204" pitchFamily="34" charset="0"/>
              </a:rPr>
              <a:t>thérapeutique prometteuse dans le contexte des lésions </a:t>
            </a:r>
            <a:r>
              <a:rPr lang="fr-FR" sz="2400" b="1" dirty="0" smtClean="0">
                <a:solidFill>
                  <a:srgbClr val="006368"/>
                </a:solidFill>
                <a:latin typeface="Arial" panose="020B0604020202020204" pitchFamily="34" charset="0"/>
                <a:cs typeface="Arial" panose="020B0604020202020204" pitchFamily="34" charset="0"/>
              </a:rPr>
              <a:t>précancéreuses et cancéreuses </a:t>
            </a:r>
            <a:r>
              <a:rPr lang="fr-FR" sz="2400" b="1" dirty="0">
                <a:solidFill>
                  <a:srgbClr val="006368"/>
                </a:solidFill>
                <a:latin typeface="Arial" panose="020B0604020202020204" pitchFamily="34" charset="0"/>
                <a:cs typeface="Arial" panose="020B0604020202020204" pitchFamily="34" charset="0"/>
              </a:rPr>
              <a:t>et </a:t>
            </a:r>
            <a:r>
              <a:rPr lang="fr-FR" sz="2400" b="1" dirty="0" smtClean="0">
                <a:solidFill>
                  <a:srgbClr val="006368"/>
                </a:solidFill>
                <a:latin typeface="Arial" panose="020B0604020202020204" pitchFamily="34" charset="0"/>
                <a:cs typeface="Arial" panose="020B0604020202020204" pitchFamily="34" charset="0"/>
              </a:rPr>
              <a:t>du </a:t>
            </a:r>
            <a:r>
              <a:rPr lang="fr-FR" sz="2400" b="1" dirty="0">
                <a:solidFill>
                  <a:srgbClr val="006368"/>
                </a:solidFill>
                <a:latin typeface="Arial" panose="020B0604020202020204" pitchFamily="34" charset="0"/>
                <a:cs typeface="Arial" panose="020B0604020202020204" pitchFamily="34" charset="0"/>
              </a:rPr>
              <a:t>col de </a:t>
            </a:r>
            <a:r>
              <a:rPr lang="fr-FR" sz="2400" b="1" dirty="0" smtClean="0">
                <a:solidFill>
                  <a:srgbClr val="006368"/>
                </a:solidFill>
                <a:latin typeface="Arial" panose="020B0604020202020204" pitchFamily="34" charset="0"/>
                <a:cs typeface="Arial" panose="020B0604020202020204" pitchFamily="34" charset="0"/>
              </a:rPr>
              <a:t>l’utérus</a:t>
            </a:r>
          </a:p>
          <a:p>
            <a:pPr algn="ctr">
              <a:lnSpc>
                <a:spcPct val="150000"/>
              </a:lnSpc>
            </a:pPr>
            <a:endParaRPr lang="fr-FR" sz="2400" b="1"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409528" y="6273740"/>
            <a:ext cx="392608" cy="365125"/>
          </a:xfrm>
        </p:spPr>
        <p:txBody>
          <a:bodyPr/>
          <a:lstStyle/>
          <a:p>
            <a:fld id="{0AFBE25D-0DFE-4C9E-A56A-ECAB6E108289}" type="slidenum">
              <a:rPr lang="fr-FR" smtClean="0">
                <a:solidFill>
                  <a:prstClr val="black">
                    <a:tint val="75000"/>
                  </a:prstClr>
                </a:solidFill>
              </a:rPr>
              <a:pPr/>
              <a:t>26</a:t>
            </a:fld>
            <a:endParaRPr lang="fr-FR" dirty="0">
              <a:solidFill>
                <a:prstClr val="black">
                  <a:tint val="75000"/>
                </a:prstClr>
              </a:solidFill>
            </a:endParaRPr>
          </a:p>
        </p:txBody>
      </p:sp>
      <p:sp>
        <p:nvSpPr>
          <p:cNvPr id="12" name="ZoneTexte 11"/>
          <p:cNvSpPr txBox="1"/>
          <p:nvPr/>
        </p:nvSpPr>
        <p:spPr>
          <a:xfrm>
            <a:off x="2048245" y="1516288"/>
            <a:ext cx="7440990" cy="707886"/>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L’arginase pourrait être un marqueur pertinent </a:t>
            </a:r>
          </a:p>
          <a:p>
            <a:pPr algn="just"/>
            <a:endParaRPr lang="fr-FR" sz="2000" dirty="0" smtClean="0">
              <a:latin typeface="Arial" panose="020B0604020202020204" pitchFamily="34" charset="0"/>
              <a:cs typeface="Arial" panose="020B0604020202020204" pitchFamily="34" charset="0"/>
            </a:endParaRPr>
          </a:p>
        </p:txBody>
      </p:sp>
      <p:sp>
        <p:nvSpPr>
          <p:cNvPr id="8" name="ZoneTexte 7"/>
          <p:cNvSpPr txBox="1"/>
          <p:nvPr/>
        </p:nvSpPr>
        <p:spPr>
          <a:xfrm>
            <a:off x="2048246" y="2930113"/>
            <a:ext cx="3304289"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L’infection </a:t>
            </a:r>
            <a:r>
              <a:rPr lang="fr-FR" sz="2400" dirty="0">
                <a:latin typeface="Arial" panose="020B0604020202020204" pitchFamily="34" charset="0"/>
                <a:cs typeface="Arial" panose="020B0604020202020204" pitchFamily="34" charset="0"/>
              </a:rPr>
              <a:t>par le HPV </a:t>
            </a:r>
            <a:endParaRPr lang="fr-FR" sz="2400" dirty="0" smtClean="0">
              <a:latin typeface="Arial" panose="020B0604020202020204" pitchFamily="34" charset="0"/>
              <a:cs typeface="Arial" panose="020B0604020202020204" pitchFamily="34" charset="0"/>
            </a:endParaRPr>
          </a:p>
        </p:txBody>
      </p:sp>
      <p:sp>
        <p:nvSpPr>
          <p:cNvPr id="9" name="ZoneTexte 8"/>
          <p:cNvSpPr txBox="1"/>
          <p:nvPr/>
        </p:nvSpPr>
        <p:spPr>
          <a:xfrm>
            <a:off x="5949378" y="2329949"/>
            <a:ext cx="3981415" cy="1200329"/>
          </a:xfrm>
          <a:prstGeom prst="rect">
            <a:avLst/>
          </a:prstGeom>
          <a:noFill/>
        </p:spPr>
        <p:txBody>
          <a:bodyPr wrap="square" rtlCol="0">
            <a:spAutoFit/>
          </a:bodyPr>
          <a:lstStyle/>
          <a:p>
            <a:pPr algn="ctr"/>
            <a:endParaRPr lang="fr-FR" sz="2400" dirty="0">
              <a:latin typeface="Arial" panose="020B0604020202020204" pitchFamily="34" charset="0"/>
              <a:cs typeface="Arial" panose="020B0604020202020204" pitchFamily="34" charset="0"/>
            </a:endParaRPr>
          </a:p>
          <a:p>
            <a:pPr algn="ctr"/>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L</a:t>
            </a:r>
            <a:r>
              <a:rPr lang="fr-FR" sz="2400" dirty="0" smtClean="0">
                <a:latin typeface="Arial" panose="020B0604020202020204" pitchFamily="34" charset="0"/>
                <a:cs typeface="Arial" panose="020B0604020202020204" pitchFamily="34" charset="0"/>
              </a:rPr>
              <a:t>e </a:t>
            </a:r>
            <a:r>
              <a:rPr lang="fr-FR" sz="2400" dirty="0">
                <a:latin typeface="Arial" panose="020B0604020202020204" pitchFamily="34" charset="0"/>
                <a:cs typeface="Arial" panose="020B0604020202020204" pitchFamily="34" charset="0"/>
              </a:rPr>
              <a:t>suivi de la progression des lésions HPV </a:t>
            </a:r>
            <a:r>
              <a:rPr lang="fr-FR" sz="2400" dirty="0" smtClean="0">
                <a:latin typeface="Arial" panose="020B0604020202020204" pitchFamily="34" charset="0"/>
                <a:cs typeface="Arial" panose="020B0604020202020204" pitchFamily="34" charset="0"/>
              </a:rPr>
              <a:t>induites</a:t>
            </a:r>
            <a:endParaRPr lang="fr-FR" sz="2400" dirty="0">
              <a:latin typeface="Arial" panose="020B0604020202020204" pitchFamily="34" charset="0"/>
              <a:cs typeface="Arial" panose="020B0604020202020204" pitchFamily="34" charset="0"/>
            </a:endParaRPr>
          </a:p>
        </p:txBody>
      </p:sp>
      <p:sp>
        <p:nvSpPr>
          <p:cNvPr id="3" name="Parenthèse fermante 2"/>
          <p:cNvSpPr/>
          <p:nvPr/>
        </p:nvSpPr>
        <p:spPr>
          <a:xfrm rot="16200000">
            <a:off x="5639345" y="725276"/>
            <a:ext cx="258791" cy="3589361"/>
          </a:xfrm>
          <a:prstGeom prst="righ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10" name="Connecteur droit 9"/>
          <p:cNvCxnSpPr/>
          <p:nvPr/>
        </p:nvCxnSpPr>
        <p:spPr>
          <a:xfrm flipV="1">
            <a:off x="0" y="965046"/>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1"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358" y="80268"/>
            <a:ext cx="629654" cy="50189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953001" y="240527"/>
            <a:ext cx="2270760" cy="461665"/>
          </a:xfrm>
          <a:prstGeom prst="rect">
            <a:avLst/>
          </a:prstGeom>
          <a:noFill/>
        </p:spPr>
        <p:txBody>
          <a:bodyPr wrap="square" rtlCol="0">
            <a:spAutoFit/>
          </a:bodyPr>
          <a:lstStyle/>
          <a:p>
            <a:r>
              <a:rPr lang="fr-FR" sz="2400" b="1" dirty="0" smtClean="0">
                <a:solidFill>
                  <a:schemeClr val="accent5">
                    <a:lumMod val="50000"/>
                  </a:schemeClr>
                </a:solidFill>
                <a:latin typeface="Arial Black" panose="020B0A04020102020204" pitchFamily="34" charset="0"/>
                <a:cs typeface="Arial" panose="020B0604020202020204" pitchFamily="34" charset="0"/>
              </a:rPr>
              <a:t>Conclusions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790413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8" grpId="0"/>
      <p:bldP spid="9"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0AFBE25D-0DFE-4C9E-A56A-ECAB6E108289}" type="slidenum">
              <a:rPr lang="fr-FR" smtClean="0">
                <a:solidFill>
                  <a:prstClr val="black">
                    <a:tint val="75000"/>
                  </a:prstClr>
                </a:solidFill>
              </a:rPr>
              <a:pPr/>
              <a:t>27</a:t>
            </a:fld>
            <a:endParaRPr lang="fr-FR">
              <a:solidFill>
                <a:prstClr val="black">
                  <a:tint val="75000"/>
                </a:prstClr>
              </a:solidFill>
            </a:endParaRPr>
          </a:p>
        </p:txBody>
      </p:sp>
      <p:pic>
        <p:nvPicPr>
          <p:cNvPr id="15"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497" y="5277348"/>
            <a:ext cx="796537" cy="69455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4709636" y="516679"/>
            <a:ext cx="3107841" cy="769441"/>
          </a:xfrm>
          <a:prstGeom prst="rect">
            <a:avLst/>
          </a:prstGeom>
          <a:noFill/>
        </p:spPr>
        <p:txBody>
          <a:bodyPr wrap="square" rtlCol="0">
            <a:spAutoFit/>
          </a:bodyPr>
          <a:lstStyle/>
          <a:p>
            <a:pPr algn="ctr"/>
            <a:r>
              <a:rPr lang="fr-FR" sz="4400" b="1" dirty="0" smtClean="0">
                <a:solidFill>
                  <a:schemeClr val="accent2">
                    <a:lumMod val="50000"/>
                  </a:schemeClr>
                </a:solidFill>
                <a:latin typeface="CoronetPS" panose="03030502040406070605" pitchFamily="66" charset="0"/>
              </a:rPr>
              <a:t>Remerciements  </a:t>
            </a:r>
            <a:endParaRPr lang="fr-FR" sz="4400" b="1" dirty="0">
              <a:solidFill>
                <a:schemeClr val="accent2">
                  <a:lumMod val="50000"/>
                </a:schemeClr>
              </a:solidFill>
              <a:latin typeface="CoronetPS" panose="03030502040406070605" pitchFamily="66" charset="0"/>
            </a:endParaRPr>
          </a:p>
        </p:txBody>
      </p:sp>
      <p:sp>
        <p:nvSpPr>
          <p:cNvPr id="13" name="ZoneTexte 12"/>
          <p:cNvSpPr txBox="1"/>
          <p:nvPr/>
        </p:nvSpPr>
        <p:spPr>
          <a:xfrm>
            <a:off x="1196781" y="1588675"/>
            <a:ext cx="6344206" cy="3372783"/>
          </a:xfrm>
          <a:prstGeom prst="rect">
            <a:avLst/>
          </a:prstGeom>
          <a:noFill/>
        </p:spPr>
        <p:txBody>
          <a:bodyPr wrap="square" rtlCol="0">
            <a:spAutoFit/>
          </a:bodyPr>
          <a:lstStyle/>
          <a:p>
            <a:pPr>
              <a:lnSpc>
                <a:spcPct val="200000"/>
              </a:lnSpc>
            </a:pPr>
            <a:r>
              <a:rPr lang="fr-FR" sz="22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Pr. Abdelfatteh  ZAKHAMA </a:t>
            </a:r>
            <a:endParaRPr lang="fr-FR" sz="22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endParaRPr>
          </a:p>
          <a:p>
            <a:pPr>
              <a:lnSpc>
                <a:spcPct val="200000"/>
              </a:lnSpc>
            </a:pPr>
            <a:r>
              <a:rPr lang="fr-FR" sz="22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Pr.  </a:t>
            </a:r>
            <a:r>
              <a:rPr lang="fr-FR" sz="22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Elham </a:t>
            </a:r>
            <a:r>
              <a:rPr lang="fr-FR" sz="22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HASSEN</a:t>
            </a:r>
          </a:p>
          <a:p>
            <a:pPr>
              <a:lnSpc>
                <a:spcPct val="200000"/>
              </a:lnSpc>
            </a:pPr>
            <a:r>
              <a:rPr lang="fr-FR" sz="22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Dr. Randa GHEDIRA CHEKIR</a:t>
            </a:r>
          </a:p>
          <a:p>
            <a:pPr>
              <a:lnSpc>
                <a:spcPct val="200000"/>
              </a:lnSpc>
            </a:pPr>
            <a:r>
              <a:rPr lang="fr-FR" sz="2200" b="1" dirty="0">
                <a:solidFill>
                  <a:schemeClr val="tx1">
                    <a:lumMod val="85000"/>
                    <a:lumOff val="15000"/>
                  </a:schemeClr>
                </a:solidFill>
                <a:latin typeface="Arial" panose="020B0604020202020204" pitchFamily="34" charset="0"/>
                <a:ea typeface="Verdana" pitchFamily="34" charset="0"/>
                <a:cs typeface="Arial" panose="020B0604020202020204" pitchFamily="34" charset="0"/>
              </a:rPr>
              <a:t>Mme Sallouha GABBOUJ  </a:t>
            </a:r>
            <a:endParaRPr lang="fr-FR" sz="2200" b="1" dirty="0">
              <a:solidFill>
                <a:schemeClr val="tx1">
                  <a:lumMod val="85000"/>
                  <a:lumOff val="15000"/>
                </a:schemeClr>
              </a:solidFill>
              <a:latin typeface="Arial" panose="020B0604020202020204" pitchFamily="34" charset="0"/>
              <a:cs typeface="Arial" panose="020B0604020202020204" pitchFamily="34" charset="0"/>
            </a:endParaRPr>
          </a:p>
          <a:p>
            <a:pPr>
              <a:lnSpc>
                <a:spcPct val="200000"/>
              </a:lnSpc>
            </a:pPr>
            <a:r>
              <a:rPr lang="fr-FR" sz="2200" b="1" dirty="0" smtClean="0">
                <a:solidFill>
                  <a:schemeClr val="tx1">
                    <a:lumMod val="85000"/>
                    <a:lumOff val="15000"/>
                  </a:schemeClr>
                </a:solidFill>
                <a:latin typeface="Arial" panose="020B0604020202020204" pitchFamily="34" charset="0"/>
                <a:cs typeface="Arial" panose="020B0604020202020204" pitchFamily="34" charset="0"/>
              </a:rPr>
              <a:t>Doctorante </a:t>
            </a:r>
            <a:r>
              <a:rPr lang="fr-FR" sz="2200" b="1" dirty="0" err="1">
                <a:solidFill>
                  <a:schemeClr val="tx1">
                    <a:lumMod val="85000"/>
                    <a:lumOff val="15000"/>
                  </a:schemeClr>
                </a:solidFill>
                <a:latin typeface="Arial" panose="020B0604020202020204" pitchFamily="34" charset="0"/>
                <a:cs typeface="Arial" panose="020B0604020202020204" pitchFamily="34" charset="0"/>
              </a:rPr>
              <a:t>Jaweher</a:t>
            </a:r>
            <a:r>
              <a:rPr lang="fr-FR" sz="2200" b="1" dirty="0">
                <a:solidFill>
                  <a:schemeClr val="tx1">
                    <a:lumMod val="85000"/>
                    <a:lumOff val="15000"/>
                  </a:schemeClr>
                </a:solidFill>
                <a:latin typeface="Arial" panose="020B0604020202020204" pitchFamily="34" charset="0"/>
                <a:cs typeface="Arial" panose="020B0604020202020204" pitchFamily="34" charset="0"/>
              </a:rPr>
              <a:t>  </a:t>
            </a:r>
            <a:r>
              <a:rPr lang="fr-FR" sz="2200" b="1" dirty="0" smtClean="0">
                <a:solidFill>
                  <a:schemeClr val="tx1">
                    <a:lumMod val="85000"/>
                    <a:lumOff val="15000"/>
                  </a:schemeClr>
                </a:solidFill>
                <a:latin typeface="Arial" panose="020B0604020202020204" pitchFamily="34" charset="0"/>
                <a:cs typeface="Arial" panose="020B0604020202020204" pitchFamily="34" charset="0"/>
              </a:rPr>
              <a:t>BDAY</a:t>
            </a:r>
            <a:r>
              <a:rPr lang="fr-FR" sz="2200" b="1" dirty="0" smtClean="0">
                <a:solidFill>
                  <a:schemeClr val="tx1">
                    <a:lumMod val="85000"/>
                    <a:lumOff val="15000"/>
                  </a:schemeClr>
                </a:solidFill>
                <a:latin typeface="Arial" panose="020B0604020202020204" pitchFamily="34" charset="0"/>
                <a:ea typeface="Verdana" pitchFamily="34" charset="0"/>
                <a:cs typeface="Arial" panose="020B0604020202020204" pitchFamily="34" charset="0"/>
              </a:rPr>
              <a:t> </a:t>
            </a:r>
          </a:p>
        </p:txBody>
      </p:sp>
      <p:sp>
        <p:nvSpPr>
          <p:cNvPr id="14" name="ZoneTexte 13"/>
          <p:cNvSpPr txBox="1"/>
          <p:nvPr/>
        </p:nvSpPr>
        <p:spPr>
          <a:xfrm>
            <a:off x="7908917" y="2134121"/>
            <a:ext cx="4554194" cy="1553054"/>
          </a:xfrm>
          <a:prstGeom prst="rect">
            <a:avLst/>
          </a:prstGeom>
          <a:noFill/>
        </p:spPr>
        <p:txBody>
          <a:bodyPr wrap="square" rtlCol="0">
            <a:spAutoFit/>
          </a:bodyPr>
          <a:lstStyle/>
          <a:p>
            <a:pPr>
              <a:lnSpc>
                <a:spcPct val="150000"/>
              </a:lnSpc>
            </a:pPr>
            <a:r>
              <a:rPr lang="fr-FR" sz="2200" b="1" dirty="0" smtClean="0">
                <a:solidFill>
                  <a:schemeClr val="bg2">
                    <a:lumMod val="10000"/>
                  </a:schemeClr>
                </a:solidFill>
                <a:latin typeface="Arial" panose="020B0604020202020204" pitchFamily="34" charset="0"/>
                <a:ea typeface="Verdana" pitchFamily="34" charset="0"/>
                <a:cs typeface="Arial" panose="020B0604020202020204" pitchFamily="34" charset="0"/>
              </a:rPr>
              <a:t>Pr.  </a:t>
            </a:r>
            <a:r>
              <a:rPr lang="fr-FR" sz="2200" b="1" dirty="0">
                <a:solidFill>
                  <a:schemeClr val="bg2">
                    <a:lumMod val="10000"/>
                  </a:schemeClr>
                </a:solidFill>
                <a:latin typeface="Arial" panose="020B0604020202020204" pitchFamily="34" charset="0"/>
                <a:ea typeface="Verdana" pitchFamily="34" charset="0"/>
                <a:cs typeface="Arial" panose="020B0604020202020204" pitchFamily="34" charset="0"/>
              </a:rPr>
              <a:t>Raja </a:t>
            </a:r>
            <a:r>
              <a:rPr lang="fr-FR" sz="2200" b="1" dirty="0" smtClean="0">
                <a:solidFill>
                  <a:schemeClr val="bg2">
                    <a:lumMod val="10000"/>
                  </a:schemeClr>
                </a:solidFill>
                <a:latin typeface="Arial" panose="020B0604020202020204" pitchFamily="34" charset="0"/>
                <a:ea typeface="Verdana" pitchFamily="34" charset="0"/>
                <a:cs typeface="Arial" panose="020B0604020202020204" pitchFamily="34" charset="0"/>
              </a:rPr>
              <a:t>FALEH </a:t>
            </a:r>
          </a:p>
          <a:p>
            <a:pPr>
              <a:lnSpc>
                <a:spcPct val="150000"/>
              </a:lnSpc>
            </a:pPr>
            <a:r>
              <a:rPr lang="fr-FR" sz="2200" b="1" dirty="0" smtClean="0">
                <a:solidFill>
                  <a:schemeClr val="bg2">
                    <a:lumMod val="10000"/>
                  </a:schemeClr>
                </a:solidFill>
                <a:latin typeface="Arial" panose="020B0604020202020204" pitchFamily="34" charset="0"/>
                <a:ea typeface="Verdana" pitchFamily="34" charset="0"/>
                <a:cs typeface="Arial" panose="020B0604020202020204" pitchFamily="34" charset="0"/>
              </a:rPr>
              <a:t>Dr</a:t>
            </a:r>
            <a:r>
              <a:rPr lang="fr-FR" sz="2200" b="1" dirty="0">
                <a:solidFill>
                  <a:schemeClr val="bg2">
                    <a:lumMod val="10000"/>
                  </a:schemeClr>
                </a:solidFill>
                <a:latin typeface="Arial" panose="020B0604020202020204" pitchFamily="34" charset="0"/>
                <a:ea typeface="Verdana" pitchFamily="34" charset="0"/>
                <a:cs typeface="Arial" panose="020B0604020202020204" pitchFamily="34" charset="0"/>
              </a:rPr>
              <a:t>. Mohamed S</a:t>
            </a:r>
            <a:r>
              <a:rPr lang="fr-FR" sz="2200" b="1" dirty="0" smtClean="0">
                <a:solidFill>
                  <a:schemeClr val="bg2">
                    <a:lumMod val="10000"/>
                  </a:schemeClr>
                </a:solidFill>
                <a:latin typeface="Arial" panose="020B0604020202020204" pitchFamily="34" charset="0"/>
                <a:ea typeface="Verdana" pitchFamily="34" charset="0"/>
                <a:cs typeface="Arial" panose="020B0604020202020204" pitchFamily="34" charset="0"/>
              </a:rPr>
              <a:t>aleh RHIM</a:t>
            </a:r>
          </a:p>
          <a:p>
            <a:pPr>
              <a:lnSpc>
                <a:spcPct val="150000"/>
              </a:lnSpc>
            </a:pPr>
            <a:r>
              <a:rPr lang="fr-FR" sz="2200" b="1" dirty="0">
                <a:solidFill>
                  <a:schemeClr val="bg2">
                    <a:lumMod val="10000"/>
                  </a:schemeClr>
                </a:solidFill>
                <a:latin typeface="Arial" panose="020B0604020202020204" pitchFamily="34" charset="0"/>
                <a:ea typeface="Verdana" pitchFamily="34" charset="0"/>
                <a:cs typeface="Arial" panose="020B0604020202020204" pitchFamily="34" charset="0"/>
              </a:rPr>
              <a:t>Dr. Salwa  HADHRI </a:t>
            </a:r>
          </a:p>
        </p:txBody>
      </p:sp>
      <p:sp>
        <p:nvSpPr>
          <p:cNvPr id="16" name="ZoneTexte 15"/>
          <p:cNvSpPr txBox="1"/>
          <p:nvPr/>
        </p:nvSpPr>
        <p:spPr>
          <a:xfrm>
            <a:off x="2430696" y="5462906"/>
            <a:ext cx="7025640" cy="707886"/>
          </a:xfrm>
          <a:prstGeom prst="rect">
            <a:avLst/>
          </a:prstGeom>
          <a:noFill/>
        </p:spPr>
        <p:txBody>
          <a:bodyPr wrap="square" rtlCol="0">
            <a:spAutoFit/>
          </a:bodyPr>
          <a:lstStyle/>
          <a:p>
            <a:pPr algn="ctr"/>
            <a:r>
              <a:rPr lang="fr-FR" sz="2000" b="1" dirty="0" smtClean="0">
                <a:solidFill>
                  <a:schemeClr val="tx2">
                    <a:lumMod val="50000"/>
                  </a:schemeClr>
                </a:solidFill>
                <a:latin typeface="Agency FB" panose="020B0503020202020204" pitchFamily="34" charset="0"/>
                <a:cs typeface="Arial" panose="020B0604020202020204" pitchFamily="34" charset="0"/>
              </a:rPr>
              <a:t>Toute l’équipe de </a:t>
            </a:r>
            <a:r>
              <a:rPr lang="fr-FR" altLang="x-none" sz="2000" b="1" dirty="0">
                <a:solidFill>
                  <a:schemeClr val="tx2">
                    <a:lumMod val="50000"/>
                  </a:schemeClr>
                </a:solidFill>
                <a:latin typeface="Agency FB" panose="020B0503020202020204" pitchFamily="34" charset="0"/>
                <a:ea typeface="Calibri" panose="020F0502020204030204" pitchFamily="34" charset="0"/>
                <a:cs typeface="Arial" panose="020B0604020202020204" pitchFamily="34" charset="0"/>
              </a:rPr>
              <a:t>Laboratoire d’Immuno-Oncologie Moléculaire </a:t>
            </a:r>
          </a:p>
          <a:p>
            <a:pPr algn="ctr"/>
            <a:r>
              <a:rPr lang="fr-FR" altLang="x-none" sz="2000" b="1" dirty="0">
                <a:solidFill>
                  <a:schemeClr val="tx2">
                    <a:lumMod val="50000"/>
                  </a:schemeClr>
                </a:solidFill>
                <a:latin typeface="Agency FB" panose="020B0503020202020204" pitchFamily="34" charset="0"/>
                <a:ea typeface="Calibri" panose="020F0502020204030204" pitchFamily="34" charset="0"/>
                <a:cs typeface="Arial" panose="020B0604020202020204" pitchFamily="34" charset="0"/>
              </a:rPr>
              <a:t> </a:t>
            </a:r>
            <a:endParaRPr lang="fr-FR" sz="2000" b="1" dirty="0">
              <a:solidFill>
                <a:schemeClr val="tx2">
                  <a:lumMod val="50000"/>
                </a:schemeClr>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4143166103"/>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73834" y="2371240"/>
            <a:ext cx="6083046" cy="923330"/>
          </a:xfrm>
          <a:prstGeom prst="rect">
            <a:avLst/>
          </a:prstGeom>
          <a:noFill/>
        </p:spPr>
        <p:txBody>
          <a:bodyPr wrap="square" rtlCol="0">
            <a:spAutoFit/>
          </a:bodyPr>
          <a:lstStyle/>
          <a:p>
            <a:r>
              <a:rPr lang="fr-FR" sz="5400" dirty="0">
                <a:solidFill>
                  <a:schemeClr val="tx2">
                    <a:lumMod val="50000"/>
                  </a:schemeClr>
                </a:solidFill>
                <a:latin typeface="Brush Script MT" panose="03060802040406070304" pitchFamily="66" charset="0"/>
              </a:rPr>
              <a:t>Merci pour votre attention </a:t>
            </a:r>
          </a:p>
        </p:txBody>
      </p:sp>
      <p:sp>
        <p:nvSpPr>
          <p:cNvPr id="4" name="Espace réservé du numéro de diapositive 3"/>
          <p:cNvSpPr>
            <a:spLocks noGrp="1"/>
          </p:cNvSpPr>
          <p:nvPr>
            <p:ph type="sldNum" sz="quarter" idx="12"/>
          </p:nvPr>
        </p:nvSpPr>
        <p:spPr/>
        <p:txBody>
          <a:bodyPr/>
          <a:lstStyle/>
          <a:p>
            <a:fld id="{4CA9C10D-DDC0-41DA-83BE-1482333D2431}" type="slidenum">
              <a:rPr lang="fr-FR" smtClean="0">
                <a:solidFill>
                  <a:prstClr val="black">
                    <a:tint val="75000"/>
                  </a:prstClr>
                </a:solidFill>
              </a:rPr>
              <a:pPr/>
              <a:t>28</a:t>
            </a:fld>
            <a:endParaRPr lang="fr-FR">
              <a:solidFill>
                <a:prstClr val="black">
                  <a:tint val="75000"/>
                </a:prstClr>
              </a:solidFill>
            </a:endParaRPr>
          </a:p>
        </p:txBody>
      </p:sp>
    </p:spTree>
    <p:extLst>
      <p:ext uri="{BB962C8B-B14F-4D97-AF65-F5344CB8AC3E}">
        <p14:creationId xmlns:p14="http://schemas.microsoft.com/office/powerpoint/2010/main" val="31936035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1336096" y="6391110"/>
            <a:ext cx="539633" cy="365125"/>
          </a:xfrm>
        </p:spPr>
        <p:txBody>
          <a:bodyPr/>
          <a:lstStyle/>
          <a:p>
            <a:fld id="{4CA9C10D-DDC0-41DA-83BE-1482333D2431}" type="slidenum">
              <a:rPr lang="fr-FR" sz="1600" b="1" smtClean="0">
                <a:solidFill>
                  <a:schemeClr val="tx1"/>
                </a:solidFill>
                <a:latin typeface="Arial" panose="020B0604020202020204" pitchFamily="34" charset="0"/>
                <a:cs typeface="Arial" panose="020B0604020202020204" pitchFamily="34" charset="0"/>
              </a:rPr>
              <a:t>3</a:t>
            </a:fld>
            <a:endParaRPr lang="fr-FR" sz="1600" b="1" dirty="0">
              <a:solidFill>
                <a:schemeClr val="tx1"/>
              </a:solidFill>
              <a:latin typeface="Arial" panose="020B0604020202020204" pitchFamily="34" charset="0"/>
              <a:cs typeface="Arial" panose="020B0604020202020204" pitchFamily="34" charset="0"/>
            </a:endParaRPr>
          </a:p>
        </p:txBody>
      </p:sp>
      <p:sp>
        <p:nvSpPr>
          <p:cNvPr id="3" name="ZoneTexte 2"/>
          <p:cNvSpPr txBox="1"/>
          <p:nvPr/>
        </p:nvSpPr>
        <p:spPr>
          <a:xfrm>
            <a:off x="2706910" y="287453"/>
            <a:ext cx="7402798" cy="461665"/>
          </a:xfrm>
          <a:prstGeom prst="rect">
            <a:avLst/>
          </a:prstGeom>
          <a:noFill/>
        </p:spPr>
        <p:txBody>
          <a:bodyPr wrap="square" rtlCol="0">
            <a:spAutoFit/>
          </a:bodyPr>
          <a:lstStyle/>
          <a:p>
            <a:r>
              <a:rPr lang="fr-FR" sz="2400" b="1" dirty="0">
                <a:solidFill>
                  <a:schemeClr val="accent5">
                    <a:lumMod val="50000"/>
                  </a:schemeClr>
                </a:solidFill>
                <a:latin typeface="Arial Black" panose="020B0A04020102020204" pitchFamily="34" charset="0"/>
                <a:ea typeface="Arial"/>
                <a:cs typeface="Arial"/>
                <a:sym typeface="Arial"/>
              </a:rPr>
              <a:t>U</a:t>
            </a:r>
            <a:r>
              <a:rPr lang="fr-FR" sz="2400" b="1" dirty="0" smtClean="0">
                <a:solidFill>
                  <a:schemeClr val="accent5">
                    <a:lumMod val="50000"/>
                  </a:schemeClr>
                </a:solidFill>
                <a:latin typeface="Arial Black" panose="020B0A04020102020204" pitchFamily="34" charset="0"/>
                <a:ea typeface="Arial"/>
                <a:cs typeface="Arial"/>
                <a:sym typeface="Arial"/>
              </a:rPr>
              <a:t>n </a:t>
            </a:r>
            <a:r>
              <a:rPr lang="fr-FR" sz="2400" b="1" dirty="0">
                <a:solidFill>
                  <a:schemeClr val="accent5">
                    <a:lumMod val="50000"/>
                  </a:schemeClr>
                </a:solidFill>
                <a:latin typeface="Arial Black" panose="020B0A04020102020204" pitchFamily="34" charset="0"/>
                <a:ea typeface="Arial"/>
                <a:cs typeface="Arial"/>
                <a:sym typeface="Arial"/>
              </a:rPr>
              <a:t>environnement immunosuppresseur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sp>
        <p:nvSpPr>
          <p:cNvPr id="17" name="ZoneTexte 16"/>
          <p:cNvSpPr txBox="1"/>
          <p:nvPr/>
        </p:nvSpPr>
        <p:spPr>
          <a:xfrm>
            <a:off x="8203503" y="6216713"/>
            <a:ext cx="3812410" cy="523220"/>
          </a:xfrm>
          <a:prstGeom prst="rect">
            <a:avLst/>
          </a:prstGeom>
          <a:noFill/>
        </p:spPr>
        <p:txBody>
          <a:bodyPr wrap="square" rtlCol="0">
            <a:spAutoFit/>
          </a:bodyPr>
          <a:lstStyle/>
          <a:p>
            <a:pPr lvl="0"/>
            <a:r>
              <a:rPr lang="fr-FR" sz="1400" dirty="0" smtClean="0">
                <a:latin typeface="Arial" panose="020B0604020202020204" pitchFamily="34" charset="0"/>
                <a:cs typeface="Arial" panose="020B0604020202020204" pitchFamily="34" charset="0"/>
              </a:rPr>
              <a:t>(</a:t>
            </a:r>
            <a:r>
              <a:rPr lang="fr-FR" sz="1400" dirty="0" err="1" smtClean="0">
                <a:latin typeface="Arial" panose="020B0604020202020204" pitchFamily="34" charset="0"/>
                <a:cs typeface="Arial" panose="020B0604020202020204" pitchFamily="34" charset="0"/>
              </a:rPr>
              <a:t>Grobben</a:t>
            </a:r>
            <a:r>
              <a:rPr lang="fr-FR" sz="1400" dirty="0" smtClean="0">
                <a:latin typeface="Arial" panose="020B0604020202020204" pitchFamily="34" charset="0"/>
                <a:cs typeface="Arial" panose="020B0604020202020204" pitchFamily="34" charset="0"/>
              </a:rPr>
              <a:t> et al., 2024</a:t>
            </a:r>
            <a:r>
              <a:rPr lang="fr-FR" sz="1400" dirty="0" smtClean="0">
                <a:latin typeface="Arial" panose="020B0604020202020204" pitchFamily="34" charset="0"/>
                <a:ea typeface="Calibri" panose="020F0502020204030204" pitchFamily="34" charset="0"/>
                <a:cs typeface="Arial" panose="020B0604020202020204" pitchFamily="34" charset="0"/>
              </a:rPr>
              <a:t>;</a:t>
            </a:r>
            <a:r>
              <a:rPr lang="fr-FR" sz="1400" dirty="0" smtClean="0">
                <a:latin typeface="Arial" panose="020B0604020202020204" pitchFamily="34" charset="0"/>
                <a:cs typeface="Arial" panose="020B0604020202020204" pitchFamily="34" charset="0"/>
              </a:rPr>
              <a:t> </a:t>
            </a:r>
            <a:r>
              <a:rPr lang="fr-FR" sz="1400" dirty="0" err="1" smtClean="0">
                <a:latin typeface="Arial" panose="020B0604020202020204" pitchFamily="34" charset="0"/>
                <a:cs typeface="Arial" panose="020B0604020202020204" pitchFamily="34" charset="0"/>
              </a:rPr>
              <a:t>Crzywa</a:t>
            </a:r>
            <a:r>
              <a:rPr lang="fr-FR" sz="1400" dirty="0" smtClean="0">
                <a:latin typeface="Arial" panose="020B0604020202020204" pitchFamily="34" charset="0"/>
                <a:cs typeface="Arial" panose="020B0604020202020204" pitchFamily="34" charset="0"/>
              </a:rPr>
              <a:t> et al., 2020)</a:t>
            </a: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grpSp>
        <p:nvGrpSpPr>
          <p:cNvPr id="9" name="Groupe 8"/>
          <p:cNvGrpSpPr/>
          <p:nvPr/>
        </p:nvGrpSpPr>
        <p:grpSpPr>
          <a:xfrm>
            <a:off x="0" y="81752"/>
            <a:ext cx="12192000" cy="986319"/>
            <a:chOff x="0" y="81752"/>
            <a:chExt cx="12192000" cy="986319"/>
          </a:xfrm>
        </p:grpSpPr>
        <p:cxnSp>
          <p:nvCxnSpPr>
            <p:cNvPr id="10" name="Connecteur droit 9"/>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1"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ZoneTexte 11"/>
          <p:cNvSpPr txBox="1"/>
          <p:nvPr/>
        </p:nvSpPr>
        <p:spPr>
          <a:xfrm>
            <a:off x="3079239" y="2438686"/>
            <a:ext cx="5124264" cy="400110"/>
          </a:xfrm>
          <a:prstGeom prst="rect">
            <a:avLst/>
          </a:prstGeom>
          <a:noFill/>
        </p:spPr>
        <p:txBody>
          <a:bodyPr wrap="square" rtlCol="0">
            <a:spAutoFit/>
          </a:bodyPr>
          <a:lstStyle/>
          <a:p>
            <a:r>
              <a:rPr lang="fr-FR" sz="2000" b="1" dirty="0" smtClean="0">
                <a:solidFill>
                  <a:srgbClr val="C00000"/>
                </a:solidFill>
                <a:latin typeface="Arial" panose="020B0604020202020204" pitchFamily="34" charset="0"/>
                <a:cs typeface="Arial" panose="020B0604020202020204" pitchFamily="34" charset="0"/>
              </a:rPr>
              <a:t>Altération dans </a:t>
            </a:r>
            <a:r>
              <a:rPr lang="fr-FR" sz="2000" b="1" dirty="0">
                <a:solidFill>
                  <a:srgbClr val="C00000"/>
                </a:solidFill>
                <a:latin typeface="Arial" panose="020B0604020202020204" pitchFamily="34" charset="0"/>
                <a:cs typeface="Arial" panose="020B0604020202020204" pitchFamily="34" charset="0"/>
              </a:rPr>
              <a:t>les tumeurs </a:t>
            </a:r>
            <a:r>
              <a:rPr lang="fr-FR" sz="2000" b="1" dirty="0" err="1">
                <a:solidFill>
                  <a:srgbClr val="C00000"/>
                </a:solidFill>
                <a:latin typeface="Arial" panose="020B0604020202020204" pitchFamily="34" charset="0"/>
                <a:cs typeface="Arial" panose="020B0604020202020204" pitchFamily="34" charset="0"/>
              </a:rPr>
              <a:t>viro</a:t>
            </a:r>
            <a:r>
              <a:rPr lang="fr-FR" sz="2000" b="1" dirty="0">
                <a:solidFill>
                  <a:srgbClr val="C00000"/>
                </a:solidFill>
                <a:latin typeface="Arial" panose="020B0604020202020204" pitchFamily="34" charset="0"/>
                <a:cs typeface="Arial" panose="020B0604020202020204" pitchFamily="34" charset="0"/>
              </a:rPr>
              <a:t>-induites</a:t>
            </a:r>
          </a:p>
        </p:txBody>
      </p:sp>
      <p:grpSp>
        <p:nvGrpSpPr>
          <p:cNvPr id="20" name="Groupe 19"/>
          <p:cNvGrpSpPr/>
          <p:nvPr/>
        </p:nvGrpSpPr>
        <p:grpSpPr>
          <a:xfrm>
            <a:off x="-600127" y="4831896"/>
            <a:ext cx="9400598" cy="553998"/>
            <a:chOff x="-14426" y="1371916"/>
            <a:chExt cx="7932675" cy="553998"/>
          </a:xfrm>
        </p:grpSpPr>
        <p:sp>
          <p:nvSpPr>
            <p:cNvPr id="15" name="ZoneTexte 14"/>
            <p:cNvSpPr txBox="1"/>
            <p:nvPr/>
          </p:nvSpPr>
          <p:spPr>
            <a:xfrm>
              <a:off x="-14426" y="1371916"/>
              <a:ext cx="5193849" cy="553998"/>
            </a:xfrm>
            <a:prstGeom prst="rect">
              <a:avLst/>
            </a:prstGeom>
            <a:noFill/>
          </p:spPr>
          <p:txBody>
            <a:bodyPr wrap="square" rtlCol="0">
              <a:spAutoFit/>
            </a:bodyPr>
            <a:lstStyle/>
            <a:p>
              <a:pPr marL="342900" lvl="0" indent="-342900" algn="ctr">
                <a:lnSpc>
                  <a:spcPct val="150000"/>
                </a:lnSpc>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Des enzymes immunosuppressives </a:t>
              </a:r>
            </a:p>
          </p:txBody>
        </p:sp>
        <p:sp>
          <p:nvSpPr>
            <p:cNvPr id="8" name="ZoneTexte 7"/>
            <p:cNvSpPr txBox="1"/>
            <p:nvPr/>
          </p:nvSpPr>
          <p:spPr>
            <a:xfrm>
              <a:off x="6297171" y="1464249"/>
              <a:ext cx="1621078" cy="461665"/>
            </a:xfrm>
            <a:prstGeom prst="rect">
              <a:avLst/>
            </a:prstGeom>
            <a:solidFill>
              <a:schemeClr val="accent1">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400" b="1" dirty="0">
                  <a:solidFill>
                    <a:schemeClr val="accent5">
                      <a:lumMod val="50000"/>
                    </a:schemeClr>
                  </a:solidFill>
                  <a:latin typeface="Arial" panose="020B0604020202020204" pitchFamily="34" charset="0"/>
                  <a:cs typeface="Arial" panose="020B0604020202020204" pitchFamily="34" charset="0"/>
                </a:rPr>
                <a:t>Arginase</a:t>
              </a:r>
              <a:endParaRPr lang="fr-FR" sz="2000" dirty="0"/>
            </a:p>
          </p:txBody>
        </p:sp>
        <p:sp>
          <p:nvSpPr>
            <p:cNvPr id="6" name="ZoneTexte 5"/>
            <p:cNvSpPr txBox="1"/>
            <p:nvPr/>
          </p:nvSpPr>
          <p:spPr>
            <a:xfrm>
              <a:off x="3579445" y="1409025"/>
              <a:ext cx="3970020" cy="456535"/>
            </a:xfrm>
            <a:prstGeom prst="rect">
              <a:avLst/>
            </a:prstGeom>
            <a:noFill/>
          </p:spPr>
          <p:txBody>
            <a:bodyPr wrap="square" rtlCol="0">
              <a:spAutoFit/>
            </a:bodyPr>
            <a:lstStyle/>
            <a:p>
              <a:pPr lvl="0" algn="ctr">
                <a:lnSpc>
                  <a:spcPct val="150000"/>
                </a:lnSpc>
              </a:pPr>
              <a:r>
                <a:rPr lang="fr-FR" b="1" dirty="0">
                  <a:latin typeface="Arial" panose="020B0604020202020204" pitchFamily="34" charset="0"/>
                  <a:cs typeface="Arial" panose="020B0604020202020204" pitchFamily="34" charset="0"/>
                </a:rPr>
                <a:t>IDO </a:t>
              </a:r>
              <a:r>
                <a:rPr lang="fr-FR" b="1" dirty="0" smtClean="0">
                  <a:latin typeface="Arial" panose="020B0604020202020204" pitchFamily="34" charset="0"/>
                  <a:cs typeface="Arial" panose="020B0604020202020204" pitchFamily="34" charset="0"/>
                </a:rPr>
                <a:t>, NOS </a:t>
              </a:r>
              <a:endParaRPr lang="fr-FR" b="1" dirty="0">
                <a:latin typeface="Arial" panose="020B0604020202020204" pitchFamily="34" charset="0"/>
                <a:cs typeface="Arial" panose="020B0604020202020204" pitchFamily="34" charset="0"/>
              </a:endParaRPr>
            </a:p>
          </p:txBody>
        </p:sp>
      </p:grpSp>
      <p:sp>
        <p:nvSpPr>
          <p:cNvPr id="5" name="ZoneTexte 4"/>
          <p:cNvSpPr txBox="1"/>
          <p:nvPr/>
        </p:nvSpPr>
        <p:spPr>
          <a:xfrm>
            <a:off x="5964151" y="3242944"/>
            <a:ext cx="5672640" cy="1059988"/>
          </a:xfrm>
          <a:prstGeom prst="rect">
            <a:avLst/>
          </a:prstGeom>
          <a:noFill/>
        </p:spPr>
        <p:txBody>
          <a:bodyPr wrap="square" rtlCol="0">
            <a:spAutoFit/>
          </a:bodyPr>
          <a:lstStyle/>
          <a:p>
            <a:pPr algn="ctr"/>
            <a:r>
              <a:rPr lang="fr-FR" sz="2000" dirty="0" smtClean="0">
                <a:latin typeface="Arial" panose="020B0604020202020204" pitchFamily="34" charset="0"/>
                <a:cs typeface="Arial" panose="020B0604020202020204" pitchFamily="34" charset="0"/>
              </a:rPr>
              <a:t>L’augmentation </a:t>
            </a:r>
            <a:r>
              <a:rPr lang="fr-FR" sz="2000" dirty="0">
                <a:latin typeface="Arial" panose="020B0604020202020204" pitchFamily="34" charset="0"/>
                <a:cs typeface="Arial" panose="020B0604020202020204" pitchFamily="34" charset="0"/>
              </a:rPr>
              <a:t>des enzymes qui métabolisent </a:t>
            </a:r>
            <a:r>
              <a:rPr lang="fr-FR" sz="2000" dirty="0" smtClean="0">
                <a:latin typeface="Arial" panose="020B0604020202020204" pitchFamily="34" charset="0"/>
                <a:cs typeface="Arial" panose="020B0604020202020204" pitchFamily="34" charset="0"/>
              </a:rPr>
              <a:t>les </a:t>
            </a:r>
            <a:r>
              <a:rPr lang="fr-FR" sz="2000" dirty="0">
                <a:latin typeface="Arial" panose="020B0604020202020204" pitchFamily="34" charset="0"/>
                <a:cs typeface="Arial" panose="020B0604020202020204" pitchFamily="34" charset="0"/>
              </a:rPr>
              <a:t>acides aminés </a:t>
            </a:r>
          </a:p>
          <a:p>
            <a:pPr algn="ctr"/>
            <a:r>
              <a:rPr lang="fr-FR" sz="2000" dirty="0">
                <a:latin typeface="Arial" panose="020B0604020202020204" pitchFamily="34" charset="0"/>
                <a:cs typeface="Arial" panose="020B0604020202020204" pitchFamily="34" charset="0"/>
              </a:rPr>
              <a:t> </a:t>
            </a:r>
          </a:p>
        </p:txBody>
      </p:sp>
      <p:sp>
        <p:nvSpPr>
          <p:cNvPr id="14" name="ZoneTexte 13"/>
          <p:cNvSpPr txBox="1"/>
          <p:nvPr/>
        </p:nvSpPr>
        <p:spPr>
          <a:xfrm>
            <a:off x="0" y="3254205"/>
            <a:ext cx="5088632" cy="400110"/>
          </a:xfrm>
          <a:prstGeom prst="rect">
            <a:avLst/>
          </a:prstGeom>
          <a:noFill/>
        </p:spPr>
        <p:txBody>
          <a:bodyPr wrap="square" rtlCol="0">
            <a:spAutoFit/>
          </a:bodyPr>
          <a:lstStyle/>
          <a:p>
            <a:pPr marL="285750" indent="-285750" algn="ctr">
              <a:buFont typeface="Wingdings" panose="05000000000000000000" pitchFamily="2" charset="2"/>
              <a:buChar char="§"/>
            </a:pPr>
            <a:r>
              <a:rPr lang="fr-FR" sz="2000" dirty="0" smtClean="0">
                <a:latin typeface="Arial" panose="020B0604020202020204" pitchFamily="34" charset="0"/>
                <a:cs typeface="Arial" panose="020B0604020202020204" pitchFamily="34" charset="0"/>
              </a:rPr>
              <a:t>Mécanisme </a:t>
            </a:r>
            <a:r>
              <a:rPr lang="fr-FR" sz="2000" dirty="0">
                <a:latin typeface="Arial" panose="020B0604020202020204" pitchFamily="34" charset="0"/>
                <a:cs typeface="Arial" panose="020B0604020202020204" pitchFamily="34" charset="0"/>
              </a:rPr>
              <a:t>de </a:t>
            </a:r>
            <a:r>
              <a:rPr lang="fr-FR" sz="2000" dirty="0" smtClean="0">
                <a:latin typeface="Arial" panose="020B0604020202020204" pitchFamily="34" charset="0"/>
                <a:cs typeface="Arial" panose="020B0604020202020204" pitchFamily="34" charset="0"/>
              </a:rPr>
              <a:t>l’échappement tumoral</a:t>
            </a:r>
            <a:endParaRPr lang="fr-FR" sz="2000" dirty="0">
              <a:latin typeface="Arial" panose="020B0604020202020204" pitchFamily="34" charset="0"/>
              <a:cs typeface="Arial" panose="020B0604020202020204" pitchFamily="34" charset="0"/>
            </a:endParaRPr>
          </a:p>
        </p:txBody>
      </p:sp>
      <p:grpSp>
        <p:nvGrpSpPr>
          <p:cNvPr id="13" name="Groupe 12"/>
          <p:cNvGrpSpPr/>
          <p:nvPr/>
        </p:nvGrpSpPr>
        <p:grpSpPr>
          <a:xfrm>
            <a:off x="116061" y="1679851"/>
            <a:ext cx="10974462" cy="365360"/>
            <a:chOff x="387265" y="3140494"/>
            <a:chExt cx="10974462" cy="410238"/>
          </a:xfrm>
        </p:grpSpPr>
        <p:sp>
          <p:nvSpPr>
            <p:cNvPr id="16" name="ZoneTexte 15"/>
            <p:cNvSpPr txBox="1"/>
            <p:nvPr/>
          </p:nvSpPr>
          <p:spPr>
            <a:xfrm>
              <a:off x="387265" y="3140494"/>
              <a:ext cx="4802517" cy="400110"/>
            </a:xfrm>
            <a:prstGeom prst="rect">
              <a:avLst/>
            </a:prstGeom>
            <a:noFill/>
          </p:spPr>
          <p:txBody>
            <a:bodyPr wrap="square" rtlCol="0">
              <a:spAutoFit/>
            </a:bodyPr>
            <a:lstStyle/>
            <a:p>
              <a:pPr marL="342900" indent="-342900">
                <a:buFont typeface="Wingdings" panose="05000000000000000000" pitchFamily="2" charset="2"/>
                <a:buChar char="§"/>
              </a:pPr>
              <a:r>
                <a:rPr lang="fr-FR" sz="2000" dirty="0" smtClean="0">
                  <a:latin typeface="Arial" panose="020B0604020202020204" pitchFamily="34" charset="0"/>
                  <a:cs typeface="Arial" panose="020B0604020202020204" pitchFamily="34" charset="0"/>
                </a:rPr>
                <a:t>Le métabolisme des acides aminés </a:t>
              </a:r>
            </a:p>
          </p:txBody>
        </p:sp>
        <p:sp>
          <p:nvSpPr>
            <p:cNvPr id="2" name="ZoneTexte 1"/>
            <p:cNvSpPr txBox="1"/>
            <p:nvPr/>
          </p:nvSpPr>
          <p:spPr>
            <a:xfrm>
              <a:off x="6408309" y="3150622"/>
              <a:ext cx="4953418"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Régulation  </a:t>
              </a:r>
              <a:r>
                <a:rPr lang="fr-FR" sz="2000" dirty="0">
                  <a:latin typeface="Arial" panose="020B0604020202020204" pitchFamily="34" charset="0"/>
                  <a:cs typeface="Arial" panose="020B0604020202020204" pitchFamily="34" charset="0"/>
                </a:rPr>
                <a:t>de la réponse immunitaire</a:t>
              </a:r>
            </a:p>
          </p:txBody>
        </p:sp>
        <p:sp>
          <p:nvSpPr>
            <p:cNvPr id="7" name="Flèche droite 6"/>
            <p:cNvSpPr/>
            <p:nvPr/>
          </p:nvSpPr>
          <p:spPr>
            <a:xfrm>
              <a:off x="5332841" y="3198002"/>
              <a:ext cx="875519" cy="3053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18" name="Flèche droite 17"/>
          <p:cNvSpPr/>
          <p:nvPr/>
        </p:nvSpPr>
        <p:spPr>
          <a:xfrm>
            <a:off x="5088632" y="3262151"/>
            <a:ext cx="875519" cy="2719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6116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4"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225005" y="268466"/>
            <a:ext cx="3330677" cy="694551"/>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smtClean="0">
                <a:solidFill>
                  <a:schemeClr val="accent5">
                    <a:lumMod val="50000"/>
                  </a:schemeClr>
                </a:solidFill>
                <a:latin typeface="Arial Black" panose="020B0A04020102020204" pitchFamily="34" charset="0"/>
                <a:cs typeface="Arial" panose="020B0604020202020204" pitchFamily="34" charset="0"/>
              </a:rPr>
              <a:t>L’ arginase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a:xfrm>
            <a:off x="11338560" y="6356350"/>
            <a:ext cx="533891" cy="365125"/>
          </a:xfrm>
        </p:spPr>
        <p:txBody>
          <a:bodyPr/>
          <a:lstStyle/>
          <a:p>
            <a:fld id="{4CA9C10D-DDC0-41DA-83BE-1482333D2431}" type="slidenum">
              <a:rPr lang="fr-FR" sz="1600" b="1" smtClean="0">
                <a:solidFill>
                  <a:schemeClr val="tx1"/>
                </a:solidFill>
                <a:latin typeface="Arial" panose="020B0604020202020204" pitchFamily="34" charset="0"/>
                <a:cs typeface="Arial" panose="020B0604020202020204" pitchFamily="34" charset="0"/>
              </a:rPr>
              <a:t>4</a:t>
            </a:fld>
            <a:endParaRPr lang="fr-FR" sz="1600" b="1" dirty="0">
              <a:solidFill>
                <a:schemeClr val="tx1"/>
              </a:solidFill>
              <a:latin typeface="Arial" panose="020B0604020202020204" pitchFamily="34" charset="0"/>
              <a:cs typeface="Arial" panose="020B0604020202020204" pitchFamily="34" charset="0"/>
            </a:endParaRPr>
          </a:p>
        </p:txBody>
      </p:sp>
      <p:sp>
        <p:nvSpPr>
          <p:cNvPr id="6" name="ZoneTexte 5"/>
          <p:cNvSpPr txBox="1"/>
          <p:nvPr/>
        </p:nvSpPr>
        <p:spPr>
          <a:xfrm>
            <a:off x="7825833" y="6015692"/>
            <a:ext cx="4014792" cy="523220"/>
          </a:xfrm>
          <a:prstGeom prst="rect">
            <a:avLst/>
          </a:prstGeom>
          <a:noFill/>
        </p:spPr>
        <p:txBody>
          <a:bodyPr wrap="square" rtlCol="0">
            <a:spAutoFit/>
          </a:bodyPr>
          <a:lstStyle/>
          <a:p>
            <a:pPr lvl="0"/>
            <a:r>
              <a:rPr lang="fr-FR" sz="1400" dirty="0" smtClean="0">
                <a:latin typeface="Arial" panose="020B0604020202020204" pitchFamily="34" charset="0"/>
                <a:cs typeface="Arial" panose="020B0604020202020204" pitchFamily="34" charset="0"/>
              </a:rPr>
              <a:t>( </a:t>
            </a:r>
            <a:r>
              <a:rPr lang="fr-FR" sz="1400" dirty="0" err="1" smtClean="0">
                <a:latin typeface="Arial" panose="020B0604020202020204" pitchFamily="34" charset="0"/>
                <a:cs typeface="Arial" panose="020B0604020202020204" pitchFamily="34" charset="0"/>
              </a:rPr>
              <a:t>Modolell</a:t>
            </a:r>
            <a:r>
              <a:rPr lang="fr-FR" sz="1400" dirty="0" smtClean="0">
                <a:latin typeface="Arial" panose="020B0604020202020204" pitchFamily="34" charset="0"/>
                <a:cs typeface="Arial" panose="020B0604020202020204" pitchFamily="34" charset="0"/>
              </a:rPr>
              <a:t> et al., 1995; Di </a:t>
            </a:r>
            <a:r>
              <a:rPr lang="fr-FR" sz="1400" dirty="0" err="1">
                <a:latin typeface="Arial" panose="020B0604020202020204" pitchFamily="34" charset="0"/>
                <a:cs typeface="Arial" panose="020B0604020202020204" pitchFamily="34" charset="0"/>
              </a:rPr>
              <a:t>C</a:t>
            </a:r>
            <a:r>
              <a:rPr lang="fr-FR" sz="1400" dirty="0" err="1" smtClean="0">
                <a:latin typeface="Arial" panose="020B0604020202020204" pitchFamily="34" charset="0"/>
                <a:cs typeface="Arial" panose="020B0604020202020204" pitchFamily="34" charset="0"/>
              </a:rPr>
              <a:t>ostanzo</a:t>
            </a:r>
            <a:r>
              <a:rPr lang="fr-FR" sz="1400" dirty="0" smtClean="0">
                <a:latin typeface="Arial" panose="020B0604020202020204" pitchFamily="34" charset="0"/>
                <a:cs typeface="Arial" panose="020B0604020202020204" pitchFamily="34" charset="0"/>
              </a:rPr>
              <a:t> et al,,2005)</a:t>
            </a: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4" name="ZoneTexte 3"/>
          <p:cNvSpPr txBox="1"/>
          <p:nvPr/>
        </p:nvSpPr>
        <p:spPr>
          <a:xfrm>
            <a:off x="971265" y="1929774"/>
            <a:ext cx="6507480" cy="3354765"/>
          </a:xfrm>
          <a:prstGeom prst="rect">
            <a:avLst/>
          </a:prstGeom>
          <a:noFill/>
        </p:spPr>
        <p:txBody>
          <a:bodyPr wrap="square" rtlCol="0">
            <a:spAutoFit/>
          </a:bodyPr>
          <a:lstStyle/>
          <a:p>
            <a:pPr marL="342900" indent="-342900">
              <a:buFont typeface="Wingdings" panose="05000000000000000000" pitchFamily="2" charset="2"/>
              <a:buChar char="v"/>
            </a:pPr>
            <a:r>
              <a:rPr lang="fr-FR" sz="2400" dirty="0" err="1">
                <a:latin typeface="Arial" panose="020B0604020202020204" pitchFamily="34" charset="0"/>
                <a:cs typeface="Arial" panose="020B0604020202020204" pitchFamily="34" charset="0"/>
              </a:rPr>
              <a:t>Métalloenzyme</a:t>
            </a:r>
            <a:r>
              <a:rPr lang="fr-FR" sz="2400" dirty="0">
                <a:latin typeface="Arial" panose="020B0604020202020204" pitchFamily="34" charset="0"/>
                <a:cs typeface="Arial" panose="020B0604020202020204" pitchFamily="34" charset="0"/>
              </a:rPr>
              <a:t>  (Mn2</a:t>
            </a:r>
            <a:r>
              <a:rPr lang="fr-FR" sz="2400" dirty="0" smtClean="0">
                <a:latin typeface="Arial" panose="020B0604020202020204" pitchFamily="34" charset="0"/>
                <a:cs typeface="Arial" panose="020B0604020202020204" pitchFamily="34" charset="0"/>
              </a:rPr>
              <a:t>+)</a:t>
            </a:r>
          </a:p>
          <a:p>
            <a:endParaRPr lang="fr-FR"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Un </a:t>
            </a:r>
            <a:r>
              <a:rPr lang="fr-FR" sz="2400" dirty="0">
                <a:latin typeface="Arial" panose="020B0604020202020204" pitchFamily="34" charset="0"/>
                <a:cs typeface="Arial" panose="020B0604020202020204" pitchFamily="34" charset="0"/>
              </a:rPr>
              <a:t>membre de la famille </a:t>
            </a:r>
            <a:r>
              <a:rPr lang="fr-FR" sz="2400" dirty="0" err="1" smtClean="0">
                <a:latin typeface="Arial" panose="020B0604020202020204" pitchFamily="34" charset="0"/>
                <a:cs typeface="Arial" panose="020B0604020202020204" pitchFamily="34" charset="0"/>
              </a:rPr>
              <a:t>ureo</a:t>
            </a:r>
            <a:r>
              <a:rPr lang="fr-FR" sz="2400" dirty="0" smtClean="0">
                <a:latin typeface="Arial" panose="020B0604020202020204" pitchFamily="34" charset="0"/>
                <a:cs typeface="Arial" panose="020B0604020202020204" pitchFamily="34" charset="0"/>
              </a:rPr>
              <a:t>-hydrolase</a:t>
            </a:r>
          </a:p>
          <a:p>
            <a:endParaRPr lang="fr-F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Transforme  </a:t>
            </a:r>
            <a:r>
              <a:rPr lang="fr-FR" sz="2400" dirty="0">
                <a:latin typeface="Arial" panose="020B0604020202020204" pitchFamily="34" charset="0"/>
                <a:cs typeface="Arial" panose="020B0604020202020204" pitchFamily="34" charset="0"/>
              </a:rPr>
              <a:t>l’arginine en Ornithine et </a:t>
            </a:r>
            <a:r>
              <a:rPr lang="fr-FR" sz="2400" dirty="0" smtClean="0">
                <a:latin typeface="Arial" panose="020B0604020202020204" pitchFamily="34" charset="0"/>
                <a:cs typeface="Arial" panose="020B0604020202020204" pitchFamily="34" charset="0"/>
              </a:rPr>
              <a:t>urée</a:t>
            </a:r>
          </a:p>
          <a:p>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Deux isoformes : arginase 1 et arginase 2</a:t>
            </a:r>
            <a:r>
              <a:rPr lang="fr-FR" sz="2400" dirty="0">
                <a:latin typeface="Arial" panose="020B0604020202020204" pitchFamily="34" charset="0"/>
                <a:cs typeface="Arial" panose="020B0604020202020204" pitchFamily="34" charset="0"/>
              </a:rPr>
              <a:t/>
            </a:r>
            <a:br>
              <a:rPr lang="fr-FR" sz="2400" dirty="0">
                <a:latin typeface="Arial" panose="020B0604020202020204" pitchFamily="34" charset="0"/>
                <a:cs typeface="Arial" panose="020B0604020202020204" pitchFamily="34" charset="0"/>
              </a:rPr>
            </a:br>
            <a:endParaRPr lang="fr-FR" sz="2400" dirty="0" smtClean="0">
              <a:latin typeface="Arial" panose="020B0604020202020204" pitchFamily="34" charset="0"/>
              <a:cs typeface="Arial" panose="020B0604020202020204" pitchFamily="34" charset="0"/>
            </a:endParaRPr>
          </a:p>
          <a:p>
            <a:pPr lvl="0"/>
            <a:endParaRPr lang="fr-FR" sz="20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8013938" y="1550639"/>
            <a:ext cx="3641827" cy="3641827"/>
          </a:xfrm>
          <a:prstGeom prst="rect">
            <a:avLst/>
          </a:prstGeom>
        </p:spPr>
      </p:pic>
      <p:grpSp>
        <p:nvGrpSpPr>
          <p:cNvPr id="7" name="Groupe 6"/>
          <p:cNvGrpSpPr/>
          <p:nvPr/>
        </p:nvGrpSpPr>
        <p:grpSpPr>
          <a:xfrm>
            <a:off x="0" y="81752"/>
            <a:ext cx="12192000" cy="986319"/>
            <a:chOff x="0" y="81752"/>
            <a:chExt cx="12192000" cy="986319"/>
          </a:xfrm>
        </p:grpSpPr>
        <p:cxnSp>
          <p:nvCxnSpPr>
            <p:cNvPr id="8" name="Connecteur droit 7"/>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9"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95322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2803736779"/>
              </p:ext>
            </p:extLst>
          </p:nvPr>
        </p:nvGraphicFramePr>
        <p:xfrm>
          <a:off x="-1364240" y="1184049"/>
          <a:ext cx="5718526" cy="559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2"/>
          </p:nvPr>
        </p:nvSpPr>
        <p:spPr>
          <a:xfrm>
            <a:off x="11412648" y="6417905"/>
            <a:ext cx="580572" cy="365125"/>
          </a:xfrm>
        </p:spPr>
        <p:txBody>
          <a:bodyPr/>
          <a:lstStyle/>
          <a:p>
            <a:fld id="{4CA9C10D-DDC0-41DA-83BE-1482333D2431}" type="slidenum">
              <a:rPr lang="fr-FR" sz="1600" b="1" smtClean="0">
                <a:solidFill>
                  <a:schemeClr val="tx1"/>
                </a:solidFill>
                <a:latin typeface="Arial" panose="020B0604020202020204" pitchFamily="34" charset="0"/>
                <a:cs typeface="Arial" panose="020B0604020202020204" pitchFamily="34" charset="0"/>
              </a:rPr>
              <a:t>5</a:t>
            </a:fld>
            <a:endParaRPr lang="fr-FR" sz="1600" b="1" dirty="0">
              <a:solidFill>
                <a:schemeClr val="tx1"/>
              </a:solidFill>
              <a:latin typeface="Arial" panose="020B0604020202020204" pitchFamily="34" charset="0"/>
              <a:cs typeface="Arial" panose="020B0604020202020204" pitchFamily="34" charset="0"/>
            </a:endParaRPr>
          </a:p>
        </p:txBody>
      </p:sp>
      <p:sp>
        <p:nvSpPr>
          <p:cNvPr id="4" name="ZoneTexte 3"/>
          <p:cNvSpPr txBox="1"/>
          <p:nvPr/>
        </p:nvSpPr>
        <p:spPr>
          <a:xfrm>
            <a:off x="7880466" y="6113585"/>
            <a:ext cx="5225143" cy="307777"/>
          </a:xfrm>
          <a:prstGeom prst="rect">
            <a:avLst/>
          </a:prstGeom>
          <a:noFill/>
        </p:spPr>
        <p:txBody>
          <a:bodyPr wrap="square" rtlCol="0">
            <a:spAutoFit/>
          </a:bodyPr>
          <a:lstStyle/>
          <a:p>
            <a:pPr lvl="0"/>
            <a:r>
              <a:rPr lang="fr-FR" sz="1400" dirty="0" smtClean="0">
                <a:latin typeface="Arial" panose="020B0604020202020204" pitchFamily="34" charset="0"/>
                <a:cs typeface="Arial" panose="020B0604020202020204" pitchFamily="34" charset="0"/>
              </a:rPr>
              <a:t>(Chang  et al, 1998; https</a:t>
            </a:r>
            <a:r>
              <a:rPr lang="fr-FR" sz="1400" dirty="0">
                <a:latin typeface="Arial" panose="020B0604020202020204" pitchFamily="34" charset="0"/>
                <a:cs typeface="Arial" panose="020B0604020202020204" pitchFamily="34" charset="0"/>
              </a:rPr>
              <a:t>://www.proteinatlas.org</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9" name="Titre 1"/>
          <p:cNvSpPr txBox="1">
            <a:spLocks/>
          </p:cNvSpPr>
          <p:nvPr/>
        </p:nvSpPr>
        <p:spPr>
          <a:xfrm>
            <a:off x="3510933" y="-119765"/>
            <a:ext cx="5096039" cy="114080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smtClean="0">
                <a:solidFill>
                  <a:schemeClr val="accent5">
                    <a:lumMod val="50000"/>
                  </a:schemeClr>
                </a:solidFill>
                <a:latin typeface="Arial Black" panose="020B0A04020102020204" pitchFamily="34" charset="0"/>
                <a:cs typeface="Arial" panose="020B0604020202020204" pitchFamily="34" charset="0"/>
              </a:rPr>
              <a:t> les isoformes de l’arginase </a:t>
            </a:r>
            <a:r>
              <a:rPr lang="fr-FR" sz="2400" dirty="0" smtClean="0">
                <a:solidFill>
                  <a:schemeClr val="accent5">
                    <a:lumMod val="50000"/>
                  </a:schemeClr>
                </a:solidFill>
                <a:latin typeface="Arial Black" panose="020B0A04020102020204" pitchFamily="34" charset="0"/>
                <a:cs typeface="Arial" panose="020B0604020202020204" pitchFamily="34" charset="0"/>
              </a:rPr>
              <a:t>   </a:t>
            </a:r>
            <a:endParaRPr lang="fr-FR" sz="2400" dirty="0">
              <a:solidFill>
                <a:schemeClr val="accent5">
                  <a:lumMod val="50000"/>
                </a:schemeClr>
              </a:solidFill>
              <a:latin typeface="Arial Black" panose="020B0A04020102020204" pitchFamily="34" charset="0"/>
              <a:cs typeface="Arial" panose="020B0604020202020204" pitchFamily="34" charset="0"/>
            </a:endParaRPr>
          </a:p>
        </p:txBody>
      </p:sp>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6743" y="1966584"/>
            <a:ext cx="2554720" cy="4012771"/>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0466" y="2395869"/>
            <a:ext cx="4311534" cy="3349134"/>
          </a:xfrm>
          <a:prstGeom prst="rect">
            <a:avLst/>
          </a:prstGeom>
        </p:spPr>
      </p:pic>
      <p:graphicFrame>
        <p:nvGraphicFramePr>
          <p:cNvPr id="2" name="Diagramme 1"/>
          <p:cNvGraphicFramePr/>
          <p:nvPr>
            <p:extLst>
              <p:ext uri="{D42A27DB-BD31-4B8C-83A1-F6EECF244321}">
                <p14:modId xmlns:p14="http://schemas.microsoft.com/office/powerpoint/2010/main" val="416553762"/>
              </p:ext>
            </p:extLst>
          </p:nvPr>
        </p:nvGraphicFramePr>
        <p:xfrm>
          <a:off x="4356203" y="1188720"/>
          <a:ext cx="4499429" cy="55943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2" name="Groupe 11"/>
          <p:cNvGrpSpPr/>
          <p:nvPr/>
        </p:nvGrpSpPr>
        <p:grpSpPr>
          <a:xfrm>
            <a:off x="0" y="81752"/>
            <a:ext cx="12192000" cy="986319"/>
            <a:chOff x="0" y="81752"/>
            <a:chExt cx="12192000" cy="986319"/>
          </a:xfrm>
        </p:grpSpPr>
        <p:cxnSp>
          <p:nvCxnSpPr>
            <p:cNvPr id="13" name="Connecteur droit 12"/>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1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1461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541AAD7-8C71-4AD2-B2B9-A3D1845082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58B2046-45AE-42C4-BFB9-A76E913F3C4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C1F84534-4538-4210-ACFD-9F6CBC3B584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A6E6D60-9600-4F8D-AADA-47FC52C7764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26368DF-9EF0-4232-99D1-441EA5DACC6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19D243F-DC6B-4E54-BC48-CC69D81EA30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68A8C68-513F-4CE2-8E3C-E6FF1479A82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6F64166D-AC74-41FD-89C7-625F436656A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F52143A5-981A-40BB-972D-2A5C6A517D8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B3031090-6B77-42CC-B971-2BD9514F652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E9E95D99-AA0E-41E1-A41A-600A4080537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8B1520CC-DAF8-400D-98A6-40DC5BE4CDF3}"/>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graphicEl>
                                              <a:dgm id="{331EDD57-E75A-4F3A-81F3-87E69933F5B2}"/>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graphicEl>
                                              <a:dgm id="{33E3056C-4B56-4515-B840-954CB8C97605}"/>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307855" y="271652"/>
            <a:ext cx="6097625" cy="461665"/>
          </a:xfrm>
          <a:prstGeom prst="rect">
            <a:avLst/>
          </a:prstGeom>
          <a:noFill/>
        </p:spPr>
        <p:txBody>
          <a:bodyPr wrap="square" rtlCol="0">
            <a:spAutoFit/>
          </a:bodyPr>
          <a:lstStyle/>
          <a:p>
            <a:r>
              <a:rPr lang="fr-FR" sz="2400" b="1" dirty="0">
                <a:solidFill>
                  <a:schemeClr val="accent5">
                    <a:lumMod val="50000"/>
                  </a:schemeClr>
                </a:solidFill>
                <a:latin typeface="Arial Black" panose="020B0A04020102020204" pitchFamily="34" charset="0"/>
                <a:cs typeface="Arial" panose="020B0604020202020204" pitchFamily="34" charset="0"/>
              </a:rPr>
              <a:t>Fonctions </a:t>
            </a:r>
            <a:r>
              <a:rPr lang="fr-FR" sz="2400" b="1" dirty="0" smtClean="0">
                <a:solidFill>
                  <a:schemeClr val="accent5">
                    <a:lumMod val="50000"/>
                  </a:schemeClr>
                </a:solidFill>
                <a:latin typeface="Arial Black" panose="020B0A04020102020204" pitchFamily="34" charset="0"/>
                <a:cs typeface="Arial" panose="020B0604020202020204" pitchFamily="34" charset="0"/>
              </a:rPr>
              <a:t>biologiques de l’arginase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pic>
        <p:nvPicPr>
          <p:cNvPr id="6" name="Image 5"/>
          <p:cNvPicPr>
            <a:picLocks noChangeAspect="1"/>
          </p:cNvPicPr>
          <p:nvPr/>
        </p:nvPicPr>
        <p:blipFill>
          <a:blip r:embed="rId3"/>
          <a:stretch>
            <a:fillRect/>
          </a:stretch>
        </p:blipFill>
        <p:spPr>
          <a:xfrm>
            <a:off x="856963" y="2050370"/>
            <a:ext cx="4901784" cy="3897413"/>
          </a:xfrm>
          <a:prstGeom prst="rect">
            <a:avLst/>
          </a:prstGeom>
        </p:spPr>
      </p:pic>
      <p:sp>
        <p:nvSpPr>
          <p:cNvPr id="11" name="Rectangle 10"/>
          <p:cNvSpPr/>
          <p:nvPr/>
        </p:nvSpPr>
        <p:spPr>
          <a:xfrm>
            <a:off x="9944937" y="6414773"/>
            <a:ext cx="1734770" cy="307777"/>
          </a:xfrm>
          <a:prstGeom prst="rect">
            <a:avLst/>
          </a:prstGeom>
        </p:spPr>
        <p:txBody>
          <a:bodyPr wrap="none">
            <a:spAutoFit/>
          </a:bodyPr>
          <a:lstStyle/>
          <a:p>
            <a:r>
              <a:rPr lang="fr-FR" sz="1400" dirty="0" smtClean="0">
                <a:latin typeface="Arial" panose="020B0604020202020204" pitchFamily="34" charset="0"/>
                <a:cs typeface="Arial" panose="020B0604020202020204" pitchFamily="34" charset="0"/>
              </a:rPr>
              <a:t>(Morris et al., 2007)</a:t>
            </a:r>
            <a:endParaRPr lang="fr-FR" sz="1400" dirty="0">
              <a:latin typeface="Arial" panose="020B0604020202020204" pitchFamily="34" charset="0"/>
              <a:cs typeface="Arial" panose="020B0604020202020204" pitchFamily="34" charset="0"/>
            </a:endParaRPr>
          </a:p>
        </p:txBody>
      </p:sp>
      <p:sp>
        <p:nvSpPr>
          <p:cNvPr id="28" name="Espace réservé du numéro de diapositive 27"/>
          <p:cNvSpPr>
            <a:spLocks noGrp="1"/>
          </p:cNvSpPr>
          <p:nvPr>
            <p:ph type="sldNum" sz="quarter" idx="12"/>
          </p:nvPr>
        </p:nvSpPr>
        <p:spPr>
          <a:xfrm>
            <a:off x="11643571" y="6434260"/>
            <a:ext cx="475297" cy="365125"/>
          </a:xfrm>
        </p:spPr>
        <p:txBody>
          <a:bodyPr/>
          <a:lstStyle/>
          <a:p>
            <a:fld id="{0AFBE25D-0DFE-4C9E-A56A-ECAB6E108289}" type="slidenum">
              <a:rPr lang="fr-FR" sz="1600" b="1" smtClean="0">
                <a:solidFill>
                  <a:schemeClr val="tx1"/>
                </a:solidFill>
                <a:latin typeface="Arial" panose="020B0604020202020204" pitchFamily="34" charset="0"/>
                <a:cs typeface="Arial" panose="020B0604020202020204" pitchFamily="34" charset="0"/>
              </a:rPr>
              <a:pPr/>
              <a:t>6</a:t>
            </a:fld>
            <a:endParaRPr lang="fr-FR" sz="1600" b="1" dirty="0">
              <a:solidFill>
                <a:schemeClr val="tx1"/>
              </a:solidFill>
              <a:latin typeface="Arial" panose="020B0604020202020204" pitchFamily="34" charset="0"/>
              <a:cs typeface="Arial" panose="020B0604020202020204" pitchFamily="34" charset="0"/>
            </a:endParaRPr>
          </a:p>
        </p:txBody>
      </p:sp>
      <p:grpSp>
        <p:nvGrpSpPr>
          <p:cNvPr id="7" name="Groupe 6"/>
          <p:cNvGrpSpPr/>
          <p:nvPr/>
        </p:nvGrpSpPr>
        <p:grpSpPr>
          <a:xfrm>
            <a:off x="7743081" y="2005617"/>
            <a:ext cx="3749816" cy="3826103"/>
            <a:chOff x="5375676" y="1672596"/>
            <a:chExt cx="3341997" cy="3646575"/>
          </a:xfrm>
        </p:grpSpPr>
        <p:grpSp>
          <p:nvGrpSpPr>
            <p:cNvPr id="4" name="Groupe 3"/>
            <p:cNvGrpSpPr/>
            <p:nvPr/>
          </p:nvGrpSpPr>
          <p:grpSpPr>
            <a:xfrm>
              <a:off x="5375676" y="1672596"/>
              <a:ext cx="3341997" cy="2885199"/>
              <a:chOff x="5340296" y="1490970"/>
              <a:chExt cx="3341997" cy="2885199"/>
            </a:xfrm>
          </p:grpSpPr>
          <p:cxnSp>
            <p:nvCxnSpPr>
              <p:cNvPr id="18" name="Connecteur droit avec flèche 17"/>
              <p:cNvCxnSpPr/>
              <p:nvPr/>
            </p:nvCxnSpPr>
            <p:spPr>
              <a:xfrm>
                <a:off x="7261469" y="1902635"/>
                <a:ext cx="385972" cy="4464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47" name="Groupe 46"/>
              <p:cNvGrpSpPr/>
              <p:nvPr/>
            </p:nvGrpSpPr>
            <p:grpSpPr>
              <a:xfrm>
                <a:off x="5340296" y="1490970"/>
                <a:ext cx="3341997" cy="2885199"/>
                <a:chOff x="7545021" y="1853857"/>
                <a:chExt cx="3341997" cy="2885199"/>
              </a:xfrm>
            </p:grpSpPr>
            <p:sp>
              <p:nvSpPr>
                <p:cNvPr id="8" name="ZoneTexte 7"/>
                <p:cNvSpPr txBox="1"/>
                <p:nvPr/>
              </p:nvSpPr>
              <p:spPr>
                <a:xfrm>
                  <a:off x="8480429" y="1853857"/>
                  <a:ext cx="1452428" cy="369332"/>
                </a:xfrm>
                <a:prstGeom prst="rect">
                  <a:avLst/>
                </a:prstGeom>
                <a:noFill/>
              </p:spPr>
              <p:txBody>
                <a:bodyPr wrap="square" rtlCol="0">
                  <a:spAutoFit/>
                </a:bodyPr>
                <a:lstStyle/>
                <a:p>
                  <a:r>
                    <a:rPr lang="fr-FR" b="1" dirty="0" smtClean="0">
                      <a:solidFill>
                        <a:schemeClr val="accent2">
                          <a:lumMod val="60000"/>
                          <a:lumOff val="40000"/>
                        </a:schemeClr>
                      </a:solidFill>
                      <a:latin typeface="Arial" panose="020B0604020202020204" pitchFamily="34" charset="0"/>
                      <a:cs typeface="Arial" panose="020B0604020202020204" pitchFamily="34" charset="0"/>
                    </a:rPr>
                    <a:t>L- ornithine </a:t>
                  </a:r>
                  <a:endParaRPr lang="fr-FR" b="1"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2" name="ZoneTexte 11"/>
                <p:cNvSpPr txBox="1"/>
                <p:nvPr/>
              </p:nvSpPr>
              <p:spPr>
                <a:xfrm>
                  <a:off x="9308428" y="2758201"/>
                  <a:ext cx="1296000" cy="360000"/>
                </a:xfrm>
                <a:prstGeom prst="rect">
                  <a:avLst/>
                </a:prstGeom>
                <a:solidFill>
                  <a:schemeClr val="bg1"/>
                </a:solidFill>
                <a:ln>
                  <a:solidFill>
                    <a:srgbClr val="E39E73"/>
                  </a:solidFill>
                </a:ln>
              </p:spPr>
              <p:txBody>
                <a:bodyPr wrap="square" rtlCol="0">
                  <a:spAutoFit/>
                </a:bodyPr>
                <a:lstStyle/>
                <a:p>
                  <a:pPr algn="ctr"/>
                  <a:r>
                    <a:rPr lang="fr-FR" dirty="0" smtClean="0"/>
                    <a:t> </a:t>
                  </a:r>
                  <a:r>
                    <a:rPr lang="fr-FR" b="1" dirty="0" smtClean="0"/>
                    <a:t>Proline</a:t>
                  </a:r>
                  <a:r>
                    <a:rPr lang="fr-FR" dirty="0" smtClean="0"/>
                    <a:t> </a:t>
                  </a:r>
                  <a:endParaRPr lang="fr-FR" dirty="0"/>
                </a:p>
              </p:txBody>
            </p:sp>
            <p:sp>
              <p:nvSpPr>
                <p:cNvPr id="13" name="ZoneTexte 12"/>
                <p:cNvSpPr txBox="1"/>
                <p:nvPr/>
              </p:nvSpPr>
              <p:spPr>
                <a:xfrm>
                  <a:off x="7822725" y="2761290"/>
                  <a:ext cx="1296000" cy="360000"/>
                </a:xfrm>
                <a:prstGeom prst="rect">
                  <a:avLst/>
                </a:prstGeom>
                <a:noFill/>
                <a:ln>
                  <a:solidFill>
                    <a:srgbClr val="E39E73"/>
                  </a:solidFill>
                </a:ln>
              </p:spPr>
              <p:txBody>
                <a:bodyPr wrap="square" rtlCol="0">
                  <a:spAutoFit/>
                </a:bodyPr>
                <a:lstStyle/>
                <a:p>
                  <a:r>
                    <a:rPr lang="fr-FR" b="1" dirty="0" smtClean="0"/>
                    <a:t>Polyamines</a:t>
                  </a:r>
                  <a:r>
                    <a:rPr lang="fr-FR" dirty="0" smtClean="0"/>
                    <a:t>  </a:t>
                  </a:r>
                  <a:endParaRPr lang="fr-FR" dirty="0"/>
                </a:p>
              </p:txBody>
            </p:sp>
            <p:sp>
              <p:nvSpPr>
                <p:cNvPr id="14" name="ZoneTexte 13"/>
                <p:cNvSpPr txBox="1"/>
                <p:nvPr/>
              </p:nvSpPr>
              <p:spPr>
                <a:xfrm>
                  <a:off x="7545021" y="4092675"/>
                  <a:ext cx="1652487"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b="1" dirty="0" smtClean="0">
                      <a:latin typeface="Arial" panose="020B0604020202020204" pitchFamily="34" charset="0"/>
                      <a:cs typeface="Arial" panose="020B0604020202020204" pitchFamily="34" charset="0"/>
                    </a:rPr>
                    <a:t> Prolifération</a:t>
                  </a:r>
                </a:p>
                <a:p>
                  <a:pPr algn="ctr"/>
                  <a:r>
                    <a:rPr lang="fr-FR" b="1" dirty="0" smtClean="0">
                      <a:latin typeface="Arial" panose="020B0604020202020204" pitchFamily="34" charset="0"/>
                      <a:cs typeface="Arial" panose="020B0604020202020204" pitchFamily="34" charset="0"/>
                    </a:rPr>
                    <a:t>cellulaire  </a:t>
                  </a:r>
                  <a:endParaRPr lang="fr-FR" b="1" dirty="0">
                    <a:latin typeface="Arial" panose="020B0604020202020204" pitchFamily="34" charset="0"/>
                    <a:cs typeface="Arial" panose="020B0604020202020204" pitchFamily="34" charset="0"/>
                  </a:endParaRPr>
                </a:p>
              </p:txBody>
            </p:sp>
            <p:sp>
              <p:nvSpPr>
                <p:cNvPr id="15" name="ZoneTexte 14"/>
                <p:cNvSpPr txBox="1"/>
                <p:nvPr/>
              </p:nvSpPr>
              <p:spPr>
                <a:xfrm>
                  <a:off x="9234618" y="4092725"/>
                  <a:ext cx="1652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b="1" dirty="0" smtClean="0">
                      <a:latin typeface="Arial" panose="020B0604020202020204" pitchFamily="34" charset="0"/>
                      <a:cs typeface="Arial" panose="020B0604020202020204" pitchFamily="34" charset="0"/>
                    </a:rPr>
                    <a:t>Production </a:t>
                  </a:r>
                </a:p>
                <a:p>
                  <a:pPr algn="ctr"/>
                  <a:r>
                    <a:rPr lang="fr-FR" b="1" dirty="0" smtClean="0">
                      <a:latin typeface="Arial" panose="020B0604020202020204" pitchFamily="34" charset="0"/>
                      <a:cs typeface="Arial" panose="020B0604020202020204" pitchFamily="34" charset="0"/>
                    </a:rPr>
                    <a:t>de collagène  </a:t>
                  </a:r>
                  <a:endParaRPr lang="fr-FR" b="1" dirty="0">
                    <a:latin typeface="Arial" panose="020B0604020202020204" pitchFamily="34" charset="0"/>
                    <a:cs typeface="Arial" panose="020B0604020202020204" pitchFamily="34" charset="0"/>
                  </a:endParaRPr>
                </a:p>
              </p:txBody>
            </p:sp>
            <p:cxnSp>
              <p:nvCxnSpPr>
                <p:cNvPr id="20" name="Connecteur droit avec flèche 19"/>
                <p:cNvCxnSpPr/>
                <p:nvPr/>
              </p:nvCxnSpPr>
              <p:spPr>
                <a:xfrm flipH="1">
                  <a:off x="8539505" y="2254744"/>
                  <a:ext cx="367182" cy="468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Flèche droite à entaille 24"/>
                <p:cNvSpPr/>
                <p:nvPr/>
              </p:nvSpPr>
              <p:spPr>
                <a:xfrm rot="5400000">
                  <a:off x="7961615" y="3328116"/>
                  <a:ext cx="900000" cy="540000"/>
                </a:xfrm>
                <a:prstGeom prst="notched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à entaille 25"/>
                <p:cNvSpPr/>
                <p:nvPr/>
              </p:nvSpPr>
              <p:spPr>
                <a:xfrm rot="5400000">
                  <a:off x="9560461" y="3343961"/>
                  <a:ext cx="900000" cy="540000"/>
                </a:xfrm>
                <a:prstGeom prst="notched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3" name="ZoneTexte 2"/>
            <p:cNvSpPr txBox="1"/>
            <p:nvPr/>
          </p:nvSpPr>
          <p:spPr>
            <a:xfrm>
              <a:off x="5375676" y="4644500"/>
              <a:ext cx="3341996" cy="674671"/>
            </a:xfrm>
            <a:prstGeom prst="rect">
              <a:avLst/>
            </a:prstGeom>
            <a:solidFill>
              <a:schemeClr val="accent5">
                <a:lumMod val="60000"/>
                <a:lumOff val="40000"/>
              </a:schemeClr>
            </a:solidFill>
          </p:spPr>
          <p:txBody>
            <a:bodyPr wrap="square" rtlCol="0">
              <a:spAutoFit/>
            </a:bodyPr>
            <a:lstStyle/>
            <a:p>
              <a:pPr algn="ctr"/>
              <a:r>
                <a:rPr lang="fr-FR" sz="2000" b="1" dirty="0" smtClean="0"/>
                <a:t>Réparation des tissus </a:t>
              </a:r>
            </a:p>
            <a:p>
              <a:pPr algn="ctr"/>
              <a:r>
                <a:rPr lang="fr-FR" sz="2000" b="1" dirty="0" smtClean="0"/>
                <a:t>Cicatrisation </a:t>
              </a:r>
              <a:endParaRPr lang="fr-FR" sz="2000" b="1" dirty="0"/>
            </a:p>
          </p:txBody>
        </p:sp>
      </p:grpSp>
      <p:sp>
        <p:nvSpPr>
          <p:cNvPr id="24" name="Ellipse 23"/>
          <p:cNvSpPr/>
          <p:nvPr/>
        </p:nvSpPr>
        <p:spPr>
          <a:xfrm>
            <a:off x="2102067" y="2015333"/>
            <a:ext cx="3165230" cy="1716747"/>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sp>
        <p:nvSpPr>
          <p:cNvPr id="27" name="Rectangle 26"/>
          <p:cNvSpPr/>
          <p:nvPr/>
        </p:nvSpPr>
        <p:spPr>
          <a:xfrm>
            <a:off x="4864913" y="1381127"/>
            <a:ext cx="3076163" cy="461665"/>
          </a:xfrm>
          <a:prstGeom prst="rect">
            <a:avLst/>
          </a:prstGeom>
          <a:noFill/>
          <a:ln w="28575">
            <a:solidFill>
              <a:srgbClr val="08725E"/>
            </a:solidFill>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fr-FR" sz="2400" b="1" dirty="0">
                <a:solidFill>
                  <a:schemeClr val="tx2">
                    <a:lumMod val="50000"/>
                  </a:schemeClr>
                </a:solidFill>
                <a:ea typeface="Calibri" panose="020F0502020204030204" pitchFamily="34" charset="0"/>
              </a:rPr>
              <a:t>Rôles homéostatiques </a:t>
            </a:r>
            <a:endParaRPr lang="fr-FR" sz="2400" b="1" dirty="0">
              <a:solidFill>
                <a:schemeClr val="tx2">
                  <a:lumMod val="50000"/>
                </a:schemeClr>
              </a:solidFill>
            </a:endParaRPr>
          </a:p>
        </p:txBody>
      </p:sp>
      <p:sp>
        <p:nvSpPr>
          <p:cNvPr id="9" name="ZoneTexte 8"/>
          <p:cNvSpPr txBox="1"/>
          <p:nvPr/>
        </p:nvSpPr>
        <p:spPr>
          <a:xfrm>
            <a:off x="2102067" y="6029396"/>
            <a:ext cx="2394857" cy="369332"/>
          </a:xfrm>
          <a:prstGeom prst="rect">
            <a:avLst/>
          </a:prstGeom>
          <a:noFill/>
        </p:spPr>
        <p:txBody>
          <a:bodyPr wrap="square" rtlCol="0">
            <a:spAutoFit/>
          </a:bodyPr>
          <a:lstStyle/>
          <a:p>
            <a:pPr algn="ctr"/>
            <a:r>
              <a:rPr lang="fr-FR" dirty="0" smtClean="0">
                <a:latin typeface="Arial Black" panose="020B0A04020102020204" pitchFamily="34" charset="0"/>
              </a:rPr>
              <a:t>Cycle de l’urée </a:t>
            </a:r>
            <a:endParaRPr lang="fr-FR" dirty="0">
              <a:latin typeface="Arial Black" panose="020B0A04020102020204" pitchFamily="34" charset="0"/>
            </a:endParaRPr>
          </a:p>
        </p:txBody>
      </p:sp>
      <p:sp>
        <p:nvSpPr>
          <p:cNvPr id="30" name="ZoneTexte 29"/>
          <p:cNvSpPr txBox="1"/>
          <p:nvPr/>
        </p:nvSpPr>
        <p:spPr>
          <a:xfrm>
            <a:off x="7931703" y="6029396"/>
            <a:ext cx="3561193" cy="369332"/>
          </a:xfrm>
          <a:prstGeom prst="rect">
            <a:avLst/>
          </a:prstGeom>
          <a:noFill/>
        </p:spPr>
        <p:txBody>
          <a:bodyPr wrap="square" rtlCol="0">
            <a:spAutoFit/>
          </a:bodyPr>
          <a:lstStyle/>
          <a:p>
            <a:pPr algn="ctr"/>
            <a:r>
              <a:rPr lang="fr-FR" dirty="0" smtClean="0">
                <a:latin typeface="Arial Black" panose="020B0A04020102020204" pitchFamily="34" charset="0"/>
              </a:rPr>
              <a:t>Production de l’ornithine  </a:t>
            </a:r>
            <a:endParaRPr lang="fr-FR" dirty="0">
              <a:latin typeface="Arial Black" panose="020B0A04020102020204" pitchFamily="34" charset="0"/>
            </a:endParaRPr>
          </a:p>
        </p:txBody>
      </p:sp>
      <p:grpSp>
        <p:nvGrpSpPr>
          <p:cNvPr id="23" name="Groupe 22"/>
          <p:cNvGrpSpPr/>
          <p:nvPr/>
        </p:nvGrpSpPr>
        <p:grpSpPr>
          <a:xfrm>
            <a:off x="0" y="81752"/>
            <a:ext cx="12192000" cy="986319"/>
            <a:chOff x="0" y="81752"/>
            <a:chExt cx="12192000" cy="986319"/>
          </a:xfrm>
        </p:grpSpPr>
        <p:cxnSp>
          <p:nvCxnSpPr>
            <p:cNvPr id="29" name="Connecteur droit 28"/>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31"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49174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593208" y="6407700"/>
            <a:ext cx="430708" cy="365125"/>
          </a:xfrm>
        </p:spPr>
        <p:txBody>
          <a:bodyPr/>
          <a:lstStyle/>
          <a:p>
            <a:fld id="{D6E1198B-ED6B-41F1-A6EF-41A013C64D12}" type="slidenum">
              <a:rPr lang="fr-FR" sz="1600" b="1" smtClean="0">
                <a:solidFill>
                  <a:schemeClr val="tx1"/>
                </a:solidFill>
                <a:latin typeface="Arial" panose="020B0604020202020204" pitchFamily="34" charset="0"/>
                <a:cs typeface="Arial" panose="020B0604020202020204" pitchFamily="34" charset="0"/>
              </a:rPr>
              <a:t>7</a:t>
            </a:fld>
            <a:endParaRPr lang="fr-FR" sz="1600" b="1" dirty="0">
              <a:solidFill>
                <a:schemeClr val="tx1"/>
              </a:solidFill>
              <a:latin typeface="Arial" panose="020B0604020202020204" pitchFamily="34" charset="0"/>
              <a:cs typeface="Arial" panose="020B0604020202020204" pitchFamily="34" charset="0"/>
            </a:endParaRPr>
          </a:p>
        </p:txBody>
      </p:sp>
      <p:sp>
        <p:nvSpPr>
          <p:cNvPr id="16" name="ZoneTexte 15"/>
          <p:cNvSpPr txBox="1"/>
          <p:nvPr/>
        </p:nvSpPr>
        <p:spPr>
          <a:xfrm>
            <a:off x="3054442" y="286952"/>
            <a:ext cx="6699158" cy="461665"/>
          </a:xfrm>
          <a:prstGeom prst="rect">
            <a:avLst/>
          </a:prstGeom>
          <a:noFill/>
        </p:spPr>
        <p:txBody>
          <a:bodyPr wrap="square" rtlCol="0">
            <a:spAutoFit/>
          </a:bodyPr>
          <a:lstStyle/>
          <a:p>
            <a:r>
              <a:rPr lang="fr-FR" sz="2400" b="1" dirty="0">
                <a:solidFill>
                  <a:schemeClr val="accent5">
                    <a:lumMod val="50000"/>
                  </a:schemeClr>
                </a:solidFill>
                <a:latin typeface="Arial Black" panose="020B0A04020102020204" pitchFamily="34" charset="0"/>
                <a:cs typeface="Arial" panose="020B0604020202020204" pitchFamily="34" charset="0"/>
              </a:rPr>
              <a:t>Fonctions </a:t>
            </a:r>
            <a:r>
              <a:rPr lang="fr-FR" sz="2400" b="1" dirty="0" smtClean="0">
                <a:solidFill>
                  <a:schemeClr val="accent5">
                    <a:lumMod val="50000"/>
                  </a:schemeClr>
                </a:solidFill>
                <a:latin typeface="Arial Black" panose="020B0A04020102020204" pitchFamily="34" charset="0"/>
                <a:cs typeface="Arial" panose="020B0604020202020204" pitchFamily="34" charset="0"/>
              </a:rPr>
              <a:t>biologiques de l’arginase  </a:t>
            </a:r>
            <a:endParaRPr lang="fr-FR" sz="2400" b="1" dirty="0">
              <a:solidFill>
                <a:schemeClr val="accent5">
                  <a:lumMod val="50000"/>
                </a:schemeClr>
              </a:solidFill>
              <a:latin typeface="Arial Black" panose="020B0A04020102020204" pitchFamily="34" charset="0"/>
              <a:cs typeface="Arial" panose="020B0604020202020204" pitchFamily="34" charset="0"/>
            </a:endParaRPr>
          </a:p>
        </p:txBody>
      </p:sp>
      <p:grpSp>
        <p:nvGrpSpPr>
          <p:cNvPr id="13" name="Groupe 12"/>
          <p:cNvGrpSpPr/>
          <p:nvPr/>
        </p:nvGrpSpPr>
        <p:grpSpPr>
          <a:xfrm>
            <a:off x="6554455" y="1753803"/>
            <a:ext cx="5397699" cy="4222130"/>
            <a:chOff x="6626217" y="1780020"/>
            <a:chExt cx="5397699" cy="4222130"/>
          </a:xfrm>
        </p:grpSpPr>
        <p:pic>
          <p:nvPicPr>
            <p:cNvPr id="25" name="Image 24" descr="C:\Users\Lenovo\Desktop\1-s2.0-S0753332222002281-gr2.jpg"/>
            <p:cNvPicPr/>
            <p:nvPr/>
          </p:nvPicPr>
          <p:blipFill>
            <a:blip r:embed="rId3">
              <a:extLst>
                <a:ext uri="{28A0092B-C50C-407E-A947-70E740481C1C}">
                  <a14:useLocalDpi xmlns:a14="http://schemas.microsoft.com/office/drawing/2010/main" val="0"/>
                </a:ext>
              </a:extLst>
            </a:blip>
            <a:srcRect/>
            <a:stretch>
              <a:fillRect/>
            </a:stretch>
          </p:blipFill>
          <p:spPr bwMode="auto">
            <a:xfrm>
              <a:off x="6626217" y="2419434"/>
              <a:ext cx="5397699" cy="3582716"/>
            </a:xfrm>
            <a:prstGeom prst="rect">
              <a:avLst/>
            </a:prstGeom>
            <a:noFill/>
            <a:ln>
              <a:noFill/>
            </a:ln>
          </p:spPr>
        </p:pic>
        <p:sp>
          <p:nvSpPr>
            <p:cNvPr id="26" name="ZoneTexte 25"/>
            <p:cNvSpPr txBox="1"/>
            <p:nvPr/>
          </p:nvSpPr>
          <p:spPr>
            <a:xfrm>
              <a:off x="7985400" y="1780020"/>
              <a:ext cx="3089390" cy="400110"/>
            </a:xfrm>
            <a:prstGeom prst="rect">
              <a:avLst/>
            </a:prstGeom>
            <a:noFill/>
          </p:spPr>
          <p:txBody>
            <a:bodyPr wrap="square" rtlCol="0">
              <a:spAutoFit/>
            </a:bodyPr>
            <a:lstStyle/>
            <a:p>
              <a:r>
                <a:rPr lang="fr-FR" sz="2000" dirty="0" smtClean="0">
                  <a:solidFill>
                    <a:srgbClr val="FF0000"/>
                  </a:solidFill>
                  <a:latin typeface="Arial" panose="020B0604020202020204" pitchFamily="34" charset="0"/>
                  <a:cs typeface="Arial" panose="020B0604020202020204" pitchFamily="34" charset="0"/>
                </a:rPr>
                <a:t>Effet immunosuppresseur </a:t>
              </a:r>
              <a:endParaRPr lang="fr-FR" sz="2000" dirty="0">
                <a:solidFill>
                  <a:srgbClr val="FF0000"/>
                </a:solidFill>
                <a:latin typeface="Arial" panose="020B0604020202020204" pitchFamily="34" charset="0"/>
                <a:cs typeface="Arial" panose="020B0604020202020204" pitchFamily="34" charset="0"/>
              </a:endParaRPr>
            </a:p>
          </p:txBody>
        </p:sp>
      </p:grpSp>
      <p:sp>
        <p:nvSpPr>
          <p:cNvPr id="14" name="Rectangle 13"/>
          <p:cNvSpPr/>
          <p:nvPr/>
        </p:nvSpPr>
        <p:spPr>
          <a:xfrm>
            <a:off x="9024632" y="6134958"/>
            <a:ext cx="2699522" cy="307777"/>
          </a:xfrm>
          <a:prstGeom prst="rect">
            <a:avLst/>
          </a:prstGeom>
        </p:spPr>
        <p:txBody>
          <a:bodyPr wrap="none">
            <a:spAutoFit/>
          </a:bodyPr>
          <a:lstStyle/>
          <a:p>
            <a:r>
              <a:rPr lang="fr-FR" sz="1400" dirty="0">
                <a:latin typeface="Arial" panose="020B0604020202020204" pitchFamily="34" charset="0"/>
                <a:ea typeface="Calibri" panose="020F0502020204030204" pitchFamily="34" charset="0"/>
                <a:cs typeface="Arial" panose="020B0604020202020204" pitchFamily="34" charset="0"/>
              </a:rPr>
              <a:t>(</a:t>
            </a:r>
            <a:r>
              <a:rPr lang="fr-FR" sz="1400" dirty="0" err="1">
                <a:latin typeface="Arial" panose="020B0604020202020204" pitchFamily="34" charset="0"/>
                <a:ea typeface="Calibri" panose="020F0502020204030204" pitchFamily="34" charset="0"/>
                <a:cs typeface="Arial" panose="020B0604020202020204" pitchFamily="34" charset="0"/>
              </a:rPr>
              <a:t>Munder</a:t>
            </a:r>
            <a:r>
              <a:rPr lang="fr-FR" sz="1400" dirty="0">
                <a:latin typeface="Arial" panose="020B0604020202020204" pitchFamily="34" charset="0"/>
                <a:ea typeface="Calibri" panose="020F0502020204030204" pitchFamily="34" charset="0"/>
                <a:cs typeface="Arial" panose="020B0604020202020204" pitchFamily="34" charset="0"/>
              </a:rPr>
              <a:t>, </a:t>
            </a:r>
            <a:r>
              <a:rPr lang="fr-FR" sz="1400" dirty="0" smtClean="0">
                <a:latin typeface="Arial" panose="020B0604020202020204" pitchFamily="34" charset="0"/>
                <a:ea typeface="Calibri" panose="020F0502020204030204" pitchFamily="34" charset="0"/>
                <a:cs typeface="Arial" panose="020B0604020202020204" pitchFamily="34" charset="0"/>
              </a:rPr>
              <a:t>2006;</a:t>
            </a:r>
            <a:r>
              <a:rPr lang="fr-FR" sz="1400" dirty="0" smtClean="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Niu</a:t>
            </a:r>
            <a:r>
              <a:rPr lang="fr-FR" sz="1400" dirty="0">
                <a:latin typeface="Arial" panose="020B0604020202020204" pitchFamily="34" charset="0"/>
                <a:cs typeface="Arial" panose="020B0604020202020204" pitchFamily="34" charset="0"/>
              </a:rPr>
              <a:t> et al., </a:t>
            </a:r>
            <a:r>
              <a:rPr lang="fr-FR" sz="1400" dirty="0" smtClean="0">
                <a:latin typeface="Arial" panose="020B0604020202020204" pitchFamily="34" charset="0"/>
                <a:cs typeface="Arial" panose="020B0604020202020204" pitchFamily="34" charset="0"/>
              </a:rPr>
              <a:t>2022)</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1346025" y="5298203"/>
            <a:ext cx="2681827" cy="830997"/>
          </a:xfrm>
          <a:prstGeom prst="rect">
            <a:avLst/>
          </a:prstGeom>
          <a:noFill/>
        </p:spPr>
        <p:txBody>
          <a:bodyPr wrap="square" rtlCol="0">
            <a:spAutoFit/>
          </a:bodyPr>
          <a:lstStyle/>
          <a:p>
            <a:r>
              <a:rPr lang="fr-FR" sz="2400" b="1" dirty="0"/>
              <a:t> </a:t>
            </a:r>
            <a:r>
              <a:rPr lang="fr-FR" sz="1200" b="1" dirty="0" smtClean="0"/>
              <a:t> </a:t>
            </a:r>
            <a:endParaRPr lang="fr-FR" sz="1200" b="1" dirty="0"/>
          </a:p>
          <a:p>
            <a:endParaRPr lang="fr-FR" sz="2400" b="1" dirty="0"/>
          </a:p>
        </p:txBody>
      </p:sp>
      <p:grpSp>
        <p:nvGrpSpPr>
          <p:cNvPr id="7" name="Groupe 6"/>
          <p:cNvGrpSpPr/>
          <p:nvPr/>
        </p:nvGrpSpPr>
        <p:grpSpPr>
          <a:xfrm>
            <a:off x="140524" y="4328754"/>
            <a:ext cx="6385718" cy="1899142"/>
            <a:chOff x="107281" y="1405466"/>
            <a:chExt cx="6385718" cy="1899142"/>
          </a:xfrm>
        </p:grpSpPr>
        <p:grpSp>
          <p:nvGrpSpPr>
            <p:cNvPr id="29" name="Groupe 28"/>
            <p:cNvGrpSpPr/>
            <p:nvPr/>
          </p:nvGrpSpPr>
          <p:grpSpPr>
            <a:xfrm>
              <a:off x="107281" y="1405466"/>
              <a:ext cx="1847317" cy="1899142"/>
              <a:chOff x="118596" y="4184575"/>
              <a:chExt cx="1847317" cy="1899142"/>
            </a:xfrm>
          </p:grpSpPr>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96" y="4184575"/>
                <a:ext cx="1829371" cy="1601513"/>
              </a:xfrm>
              <a:prstGeom prst="rect">
                <a:avLst/>
              </a:prstGeom>
            </p:spPr>
          </p:pic>
          <p:sp>
            <p:nvSpPr>
              <p:cNvPr id="31" name="ZoneTexte 30"/>
              <p:cNvSpPr txBox="1"/>
              <p:nvPr/>
            </p:nvSpPr>
            <p:spPr>
              <a:xfrm>
                <a:off x="411340" y="5714385"/>
                <a:ext cx="1554573" cy="369332"/>
              </a:xfrm>
              <a:prstGeom prst="rect">
                <a:avLst/>
              </a:prstGeom>
              <a:noFill/>
            </p:spPr>
            <p:txBody>
              <a:bodyPr wrap="square" rtlCol="0">
                <a:spAutoFit/>
              </a:bodyPr>
              <a:lstStyle/>
              <a:p>
                <a:r>
                  <a:rPr lang="fr-FR" dirty="0" smtClean="0"/>
                  <a:t>Neutrophile </a:t>
                </a:r>
                <a:endParaRPr lang="fr-FR" dirty="0"/>
              </a:p>
            </p:txBody>
          </p:sp>
        </p:grpSp>
        <p:grpSp>
          <p:nvGrpSpPr>
            <p:cNvPr id="32" name="Groupe 31"/>
            <p:cNvGrpSpPr/>
            <p:nvPr/>
          </p:nvGrpSpPr>
          <p:grpSpPr>
            <a:xfrm>
              <a:off x="1993856" y="1946028"/>
              <a:ext cx="4499143" cy="409009"/>
              <a:chOff x="2109127" y="4856297"/>
              <a:chExt cx="4499143" cy="409009"/>
            </a:xfrm>
          </p:grpSpPr>
          <p:sp>
            <p:nvSpPr>
              <p:cNvPr id="33" name="Rectangle 32"/>
              <p:cNvSpPr/>
              <p:nvPr/>
            </p:nvSpPr>
            <p:spPr>
              <a:xfrm>
                <a:off x="3519145" y="4856297"/>
                <a:ext cx="3089125" cy="400110"/>
              </a:xfrm>
              <a:prstGeom prst="rect">
                <a:avLst/>
              </a:prstGeom>
            </p:spPr>
            <p:txBody>
              <a:bodyPr wrap="square">
                <a:spAutoFit/>
              </a:bodyPr>
              <a:lstStyle/>
              <a:p>
                <a:r>
                  <a:rPr lang="fr-FR" sz="2000" dirty="0">
                    <a:solidFill>
                      <a:srgbClr val="FF0000"/>
                    </a:solidFill>
                    <a:latin typeface="Arial" panose="020B0604020202020204" pitchFamily="34" charset="0"/>
                    <a:ea typeface="Calibri" panose="020F0502020204030204" pitchFamily="34" charset="0"/>
                    <a:cs typeface="Arial" panose="020B0604020202020204" pitchFamily="34" charset="0"/>
                  </a:rPr>
                  <a:t>D</a:t>
                </a:r>
                <a:r>
                  <a:rPr lang="fr-FR" sz="2000" dirty="0" smtClean="0">
                    <a:solidFill>
                      <a:srgbClr val="FF0000"/>
                    </a:solidFill>
                    <a:latin typeface="Arial" panose="020B0604020202020204" pitchFamily="34" charset="0"/>
                    <a:ea typeface="Calibri" panose="020F0502020204030204" pitchFamily="34" charset="0"/>
                    <a:cs typeface="Arial" panose="020B0604020202020204" pitchFamily="34" charset="0"/>
                  </a:rPr>
                  <a:t>éfense </a:t>
                </a:r>
                <a:r>
                  <a:rPr lang="fr-FR" sz="2000" dirty="0">
                    <a:solidFill>
                      <a:srgbClr val="FF0000"/>
                    </a:solidFill>
                    <a:latin typeface="Arial" panose="020B0604020202020204" pitchFamily="34" charset="0"/>
                    <a:ea typeface="Calibri" panose="020F0502020204030204" pitchFamily="34" charset="0"/>
                    <a:cs typeface="Arial" panose="020B0604020202020204" pitchFamily="34" charset="0"/>
                  </a:rPr>
                  <a:t>antimicrobienne </a:t>
                </a:r>
                <a:endParaRPr lang="fr-FR" sz="2000" dirty="0">
                  <a:solidFill>
                    <a:srgbClr val="FF0000"/>
                  </a:solidFill>
                  <a:latin typeface="Arial" panose="020B0604020202020204" pitchFamily="34" charset="0"/>
                  <a:cs typeface="Arial" panose="020B0604020202020204" pitchFamily="34" charset="0"/>
                </a:endParaRPr>
              </a:p>
            </p:txBody>
          </p:sp>
          <p:sp>
            <p:nvSpPr>
              <p:cNvPr id="34" name="ZoneTexte 33"/>
              <p:cNvSpPr txBox="1"/>
              <p:nvPr/>
            </p:nvSpPr>
            <p:spPr>
              <a:xfrm>
                <a:off x="2109127" y="4895974"/>
                <a:ext cx="1320850" cy="369332"/>
              </a:xfrm>
              <a:prstGeom prst="rect">
                <a:avLst/>
              </a:prstGeom>
              <a:noFill/>
            </p:spPr>
            <p:txBody>
              <a:bodyPr wrap="square" rtlCol="0">
                <a:spAutoFit/>
              </a:bodyPr>
              <a:lstStyle/>
              <a:p>
                <a:r>
                  <a:rPr lang="fr-FR" dirty="0"/>
                  <a:t>Arginase </a:t>
                </a:r>
                <a:r>
                  <a:rPr lang="fr-FR" dirty="0" smtClean="0"/>
                  <a:t>1 </a:t>
                </a:r>
                <a:endParaRPr lang="fr-FR" dirty="0"/>
              </a:p>
            </p:txBody>
          </p:sp>
        </p:grpSp>
      </p:grpSp>
      <p:grpSp>
        <p:nvGrpSpPr>
          <p:cNvPr id="27" name="Groupe 26"/>
          <p:cNvGrpSpPr/>
          <p:nvPr/>
        </p:nvGrpSpPr>
        <p:grpSpPr>
          <a:xfrm>
            <a:off x="0" y="19665"/>
            <a:ext cx="12192000" cy="986319"/>
            <a:chOff x="0" y="81752"/>
            <a:chExt cx="12192000" cy="986319"/>
          </a:xfrm>
        </p:grpSpPr>
        <p:cxnSp>
          <p:nvCxnSpPr>
            <p:cNvPr id="36" name="Connecteur droit 35"/>
            <p:cNvCxnSpPr/>
            <p:nvPr/>
          </p:nvCxnSpPr>
          <p:spPr>
            <a:xfrm flipV="1">
              <a:off x="0" y="1067938"/>
              <a:ext cx="12192000" cy="133"/>
            </a:xfrm>
            <a:prstGeom prst="line">
              <a:avLst/>
            </a:prstGeom>
            <a:ln w="114300">
              <a:solidFill>
                <a:schemeClr val="accent1">
                  <a:lumMod val="50000"/>
                </a:schemeClr>
              </a:solidFill>
            </a:ln>
          </p:spPr>
          <p:style>
            <a:lnRef idx="3">
              <a:schemeClr val="accent5"/>
            </a:lnRef>
            <a:fillRef idx="0">
              <a:schemeClr val="accent5"/>
            </a:fillRef>
            <a:effectRef idx="2">
              <a:schemeClr val="accent5"/>
            </a:effectRef>
            <a:fontRef idx="minor">
              <a:schemeClr val="tx1"/>
            </a:fontRef>
          </p:style>
        </p:cxnSp>
        <p:pic>
          <p:nvPicPr>
            <p:cNvPr id="37"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938" y="81752"/>
              <a:ext cx="629654" cy="5018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e 10"/>
          <p:cNvGrpSpPr/>
          <p:nvPr/>
        </p:nvGrpSpPr>
        <p:grpSpPr>
          <a:xfrm>
            <a:off x="239256" y="1785735"/>
            <a:ext cx="5855890" cy="1779906"/>
            <a:chOff x="239256" y="1785735"/>
            <a:chExt cx="5855890" cy="1779906"/>
          </a:xfrm>
        </p:grpSpPr>
        <p:sp>
          <p:nvSpPr>
            <p:cNvPr id="35" name="Parenthèse ouvrante 34"/>
            <p:cNvSpPr/>
            <p:nvPr/>
          </p:nvSpPr>
          <p:spPr>
            <a:xfrm>
              <a:off x="1735952" y="1998038"/>
              <a:ext cx="117510" cy="1188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 name="Groupe 7"/>
            <p:cNvGrpSpPr/>
            <p:nvPr/>
          </p:nvGrpSpPr>
          <p:grpSpPr>
            <a:xfrm>
              <a:off x="239256" y="1785735"/>
              <a:ext cx="5855890" cy="1779906"/>
              <a:chOff x="348011" y="4349126"/>
              <a:chExt cx="5855890" cy="1779906"/>
            </a:xfrm>
          </p:grpSpPr>
          <p:grpSp>
            <p:nvGrpSpPr>
              <p:cNvPr id="10" name="Groupe 9"/>
              <p:cNvGrpSpPr/>
              <p:nvPr/>
            </p:nvGrpSpPr>
            <p:grpSpPr>
              <a:xfrm>
                <a:off x="1961339" y="5322334"/>
                <a:ext cx="4242562" cy="420960"/>
                <a:chOff x="1909217" y="3287654"/>
                <a:chExt cx="4242562" cy="420960"/>
              </a:xfrm>
            </p:grpSpPr>
            <p:sp>
              <p:nvSpPr>
                <p:cNvPr id="17" name="ZoneTexte 16"/>
                <p:cNvSpPr txBox="1"/>
                <p:nvPr/>
              </p:nvSpPr>
              <p:spPr>
                <a:xfrm>
                  <a:off x="1909217" y="3339282"/>
                  <a:ext cx="599090" cy="369332"/>
                </a:xfrm>
                <a:prstGeom prst="rect">
                  <a:avLst/>
                </a:prstGeom>
                <a:noFill/>
              </p:spPr>
              <p:txBody>
                <a:bodyPr wrap="square" rtlCol="0">
                  <a:spAutoFit/>
                </a:bodyPr>
                <a:lstStyle/>
                <a:p>
                  <a:r>
                    <a:rPr lang="fr-FR" dirty="0" smtClean="0"/>
                    <a:t>M2 </a:t>
                  </a:r>
                  <a:endParaRPr lang="fr-FR" dirty="0"/>
                </a:p>
              </p:txBody>
            </p:sp>
            <p:sp>
              <p:nvSpPr>
                <p:cNvPr id="19" name="ZoneTexte 18"/>
                <p:cNvSpPr txBox="1"/>
                <p:nvPr/>
              </p:nvSpPr>
              <p:spPr>
                <a:xfrm>
                  <a:off x="2372014" y="3339282"/>
                  <a:ext cx="1320850" cy="369332"/>
                </a:xfrm>
                <a:prstGeom prst="rect">
                  <a:avLst/>
                </a:prstGeom>
                <a:noFill/>
              </p:spPr>
              <p:txBody>
                <a:bodyPr wrap="square" rtlCol="0">
                  <a:spAutoFit/>
                </a:bodyPr>
                <a:lstStyle/>
                <a:p>
                  <a:r>
                    <a:rPr lang="fr-FR" dirty="0"/>
                    <a:t>Arginase </a:t>
                  </a:r>
                  <a:r>
                    <a:rPr lang="fr-FR" dirty="0" smtClean="0"/>
                    <a:t>1 </a:t>
                  </a:r>
                  <a:endParaRPr lang="fr-FR" dirty="0"/>
                </a:p>
              </p:txBody>
            </p:sp>
            <p:sp>
              <p:nvSpPr>
                <p:cNvPr id="21" name="Zone de texte 16"/>
                <p:cNvSpPr txBox="1"/>
                <p:nvPr/>
              </p:nvSpPr>
              <p:spPr>
                <a:xfrm>
                  <a:off x="3501951" y="3287654"/>
                  <a:ext cx="2649828" cy="4191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solidFill>
                        <a:srgbClr val="FF0000"/>
                      </a:solidFill>
                      <a:latin typeface="Arial" panose="020B0604020202020204" pitchFamily="34" charset="0"/>
                      <a:ea typeface="Calibri" panose="020F0502020204030204" pitchFamily="34" charset="0"/>
                      <a:cs typeface="Arial" panose="020B0604020202020204" pitchFamily="34" charset="0"/>
                    </a:rPr>
                    <a:t>A</a:t>
                  </a:r>
                  <a:r>
                    <a:rPr lang="fr-FR" sz="2000" dirty="0" smtClean="0">
                      <a:solidFill>
                        <a:srgbClr val="FF0000"/>
                      </a:solidFill>
                      <a:latin typeface="Arial" panose="020B0604020202020204" pitchFamily="34" charset="0"/>
                      <a:ea typeface="Calibri" panose="020F0502020204030204" pitchFamily="34" charset="0"/>
                      <a:cs typeface="Arial" panose="020B0604020202020204" pitchFamily="34" charset="0"/>
                    </a:rPr>
                    <a:t>nti-inflammatoire</a:t>
                  </a:r>
                  <a:endParaRPr lang="fr-FR" sz="1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fr-FR"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8" name="Groupe 37"/>
              <p:cNvGrpSpPr/>
              <p:nvPr/>
            </p:nvGrpSpPr>
            <p:grpSpPr>
              <a:xfrm>
                <a:off x="348011" y="4349126"/>
                <a:ext cx="1554573" cy="1626807"/>
                <a:chOff x="275989" y="1945216"/>
                <a:chExt cx="1554573" cy="1626807"/>
              </a:xfrm>
            </p:grpSpPr>
            <p:pic>
              <p:nvPicPr>
                <p:cNvPr id="39" name="Imag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24" y="1945216"/>
                  <a:ext cx="1400370" cy="1257475"/>
                </a:xfrm>
                <a:prstGeom prst="rect">
                  <a:avLst/>
                </a:prstGeom>
              </p:spPr>
            </p:pic>
            <p:sp>
              <p:nvSpPr>
                <p:cNvPr id="40" name="ZoneTexte 39"/>
                <p:cNvSpPr txBox="1"/>
                <p:nvPr/>
              </p:nvSpPr>
              <p:spPr>
                <a:xfrm>
                  <a:off x="275989" y="3202691"/>
                  <a:ext cx="1554573" cy="369332"/>
                </a:xfrm>
                <a:prstGeom prst="rect">
                  <a:avLst/>
                </a:prstGeom>
                <a:noFill/>
              </p:spPr>
              <p:txBody>
                <a:bodyPr wrap="square" rtlCol="0">
                  <a:spAutoFit/>
                </a:bodyPr>
                <a:lstStyle/>
                <a:p>
                  <a:r>
                    <a:rPr lang="fr-FR" dirty="0" smtClean="0"/>
                    <a:t>Macrophage </a:t>
                  </a:r>
                  <a:endParaRPr lang="fr-FR" dirty="0"/>
                </a:p>
              </p:txBody>
            </p:sp>
          </p:grpSp>
          <p:grpSp>
            <p:nvGrpSpPr>
              <p:cNvPr id="41" name="Groupe 40"/>
              <p:cNvGrpSpPr/>
              <p:nvPr/>
            </p:nvGrpSpPr>
            <p:grpSpPr>
              <a:xfrm>
                <a:off x="1948178" y="4499796"/>
                <a:ext cx="4140548" cy="419100"/>
                <a:chOff x="2270982" y="4370323"/>
                <a:chExt cx="4140548" cy="419100"/>
              </a:xfrm>
            </p:grpSpPr>
            <p:sp>
              <p:nvSpPr>
                <p:cNvPr id="42" name="ZoneTexte 41"/>
                <p:cNvSpPr txBox="1"/>
                <p:nvPr/>
              </p:nvSpPr>
              <p:spPr>
                <a:xfrm>
                  <a:off x="2270982" y="4402345"/>
                  <a:ext cx="599090" cy="369332"/>
                </a:xfrm>
                <a:prstGeom prst="rect">
                  <a:avLst/>
                </a:prstGeom>
                <a:noFill/>
              </p:spPr>
              <p:txBody>
                <a:bodyPr wrap="square" rtlCol="0">
                  <a:spAutoFit/>
                </a:bodyPr>
                <a:lstStyle/>
                <a:p>
                  <a:r>
                    <a:rPr lang="fr-FR" dirty="0" smtClean="0"/>
                    <a:t>M1 </a:t>
                  </a:r>
                  <a:endParaRPr lang="fr-FR" dirty="0"/>
                </a:p>
              </p:txBody>
            </p:sp>
            <p:sp>
              <p:nvSpPr>
                <p:cNvPr id="43" name="ZoneTexte 42"/>
                <p:cNvSpPr txBox="1"/>
                <p:nvPr/>
              </p:nvSpPr>
              <p:spPr>
                <a:xfrm>
                  <a:off x="2732322" y="4402345"/>
                  <a:ext cx="1277008" cy="369332"/>
                </a:xfrm>
                <a:prstGeom prst="rect">
                  <a:avLst/>
                </a:prstGeom>
                <a:noFill/>
              </p:spPr>
              <p:txBody>
                <a:bodyPr wrap="square" rtlCol="0">
                  <a:spAutoFit/>
                </a:bodyPr>
                <a:lstStyle/>
                <a:p>
                  <a:r>
                    <a:rPr lang="fr-FR" dirty="0" smtClean="0"/>
                    <a:t>Arginase 2 </a:t>
                  </a:r>
                  <a:endParaRPr lang="fr-FR" dirty="0"/>
                </a:p>
              </p:txBody>
            </p:sp>
            <p:sp>
              <p:nvSpPr>
                <p:cNvPr id="44" name="Zone de texte 16"/>
                <p:cNvSpPr txBox="1"/>
                <p:nvPr/>
              </p:nvSpPr>
              <p:spPr>
                <a:xfrm>
                  <a:off x="4062832" y="4370323"/>
                  <a:ext cx="2348698" cy="4191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fr-FR" sz="2000" dirty="0" smtClean="0">
                      <a:solidFill>
                        <a:srgbClr val="FF0000"/>
                      </a:solidFill>
                      <a:latin typeface="Arial" panose="020B0604020202020204" pitchFamily="34" charset="0"/>
                      <a:ea typeface="Calibri" panose="020F0502020204030204" pitchFamily="34" charset="0"/>
                      <a:cs typeface="Arial" panose="020B0604020202020204" pitchFamily="34" charset="0"/>
                    </a:rPr>
                    <a:t>ro-inflammatoire</a:t>
                  </a:r>
                  <a:endParaRPr lang="fr-FR" sz="1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fr-FR" sz="14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45" name="ZoneTexte 44"/>
              <p:cNvSpPr txBox="1"/>
              <p:nvPr/>
            </p:nvSpPr>
            <p:spPr>
              <a:xfrm>
                <a:off x="1339605" y="5298035"/>
                <a:ext cx="2681827" cy="830997"/>
              </a:xfrm>
              <a:prstGeom prst="rect">
                <a:avLst/>
              </a:prstGeom>
              <a:noFill/>
            </p:spPr>
            <p:txBody>
              <a:bodyPr wrap="square" rtlCol="0">
                <a:spAutoFit/>
              </a:bodyPr>
              <a:lstStyle/>
              <a:p>
                <a:r>
                  <a:rPr lang="fr-FR" sz="2400" b="1" dirty="0"/>
                  <a:t> </a:t>
                </a:r>
                <a:r>
                  <a:rPr lang="fr-FR" sz="1200" b="1" dirty="0" smtClean="0"/>
                  <a:t> </a:t>
                </a:r>
                <a:endParaRPr lang="fr-FR" sz="1200" b="1" dirty="0"/>
              </a:p>
              <a:p>
                <a:endParaRPr lang="fr-FR" sz="2400" b="1" dirty="0"/>
              </a:p>
            </p:txBody>
          </p:sp>
        </p:grpSp>
      </p:grpSp>
    </p:spTree>
    <p:extLst>
      <p:ext uri="{BB962C8B-B14F-4D97-AF65-F5344CB8AC3E}">
        <p14:creationId xmlns:p14="http://schemas.microsoft.com/office/powerpoint/2010/main" val="19084103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AE9FD74-FAAE-4257-9D70-347782F57B6F}" type="slidenum">
              <a:rPr lang="fr-FR" smtClean="0"/>
              <a:t>8</a:t>
            </a:fld>
            <a:endParaRPr lang="fr-FR"/>
          </a:p>
        </p:txBody>
      </p:sp>
      <p:sp>
        <p:nvSpPr>
          <p:cNvPr id="3" name="Rectangle 2"/>
          <p:cNvSpPr/>
          <p:nvPr/>
        </p:nvSpPr>
        <p:spPr>
          <a:xfrm>
            <a:off x="479983" y="2145811"/>
            <a:ext cx="11088970" cy="1131848"/>
          </a:xfrm>
          <a:prstGeom prst="rect">
            <a:avLst/>
          </a:prstGeom>
        </p:spPr>
        <p:txBody>
          <a:bodyPr wrap="square">
            <a:spAutoFit/>
          </a:bodyPr>
          <a:lstStyle/>
          <a:p>
            <a:pPr algn="ctr">
              <a:lnSpc>
                <a:spcPct val="150000"/>
              </a:lnSpc>
              <a:spcBef>
                <a:spcPts val="200"/>
              </a:spcBef>
              <a:spcAft>
                <a:spcPts val="0"/>
              </a:spcAft>
            </a:pPr>
            <a:r>
              <a:rPr lang="fr-FR" sz="24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Evaluation de l’activité enzymatique </a:t>
            </a:r>
            <a:r>
              <a:rPr lang="fr-FR" sz="24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sérique et l’expression génique de </a:t>
            </a:r>
            <a:r>
              <a:rPr lang="fr-FR" sz="24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l’arginase </a:t>
            </a:r>
            <a:r>
              <a:rPr lang="fr-FR" sz="2400" b="1"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a:t>
            </a:r>
            <a:r>
              <a:rPr lang="fr-FR" sz="2400" b="1" dirty="0" smtClean="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hez des femmes sans lésions cervicales </a:t>
            </a:r>
            <a:endParaRPr lang="fr-FR" sz="2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 7">
            <a:extLst>
              <a:ext uri="{FF2B5EF4-FFF2-40B4-BE49-F238E27FC236}">
                <a16:creationId xmlns:a16="http://schemas.microsoft.com/office/drawing/2014/main" xmlns="" id="{9820D198-18B7-49BD-8C2D-3917E0949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0938" y="196629"/>
            <a:ext cx="629654" cy="5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8897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AFBE25D-0DFE-4C9E-A56A-ECAB6E108289}" type="slidenum">
              <a:rPr lang="fr-FR" sz="1400" b="1" smtClean="0">
                <a:solidFill>
                  <a:schemeClr val="tx1"/>
                </a:solidFill>
              </a:rPr>
              <a:pPr/>
              <a:t>9</a:t>
            </a:fld>
            <a:endParaRPr lang="fr-FR" sz="1400" b="1">
              <a:solidFill>
                <a:schemeClr val="tx1"/>
              </a:solidFill>
            </a:endParaRPr>
          </a:p>
        </p:txBody>
      </p:sp>
      <p:pic>
        <p:nvPicPr>
          <p:cNvPr id="8" name="Image 7"/>
          <p:cNvPicPr>
            <a:picLocks noChangeAspect="1"/>
          </p:cNvPicPr>
          <p:nvPr/>
        </p:nvPicPr>
        <p:blipFill>
          <a:blip r:embed="rId3"/>
          <a:stretch>
            <a:fillRect/>
          </a:stretch>
        </p:blipFill>
        <p:spPr>
          <a:xfrm>
            <a:off x="0" y="1201272"/>
            <a:ext cx="11973496" cy="4141694"/>
          </a:xfrm>
          <a:prstGeom prst="rect">
            <a:avLst/>
          </a:prstGeom>
        </p:spPr>
      </p:pic>
    </p:spTree>
    <p:extLst>
      <p:ext uri="{BB962C8B-B14F-4D97-AF65-F5344CB8AC3E}">
        <p14:creationId xmlns:p14="http://schemas.microsoft.com/office/powerpoint/2010/main" val="56206026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fographies avec des frises chronologiques en style linéaire by Slidesgo">
  <a:themeElements>
    <a:clrScheme name="Simple Light">
      <a:dk1>
        <a:srgbClr val="000000"/>
      </a:dk1>
      <a:lt1>
        <a:srgbClr val="FFFFFF"/>
      </a:lt1>
      <a:dk2>
        <a:srgbClr val="F9B45A"/>
      </a:dk2>
      <a:lt2>
        <a:srgbClr val="F29164"/>
      </a:lt2>
      <a:accent1>
        <a:srgbClr val="F298A0"/>
      </a:accent1>
      <a:accent2>
        <a:srgbClr val="61B598"/>
      </a:accent2>
      <a:accent3>
        <a:srgbClr val="7AC8CB"/>
      </a:accent3>
      <a:accent4>
        <a:srgbClr val="2E3350"/>
      </a:accent4>
      <a:accent5>
        <a:srgbClr val="FFFFFF"/>
      </a:accent5>
      <a:accent6>
        <a:srgbClr val="FFFFFF"/>
      </a:accent6>
      <a:hlink>
        <a:srgbClr val="2E33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5183</TotalTime>
  <Words>2225</Words>
  <Application>Microsoft Office PowerPoint</Application>
  <PresentationFormat>Grand écran</PresentationFormat>
  <Paragraphs>339</Paragraphs>
  <Slides>28</Slides>
  <Notes>26</Notes>
  <HiddenSlides>0</HiddenSlides>
  <MMClips>0</MMClips>
  <ScaleCrop>false</ScaleCrop>
  <HeadingPairs>
    <vt:vector size="8" baseType="variant">
      <vt:variant>
        <vt:lpstr>Polices utilisées</vt:lpstr>
      </vt:variant>
      <vt:variant>
        <vt:i4>16</vt:i4>
      </vt:variant>
      <vt:variant>
        <vt:lpstr>Thème</vt:lpstr>
      </vt:variant>
      <vt:variant>
        <vt:i4>2</vt:i4>
      </vt:variant>
      <vt:variant>
        <vt:lpstr>Serveurs OLE incorporés</vt:lpstr>
      </vt:variant>
      <vt:variant>
        <vt:i4>1</vt:i4>
      </vt:variant>
      <vt:variant>
        <vt:lpstr>Titres des diapositives</vt:lpstr>
      </vt:variant>
      <vt:variant>
        <vt:i4>28</vt:i4>
      </vt:variant>
    </vt:vector>
  </HeadingPairs>
  <TitlesOfParts>
    <vt:vector size="47" baseType="lpstr">
      <vt:lpstr>Agency FB</vt:lpstr>
      <vt:lpstr>Arial</vt:lpstr>
      <vt:lpstr>Arial Black</vt:lpstr>
      <vt:lpstr>Brush Script MT</vt:lpstr>
      <vt:lpstr>Calibri</vt:lpstr>
      <vt:lpstr>Calibri Light</vt:lpstr>
      <vt:lpstr>CoronetPS</vt:lpstr>
      <vt:lpstr>Elephant</vt:lpstr>
      <vt:lpstr>Fira Sans Extra Condensed</vt:lpstr>
      <vt:lpstr>inherit</vt:lpstr>
      <vt:lpstr>Nirmala UI Semilight</vt:lpstr>
      <vt:lpstr>Roboto</vt:lpstr>
      <vt:lpstr>Segoe UI Symbol</vt:lpstr>
      <vt:lpstr>Times New Roman</vt:lpstr>
      <vt:lpstr>Verdana</vt:lpstr>
      <vt:lpstr>Wingdings</vt:lpstr>
      <vt:lpstr>Thème Office</vt:lpstr>
      <vt:lpstr>Infographies avec des frises chronologiques en style linéaire by Slidesgo</vt:lpstr>
      <vt:lpstr>Prism 9</vt:lpstr>
      <vt:lpstr>L’arginase : implication potentielle dans l’évolution de l’infection par le HPV vers le cancer du col de l’utérus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Compte Microsoft</cp:lastModifiedBy>
  <cp:revision>146</cp:revision>
  <dcterms:created xsi:type="dcterms:W3CDTF">2024-11-10T10:44:30Z</dcterms:created>
  <dcterms:modified xsi:type="dcterms:W3CDTF">2024-11-22T06:13:53Z</dcterms:modified>
</cp:coreProperties>
</file>