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21674138" cy="12192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25790" autoAdjust="0"/>
  </p:normalViewPr>
  <p:slideViewPr>
    <p:cSldViewPr snapToGrid="0">
      <p:cViewPr varScale="1">
        <p:scale>
          <a:sx n="12" d="100"/>
          <a:sy n="12" d="100"/>
        </p:scale>
        <p:origin x="3029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SUS\Desktop\travaux\LH\LH%20sujets%20ag&#233;s\Nouveau%20Feuille%20de%20calcul%20Microsoft%20Excel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Feuil1!$E$11:$E$12</c:f>
              <c:strCache>
                <c:ptCount val="2"/>
                <c:pt idx="0">
                  <c:v>4</c:v>
                </c:pt>
                <c:pt idx="1">
                  <c:v>5</c:v>
                </c:pt>
              </c:strCache>
            </c:strRef>
          </c:cat>
          <c:val>
            <c:numRef>
              <c:f>Feuil1!$F$11:$F$12</c:f>
              <c:numCache>
                <c:formatCode>###0</c:formatCode>
                <c:ptCount val="2"/>
                <c:pt idx="0">
                  <c:v>13</c:v>
                </c:pt>
                <c:pt idx="1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EC0-4F61-AC8B-83C4DEE419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688119519"/>
        <c:axId val="688119999"/>
      </c:barChart>
      <c:catAx>
        <c:axId val="68811951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688119999"/>
        <c:crosses val="autoZero"/>
        <c:auto val="1"/>
        <c:lblAlgn val="ctr"/>
        <c:lblOffset val="100"/>
        <c:noMultiLvlLbl val="0"/>
      </c:catAx>
      <c:valAx>
        <c:axId val="68811999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68811951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5F3312-762F-4EBE-86DC-69223BCA0DC1}" type="datetimeFigureOut">
              <a:rPr lang="fr-FR" smtClean="0"/>
              <a:t>10/11/2024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8AF922-F83F-4350-8655-BB26150BCF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31010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Bonjour,</a:t>
            </a:r>
          </a:p>
          <a:p>
            <a:endParaRPr lang="fr-FR" dirty="0"/>
          </a:p>
          <a:p>
            <a:r>
              <a:rPr lang="fr-FR" dirty="0"/>
              <a:t>Je suis ravie de vous présenter </a:t>
            </a:r>
            <a:r>
              <a:rPr lang="fr-FR"/>
              <a:t>aujourd'hui notre </a:t>
            </a:r>
            <a:r>
              <a:rPr lang="fr-FR" dirty="0"/>
              <a:t>travail intitulé : </a:t>
            </a:r>
            <a:r>
              <a:rPr lang="fr-FR" b="1" i="1" dirty="0"/>
              <a:t>Lymphome de Hodgkin chez les plus de 60 ans : Complexité du traitement et résultats en pratique clinique</a:t>
            </a:r>
            <a:r>
              <a:rPr lang="fr-FR" b="1" dirty="0"/>
              <a:t>.</a:t>
            </a:r>
          </a:p>
          <a:p>
            <a:r>
              <a:rPr lang="fr-FR" dirty="0"/>
              <a:t>Rédigé par moi et mes collègues : Dr </a:t>
            </a:r>
            <a:r>
              <a:rPr lang="fr-FR" dirty="0" err="1"/>
              <a:t>Kmar</a:t>
            </a:r>
            <a:r>
              <a:rPr lang="fr-FR" dirty="0"/>
              <a:t> </a:t>
            </a:r>
            <a:r>
              <a:rPr lang="fr-FR" dirty="0" err="1"/>
              <a:t>Mrad</a:t>
            </a:r>
            <a:r>
              <a:rPr lang="fr-FR" dirty="0"/>
              <a:t>, Dr </a:t>
            </a:r>
            <a:r>
              <a:rPr lang="fr-FR" dirty="0" err="1"/>
              <a:t>Zaineb</a:t>
            </a:r>
            <a:r>
              <a:rPr lang="fr-FR" dirty="0"/>
              <a:t> </a:t>
            </a:r>
            <a:r>
              <a:rPr lang="fr-FR" dirty="0" err="1"/>
              <a:t>Mlayah</a:t>
            </a:r>
            <a:r>
              <a:rPr lang="fr-FR" dirty="0"/>
              <a:t>, Dr Nader Slama, Dr </a:t>
            </a:r>
            <a:r>
              <a:rPr lang="fr-FR" dirty="0" err="1"/>
              <a:t>Wiem</a:t>
            </a:r>
            <a:r>
              <a:rPr lang="fr-FR" dirty="0"/>
              <a:t> </a:t>
            </a:r>
            <a:r>
              <a:rPr lang="fr-FR" dirty="0" err="1"/>
              <a:t>Boufrikha</a:t>
            </a:r>
            <a:r>
              <a:rPr lang="fr-FR" dirty="0"/>
              <a:t>, Dr </a:t>
            </a:r>
            <a:r>
              <a:rPr lang="fr-FR" dirty="0" err="1"/>
              <a:t>Inaam</a:t>
            </a:r>
            <a:r>
              <a:rPr lang="fr-FR" dirty="0"/>
              <a:t> </a:t>
            </a:r>
            <a:r>
              <a:rPr lang="fr-FR" dirty="0" err="1"/>
              <a:t>Bizid</a:t>
            </a:r>
            <a:r>
              <a:rPr lang="fr-FR" dirty="0"/>
              <a:t>, Pr Ag Sarra </a:t>
            </a:r>
            <a:r>
              <a:rPr lang="fr-FR" dirty="0" err="1"/>
              <a:t>Boukhris</a:t>
            </a:r>
            <a:r>
              <a:rPr lang="fr-FR" dirty="0"/>
              <a:t>, et notre cher maître, Pr Mohamed </a:t>
            </a:r>
            <a:r>
              <a:rPr lang="fr-FR" dirty="0" err="1"/>
              <a:t>Adnène</a:t>
            </a:r>
            <a:r>
              <a:rPr lang="fr-FR" dirty="0"/>
              <a:t> </a:t>
            </a:r>
            <a:r>
              <a:rPr lang="fr-FR" dirty="0" err="1"/>
              <a:t>Laatiri</a:t>
            </a:r>
            <a:r>
              <a:rPr lang="fr-FR" dirty="0"/>
              <a:t>.</a:t>
            </a:r>
          </a:p>
          <a:p>
            <a:endParaRPr lang="fr-FR" dirty="0"/>
          </a:p>
          <a:p>
            <a:r>
              <a:rPr lang="fr-FR" dirty="0"/>
              <a:t>Je tiens à les remercier chaleureusement pour m'avoir offert cette opportunité.</a:t>
            </a:r>
          </a:p>
          <a:p>
            <a:endParaRPr lang="fr-FR" dirty="0"/>
          </a:p>
          <a:p>
            <a:r>
              <a:rPr lang="fr-FR" b="1" dirty="0"/>
              <a:t>Clic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8AF922-F83F-4350-8655-BB26150BCF5B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15685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2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Comme introduction,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sz="1200" b="1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 lymphome de Hodgkin est une hémopathie maligne lymphoïde d'origine B.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sz="12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Bien qu'il puisse survenir à tout âge, il présente une distribution bimodale, avec un premier pic d'incidence vers la troisième décennie de la vie et un second pic après 60 ans.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sz="12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L'objectif de la prise en charge des patients âgés atteints de LH, est d'atteindre une guérison, dans la mesure du possible.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sz="12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Cependant, la prise en charge de ces patients est souvent plus complexe en raison des comorbidités associées et de leur tolérance réduite aux traitements intensifs.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sz="12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sz="12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fr-FR" sz="1800" b="1" dirty="0">
                <a:effectLst/>
                <a:latin typeface="Segoe UI" panose="020B0502040204020203" pitchFamily="34" charset="0"/>
              </a:rPr>
              <a:t>Pour cela , Notre travail avait pour objectif :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fr-FR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Notre étude vise à se concentrer sur la population âgée et à décrire les aspects cliniques et thérapeutiques du LH chez les sujets de plus de 60 ans.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fr-FR" sz="18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fr-FR" sz="18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fr-FR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1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Pour la partie patients  et méthodes :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fr-FR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Il s'agit d'une étude descriptive transversale portant sur les patients âgés de plus de 60 ans atteints de LH, suivis au service d'hématologie clinique de l'hôpital universitaire </a:t>
            </a:r>
            <a:r>
              <a:rPr lang="fr-FR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Fattouma</a:t>
            </a:r>
            <a:r>
              <a:rPr lang="fr-FR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Bourguiba de Monastir durant une période de 7 ans, allant de janvier 2016 à décembre 2023.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fr-FR" sz="18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Les patients ont été traités selon le protocole national MDH2015.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fr-FR" sz="18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1800" b="0" i="0" u="none" strike="noStrike" cap="none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Pour l ’analyse  statistique, on a utilisé Le logiciel de statistique SPSS version 25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fr-FR" sz="1800" b="0" i="0" u="none" strike="noStrike" cap="none" dirty="0">
              <a:solidFill>
                <a:srgbClr val="000000"/>
              </a:solidFill>
              <a:effectLst/>
              <a:latin typeface="Arial"/>
              <a:ea typeface="Calibri" panose="020F0502020204030204" pitchFamily="34" charset="0"/>
              <a:cs typeface="Arial"/>
              <a:sym typeface="Arial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La survie globale a été évaluée selon la méthode de Kaplan-Meier. </a:t>
            </a:r>
            <a:endParaRPr lang="fr-FR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sz="1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8AF922-F83F-4350-8655-BB26150BCF5B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60788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1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Notre étude a inclus un groupe de 17 patients.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fr-FR" sz="12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1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 médiane d'âge des participants était de 65 ans, avec une fourchette allant de 61 à 87 ans. Seize patients étaient âgés de 60 à 70 ans, tandis qu'un seul patient avait 87 ans.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fr-FR" sz="12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1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Notre population était composée de 12 patients de sexe masculin (71%) et de 5 patientes de sexe féminin (29%), avec un sex-ratio de 2,4.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fr-FR" sz="12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1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Deux patients présentaient des comorbidités cardiopulmonaires. Un performance </a:t>
            </a:r>
            <a:r>
              <a:rPr lang="fr-FR" sz="12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status</a:t>
            </a:r>
            <a:r>
              <a:rPr lang="fr-FR" sz="1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(PS) inférieur à 2 a été observé chez 3 patients (17,6% des cas).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fr-FR" sz="12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1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 circonstance de découverte la plus fréquente était une adénopathie, observée chez 12 patients (71%), dont 10 avaient une localisation cervicale et 2 une localisation inguinale.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1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Cette présentation a été suivie par une altération de l'état général chez 3 patients, des douleurs abdominales chez 1 patient et une dyspnée chez 1 patient.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fr-FR" sz="12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1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 sous-type histologique le plus fréquent était le LH classique </a:t>
            </a:r>
            <a:r>
              <a:rPr lang="fr-FR" sz="12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scléro</a:t>
            </a:r>
            <a:r>
              <a:rPr lang="fr-FR" sz="1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-nodulaire, retrouvé chez 13 patients (76,5% des cas).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fr-FR" sz="12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1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Nos patients ont été stratifiés comme suit : stade I dans 1 cas (6% des cas), stade II dans 6 cas (35% des cas), stade III dans 4 cas (26% des cas) et stade IV dans 6 cas (35% des cas).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1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Nos patients ont été répartis et traités selon le protocole MDH 2015.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1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Treize patients (76,5%) ont été inclus dans le groupe 4, recevant un traitement basé sur les cures AVD, tandis que 4 patients (23,5%) ont été intégrés dans le groupe 5, bénéficiant d'un traitement basé sur les cures COPP.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1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Seulement 6 patients appartenant au groupe 4 ont eu une radiothérapie :  des Sites initialement atteints pour 4 patients et des Sites résiduels pour 4 patients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fr-FR" sz="12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1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Deux patients ont été perdus de vue avant le début de la chimiothérapie ( 1 appartenait au Groupe 4 et 1 appartenait au groupe 5)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fr-FR" sz="12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1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Parmi les 15 patients traités, 10 ont répondu au traitement de première ligne, 3 ont présenté une progression après les cures AVD et 2 sont décédés en cours de thérapie.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fr-FR" sz="12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1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Pour les patients en échec après la première ligne, un rattrapage par des cures COPP a été initié, sans réponse favorable.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fr-FR" sz="12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1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Et pour  La médiane de survie globale dans notre population était de 34%.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8AF922-F83F-4350-8655-BB26150BCF5B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81448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Pour conclure, 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FontTx/>
              <a:buNone/>
            </a:pPr>
            <a:endParaRPr lang="fr-FR" sz="12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FontTx/>
              <a:buNone/>
            </a:pPr>
            <a:r>
              <a:rPr lang="fr-FR" sz="1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Notre étude souligne les défis cliniques associés à la prise en charge du LH chez les patients âgés.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FontTx/>
              <a:buNone/>
            </a:pPr>
            <a:endParaRPr lang="fr-FR" sz="12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FontTx/>
              <a:buNone/>
            </a:pPr>
            <a:r>
              <a:rPr lang="fr-FR" sz="1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Malgré l'absence de facteurs de risque de mauvais pronostic dans notre population, les résultats observés restent préoccupants.</a:t>
            </a:r>
            <a:endParaRPr lang="fr-FR" sz="1200" kern="1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FontTx/>
              <a:buNone/>
            </a:pPr>
            <a:endParaRPr lang="fr-FR" sz="12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FontTx/>
              <a:buNone/>
            </a:pPr>
            <a:r>
              <a:rPr lang="fr-FR" sz="1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D'autres études sont nécessaires pour développer des thérapeutiques curatives plus efficaces et moins toxiques, afin d'améliorer les résultats et la qualité de vie de cette population vulnérable.</a:t>
            </a:r>
            <a:endParaRPr lang="fr-FR" sz="1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8AF922-F83F-4350-8655-BB26150BCF5B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14587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FC3BB8E-61A9-43CB-8B73-1135EC2152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09267" y="1995312"/>
            <a:ext cx="16255604" cy="4244622"/>
          </a:xfrm>
        </p:spPr>
        <p:txBody>
          <a:bodyPr anchor="b"/>
          <a:lstStyle>
            <a:lvl1pPr algn="ctr">
              <a:defRPr sz="10666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CD5C066-FA0F-5922-1A3D-B7742B67E9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09267" y="6403623"/>
            <a:ext cx="16255604" cy="2943577"/>
          </a:xfrm>
        </p:spPr>
        <p:txBody>
          <a:bodyPr/>
          <a:lstStyle>
            <a:lvl1pPr marL="0" indent="0" algn="ctr">
              <a:buNone/>
              <a:defRPr sz="4266"/>
            </a:lvl1pPr>
            <a:lvl2pPr marL="812764" indent="0" algn="ctr">
              <a:buNone/>
              <a:defRPr sz="3555"/>
            </a:lvl2pPr>
            <a:lvl3pPr marL="1625529" indent="0" algn="ctr">
              <a:buNone/>
              <a:defRPr sz="3200"/>
            </a:lvl3pPr>
            <a:lvl4pPr marL="2438293" indent="0" algn="ctr">
              <a:buNone/>
              <a:defRPr sz="2844"/>
            </a:lvl4pPr>
            <a:lvl5pPr marL="3251058" indent="0" algn="ctr">
              <a:buNone/>
              <a:defRPr sz="2844"/>
            </a:lvl5pPr>
            <a:lvl6pPr marL="4063822" indent="0" algn="ctr">
              <a:buNone/>
              <a:defRPr sz="2844"/>
            </a:lvl6pPr>
            <a:lvl7pPr marL="4876587" indent="0" algn="ctr">
              <a:buNone/>
              <a:defRPr sz="2844"/>
            </a:lvl7pPr>
            <a:lvl8pPr marL="5689351" indent="0" algn="ctr">
              <a:buNone/>
              <a:defRPr sz="2844"/>
            </a:lvl8pPr>
            <a:lvl9pPr marL="6502116" indent="0" algn="ctr">
              <a:buNone/>
              <a:defRPr sz="2844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7F33AA8-EA9A-F4BD-6FFD-57A040D9C6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68F6C-1A27-4B41-BE3F-ED3989EDF876}" type="datetimeFigureOut">
              <a:rPr lang="fr-FR" smtClean="0"/>
              <a:t>10/11/2024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8310005-AF62-645B-23CF-5BB8FA191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A96E4BC-B891-FC5F-D757-A24F0D0A5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04CA9-9705-4254-BB39-51D49414C8B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2600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61DEFFA-B41C-4760-5628-6FC5F8EF6E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7BE1E0B-FAE8-17A2-FFB7-4162A19545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B334626-21A2-C914-380E-9C52A286C9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68F6C-1A27-4B41-BE3F-ED3989EDF876}" type="datetimeFigureOut">
              <a:rPr lang="fr-FR" smtClean="0"/>
              <a:t>10/11/2024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BA00406-4871-4948-CFA6-687FD6636D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D5D171E-9587-1784-C39E-70F55B9BE9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04CA9-9705-4254-BB39-51D49414C8B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3827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3A7D9FF2-82FF-5871-EC9C-C62B6E5F4C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15510555" y="649111"/>
            <a:ext cx="4673486" cy="10332156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1EC58721-D208-BCB0-F5EA-41AA77B02F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490097" y="649111"/>
            <a:ext cx="13749531" cy="10332156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7603A03-BD71-BE86-B54F-DF5950FB56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68F6C-1A27-4B41-BE3F-ED3989EDF876}" type="datetimeFigureOut">
              <a:rPr lang="fr-FR" smtClean="0"/>
              <a:t>10/11/2024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23C0378-7821-43BD-93C4-C1897B09E1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BA0E309-AE85-97C9-7398-0FB98DB95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04CA9-9705-4254-BB39-51D49414C8B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9845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FD3F2A9-9E2C-A892-D9E7-7E19F0C962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E5D9AA6-9104-081E-B628-D136DB17EA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1F5A921-004A-96FA-0E28-4786B6F7C5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68F6C-1A27-4B41-BE3F-ED3989EDF876}" type="datetimeFigureOut">
              <a:rPr lang="fr-FR" smtClean="0"/>
              <a:t>10/11/2024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C524D0D-9598-54A1-11AB-FEC3D52FD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A17EB9D-D096-604B-D963-FF8ED2BC59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04CA9-9705-4254-BB39-51D49414C8B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4467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7792C6C-6BF7-10FC-FB56-988FFE332D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8808" y="3039535"/>
            <a:ext cx="18693944" cy="5071532"/>
          </a:xfrm>
        </p:spPr>
        <p:txBody>
          <a:bodyPr anchor="b"/>
          <a:lstStyle>
            <a:lvl1pPr>
              <a:defRPr sz="10666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9292C98-AD18-AED2-D6BC-B28F6EBFE4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78808" y="8159046"/>
            <a:ext cx="18693944" cy="2666999"/>
          </a:xfrm>
        </p:spPr>
        <p:txBody>
          <a:bodyPr/>
          <a:lstStyle>
            <a:lvl1pPr marL="0" indent="0">
              <a:buNone/>
              <a:defRPr sz="4266">
                <a:solidFill>
                  <a:schemeClr val="tx1">
                    <a:tint val="75000"/>
                  </a:schemeClr>
                </a:solidFill>
              </a:defRPr>
            </a:lvl1pPr>
            <a:lvl2pPr marL="812764" indent="0">
              <a:buNone/>
              <a:defRPr sz="3555">
                <a:solidFill>
                  <a:schemeClr val="tx1">
                    <a:tint val="75000"/>
                  </a:schemeClr>
                </a:solidFill>
              </a:defRPr>
            </a:lvl2pPr>
            <a:lvl3pPr marL="1625529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3pPr>
            <a:lvl4pPr marL="2438293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4pPr>
            <a:lvl5pPr marL="3251058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5pPr>
            <a:lvl6pPr marL="4063822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6pPr>
            <a:lvl7pPr marL="4876587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7pPr>
            <a:lvl8pPr marL="5689351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8pPr>
            <a:lvl9pPr marL="6502116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6E4744E-D66D-C7E0-89BD-D0B0927632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68F6C-1A27-4B41-BE3F-ED3989EDF876}" type="datetimeFigureOut">
              <a:rPr lang="fr-FR" smtClean="0"/>
              <a:t>10/11/2024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541A120-465A-DD9C-DF22-AECE1AEDED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FE1D9B6-888B-BCD2-BE48-D6FF5E6F15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04CA9-9705-4254-BB39-51D49414C8B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814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0BC3A75-E850-2DA3-77EE-2036C79F32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FF9BE8C-2F05-1AAE-4C83-FB10C6BB8D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90097" y="3245556"/>
            <a:ext cx="9211509" cy="773571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29E3D86-AE4D-80E2-D831-C0014E95F5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972532" y="3245556"/>
            <a:ext cx="9211509" cy="773571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024AA7D-6F06-5AE9-4B34-58BB21E424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68F6C-1A27-4B41-BE3F-ED3989EDF876}" type="datetimeFigureOut">
              <a:rPr lang="fr-FR" smtClean="0"/>
              <a:t>10/11/2024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D757BBD-FC9A-AE63-49B8-4E1616C5AF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5F50470-5A48-8663-47FB-59CB3DC47A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04CA9-9705-4254-BB39-51D49414C8B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7068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191CB90-A2BF-7A45-4586-0FF545834A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2920" y="649112"/>
            <a:ext cx="18693944" cy="2356556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1FEAC11-A76B-4207-3BFA-F41B1B6330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92921" y="2988734"/>
            <a:ext cx="9169175" cy="1464732"/>
          </a:xfrm>
        </p:spPr>
        <p:txBody>
          <a:bodyPr anchor="b"/>
          <a:lstStyle>
            <a:lvl1pPr marL="0" indent="0">
              <a:buNone/>
              <a:defRPr sz="4266" b="1"/>
            </a:lvl1pPr>
            <a:lvl2pPr marL="812764" indent="0">
              <a:buNone/>
              <a:defRPr sz="3555" b="1"/>
            </a:lvl2pPr>
            <a:lvl3pPr marL="1625529" indent="0">
              <a:buNone/>
              <a:defRPr sz="3200" b="1"/>
            </a:lvl3pPr>
            <a:lvl4pPr marL="2438293" indent="0">
              <a:buNone/>
              <a:defRPr sz="2844" b="1"/>
            </a:lvl4pPr>
            <a:lvl5pPr marL="3251058" indent="0">
              <a:buNone/>
              <a:defRPr sz="2844" b="1"/>
            </a:lvl5pPr>
            <a:lvl6pPr marL="4063822" indent="0">
              <a:buNone/>
              <a:defRPr sz="2844" b="1"/>
            </a:lvl6pPr>
            <a:lvl7pPr marL="4876587" indent="0">
              <a:buNone/>
              <a:defRPr sz="2844" b="1"/>
            </a:lvl7pPr>
            <a:lvl8pPr marL="5689351" indent="0">
              <a:buNone/>
              <a:defRPr sz="2844" b="1"/>
            </a:lvl8pPr>
            <a:lvl9pPr marL="6502116" indent="0">
              <a:buNone/>
              <a:defRPr sz="2844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516EDFA-483C-D2E9-9857-BCDC165941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492921" y="4453467"/>
            <a:ext cx="9169175" cy="6550379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389E2E8E-F3C8-D44B-FC7C-CCFB920CF4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10972532" y="2988734"/>
            <a:ext cx="9214332" cy="1464732"/>
          </a:xfrm>
        </p:spPr>
        <p:txBody>
          <a:bodyPr anchor="b"/>
          <a:lstStyle>
            <a:lvl1pPr marL="0" indent="0">
              <a:buNone/>
              <a:defRPr sz="4266" b="1"/>
            </a:lvl1pPr>
            <a:lvl2pPr marL="812764" indent="0">
              <a:buNone/>
              <a:defRPr sz="3555" b="1"/>
            </a:lvl2pPr>
            <a:lvl3pPr marL="1625529" indent="0">
              <a:buNone/>
              <a:defRPr sz="3200" b="1"/>
            </a:lvl3pPr>
            <a:lvl4pPr marL="2438293" indent="0">
              <a:buNone/>
              <a:defRPr sz="2844" b="1"/>
            </a:lvl4pPr>
            <a:lvl5pPr marL="3251058" indent="0">
              <a:buNone/>
              <a:defRPr sz="2844" b="1"/>
            </a:lvl5pPr>
            <a:lvl6pPr marL="4063822" indent="0">
              <a:buNone/>
              <a:defRPr sz="2844" b="1"/>
            </a:lvl6pPr>
            <a:lvl7pPr marL="4876587" indent="0">
              <a:buNone/>
              <a:defRPr sz="2844" b="1"/>
            </a:lvl7pPr>
            <a:lvl8pPr marL="5689351" indent="0">
              <a:buNone/>
              <a:defRPr sz="2844" b="1"/>
            </a:lvl8pPr>
            <a:lvl9pPr marL="6502116" indent="0">
              <a:buNone/>
              <a:defRPr sz="2844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F80BB8C7-374D-253D-49D6-50C9D1D54D4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10972532" y="4453467"/>
            <a:ext cx="9214332" cy="6550379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9CDDF718-7949-7DD3-72CF-88B7421E17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68F6C-1A27-4B41-BE3F-ED3989EDF876}" type="datetimeFigureOut">
              <a:rPr lang="fr-FR" smtClean="0"/>
              <a:t>10/11/2024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F8C695BE-1F53-28FD-42D2-4EB2FEE10C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95FA3CDE-9A34-6B55-45E1-7C4F34B17B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04CA9-9705-4254-BB39-51D49414C8B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7209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34E858A-BB58-72D7-9779-E74483AB41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73420941-BFD7-E42D-3A82-C5F6DC2C2E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68F6C-1A27-4B41-BE3F-ED3989EDF876}" type="datetimeFigureOut">
              <a:rPr lang="fr-FR" smtClean="0"/>
              <a:t>10/11/2024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46B7D49F-54BE-2F87-5616-AC61AB89E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A1E026A6-8DEE-A22E-E699-A57C259890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04CA9-9705-4254-BB39-51D49414C8B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1696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546A8822-612F-2269-E3ED-816B142A3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68F6C-1A27-4B41-BE3F-ED3989EDF876}" type="datetimeFigureOut">
              <a:rPr lang="fr-FR" smtClean="0"/>
              <a:t>10/11/2024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2E9E91FC-C524-51EA-21E0-C325475035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89F8609-9739-1E04-EEA3-0AB3E0319E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04CA9-9705-4254-BB39-51D49414C8B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4101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1B0ED58-C7C6-A255-D6EB-B6FEE0FF5B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2921" y="812800"/>
            <a:ext cx="6990473" cy="2844800"/>
          </a:xfrm>
        </p:spPr>
        <p:txBody>
          <a:bodyPr anchor="b"/>
          <a:lstStyle>
            <a:lvl1pPr>
              <a:defRPr sz="5689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0FADBD0-019F-F039-AE25-4F21CE7449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14332" y="1755423"/>
            <a:ext cx="10972532" cy="8664222"/>
          </a:xfrm>
        </p:spPr>
        <p:txBody>
          <a:bodyPr/>
          <a:lstStyle>
            <a:lvl1pPr>
              <a:defRPr sz="5689"/>
            </a:lvl1pPr>
            <a:lvl2pPr>
              <a:defRPr sz="4978"/>
            </a:lvl2pPr>
            <a:lvl3pPr>
              <a:defRPr sz="4266"/>
            </a:lvl3pPr>
            <a:lvl4pPr>
              <a:defRPr sz="3555"/>
            </a:lvl4pPr>
            <a:lvl5pPr>
              <a:defRPr sz="3555"/>
            </a:lvl5pPr>
            <a:lvl6pPr>
              <a:defRPr sz="3555"/>
            </a:lvl6pPr>
            <a:lvl7pPr>
              <a:defRPr sz="3555"/>
            </a:lvl7pPr>
            <a:lvl8pPr>
              <a:defRPr sz="3555"/>
            </a:lvl8pPr>
            <a:lvl9pPr>
              <a:defRPr sz="3555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E5D11B3-3752-E8C2-54F7-D05CD674D6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492921" y="3657600"/>
            <a:ext cx="6990473" cy="6776156"/>
          </a:xfrm>
        </p:spPr>
        <p:txBody>
          <a:bodyPr/>
          <a:lstStyle>
            <a:lvl1pPr marL="0" indent="0">
              <a:buNone/>
              <a:defRPr sz="2844"/>
            </a:lvl1pPr>
            <a:lvl2pPr marL="812764" indent="0">
              <a:buNone/>
              <a:defRPr sz="2489"/>
            </a:lvl2pPr>
            <a:lvl3pPr marL="1625529" indent="0">
              <a:buNone/>
              <a:defRPr sz="2133"/>
            </a:lvl3pPr>
            <a:lvl4pPr marL="2438293" indent="0">
              <a:buNone/>
              <a:defRPr sz="1778"/>
            </a:lvl4pPr>
            <a:lvl5pPr marL="3251058" indent="0">
              <a:buNone/>
              <a:defRPr sz="1778"/>
            </a:lvl5pPr>
            <a:lvl6pPr marL="4063822" indent="0">
              <a:buNone/>
              <a:defRPr sz="1778"/>
            </a:lvl6pPr>
            <a:lvl7pPr marL="4876587" indent="0">
              <a:buNone/>
              <a:defRPr sz="1778"/>
            </a:lvl7pPr>
            <a:lvl8pPr marL="5689351" indent="0">
              <a:buNone/>
              <a:defRPr sz="1778"/>
            </a:lvl8pPr>
            <a:lvl9pPr marL="6502116" indent="0">
              <a:buNone/>
              <a:defRPr sz="1778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011C91B-2D89-E31C-7D62-B34097F9F8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68F6C-1A27-4B41-BE3F-ED3989EDF876}" type="datetimeFigureOut">
              <a:rPr lang="fr-FR" smtClean="0"/>
              <a:t>10/11/2024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F8B69AA-E267-78EE-0A56-E53B7971CD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32F3A02-AF58-6DAB-69D7-DB53F361A1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04CA9-9705-4254-BB39-51D49414C8B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4842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99589B2-B1AA-B0D6-0EA8-E9885BBC3A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2921" y="812800"/>
            <a:ext cx="6990473" cy="2844800"/>
          </a:xfrm>
        </p:spPr>
        <p:txBody>
          <a:bodyPr anchor="b"/>
          <a:lstStyle>
            <a:lvl1pPr>
              <a:defRPr sz="5689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2C01737A-79C6-E9BF-EF49-DF4E7798454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9214332" y="1755423"/>
            <a:ext cx="10972532" cy="8664222"/>
          </a:xfrm>
        </p:spPr>
        <p:txBody>
          <a:bodyPr/>
          <a:lstStyle>
            <a:lvl1pPr marL="0" indent="0">
              <a:buNone/>
              <a:defRPr sz="5689"/>
            </a:lvl1pPr>
            <a:lvl2pPr marL="812764" indent="0">
              <a:buNone/>
              <a:defRPr sz="4978"/>
            </a:lvl2pPr>
            <a:lvl3pPr marL="1625529" indent="0">
              <a:buNone/>
              <a:defRPr sz="4266"/>
            </a:lvl3pPr>
            <a:lvl4pPr marL="2438293" indent="0">
              <a:buNone/>
              <a:defRPr sz="3555"/>
            </a:lvl4pPr>
            <a:lvl5pPr marL="3251058" indent="0">
              <a:buNone/>
              <a:defRPr sz="3555"/>
            </a:lvl5pPr>
            <a:lvl6pPr marL="4063822" indent="0">
              <a:buNone/>
              <a:defRPr sz="3555"/>
            </a:lvl6pPr>
            <a:lvl7pPr marL="4876587" indent="0">
              <a:buNone/>
              <a:defRPr sz="3555"/>
            </a:lvl7pPr>
            <a:lvl8pPr marL="5689351" indent="0">
              <a:buNone/>
              <a:defRPr sz="3555"/>
            </a:lvl8pPr>
            <a:lvl9pPr marL="6502116" indent="0">
              <a:buNone/>
              <a:defRPr sz="3555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272C418-0295-EB63-F93D-CAF0AFBFFD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492921" y="3657600"/>
            <a:ext cx="6990473" cy="6776156"/>
          </a:xfrm>
        </p:spPr>
        <p:txBody>
          <a:bodyPr/>
          <a:lstStyle>
            <a:lvl1pPr marL="0" indent="0">
              <a:buNone/>
              <a:defRPr sz="2844"/>
            </a:lvl1pPr>
            <a:lvl2pPr marL="812764" indent="0">
              <a:buNone/>
              <a:defRPr sz="2489"/>
            </a:lvl2pPr>
            <a:lvl3pPr marL="1625529" indent="0">
              <a:buNone/>
              <a:defRPr sz="2133"/>
            </a:lvl3pPr>
            <a:lvl4pPr marL="2438293" indent="0">
              <a:buNone/>
              <a:defRPr sz="1778"/>
            </a:lvl4pPr>
            <a:lvl5pPr marL="3251058" indent="0">
              <a:buNone/>
              <a:defRPr sz="1778"/>
            </a:lvl5pPr>
            <a:lvl6pPr marL="4063822" indent="0">
              <a:buNone/>
              <a:defRPr sz="1778"/>
            </a:lvl6pPr>
            <a:lvl7pPr marL="4876587" indent="0">
              <a:buNone/>
              <a:defRPr sz="1778"/>
            </a:lvl7pPr>
            <a:lvl8pPr marL="5689351" indent="0">
              <a:buNone/>
              <a:defRPr sz="1778"/>
            </a:lvl8pPr>
            <a:lvl9pPr marL="6502116" indent="0">
              <a:buNone/>
              <a:defRPr sz="1778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E0D12D5-5C10-EA4E-EDCC-868A51D5F6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68F6C-1A27-4B41-BE3F-ED3989EDF876}" type="datetimeFigureOut">
              <a:rPr lang="fr-FR" smtClean="0"/>
              <a:t>10/11/2024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15C4D48-1717-8E1F-F52D-15B68C008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8849B57-2E3B-DEE4-2485-40BF3920C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04CA9-9705-4254-BB39-51D49414C8B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4623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D571776F-DE6F-58FB-329D-7EFEC8C63E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0097" y="649112"/>
            <a:ext cx="18693944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0C92853-BCAE-B07B-1C58-B11535327F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90097" y="3245556"/>
            <a:ext cx="18693944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B110990-1AD9-AEBB-66CC-52EC5808A5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490097" y="11300179"/>
            <a:ext cx="4876681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1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A68F6C-1A27-4B41-BE3F-ED3989EDF876}" type="datetimeFigureOut">
              <a:rPr lang="fr-FR" smtClean="0"/>
              <a:t>10/11/2024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A904D28-F2D4-B3F2-C8B6-57A658D46B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179558" y="11300179"/>
            <a:ext cx="7315022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1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238BA28-8ADB-88AB-20C3-5E5579F76F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307360" y="11300179"/>
            <a:ext cx="4876681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1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804CA9-9705-4254-BB39-51D49414C8B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9573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1625529" rtl="0" eaLnBrk="1" latinLnBrk="0" hangingPunct="1">
        <a:lnSpc>
          <a:spcPct val="90000"/>
        </a:lnSpc>
        <a:spcBef>
          <a:spcPct val="0"/>
        </a:spcBef>
        <a:buNone/>
        <a:defRPr sz="782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6382" indent="-406382" algn="l" defTabSz="1625529" rtl="0" eaLnBrk="1" latinLnBrk="0" hangingPunct="1">
        <a:lnSpc>
          <a:spcPct val="90000"/>
        </a:lnSpc>
        <a:spcBef>
          <a:spcPts val="1778"/>
        </a:spcBef>
        <a:buFont typeface="Arial" panose="020B0604020202020204" pitchFamily="34" charset="0"/>
        <a:buChar char="•"/>
        <a:defRPr sz="4978" kern="1200">
          <a:solidFill>
            <a:schemeClr val="tx1"/>
          </a:solidFill>
          <a:latin typeface="+mn-lt"/>
          <a:ea typeface="+mn-ea"/>
          <a:cs typeface="+mn-cs"/>
        </a:defRPr>
      </a:lvl1pPr>
      <a:lvl2pPr marL="1219147" indent="-406382" algn="l" defTabSz="1625529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4266" kern="1200">
          <a:solidFill>
            <a:schemeClr val="tx1"/>
          </a:solidFill>
          <a:latin typeface="+mn-lt"/>
          <a:ea typeface="+mn-ea"/>
          <a:cs typeface="+mn-cs"/>
        </a:defRPr>
      </a:lvl2pPr>
      <a:lvl3pPr marL="2031911" indent="-406382" algn="l" defTabSz="1625529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555" kern="1200">
          <a:solidFill>
            <a:schemeClr val="tx1"/>
          </a:solidFill>
          <a:latin typeface="+mn-lt"/>
          <a:ea typeface="+mn-ea"/>
          <a:cs typeface="+mn-cs"/>
        </a:defRPr>
      </a:lvl3pPr>
      <a:lvl4pPr marL="2844676" indent="-406382" algn="l" defTabSz="1625529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440" indent="-406382" algn="l" defTabSz="1625529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470204" indent="-406382" algn="l" defTabSz="1625529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5282969" indent="-406382" algn="l" defTabSz="1625529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6095733" indent="-406382" algn="l" defTabSz="1625529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908498" indent="-406382" algn="l" defTabSz="1625529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625529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812764" algn="l" defTabSz="1625529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625529" algn="l" defTabSz="1625529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438293" algn="l" defTabSz="1625529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51058" algn="l" defTabSz="1625529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63822" algn="l" defTabSz="1625529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876587" algn="l" defTabSz="1625529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689351" algn="l" defTabSz="1625529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502116" algn="l" defTabSz="1625529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3B8E3D36-41D6-4AA2-9438-A342B36D7C6C}"/>
              </a:ext>
            </a:extLst>
          </p:cNvPr>
          <p:cNvSpPr txBox="1"/>
          <p:nvPr/>
        </p:nvSpPr>
        <p:spPr>
          <a:xfrm>
            <a:off x="1001727" y="7297210"/>
            <a:ext cx="19616606" cy="150919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4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Kmar</a:t>
            </a:r>
            <a:r>
              <a:rPr lang="fr-FR" sz="4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Mrad</a:t>
            </a:r>
            <a:r>
              <a:rPr lang="fr-FR" sz="4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* ; </a:t>
            </a:r>
            <a:r>
              <a:rPr lang="fr-FR" sz="4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Zaineb</a:t>
            </a:r>
            <a:r>
              <a:rPr lang="fr-FR" sz="4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Mlayah</a:t>
            </a:r>
            <a:r>
              <a:rPr lang="fr-FR" sz="4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* ; Ahlem Slama*; Nader Slama* ; </a:t>
            </a:r>
            <a:r>
              <a:rPr lang="fr-FR" sz="4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Wiem</a:t>
            </a:r>
            <a:r>
              <a:rPr lang="fr-FR" sz="4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Boufrikha</a:t>
            </a:r>
            <a:r>
              <a:rPr lang="fr-FR" sz="4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* ; </a:t>
            </a:r>
            <a:r>
              <a:rPr lang="fr-FR" sz="4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Inaam</a:t>
            </a:r>
            <a:r>
              <a:rPr lang="fr-FR" sz="4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Bizid</a:t>
            </a:r>
            <a:r>
              <a:rPr lang="fr-FR" sz="4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* ; Sarra </a:t>
            </a:r>
            <a:r>
              <a:rPr lang="fr-FR" sz="4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Boukhris</a:t>
            </a:r>
            <a:r>
              <a:rPr lang="fr-FR" sz="4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* ; Mohamed </a:t>
            </a:r>
            <a:r>
              <a:rPr lang="fr-FR" sz="4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Adnène</a:t>
            </a:r>
            <a:r>
              <a:rPr lang="fr-FR" sz="4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Laatiri</a:t>
            </a:r>
            <a:r>
              <a:rPr lang="fr-FR" sz="4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*</a:t>
            </a:r>
            <a:endParaRPr lang="fr-FR" sz="4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4C5A08D3-7B44-7F93-04C9-301552DABFE5}"/>
              </a:ext>
            </a:extLst>
          </p:cNvPr>
          <p:cNvSpPr txBox="1"/>
          <p:nvPr/>
        </p:nvSpPr>
        <p:spPr>
          <a:xfrm>
            <a:off x="1001726" y="4076473"/>
            <a:ext cx="19670685" cy="201952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60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Lymphome de Hodgkin chez les plus de 60 ans : Complexité du traitement et résultats en pratique clinique</a:t>
            </a:r>
            <a:endParaRPr lang="fr-FR" sz="6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Organigramme : Données stockées 7">
            <a:extLst>
              <a:ext uri="{FF2B5EF4-FFF2-40B4-BE49-F238E27FC236}">
                <a16:creationId xmlns:a16="http://schemas.microsoft.com/office/drawing/2014/main" id="{2EB6F523-07EB-B91F-016C-62E297D251F3}"/>
              </a:ext>
            </a:extLst>
          </p:cNvPr>
          <p:cNvSpPr/>
          <p:nvPr/>
        </p:nvSpPr>
        <p:spPr>
          <a:xfrm rot="10800000">
            <a:off x="947648" y="532015"/>
            <a:ext cx="5037515" cy="1377108"/>
          </a:xfrm>
          <a:prstGeom prst="flowChartOnlineStorag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9" name="Organigramme : Données stockées 8">
            <a:extLst>
              <a:ext uri="{FF2B5EF4-FFF2-40B4-BE49-F238E27FC236}">
                <a16:creationId xmlns:a16="http://schemas.microsoft.com/office/drawing/2014/main" id="{7FF98F68-4A4B-BD85-0F0B-E62298973A21}"/>
              </a:ext>
            </a:extLst>
          </p:cNvPr>
          <p:cNvSpPr/>
          <p:nvPr/>
        </p:nvSpPr>
        <p:spPr>
          <a:xfrm rot="10800000">
            <a:off x="5735780" y="532014"/>
            <a:ext cx="5037514" cy="1377108"/>
          </a:xfrm>
          <a:prstGeom prst="flowChartOnlineStorag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Organigramme : Données stockées 9">
            <a:extLst>
              <a:ext uri="{FF2B5EF4-FFF2-40B4-BE49-F238E27FC236}">
                <a16:creationId xmlns:a16="http://schemas.microsoft.com/office/drawing/2014/main" id="{A430D3D2-6250-6A7C-D89D-ACAAF37B4EF7}"/>
              </a:ext>
            </a:extLst>
          </p:cNvPr>
          <p:cNvSpPr/>
          <p:nvPr/>
        </p:nvSpPr>
        <p:spPr>
          <a:xfrm rot="10800000">
            <a:off x="10523910" y="532012"/>
            <a:ext cx="5037513" cy="1377108"/>
          </a:xfrm>
          <a:prstGeom prst="flowChartOnlineStorag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Organigramme : Données stockées 10">
            <a:extLst>
              <a:ext uri="{FF2B5EF4-FFF2-40B4-BE49-F238E27FC236}">
                <a16:creationId xmlns:a16="http://schemas.microsoft.com/office/drawing/2014/main" id="{50DF37E3-0D21-479D-3174-E0650387C9A1}"/>
              </a:ext>
            </a:extLst>
          </p:cNvPr>
          <p:cNvSpPr/>
          <p:nvPr/>
        </p:nvSpPr>
        <p:spPr>
          <a:xfrm rot="10800000">
            <a:off x="15580821" y="532013"/>
            <a:ext cx="5037512" cy="1377108"/>
          </a:xfrm>
          <a:prstGeom prst="flowChartOnlineStorag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5654ECDC-A8C3-EC71-17E7-C123F57B1815}"/>
              </a:ext>
            </a:extLst>
          </p:cNvPr>
          <p:cNvSpPr txBox="1"/>
          <p:nvPr/>
        </p:nvSpPr>
        <p:spPr>
          <a:xfrm>
            <a:off x="1828799" y="964277"/>
            <a:ext cx="4156364" cy="4704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400" b="1" dirty="0">
                <a:solidFill>
                  <a:srgbClr val="222222"/>
                </a:solidFill>
                <a:latin typeface="Arial" panose="020B0604020202020204" pitchFamily="34" charset="0"/>
              </a:rPr>
              <a:t>T</a:t>
            </a:r>
            <a:r>
              <a:rPr lang="fr-FR" sz="2400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itre, auteurs et affiliations</a:t>
            </a:r>
            <a:endParaRPr lang="fr-FR" sz="2400" b="1" dirty="0"/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00869F65-B179-ED2F-0EB1-120E4A2071F4}"/>
              </a:ext>
            </a:extLst>
          </p:cNvPr>
          <p:cNvSpPr txBox="1"/>
          <p:nvPr/>
        </p:nvSpPr>
        <p:spPr>
          <a:xfrm>
            <a:off x="7057504" y="964276"/>
            <a:ext cx="4156364" cy="4704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400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Patients et méthodes</a:t>
            </a:r>
            <a:endParaRPr lang="fr-FR" sz="2400" b="1" dirty="0"/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F381C96D-1A71-98A3-47DB-7E6C0DF7B16B}"/>
              </a:ext>
            </a:extLst>
          </p:cNvPr>
          <p:cNvSpPr txBox="1"/>
          <p:nvPr/>
        </p:nvSpPr>
        <p:spPr>
          <a:xfrm>
            <a:off x="12161518" y="968691"/>
            <a:ext cx="4156364" cy="4704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400" b="1" dirty="0">
                <a:solidFill>
                  <a:srgbClr val="222222"/>
                </a:solidFill>
                <a:latin typeface="Arial" panose="020B0604020202020204" pitchFamily="34" charset="0"/>
              </a:rPr>
              <a:t>R</a:t>
            </a:r>
            <a:r>
              <a:rPr lang="fr-FR" sz="2400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ésultats</a:t>
            </a:r>
            <a:endParaRPr lang="fr-FR" sz="2400" b="1" dirty="0"/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69A8372D-D218-88B0-48A4-0A0363445B47}"/>
              </a:ext>
            </a:extLst>
          </p:cNvPr>
          <p:cNvSpPr txBox="1"/>
          <p:nvPr/>
        </p:nvSpPr>
        <p:spPr>
          <a:xfrm>
            <a:off x="17459582" y="985317"/>
            <a:ext cx="4156364" cy="4704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400" b="1" dirty="0">
                <a:solidFill>
                  <a:srgbClr val="222222"/>
                </a:solidFill>
                <a:latin typeface="Arial" panose="020B0604020202020204" pitchFamily="34" charset="0"/>
              </a:rPr>
              <a:t>C</a:t>
            </a:r>
            <a:r>
              <a:rPr lang="fr-FR" sz="2400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onclusion</a:t>
            </a:r>
            <a:endParaRPr lang="fr-FR" sz="2400" b="1" dirty="0"/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C21BBEFF-3300-9F11-7806-1CF4AD84E02F}"/>
              </a:ext>
            </a:extLst>
          </p:cNvPr>
          <p:cNvSpPr txBox="1"/>
          <p:nvPr/>
        </p:nvSpPr>
        <p:spPr>
          <a:xfrm>
            <a:off x="1055805" y="9430049"/>
            <a:ext cx="19616606" cy="72173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28575" indent="421005" algn="ctr">
              <a:lnSpc>
                <a:spcPct val="107000"/>
              </a:lnSpc>
              <a:spcAft>
                <a:spcPts val="800"/>
              </a:spcAft>
            </a:pPr>
            <a:r>
              <a:rPr lang="fr-FR" sz="4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*Service d’hématologie clinique de Monastir, CHU </a:t>
            </a:r>
            <a:r>
              <a:rPr lang="fr-FR" sz="40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Fattouma</a:t>
            </a:r>
            <a:r>
              <a:rPr lang="fr-FR" sz="4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Bourguiba de Monastir</a:t>
            </a:r>
            <a:endParaRPr lang="fr-FR" sz="4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26007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C5E9139-E768-83E4-2457-6D3227E68B3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733AEDF9-E25C-7ED2-A8C2-528E8AC37CED}"/>
              </a:ext>
            </a:extLst>
          </p:cNvPr>
          <p:cNvSpPr txBox="1"/>
          <p:nvPr/>
        </p:nvSpPr>
        <p:spPr>
          <a:xfrm>
            <a:off x="11193296" y="3698130"/>
            <a:ext cx="9700954" cy="799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71500" indent="-571500" algn="just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fr-FR" sz="3600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fr-FR" sz="3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tude descriptive transversale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3600" b="1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		</a:t>
            </a:r>
            <a:r>
              <a:rPr lang="fr-FR" sz="3600" b="1" dirty="0"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</a:rPr>
              <a:t>Inclus</a:t>
            </a:r>
            <a:endParaRPr lang="fr-FR" sz="3600" kern="1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71500" indent="-571500" algn="just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fr-FR" sz="3600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fr-FR" sz="3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atients âgés de </a:t>
            </a:r>
            <a:r>
              <a:rPr lang="fr-FR" sz="36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plus de 60 ans</a:t>
            </a:r>
          </a:p>
          <a:p>
            <a:pPr marL="571500" indent="-571500" algn="just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fr-FR" sz="3600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fr-FR" sz="3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tteints de </a:t>
            </a:r>
            <a:r>
              <a:rPr lang="fr-FR" sz="36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LH</a:t>
            </a:r>
          </a:p>
          <a:p>
            <a:pPr marL="571500" indent="-571500" algn="just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fr-FR" sz="3600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fr-FR" sz="3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uivis au service d'hématologie clinique de l'hôpital universitaire </a:t>
            </a:r>
            <a:r>
              <a:rPr lang="fr-FR" sz="36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Fattouma</a:t>
            </a:r>
            <a:r>
              <a:rPr lang="fr-FR" sz="3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Bourguiba de Monastir</a:t>
            </a:r>
          </a:p>
          <a:p>
            <a:pPr marL="571500" indent="-571500" algn="just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fr-FR" sz="3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Entre janvier 2016 et décembre 2023</a:t>
            </a:r>
            <a:endParaRPr lang="fr-FR" sz="3600" kern="1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71500" indent="-571500" algn="just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fr-FR" sz="3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Traités selon le protocole national </a:t>
            </a:r>
            <a:r>
              <a:rPr lang="fr-FR" sz="36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MDH2015</a:t>
            </a:r>
            <a:endParaRPr lang="fr-FR" sz="3600" b="1" kern="1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71500" indent="-571500" algn="just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fr-FR" sz="3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Analyse statistique: SPSS </a:t>
            </a:r>
            <a:endParaRPr lang="fr-FR" sz="3600" kern="1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71500" indent="-571500" algn="just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fr-FR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La survie globale (SG) a été évaluée selon la méthode de Kaplan-Meier. </a:t>
            </a:r>
            <a:endParaRPr lang="fr-FR" sz="6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Organigramme : Données stockées 5">
            <a:extLst>
              <a:ext uri="{FF2B5EF4-FFF2-40B4-BE49-F238E27FC236}">
                <a16:creationId xmlns:a16="http://schemas.microsoft.com/office/drawing/2014/main" id="{C0544013-F94B-8DCF-AC08-2C56528F5276}"/>
              </a:ext>
            </a:extLst>
          </p:cNvPr>
          <p:cNvSpPr/>
          <p:nvPr/>
        </p:nvSpPr>
        <p:spPr>
          <a:xfrm rot="10800000">
            <a:off x="947648" y="532015"/>
            <a:ext cx="5037515" cy="1377108"/>
          </a:xfrm>
          <a:prstGeom prst="flowChartOnlineStorag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" name="Organigramme : Données stockées 6">
            <a:extLst>
              <a:ext uri="{FF2B5EF4-FFF2-40B4-BE49-F238E27FC236}">
                <a16:creationId xmlns:a16="http://schemas.microsoft.com/office/drawing/2014/main" id="{AE7B8FB7-5BA4-8387-53B8-DDFA19113BE5}"/>
              </a:ext>
            </a:extLst>
          </p:cNvPr>
          <p:cNvSpPr/>
          <p:nvPr/>
        </p:nvSpPr>
        <p:spPr>
          <a:xfrm rot="10800000">
            <a:off x="5735780" y="532014"/>
            <a:ext cx="5037514" cy="1377108"/>
          </a:xfrm>
          <a:prstGeom prst="flowChartOnlineStorag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Organigramme : Données stockées 7">
            <a:extLst>
              <a:ext uri="{FF2B5EF4-FFF2-40B4-BE49-F238E27FC236}">
                <a16:creationId xmlns:a16="http://schemas.microsoft.com/office/drawing/2014/main" id="{F00F7DF1-3EB1-222B-3D11-615B9879D9E1}"/>
              </a:ext>
            </a:extLst>
          </p:cNvPr>
          <p:cNvSpPr/>
          <p:nvPr/>
        </p:nvSpPr>
        <p:spPr>
          <a:xfrm rot="10800000">
            <a:off x="10523910" y="532012"/>
            <a:ext cx="5037513" cy="1377108"/>
          </a:xfrm>
          <a:prstGeom prst="flowChartOnlineStorag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Organigramme : Données stockées 8">
            <a:extLst>
              <a:ext uri="{FF2B5EF4-FFF2-40B4-BE49-F238E27FC236}">
                <a16:creationId xmlns:a16="http://schemas.microsoft.com/office/drawing/2014/main" id="{B644A75A-1516-0D50-BC80-91A06A287798}"/>
              </a:ext>
            </a:extLst>
          </p:cNvPr>
          <p:cNvSpPr/>
          <p:nvPr/>
        </p:nvSpPr>
        <p:spPr>
          <a:xfrm rot="10800000">
            <a:off x="15580821" y="532013"/>
            <a:ext cx="5037512" cy="1377108"/>
          </a:xfrm>
          <a:prstGeom prst="flowChartOnlineStorag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847A695F-9570-A9B7-587A-73D2B2E70F54}"/>
              </a:ext>
            </a:extLst>
          </p:cNvPr>
          <p:cNvSpPr txBox="1"/>
          <p:nvPr/>
        </p:nvSpPr>
        <p:spPr>
          <a:xfrm>
            <a:off x="1828799" y="964277"/>
            <a:ext cx="4156364" cy="4704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400" b="1" dirty="0">
                <a:solidFill>
                  <a:srgbClr val="222222"/>
                </a:solidFill>
                <a:latin typeface="Arial" panose="020B0604020202020204" pitchFamily="34" charset="0"/>
              </a:rPr>
              <a:t>T</a:t>
            </a:r>
            <a:r>
              <a:rPr lang="fr-FR" sz="2400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itre, auteurs et affiliations</a:t>
            </a:r>
            <a:endParaRPr lang="fr-FR" sz="2400" b="1" dirty="0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72895437-C24A-C7B7-1AB6-45BC00AB8CF2}"/>
              </a:ext>
            </a:extLst>
          </p:cNvPr>
          <p:cNvSpPr txBox="1"/>
          <p:nvPr/>
        </p:nvSpPr>
        <p:spPr>
          <a:xfrm>
            <a:off x="7057504" y="964276"/>
            <a:ext cx="4156364" cy="4704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400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Patients et méthodes</a:t>
            </a:r>
            <a:endParaRPr lang="fr-FR" sz="2400" b="1" dirty="0"/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33EF76F7-05B1-DF74-034E-38CCF036B58A}"/>
              </a:ext>
            </a:extLst>
          </p:cNvPr>
          <p:cNvSpPr txBox="1"/>
          <p:nvPr/>
        </p:nvSpPr>
        <p:spPr>
          <a:xfrm>
            <a:off x="12161518" y="968691"/>
            <a:ext cx="4156364" cy="4704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400" b="1" dirty="0">
                <a:solidFill>
                  <a:srgbClr val="222222"/>
                </a:solidFill>
                <a:latin typeface="Arial" panose="020B0604020202020204" pitchFamily="34" charset="0"/>
              </a:rPr>
              <a:t>R</a:t>
            </a:r>
            <a:r>
              <a:rPr lang="fr-FR" sz="2400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ésultats</a:t>
            </a:r>
            <a:endParaRPr lang="fr-FR" sz="2400" b="1" dirty="0"/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8F6D3FF2-E318-44A1-C47C-4C017475CDC7}"/>
              </a:ext>
            </a:extLst>
          </p:cNvPr>
          <p:cNvSpPr txBox="1"/>
          <p:nvPr/>
        </p:nvSpPr>
        <p:spPr>
          <a:xfrm>
            <a:off x="17459582" y="985317"/>
            <a:ext cx="4156364" cy="4704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400" b="1" dirty="0">
                <a:solidFill>
                  <a:srgbClr val="222222"/>
                </a:solidFill>
                <a:latin typeface="Arial" panose="020B0604020202020204" pitchFamily="34" charset="0"/>
              </a:rPr>
              <a:t>C</a:t>
            </a:r>
            <a:r>
              <a:rPr lang="fr-FR" sz="2400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onclusion</a:t>
            </a:r>
            <a:endParaRPr lang="fr-FR" sz="2400" b="1" dirty="0"/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1B74871D-7124-0C64-425C-61D7166F756F}"/>
              </a:ext>
            </a:extLst>
          </p:cNvPr>
          <p:cNvSpPr txBox="1"/>
          <p:nvPr/>
        </p:nvSpPr>
        <p:spPr>
          <a:xfrm>
            <a:off x="1620981" y="3698130"/>
            <a:ext cx="9152313" cy="39276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fr-FR" sz="3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 lymphome de Hodgkin (LH) </a:t>
            </a:r>
            <a:r>
              <a:rPr lang="fr-FR" sz="3600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fr-FR" sz="3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une hémopathie maligne lymphoïde d'origine B.</a:t>
            </a:r>
          </a:p>
          <a:p>
            <a:pPr marL="457200" indent="-457200" algn="just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fr-FR" sz="3600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fr-FR" sz="3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out âge </a:t>
            </a:r>
            <a:r>
              <a:rPr lang="fr-FR" sz="3600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fr-FR" sz="3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distribution bimodale</a:t>
            </a:r>
            <a:r>
              <a:rPr lang="fr-FR" sz="3600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( 30 ans et &gt; 60 ans)</a:t>
            </a:r>
          </a:p>
          <a:p>
            <a:pPr marL="457200" indent="-457200" algn="just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fr-FR" sz="3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L'objectif de la prise en charge </a:t>
            </a:r>
            <a:r>
              <a:rPr lang="fr-FR" sz="3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 </a:t>
            </a:r>
            <a:r>
              <a:rPr lang="fr-FR" sz="3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guérison</a:t>
            </a:r>
          </a:p>
          <a:p>
            <a:pPr marL="457200" indent="-457200" algn="just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fr-FR" sz="3600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fr-FR" sz="3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omplexe ; comorbidités ; tolérance réduite</a:t>
            </a:r>
            <a:endParaRPr lang="fr-FR" sz="3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59D8E44C-4E34-5578-CB3A-273306911449}"/>
              </a:ext>
            </a:extLst>
          </p:cNvPr>
          <p:cNvSpPr txBox="1"/>
          <p:nvPr/>
        </p:nvSpPr>
        <p:spPr>
          <a:xfrm>
            <a:off x="1620980" y="9024072"/>
            <a:ext cx="9152313" cy="12486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3600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D</a:t>
            </a:r>
            <a:r>
              <a:rPr lang="fr-FR" sz="3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écrire les aspects cliniques et thérapeutiques du LH chez les sujets de plus de 60 ans.</a:t>
            </a:r>
            <a:endParaRPr lang="fr-FR" sz="3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75598CE5-F06C-B72D-23CE-24E6497B5F5D}"/>
              </a:ext>
            </a:extLst>
          </p:cNvPr>
          <p:cNvSpPr txBox="1"/>
          <p:nvPr/>
        </p:nvSpPr>
        <p:spPr>
          <a:xfrm>
            <a:off x="1620980" y="2706081"/>
            <a:ext cx="3640977" cy="71846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40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Introduction :</a:t>
            </a:r>
            <a:endParaRPr lang="fr-FR" sz="40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49F559B3-4CF5-1462-1959-9B4AA8F412C9}"/>
              </a:ext>
            </a:extLst>
          </p:cNvPr>
          <p:cNvSpPr txBox="1"/>
          <p:nvPr/>
        </p:nvSpPr>
        <p:spPr>
          <a:xfrm>
            <a:off x="1620980" y="8029403"/>
            <a:ext cx="3640976" cy="71846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40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Objectif :</a:t>
            </a:r>
            <a:endParaRPr lang="fr-FR" sz="4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35CE77EA-7B2A-4C38-EC4B-83DE046A95CE}"/>
              </a:ext>
            </a:extLst>
          </p:cNvPr>
          <p:cNvSpPr txBox="1"/>
          <p:nvPr/>
        </p:nvSpPr>
        <p:spPr>
          <a:xfrm>
            <a:off x="11193296" y="2706081"/>
            <a:ext cx="5311835" cy="71846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40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Patients et méthodes :</a:t>
            </a:r>
            <a:endParaRPr lang="fr-FR" sz="4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C723C865-5012-27EC-38A5-A593128CC0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3537" y="8887844"/>
            <a:ext cx="1427443" cy="1384903"/>
          </a:xfrm>
          <a:prstGeom prst="rect">
            <a:avLst/>
          </a:prstGeom>
        </p:spPr>
      </p:pic>
      <p:pic>
        <p:nvPicPr>
          <p:cNvPr id="3" name="Image 2">
            <a:extLst>
              <a:ext uri="{FF2B5EF4-FFF2-40B4-BE49-F238E27FC236}">
                <a16:creationId xmlns:a16="http://schemas.microsoft.com/office/drawing/2014/main" id="{FD0EA5BF-5E28-0E3A-F953-E55DAA53DBC1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23" t="7875" r="12872" b="7752"/>
          <a:stretch/>
        </p:blipFill>
        <p:spPr>
          <a:xfrm>
            <a:off x="81921" y="4046471"/>
            <a:ext cx="1354789" cy="2704025"/>
          </a:xfrm>
          <a:prstGeom prst="rect">
            <a:avLst/>
          </a:prstGeom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325457FF-F1CF-12DF-8B9B-A6D4B223742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321104" y="2706081"/>
            <a:ext cx="2392176" cy="24285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4" name="Image 13">
            <a:extLst>
              <a:ext uri="{FF2B5EF4-FFF2-40B4-BE49-F238E27FC236}">
                <a16:creationId xmlns:a16="http://schemas.microsoft.com/office/drawing/2014/main" id="{E8036B0E-ADA0-7ACB-F9D9-C418CB33864F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56474" y="4401916"/>
            <a:ext cx="697313" cy="697313"/>
          </a:xfrm>
          <a:prstGeom prst="rect">
            <a:avLst/>
          </a:prstGeom>
        </p:spPr>
      </p:pic>
      <p:pic>
        <p:nvPicPr>
          <p:cNvPr id="20" name="Image 19">
            <a:extLst>
              <a:ext uri="{FF2B5EF4-FFF2-40B4-BE49-F238E27FC236}">
                <a16:creationId xmlns:a16="http://schemas.microsoft.com/office/drawing/2014/main" id="{60CE1C39-7DA3-10F9-00BC-8788E194A02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65299" y="9485919"/>
            <a:ext cx="1033432" cy="103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0420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8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3" dur="1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8" dur="1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8" dur="1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3" dur="1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8" dur="1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3" dur="1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8" dur="1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3" dur="1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1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1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3" dur="1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1" grpId="0" animBg="1"/>
      <p:bldP spid="2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CCE9ACD-3FB0-B05B-1424-8E2F64CFBF3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F6718214-0D8B-9B48-F7A2-CF06E0055931}"/>
              </a:ext>
            </a:extLst>
          </p:cNvPr>
          <p:cNvSpPr txBox="1"/>
          <p:nvPr/>
        </p:nvSpPr>
        <p:spPr>
          <a:xfrm>
            <a:off x="714896" y="5985844"/>
            <a:ext cx="10839796" cy="59363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fr-FR" sz="2400" b="1" kern="1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Comrobidités</a:t>
            </a:r>
            <a:r>
              <a:rPr lang="fr-FR" sz="2400" b="1" kern="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et Performance </a:t>
            </a:r>
            <a:r>
              <a:rPr lang="fr-FR" sz="2400" b="1" kern="1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Status</a:t>
            </a:r>
            <a:r>
              <a:rPr lang="fr-FR" sz="2400" b="1" kern="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571500" indent="-571500" algn="just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fr-FR" sz="2400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fr-FR" sz="2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omorbidités cardiopulmonaires = 2 patients.</a:t>
            </a:r>
          </a:p>
          <a:p>
            <a:pPr marL="571500" indent="-571500" algn="just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fr-FR" sz="2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 performance </a:t>
            </a:r>
            <a:r>
              <a:rPr lang="fr-FR" sz="24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status</a:t>
            </a:r>
            <a:r>
              <a:rPr lang="fr-FR" sz="2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inférieur à 2 = 3 patients</a:t>
            </a:r>
            <a:r>
              <a:rPr lang="fr-FR" sz="2400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571500" indent="-571500" algn="just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endParaRPr lang="fr-FR" sz="24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fr-FR" sz="2400" b="1" kern="1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Comrobidités</a:t>
            </a:r>
            <a:r>
              <a:rPr lang="fr-FR" sz="2400" b="1" kern="1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et Performance </a:t>
            </a:r>
            <a:r>
              <a:rPr lang="fr-FR" sz="2400" b="1" kern="1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Status</a:t>
            </a:r>
            <a:r>
              <a:rPr lang="fr-FR" sz="2400" b="1" kern="1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571500" indent="-571500" algn="just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fr-FR" sz="2400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fr-FR" sz="2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dénopathie : 12 patients (71%)</a:t>
            </a:r>
            <a:r>
              <a:rPr lang="fr-FR" sz="2400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: * </a:t>
            </a:r>
            <a:r>
              <a:rPr lang="fr-FR" sz="2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cervicale : 10 patients </a:t>
            </a:r>
            <a:r>
              <a:rPr lang="fr-FR" sz="2400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* </a:t>
            </a:r>
            <a:r>
              <a:rPr lang="fr-FR" sz="2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inguinale : 2 patients.</a:t>
            </a:r>
          </a:p>
          <a:p>
            <a:pPr marL="571500" indent="-571500" algn="just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fr-FR" sz="2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AEG : 3 patients</a:t>
            </a:r>
          </a:p>
          <a:p>
            <a:pPr marL="571500" indent="-571500" algn="just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fr-FR" sz="2400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fr-FR" sz="2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ouleurs abdominales :1 patient </a:t>
            </a:r>
            <a:endParaRPr lang="fr-FR" sz="2400" kern="1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71500" indent="-571500" algn="just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fr-FR" sz="2400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fr-FR" sz="2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yspnée : 1 patient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fr-FR" sz="2400" kern="1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fr-FR" sz="2400" b="1" kern="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Caractéristiques</a:t>
            </a:r>
            <a:r>
              <a:rPr lang="fr-FR" sz="2400" b="1" kern="1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histologiques et immunohistochimiques:</a:t>
            </a:r>
            <a:endParaRPr lang="fr-FR" sz="24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71500" indent="-571500" algn="just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fr-FR" sz="2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LH classique </a:t>
            </a:r>
            <a:r>
              <a:rPr lang="fr-FR" sz="24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scléro</a:t>
            </a:r>
            <a:r>
              <a:rPr lang="fr-FR" sz="2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-nodulaire</a:t>
            </a:r>
            <a:r>
              <a:rPr lang="fr-FR" sz="2400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: </a:t>
            </a:r>
            <a:r>
              <a:rPr lang="fr-FR" sz="2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13 patients (76,5%)</a:t>
            </a:r>
          </a:p>
        </p:txBody>
      </p:sp>
      <p:sp>
        <p:nvSpPr>
          <p:cNvPr id="6" name="Organigramme : Données stockées 5">
            <a:extLst>
              <a:ext uri="{FF2B5EF4-FFF2-40B4-BE49-F238E27FC236}">
                <a16:creationId xmlns:a16="http://schemas.microsoft.com/office/drawing/2014/main" id="{6CD93079-AE51-5BA4-709E-8034FBFC2B11}"/>
              </a:ext>
            </a:extLst>
          </p:cNvPr>
          <p:cNvSpPr/>
          <p:nvPr/>
        </p:nvSpPr>
        <p:spPr>
          <a:xfrm rot="10800000">
            <a:off x="947648" y="532015"/>
            <a:ext cx="5037515" cy="1377108"/>
          </a:xfrm>
          <a:prstGeom prst="flowChartOnlineStorag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" name="Organigramme : Données stockées 6">
            <a:extLst>
              <a:ext uri="{FF2B5EF4-FFF2-40B4-BE49-F238E27FC236}">
                <a16:creationId xmlns:a16="http://schemas.microsoft.com/office/drawing/2014/main" id="{9E110BCA-85B4-37DF-5E74-5F126AF75C80}"/>
              </a:ext>
            </a:extLst>
          </p:cNvPr>
          <p:cNvSpPr/>
          <p:nvPr/>
        </p:nvSpPr>
        <p:spPr>
          <a:xfrm rot="10800000">
            <a:off x="5735780" y="532014"/>
            <a:ext cx="5037514" cy="1377108"/>
          </a:xfrm>
          <a:prstGeom prst="flowChartOnlineStorag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Organigramme : Données stockées 7">
            <a:extLst>
              <a:ext uri="{FF2B5EF4-FFF2-40B4-BE49-F238E27FC236}">
                <a16:creationId xmlns:a16="http://schemas.microsoft.com/office/drawing/2014/main" id="{4C28DE43-D5C0-0BBF-1C4C-F4C99E241BAE}"/>
              </a:ext>
            </a:extLst>
          </p:cNvPr>
          <p:cNvSpPr/>
          <p:nvPr/>
        </p:nvSpPr>
        <p:spPr>
          <a:xfrm rot="10800000">
            <a:off x="10523910" y="532012"/>
            <a:ext cx="5037513" cy="1377108"/>
          </a:xfrm>
          <a:prstGeom prst="flowChartOnlineStorag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Organigramme : Données stockées 8">
            <a:extLst>
              <a:ext uri="{FF2B5EF4-FFF2-40B4-BE49-F238E27FC236}">
                <a16:creationId xmlns:a16="http://schemas.microsoft.com/office/drawing/2014/main" id="{4CE6C779-D6AD-0CFA-2EE1-3E4C5EE25F2B}"/>
              </a:ext>
            </a:extLst>
          </p:cNvPr>
          <p:cNvSpPr/>
          <p:nvPr/>
        </p:nvSpPr>
        <p:spPr>
          <a:xfrm rot="10800000">
            <a:off x="15580821" y="532013"/>
            <a:ext cx="5037512" cy="1377108"/>
          </a:xfrm>
          <a:prstGeom prst="flowChartOnlineStorag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485EDCF4-7C72-274D-2C9F-6B24398CC4F8}"/>
              </a:ext>
            </a:extLst>
          </p:cNvPr>
          <p:cNvSpPr txBox="1"/>
          <p:nvPr/>
        </p:nvSpPr>
        <p:spPr>
          <a:xfrm>
            <a:off x="1828799" y="964277"/>
            <a:ext cx="4156364" cy="4704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400" b="1" dirty="0">
                <a:solidFill>
                  <a:srgbClr val="222222"/>
                </a:solidFill>
                <a:latin typeface="Arial" panose="020B0604020202020204" pitchFamily="34" charset="0"/>
              </a:rPr>
              <a:t>T</a:t>
            </a:r>
            <a:r>
              <a:rPr lang="fr-FR" sz="2400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itre, auteurs et affiliations</a:t>
            </a:r>
            <a:endParaRPr lang="fr-FR" sz="2400" b="1" dirty="0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3A81F6E7-F9D0-E976-4576-422CC89CDF51}"/>
              </a:ext>
            </a:extLst>
          </p:cNvPr>
          <p:cNvSpPr txBox="1"/>
          <p:nvPr/>
        </p:nvSpPr>
        <p:spPr>
          <a:xfrm>
            <a:off x="7057504" y="964276"/>
            <a:ext cx="4156364" cy="4704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400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Patients et méthodes</a:t>
            </a:r>
            <a:endParaRPr lang="fr-FR" sz="2400" b="1" dirty="0"/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43DAA13D-E0B0-7CC1-261F-CAE91CECBA6E}"/>
              </a:ext>
            </a:extLst>
          </p:cNvPr>
          <p:cNvSpPr txBox="1"/>
          <p:nvPr/>
        </p:nvSpPr>
        <p:spPr>
          <a:xfrm>
            <a:off x="12161518" y="968691"/>
            <a:ext cx="4156364" cy="4704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400" b="1" dirty="0">
                <a:solidFill>
                  <a:srgbClr val="222222"/>
                </a:solidFill>
                <a:latin typeface="Arial" panose="020B0604020202020204" pitchFamily="34" charset="0"/>
              </a:rPr>
              <a:t>R</a:t>
            </a:r>
            <a:r>
              <a:rPr lang="fr-FR" sz="2400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ésultats</a:t>
            </a:r>
            <a:endParaRPr lang="fr-FR" sz="2400" b="1" dirty="0"/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C7E0B72E-4C65-B7E8-67DA-469579B3D1DC}"/>
              </a:ext>
            </a:extLst>
          </p:cNvPr>
          <p:cNvSpPr txBox="1"/>
          <p:nvPr/>
        </p:nvSpPr>
        <p:spPr>
          <a:xfrm>
            <a:off x="17459582" y="985317"/>
            <a:ext cx="4156364" cy="4704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400" b="1" dirty="0">
                <a:solidFill>
                  <a:srgbClr val="222222"/>
                </a:solidFill>
                <a:latin typeface="Arial" panose="020B0604020202020204" pitchFamily="34" charset="0"/>
              </a:rPr>
              <a:t>C</a:t>
            </a:r>
            <a:r>
              <a:rPr lang="fr-FR" sz="2400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onclusion</a:t>
            </a:r>
            <a:endParaRPr lang="fr-FR" sz="2400" b="1" dirty="0"/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521A7B11-9C15-E018-4E6F-20FACB164F3B}"/>
              </a:ext>
            </a:extLst>
          </p:cNvPr>
          <p:cNvSpPr txBox="1"/>
          <p:nvPr/>
        </p:nvSpPr>
        <p:spPr>
          <a:xfrm>
            <a:off x="947648" y="2433781"/>
            <a:ext cx="3640977" cy="71846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40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Résultats :</a:t>
            </a:r>
            <a:endParaRPr lang="fr-FR" sz="40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1B38ACFB-A1AD-E2AA-9684-A886392D2B0A}"/>
              </a:ext>
            </a:extLst>
          </p:cNvPr>
          <p:cNvSpPr txBox="1"/>
          <p:nvPr/>
        </p:nvSpPr>
        <p:spPr>
          <a:xfrm>
            <a:off x="11554691" y="2093786"/>
            <a:ext cx="9944876" cy="69318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fr-FR" sz="2400" b="1" kern="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Stadification </a:t>
            </a:r>
            <a:r>
              <a:rPr lang="fr-FR" sz="2400" b="1" kern="1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Ann Arbor :</a:t>
            </a:r>
          </a:p>
          <a:p>
            <a:pPr marL="571500" indent="-571500" algn="just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endParaRPr lang="fr-FR" sz="24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71500" indent="-571500" algn="just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endParaRPr lang="fr-FR" sz="2400" kern="1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71500" indent="-571500" algn="just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endParaRPr lang="fr-FR" sz="24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71500" indent="-571500" algn="just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endParaRPr lang="fr-FR" sz="2400" kern="1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fr-FR" sz="24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fr-FR" sz="2400" b="1" kern="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Répartition des patients selon le protocole MDH 2015 :</a:t>
            </a: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endParaRPr lang="fr-FR" sz="2400" b="1" kern="100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endParaRPr lang="fr-FR" sz="2400" b="1" kern="100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endParaRPr lang="fr-FR" sz="2400" b="1" kern="100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fr-FR" sz="2400" kern="1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fr-FR" sz="2400" kern="1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fr-FR" sz="24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fr-FR" sz="2400" b="1" kern="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Réponse au traitement et évolution :</a:t>
            </a:r>
          </a:p>
        </p:txBody>
      </p:sp>
      <p:pic>
        <p:nvPicPr>
          <p:cNvPr id="17" name="Image 16">
            <a:extLst>
              <a:ext uri="{FF2B5EF4-FFF2-40B4-BE49-F238E27FC236}">
                <a16:creationId xmlns:a16="http://schemas.microsoft.com/office/drawing/2014/main" id="{17376CE2-DCDE-44A7-9E7C-62513A664BF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23840" y="8906762"/>
            <a:ext cx="5320877" cy="3164843"/>
          </a:xfrm>
          <a:prstGeom prst="rect">
            <a:avLst/>
          </a:prstGeom>
        </p:spPr>
      </p:pic>
      <p:sp>
        <p:nvSpPr>
          <p:cNvPr id="15" name="ZoneTexte 14">
            <a:extLst>
              <a:ext uri="{FF2B5EF4-FFF2-40B4-BE49-F238E27FC236}">
                <a16:creationId xmlns:a16="http://schemas.microsoft.com/office/drawing/2014/main" id="{7D453DAE-D8E8-3CDC-6834-90C07B13BE10}"/>
              </a:ext>
            </a:extLst>
          </p:cNvPr>
          <p:cNvSpPr txBox="1"/>
          <p:nvPr/>
        </p:nvSpPr>
        <p:spPr>
          <a:xfrm>
            <a:off x="3906981" y="3390262"/>
            <a:ext cx="4821319" cy="22262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Médiane : 65 ans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Extrêmes : 61-87 ans </a:t>
            </a:r>
            <a:endParaRPr lang="fr-FR" sz="2400" kern="1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r-FR" sz="2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Entre 60  et 70 ans : 16 patients</a:t>
            </a:r>
          </a:p>
          <a:p>
            <a:pPr marL="742950" lvl="1" indent="-285750" algn="just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r-FR" sz="2400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Sup à 70 ans : 1 patient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CDB54FF8-EF71-B158-A333-E13A60608EBD}"/>
              </a:ext>
            </a:extLst>
          </p:cNvPr>
          <p:cNvSpPr txBox="1"/>
          <p:nvPr/>
        </p:nvSpPr>
        <p:spPr>
          <a:xfrm>
            <a:off x="8487964" y="3390258"/>
            <a:ext cx="3066727" cy="16879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Sexe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sex-ratio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2,4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fr-FR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" name="Image 19">
            <a:extLst>
              <a:ext uri="{FF2B5EF4-FFF2-40B4-BE49-F238E27FC236}">
                <a16:creationId xmlns:a16="http://schemas.microsoft.com/office/drawing/2014/main" id="{A6F9CB2C-9B00-2380-2711-7B4701AEA44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13879" y="4564086"/>
            <a:ext cx="2014895" cy="1237092"/>
          </a:xfrm>
          <a:prstGeom prst="rect">
            <a:avLst/>
          </a:prstGeom>
        </p:spPr>
      </p:pic>
      <p:pic>
        <p:nvPicPr>
          <p:cNvPr id="21" name="Image 20">
            <a:extLst>
              <a:ext uri="{FF2B5EF4-FFF2-40B4-BE49-F238E27FC236}">
                <a16:creationId xmlns:a16="http://schemas.microsoft.com/office/drawing/2014/main" id="{B954BA00-EFCF-9A03-7020-F9F64532C9B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61425" y="3390258"/>
            <a:ext cx="2357438" cy="2338388"/>
          </a:xfrm>
          <a:prstGeom prst="rect">
            <a:avLst/>
          </a:prstGeom>
        </p:spPr>
      </p:pic>
      <p:sp>
        <p:nvSpPr>
          <p:cNvPr id="22" name="ZoneTexte 21">
            <a:extLst>
              <a:ext uri="{FF2B5EF4-FFF2-40B4-BE49-F238E27FC236}">
                <a16:creationId xmlns:a16="http://schemas.microsoft.com/office/drawing/2014/main" id="{AAA1E1E0-51AA-70B9-308E-5BCB33833E82}"/>
              </a:ext>
            </a:extLst>
          </p:cNvPr>
          <p:cNvSpPr txBox="1"/>
          <p:nvPr/>
        </p:nvSpPr>
        <p:spPr>
          <a:xfrm>
            <a:off x="1911985" y="4034027"/>
            <a:ext cx="1221423" cy="938719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5500" dirty="0">
                <a:latin typeface="Roboto Condensed" panose="020B0604020202020204" charset="0"/>
                <a:ea typeface="Roboto Condensed" panose="020B0604020202020204" charset="0"/>
              </a:rPr>
              <a:t>17</a:t>
            </a:r>
          </a:p>
        </p:txBody>
      </p:sp>
      <p:graphicFrame>
        <p:nvGraphicFramePr>
          <p:cNvPr id="24" name="Tableau 23">
            <a:extLst>
              <a:ext uri="{FF2B5EF4-FFF2-40B4-BE49-F238E27FC236}">
                <a16:creationId xmlns:a16="http://schemas.microsoft.com/office/drawing/2014/main" id="{28DAF2DA-B942-A992-A9E9-9DD5FA6D9B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3127585"/>
              </p:ext>
            </p:extLst>
          </p:nvPr>
        </p:nvGraphicFramePr>
        <p:xfrm>
          <a:off x="12657488" y="2590273"/>
          <a:ext cx="6698916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0594">
                  <a:extLst>
                    <a:ext uri="{9D8B030D-6E8A-4147-A177-3AD203B41FA5}">
                      <a16:colId xmlns:a16="http://schemas.microsoft.com/office/drawing/2014/main" val="858657733"/>
                    </a:ext>
                  </a:extLst>
                </a:gridCol>
                <a:gridCol w="1363855">
                  <a:extLst>
                    <a:ext uri="{9D8B030D-6E8A-4147-A177-3AD203B41FA5}">
                      <a16:colId xmlns:a16="http://schemas.microsoft.com/office/drawing/2014/main" val="2916450413"/>
                    </a:ext>
                  </a:extLst>
                </a:gridCol>
                <a:gridCol w="3124467">
                  <a:extLst>
                    <a:ext uri="{9D8B030D-6E8A-4147-A177-3AD203B41FA5}">
                      <a16:colId xmlns:a16="http://schemas.microsoft.com/office/drawing/2014/main" val="1092680472"/>
                    </a:ext>
                  </a:extLst>
                </a:gridCol>
              </a:tblGrid>
              <a:tr h="390851">
                <a:tc>
                  <a:txBody>
                    <a:bodyPr/>
                    <a:lstStyle/>
                    <a:p>
                      <a:r>
                        <a:rPr lang="fr-FR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Stade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Effectif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Pourcentage (%)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1789951"/>
                  </a:ext>
                </a:extLst>
              </a:tr>
              <a:tr h="390851">
                <a:tc>
                  <a:txBody>
                    <a:bodyPr/>
                    <a:lstStyle/>
                    <a:p>
                      <a:r>
                        <a:rPr lang="fr-FR" sz="2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stade I</a:t>
                      </a:r>
                      <a:endParaRPr lang="fr-F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</a:t>
                      </a:r>
                      <a:endParaRPr lang="fr-F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fr-F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5844656"/>
                  </a:ext>
                </a:extLst>
              </a:tr>
              <a:tr h="390851">
                <a:tc>
                  <a:txBody>
                    <a:bodyPr/>
                    <a:lstStyle/>
                    <a:p>
                      <a:r>
                        <a:rPr lang="fr-FR" sz="2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stade II</a:t>
                      </a:r>
                      <a:endParaRPr lang="fr-F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fr-F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</a:t>
                      </a:r>
                      <a:endParaRPr lang="fr-F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9766134"/>
                  </a:ext>
                </a:extLst>
              </a:tr>
              <a:tr h="390851">
                <a:tc>
                  <a:txBody>
                    <a:bodyPr/>
                    <a:lstStyle/>
                    <a:p>
                      <a:r>
                        <a:rPr lang="fr-FR" sz="2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stade III </a:t>
                      </a:r>
                      <a:endParaRPr lang="fr-F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fr-F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fr-F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2210996"/>
                  </a:ext>
                </a:extLst>
              </a:tr>
              <a:tr h="390851">
                <a:tc>
                  <a:txBody>
                    <a:bodyPr/>
                    <a:lstStyle/>
                    <a:p>
                      <a:r>
                        <a:rPr lang="fr-FR" sz="2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stade IV</a:t>
                      </a:r>
                      <a:endParaRPr lang="fr-F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fr-F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</a:t>
                      </a:r>
                      <a:endParaRPr lang="fr-F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9121230"/>
                  </a:ext>
                </a:extLst>
              </a:tr>
            </a:tbl>
          </a:graphicData>
        </a:graphic>
      </p:graphicFrame>
      <p:graphicFrame>
        <p:nvGraphicFramePr>
          <p:cNvPr id="26" name="Graphique 25">
            <a:extLst>
              <a:ext uri="{FF2B5EF4-FFF2-40B4-BE49-F238E27FC236}">
                <a16:creationId xmlns:a16="http://schemas.microsoft.com/office/drawing/2014/main" id="{888D7209-585E-FF06-F01D-988FC22ED0E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36609218"/>
              </p:ext>
            </p:extLst>
          </p:nvPr>
        </p:nvGraphicFramePr>
        <p:xfrm>
          <a:off x="13705824" y="5801178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28" name="ZoneTexte 27">
            <a:extLst>
              <a:ext uri="{FF2B5EF4-FFF2-40B4-BE49-F238E27FC236}">
                <a16:creationId xmlns:a16="http://schemas.microsoft.com/office/drawing/2014/main" id="{4A57E549-AB35-ECE1-CC6B-52307C1BB25B}"/>
              </a:ext>
            </a:extLst>
          </p:cNvPr>
          <p:cNvSpPr txBox="1"/>
          <p:nvPr/>
        </p:nvSpPr>
        <p:spPr>
          <a:xfrm>
            <a:off x="14540040" y="5492975"/>
            <a:ext cx="1191357" cy="5305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2800" b="1" dirty="0"/>
              <a:t>76,5%</a:t>
            </a:r>
            <a:endParaRPr lang="fr-FR" sz="2800" b="1" kern="100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1A3E2910-2A4D-6C38-F5A8-B0B88F89161B}"/>
              </a:ext>
            </a:extLst>
          </p:cNvPr>
          <p:cNvSpPr txBox="1"/>
          <p:nvPr/>
        </p:nvSpPr>
        <p:spPr>
          <a:xfrm>
            <a:off x="16529444" y="7048158"/>
            <a:ext cx="1191357" cy="5305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2800" b="1" dirty="0"/>
              <a:t>23,5%</a:t>
            </a:r>
            <a:endParaRPr lang="fr-FR" sz="2800" b="1" kern="100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995DE1A3-BDFE-3338-687A-546C47D47FC7}"/>
              </a:ext>
            </a:extLst>
          </p:cNvPr>
          <p:cNvSpPr txBox="1"/>
          <p:nvPr/>
        </p:nvSpPr>
        <p:spPr>
          <a:xfrm>
            <a:off x="16258650" y="5492975"/>
            <a:ext cx="119135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3200" b="1" kern="10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AVD</a:t>
            </a:r>
            <a:r>
              <a:rPr lang="fr-FR" sz="3200" b="1" kern="100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fr-FR" sz="3200" b="1" dirty="0">
              <a:solidFill>
                <a:srgbClr val="7030A0"/>
              </a:solidFill>
            </a:endParaRPr>
          </a:p>
        </p:txBody>
      </p:sp>
      <p:sp>
        <p:nvSpPr>
          <p:cNvPr id="32" name="ZoneTexte 31">
            <a:extLst>
              <a:ext uri="{FF2B5EF4-FFF2-40B4-BE49-F238E27FC236}">
                <a16:creationId xmlns:a16="http://schemas.microsoft.com/office/drawing/2014/main" id="{32D2266E-5FA4-236A-3020-43EF335D4F0F}"/>
              </a:ext>
            </a:extLst>
          </p:cNvPr>
          <p:cNvSpPr txBox="1"/>
          <p:nvPr/>
        </p:nvSpPr>
        <p:spPr>
          <a:xfrm>
            <a:off x="18283031" y="7021067"/>
            <a:ext cx="160249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3200" b="1" kern="10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COPP</a:t>
            </a:r>
            <a:endParaRPr lang="fr-FR" sz="3200" b="1" dirty="0">
              <a:solidFill>
                <a:srgbClr val="7030A0"/>
              </a:solidFill>
            </a:endParaRPr>
          </a:p>
        </p:txBody>
      </p:sp>
      <p:sp>
        <p:nvSpPr>
          <p:cNvPr id="33" name="Flèche : droite 32">
            <a:extLst>
              <a:ext uri="{FF2B5EF4-FFF2-40B4-BE49-F238E27FC236}">
                <a16:creationId xmlns:a16="http://schemas.microsoft.com/office/drawing/2014/main" id="{31D570AF-03EB-349E-C119-95D620936FB0}"/>
              </a:ext>
            </a:extLst>
          </p:cNvPr>
          <p:cNvSpPr/>
          <p:nvPr/>
        </p:nvSpPr>
        <p:spPr>
          <a:xfrm>
            <a:off x="15649680" y="5578596"/>
            <a:ext cx="588643" cy="238206"/>
          </a:xfrm>
          <a:prstGeom prst="rightArrow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rgbClr val="7030A0"/>
                </a:solidFill>
              </a:ln>
              <a:solidFill>
                <a:srgbClr val="7030A0"/>
              </a:solidFill>
            </a:endParaRPr>
          </a:p>
        </p:txBody>
      </p:sp>
      <p:sp>
        <p:nvSpPr>
          <p:cNvPr id="34" name="Flèche : droite 33">
            <a:extLst>
              <a:ext uri="{FF2B5EF4-FFF2-40B4-BE49-F238E27FC236}">
                <a16:creationId xmlns:a16="http://schemas.microsoft.com/office/drawing/2014/main" id="{41337052-7ADB-ECAE-6930-AF0DC9293B20}"/>
              </a:ext>
            </a:extLst>
          </p:cNvPr>
          <p:cNvSpPr/>
          <p:nvPr/>
        </p:nvSpPr>
        <p:spPr>
          <a:xfrm>
            <a:off x="17720801" y="7164870"/>
            <a:ext cx="588643" cy="238206"/>
          </a:xfrm>
          <a:prstGeom prst="rightArrow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rgbClr val="7030A0"/>
                </a:solidFill>
              </a:ln>
              <a:solidFill>
                <a:srgbClr val="7030A0"/>
              </a:solidFill>
            </a:endParaRPr>
          </a:p>
        </p:txBody>
      </p:sp>
      <p:sp>
        <p:nvSpPr>
          <p:cNvPr id="35" name="ZoneTexte 34">
            <a:extLst>
              <a:ext uri="{FF2B5EF4-FFF2-40B4-BE49-F238E27FC236}">
                <a16:creationId xmlns:a16="http://schemas.microsoft.com/office/drawing/2014/main" id="{18B8CB14-7BB6-BB8B-3A3A-8DF5CE2123F3}"/>
              </a:ext>
            </a:extLst>
          </p:cNvPr>
          <p:cNvSpPr txBox="1"/>
          <p:nvPr/>
        </p:nvSpPr>
        <p:spPr>
          <a:xfrm>
            <a:off x="14718885" y="6856763"/>
            <a:ext cx="930795" cy="5305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2800" b="1" dirty="0">
                <a:solidFill>
                  <a:schemeClr val="bg1"/>
                </a:solidFill>
              </a:rPr>
              <a:t>G4</a:t>
            </a:r>
            <a:endParaRPr lang="fr-FR" sz="2800" b="1" kern="100" dirty="0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6" name="ZoneTexte 35">
            <a:extLst>
              <a:ext uri="{FF2B5EF4-FFF2-40B4-BE49-F238E27FC236}">
                <a16:creationId xmlns:a16="http://schemas.microsoft.com/office/drawing/2014/main" id="{74580BDD-8EF1-15F7-69E9-F0C265404AF5}"/>
              </a:ext>
            </a:extLst>
          </p:cNvPr>
          <p:cNvSpPr txBox="1"/>
          <p:nvPr/>
        </p:nvSpPr>
        <p:spPr>
          <a:xfrm>
            <a:off x="16790006" y="7638628"/>
            <a:ext cx="930795" cy="5305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2800" b="1" dirty="0">
                <a:solidFill>
                  <a:schemeClr val="bg1"/>
                </a:solidFill>
              </a:rPr>
              <a:t>G5</a:t>
            </a:r>
            <a:endParaRPr lang="fr-FR" sz="2800" b="1" kern="100" dirty="0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0" name="ZoneTexte 39">
            <a:extLst>
              <a:ext uri="{FF2B5EF4-FFF2-40B4-BE49-F238E27FC236}">
                <a16:creationId xmlns:a16="http://schemas.microsoft.com/office/drawing/2014/main" id="{5C8B1BB7-05DF-5F81-5286-2735BDD55901}"/>
              </a:ext>
            </a:extLst>
          </p:cNvPr>
          <p:cNvSpPr txBox="1"/>
          <p:nvPr/>
        </p:nvSpPr>
        <p:spPr>
          <a:xfrm>
            <a:off x="11532947" y="9025620"/>
            <a:ext cx="4966399" cy="27445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fr-FR" sz="2400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fr-FR" sz="2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patients (1 G4 et 1 G5): PDV avant le début de la chimiothérapie</a:t>
            </a:r>
            <a:endParaRPr lang="fr-FR" sz="2400" kern="1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fr-FR" sz="2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10 patients (9 G4 et 1 G5) : RC</a:t>
            </a: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fr-FR" sz="2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 patients : progression (AVD) </a:t>
            </a:r>
            <a:r>
              <a:rPr lang="fr-FR" sz="2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 COPP  </a:t>
            </a:r>
            <a:r>
              <a:rPr lang="fr-FR" sz="2400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E</a:t>
            </a:r>
            <a:r>
              <a:rPr lang="fr-FR" sz="2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chec </a:t>
            </a:r>
            <a:endParaRPr lang="fr-FR" sz="24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fr-FR" sz="2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 patients : DCD en thérapie.</a:t>
            </a:r>
          </a:p>
        </p:txBody>
      </p:sp>
      <p:sp>
        <p:nvSpPr>
          <p:cNvPr id="42" name="ZoneTexte 41">
            <a:extLst>
              <a:ext uri="{FF2B5EF4-FFF2-40B4-BE49-F238E27FC236}">
                <a16:creationId xmlns:a16="http://schemas.microsoft.com/office/drawing/2014/main" id="{10E20348-FE54-69D1-BD0B-242FAB887D8F}"/>
              </a:ext>
            </a:extLst>
          </p:cNvPr>
          <p:cNvSpPr txBox="1"/>
          <p:nvPr/>
        </p:nvSpPr>
        <p:spPr>
          <a:xfrm>
            <a:off x="17212931" y="5462059"/>
            <a:ext cx="145711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3200" b="1" kern="100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 RT</a:t>
            </a:r>
            <a:endParaRPr lang="fr-FR" sz="3200" dirty="0"/>
          </a:p>
        </p:txBody>
      </p:sp>
      <p:sp>
        <p:nvSpPr>
          <p:cNvPr id="44" name="ZoneTexte 43">
            <a:extLst>
              <a:ext uri="{FF2B5EF4-FFF2-40B4-BE49-F238E27FC236}">
                <a16:creationId xmlns:a16="http://schemas.microsoft.com/office/drawing/2014/main" id="{F125981C-F039-A2F4-5026-F8193B01F684}"/>
              </a:ext>
            </a:extLst>
          </p:cNvPr>
          <p:cNvSpPr txBox="1"/>
          <p:nvPr/>
        </p:nvSpPr>
        <p:spPr>
          <a:xfrm>
            <a:off x="18984668" y="5462059"/>
            <a:ext cx="227850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000" b="1" kern="100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des SIA: 4 patients </a:t>
            </a:r>
            <a:endParaRPr lang="fr-FR" sz="2000" dirty="0"/>
          </a:p>
        </p:txBody>
      </p:sp>
      <p:sp>
        <p:nvSpPr>
          <p:cNvPr id="45" name="ZoneTexte 44">
            <a:extLst>
              <a:ext uri="{FF2B5EF4-FFF2-40B4-BE49-F238E27FC236}">
                <a16:creationId xmlns:a16="http://schemas.microsoft.com/office/drawing/2014/main" id="{18E49180-A84C-F27D-671A-DA3605780A4F}"/>
              </a:ext>
            </a:extLst>
          </p:cNvPr>
          <p:cNvSpPr txBox="1"/>
          <p:nvPr/>
        </p:nvSpPr>
        <p:spPr>
          <a:xfrm>
            <a:off x="19002369" y="5877695"/>
            <a:ext cx="241528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000" b="1" kern="100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des SR: 2 patients </a:t>
            </a:r>
            <a:endParaRPr lang="fr-FR" sz="2000" dirty="0"/>
          </a:p>
        </p:txBody>
      </p:sp>
      <p:sp>
        <p:nvSpPr>
          <p:cNvPr id="46" name="Flèche : droite 45">
            <a:extLst>
              <a:ext uri="{FF2B5EF4-FFF2-40B4-BE49-F238E27FC236}">
                <a16:creationId xmlns:a16="http://schemas.microsoft.com/office/drawing/2014/main" id="{A86DCC49-5650-9843-B821-626CBF524F01}"/>
              </a:ext>
            </a:extLst>
          </p:cNvPr>
          <p:cNvSpPr/>
          <p:nvPr/>
        </p:nvSpPr>
        <p:spPr>
          <a:xfrm rot="753668">
            <a:off x="18284563" y="5886064"/>
            <a:ext cx="758110" cy="153164"/>
          </a:xfrm>
          <a:prstGeom prst="rightArrow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rgbClr val="7030A0"/>
                </a:solidFill>
              </a:ln>
              <a:solidFill>
                <a:srgbClr val="7030A0"/>
              </a:solidFill>
            </a:endParaRPr>
          </a:p>
        </p:txBody>
      </p:sp>
      <p:sp>
        <p:nvSpPr>
          <p:cNvPr id="47" name="Flèche : droite 46">
            <a:extLst>
              <a:ext uri="{FF2B5EF4-FFF2-40B4-BE49-F238E27FC236}">
                <a16:creationId xmlns:a16="http://schemas.microsoft.com/office/drawing/2014/main" id="{AE27262C-7FD2-48A3-8266-AF7F4121A6C4}"/>
              </a:ext>
            </a:extLst>
          </p:cNvPr>
          <p:cNvSpPr/>
          <p:nvPr/>
        </p:nvSpPr>
        <p:spPr>
          <a:xfrm rot="20722302">
            <a:off x="18267518" y="5607455"/>
            <a:ext cx="756312" cy="141479"/>
          </a:xfrm>
          <a:prstGeom prst="rightArrow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ln>
                <a:solidFill>
                  <a:srgbClr val="7030A0"/>
                </a:solidFill>
              </a:ln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1892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1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1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1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5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0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3" dur="1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8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8" dur="500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1" dur="500"/>
                                        <p:tgtEl>
                                          <p:spTgt spid="1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/>
      <p:bldP spid="19" grpId="0"/>
      <p:bldP spid="22" grpId="0" animBg="1"/>
      <p:bldGraphic spid="26" grpId="0">
        <p:bldAsOne/>
      </p:bldGraphic>
      <p:bldP spid="28" grpId="0"/>
      <p:bldP spid="29" grpId="0"/>
      <p:bldP spid="31" grpId="0"/>
      <p:bldP spid="32" grpId="0"/>
      <p:bldP spid="33" grpId="0" animBg="1"/>
      <p:bldP spid="34" grpId="0" animBg="1"/>
      <p:bldP spid="40" grpId="0"/>
      <p:bldP spid="42" grpId="0"/>
      <p:bldP spid="44" grpId="0"/>
      <p:bldP spid="45" grpId="0"/>
      <p:bldP spid="46" grpId="0" animBg="1"/>
      <p:bldP spid="4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989F8D1-1800-211C-6DE1-9616E504F82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>
            <a:extLst>
              <a:ext uri="{FF2B5EF4-FFF2-40B4-BE49-F238E27FC236}">
                <a16:creationId xmlns:a16="http://schemas.microsoft.com/office/drawing/2014/main" id="{35805A30-34C1-810C-21E9-740248290A67}"/>
              </a:ext>
            </a:extLst>
          </p:cNvPr>
          <p:cNvSpPr txBox="1"/>
          <p:nvPr/>
        </p:nvSpPr>
        <p:spPr>
          <a:xfrm>
            <a:off x="2839853" y="4620973"/>
            <a:ext cx="17506605" cy="44178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71500" indent="-571500" algn="just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fr-FR" sz="3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Notre étude souligne les défis cliniques associés à la prise en charge du LH chez les patients âgés.</a:t>
            </a:r>
          </a:p>
          <a:p>
            <a:pPr marL="571500" indent="-571500" algn="just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fr-FR" sz="3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Malgré l'absence de facteurs de risque de mauvais pronostic dans notre population, les résultats observés restent préoccupants.</a:t>
            </a:r>
            <a:endParaRPr lang="fr-FR" sz="3600" kern="1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71500" indent="-571500" algn="just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fr-FR" sz="3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D'autres études sont nécessaires pour développer des thérapeutiques curatives plus efficaces et moins toxiques, afin d'améliorer les résultats et la qualité de vie de cette population vulnérable.</a:t>
            </a:r>
            <a:endParaRPr lang="fr-FR" sz="3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Organigramme : Données stockées 7">
            <a:extLst>
              <a:ext uri="{FF2B5EF4-FFF2-40B4-BE49-F238E27FC236}">
                <a16:creationId xmlns:a16="http://schemas.microsoft.com/office/drawing/2014/main" id="{514BA301-91E9-01DB-88FD-8BFF1464D39A}"/>
              </a:ext>
            </a:extLst>
          </p:cNvPr>
          <p:cNvSpPr/>
          <p:nvPr/>
        </p:nvSpPr>
        <p:spPr>
          <a:xfrm rot="10800000">
            <a:off x="947648" y="532015"/>
            <a:ext cx="5037515" cy="1377108"/>
          </a:xfrm>
          <a:prstGeom prst="flowChartOnlineStorag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9" name="Organigramme : Données stockées 8">
            <a:extLst>
              <a:ext uri="{FF2B5EF4-FFF2-40B4-BE49-F238E27FC236}">
                <a16:creationId xmlns:a16="http://schemas.microsoft.com/office/drawing/2014/main" id="{66BA8622-2D42-BF29-5A89-2D863BAD4244}"/>
              </a:ext>
            </a:extLst>
          </p:cNvPr>
          <p:cNvSpPr/>
          <p:nvPr/>
        </p:nvSpPr>
        <p:spPr>
          <a:xfrm rot="10800000">
            <a:off x="5735780" y="532014"/>
            <a:ext cx="5037514" cy="1377108"/>
          </a:xfrm>
          <a:prstGeom prst="flowChartOnlineStorag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Organigramme : Données stockées 9">
            <a:extLst>
              <a:ext uri="{FF2B5EF4-FFF2-40B4-BE49-F238E27FC236}">
                <a16:creationId xmlns:a16="http://schemas.microsoft.com/office/drawing/2014/main" id="{A3249825-BEBA-AB52-3C1A-4CF77110A662}"/>
              </a:ext>
            </a:extLst>
          </p:cNvPr>
          <p:cNvSpPr/>
          <p:nvPr/>
        </p:nvSpPr>
        <p:spPr>
          <a:xfrm rot="10800000">
            <a:off x="10523910" y="532012"/>
            <a:ext cx="5037513" cy="1377108"/>
          </a:xfrm>
          <a:prstGeom prst="flowChartOnlineStorag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Organigramme : Données stockées 10">
            <a:extLst>
              <a:ext uri="{FF2B5EF4-FFF2-40B4-BE49-F238E27FC236}">
                <a16:creationId xmlns:a16="http://schemas.microsoft.com/office/drawing/2014/main" id="{BA9F7EF2-7EB7-3A80-89FE-CF923C0E0B84}"/>
              </a:ext>
            </a:extLst>
          </p:cNvPr>
          <p:cNvSpPr/>
          <p:nvPr/>
        </p:nvSpPr>
        <p:spPr>
          <a:xfrm rot="10800000">
            <a:off x="15580821" y="532013"/>
            <a:ext cx="5037512" cy="1377108"/>
          </a:xfrm>
          <a:prstGeom prst="flowChartOnlineStorag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C6B50981-B003-CDFB-0932-E0B81C590583}"/>
              </a:ext>
            </a:extLst>
          </p:cNvPr>
          <p:cNvSpPr txBox="1"/>
          <p:nvPr/>
        </p:nvSpPr>
        <p:spPr>
          <a:xfrm>
            <a:off x="1828799" y="964277"/>
            <a:ext cx="4156364" cy="4704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400" b="1" dirty="0">
                <a:solidFill>
                  <a:srgbClr val="222222"/>
                </a:solidFill>
                <a:latin typeface="Arial" panose="020B0604020202020204" pitchFamily="34" charset="0"/>
              </a:rPr>
              <a:t>T</a:t>
            </a:r>
            <a:r>
              <a:rPr lang="fr-FR" sz="2400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itre, auteurs et affiliations</a:t>
            </a:r>
            <a:endParaRPr lang="fr-FR" sz="2400" b="1" dirty="0"/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3AA8020C-32F9-633B-26D2-3C45FE6283BE}"/>
              </a:ext>
            </a:extLst>
          </p:cNvPr>
          <p:cNvSpPr txBox="1"/>
          <p:nvPr/>
        </p:nvSpPr>
        <p:spPr>
          <a:xfrm>
            <a:off x="7057504" y="964276"/>
            <a:ext cx="4156364" cy="4704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400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Patients et méthodes</a:t>
            </a:r>
            <a:endParaRPr lang="fr-FR" sz="2400" b="1" dirty="0"/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2746EAD6-0AD2-95DD-9205-36A810C845B9}"/>
              </a:ext>
            </a:extLst>
          </p:cNvPr>
          <p:cNvSpPr txBox="1"/>
          <p:nvPr/>
        </p:nvSpPr>
        <p:spPr>
          <a:xfrm>
            <a:off x="12161518" y="968691"/>
            <a:ext cx="4156364" cy="4704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400" b="1" dirty="0">
                <a:solidFill>
                  <a:srgbClr val="222222"/>
                </a:solidFill>
                <a:latin typeface="Arial" panose="020B0604020202020204" pitchFamily="34" charset="0"/>
              </a:rPr>
              <a:t>R</a:t>
            </a:r>
            <a:r>
              <a:rPr lang="fr-FR" sz="2400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ésultats</a:t>
            </a:r>
            <a:endParaRPr lang="fr-FR" sz="2400" b="1" dirty="0"/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D4049B65-DB25-A526-56AE-9B7BAFA209AF}"/>
              </a:ext>
            </a:extLst>
          </p:cNvPr>
          <p:cNvSpPr txBox="1"/>
          <p:nvPr/>
        </p:nvSpPr>
        <p:spPr>
          <a:xfrm>
            <a:off x="17459582" y="985317"/>
            <a:ext cx="4156364" cy="4704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400" b="1" dirty="0">
                <a:solidFill>
                  <a:srgbClr val="222222"/>
                </a:solidFill>
                <a:latin typeface="Arial" panose="020B0604020202020204" pitchFamily="34" charset="0"/>
              </a:rPr>
              <a:t>C</a:t>
            </a:r>
            <a:r>
              <a:rPr lang="fr-FR" sz="2400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onclusion</a:t>
            </a:r>
            <a:endParaRPr lang="fr-FR" sz="2400" b="1" dirty="0"/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AB4F7A58-3774-3A12-CAD2-F82BB8AE2D3D}"/>
              </a:ext>
            </a:extLst>
          </p:cNvPr>
          <p:cNvSpPr txBox="1"/>
          <p:nvPr/>
        </p:nvSpPr>
        <p:spPr>
          <a:xfrm>
            <a:off x="947648" y="3268789"/>
            <a:ext cx="3640977" cy="71846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40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Conclusion :</a:t>
            </a:r>
            <a:endParaRPr lang="fr-FR" sz="40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9237CC93-1CD1-B806-B95F-0221F226EA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346920"/>
            <a:ext cx="2844868" cy="296591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Image 2">
            <a:extLst>
              <a:ext uri="{FF2B5EF4-FFF2-40B4-BE49-F238E27FC236}">
                <a16:creationId xmlns:a16="http://schemas.microsoft.com/office/drawing/2014/main" id="{63110F25-262E-86D0-2AF4-3AEAD9364C42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3538"/>
          <a:stretch/>
        </p:blipFill>
        <p:spPr>
          <a:xfrm>
            <a:off x="10853414" y="8312838"/>
            <a:ext cx="4892209" cy="3802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4965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245</TotalTime>
  <Words>1317</Words>
  <Application>Microsoft Office PowerPoint</Application>
  <PresentationFormat>Personnalisé</PresentationFormat>
  <Paragraphs>173</Paragraphs>
  <Slides>4</Slides>
  <Notes>4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Roboto Condensed</vt:lpstr>
      <vt:lpstr>Segoe UI</vt:lpstr>
      <vt:lpstr>Times New Roman</vt:lpstr>
      <vt:lpstr>Wingdings</vt:lpstr>
      <vt:lpstr>Thème Office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ASUS</dc:creator>
  <cp:lastModifiedBy>ASUS</cp:lastModifiedBy>
  <cp:revision>16</cp:revision>
  <dcterms:created xsi:type="dcterms:W3CDTF">2024-11-09T21:30:16Z</dcterms:created>
  <dcterms:modified xsi:type="dcterms:W3CDTF">2024-11-10T18:15:40Z</dcterms:modified>
</cp:coreProperties>
</file>