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1674138" cy="12192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25790" autoAdjust="0"/>
  </p:normalViewPr>
  <p:slideViewPr>
    <p:cSldViewPr snapToGrid="0">
      <p:cViewPr varScale="1">
        <p:scale>
          <a:sx n="12" d="100"/>
          <a:sy n="12" d="100"/>
        </p:scale>
        <p:origin x="30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travaux\LH\LH%20sujets%20ag&#233;s\Nouveau%20Feuille%20de%20calcul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Feuil1!$E$11:$E$12</c:f>
              <c:strCache>
                <c:ptCount val="2"/>
                <c:pt idx="0">
                  <c:v>4</c:v>
                </c:pt>
                <c:pt idx="1">
                  <c:v>5</c:v>
                </c:pt>
              </c:strCache>
            </c:strRef>
          </c:cat>
          <c:val>
            <c:numRef>
              <c:f>Feuil1!$F$11:$F$12</c:f>
              <c:numCache>
                <c:formatCode>###0</c:formatCode>
                <c:ptCount val="2"/>
                <c:pt idx="0">
                  <c:v>13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C0-4F61-AC8B-83C4DEE41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8119519"/>
        <c:axId val="688119999"/>
      </c:barChart>
      <c:catAx>
        <c:axId val="6881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8119999"/>
        <c:crosses val="autoZero"/>
        <c:auto val="1"/>
        <c:lblAlgn val="ctr"/>
        <c:lblOffset val="100"/>
        <c:noMultiLvlLbl val="0"/>
      </c:catAx>
      <c:valAx>
        <c:axId val="6881199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8119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3312-762F-4EBE-86DC-69223BCA0DC1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AF922-F83F-4350-8655-BB26150BCF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0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Bonjour,</a:t>
            </a:r>
          </a:p>
          <a:p>
            <a:endParaRPr lang="fr-FR" dirty="0"/>
          </a:p>
          <a:p>
            <a:r>
              <a:rPr lang="fr-FR" dirty="0"/>
              <a:t>Je suis ravie de vous présenter </a:t>
            </a:r>
            <a:r>
              <a:rPr lang="fr-FR"/>
              <a:t>aujourd'hui notre </a:t>
            </a:r>
            <a:r>
              <a:rPr lang="fr-FR" dirty="0"/>
              <a:t>travail intitulé : </a:t>
            </a:r>
            <a:r>
              <a:rPr lang="fr-FR" b="1" i="1" dirty="0"/>
              <a:t>Lymphome de Hodgkin chez les plus de 60 ans : Complexité du traitement et résultats en pratique clinique</a:t>
            </a:r>
            <a:r>
              <a:rPr lang="fr-FR" b="1" dirty="0"/>
              <a:t>.</a:t>
            </a:r>
          </a:p>
          <a:p>
            <a:r>
              <a:rPr lang="fr-FR" dirty="0"/>
              <a:t>Rédigé par moi et mes collègues : Dr </a:t>
            </a:r>
            <a:r>
              <a:rPr lang="fr-FR" dirty="0" err="1"/>
              <a:t>Kmar</a:t>
            </a:r>
            <a:r>
              <a:rPr lang="fr-FR" dirty="0"/>
              <a:t> </a:t>
            </a:r>
            <a:r>
              <a:rPr lang="fr-FR" dirty="0" err="1"/>
              <a:t>Mrad</a:t>
            </a:r>
            <a:r>
              <a:rPr lang="fr-FR" dirty="0"/>
              <a:t>, Dr </a:t>
            </a:r>
            <a:r>
              <a:rPr lang="fr-FR" dirty="0" err="1"/>
              <a:t>Zaineb</a:t>
            </a:r>
            <a:r>
              <a:rPr lang="fr-FR" dirty="0"/>
              <a:t> </a:t>
            </a:r>
            <a:r>
              <a:rPr lang="fr-FR" dirty="0" err="1"/>
              <a:t>Mlayah</a:t>
            </a:r>
            <a:r>
              <a:rPr lang="fr-FR" dirty="0"/>
              <a:t>, Dr Nader Slama, Dr </a:t>
            </a:r>
            <a:r>
              <a:rPr lang="fr-FR" dirty="0" err="1"/>
              <a:t>Wiem</a:t>
            </a:r>
            <a:r>
              <a:rPr lang="fr-FR" dirty="0"/>
              <a:t> </a:t>
            </a:r>
            <a:r>
              <a:rPr lang="fr-FR" dirty="0" err="1"/>
              <a:t>Boufrikha</a:t>
            </a:r>
            <a:r>
              <a:rPr lang="fr-FR" dirty="0"/>
              <a:t>, Dr </a:t>
            </a:r>
            <a:r>
              <a:rPr lang="fr-FR" dirty="0" err="1"/>
              <a:t>Inaam</a:t>
            </a:r>
            <a:r>
              <a:rPr lang="fr-FR" dirty="0"/>
              <a:t> </a:t>
            </a:r>
            <a:r>
              <a:rPr lang="fr-FR" dirty="0" err="1"/>
              <a:t>Bizid</a:t>
            </a:r>
            <a:r>
              <a:rPr lang="fr-FR" dirty="0"/>
              <a:t>, Pr Ag Sarra </a:t>
            </a:r>
            <a:r>
              <a:rPr lang="fr-FR" dirty="0" err="1"/>
              <a:t>Boukhris</a:t>
            </a:r>
            <a:r>
              <a:rPr lang="fr-FR" dirty="0"/>
              <a:t>, et notre cher maître, Pr Mohamed </a:t>
            </a:r>
            <a:r>
              <a:rPr lang="fr-FR" dirty="0" err="1"/>
              <a:t>Adnène</a:t>
            </a:r>
            <a:r>
              <a:rPr lang="fr-FR" dirty="0"/>
              <a:t> </a:t>
            </a:r>
            <a:r>
              <a:rPr lang="fr-FR" dirty="0" err="1"/>
              <a:t>Laatiri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Je tiens à les remercier chaleureusement pour m'avoir offert cette opportunité.</a:t>
            </a:r>
          </a:p>
          <a:p>
            <a:endParaRPr lang="fr-FR" dirty="0"/>
          </a:p>
          <a:p>
            <a:r>
              <a:rPr lang="fr-FR" b="1" dirty="0"/>
              <a:t>Clic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AF922-F83F-4350-8655-BB26150BCF5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56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Comme introduction,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lymphome de Hodgkin est une hémopathie maligne lymphoïde d'origine B.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Bien qu'il puisse survenir à tout âge, il présente une distribution bimodale, avec un premier pic d'incidence vers la troisième décennie de la vie et un second pic après 60 ans.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L'objectif de la prise en charge des patients âgés atteints de LH, est d'atteindre une guérison, dans la mesure du possible.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Cependant, la prise en charge de ces patients est souvent plus complexe en raison des comorbidités associées et de leur tolérance réduite aux traitements intensifs.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fr-FR" sz="1800" b="1" dirty="0">
                <a:effectLst/>
                <a:latin typeface="Segoe UI" panose="020B0502040204020203" pitchFamily="34" charset="0"/>
              </a:rPr>
              <a:t>Pour cela , Notre travail avait pour objectif 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Notre étude vise à se concentrer sur la population âgée et à décrire les aspects cliniques et thérapeutiques du LH chez les sujets de plus de 60 ans.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 la partie patients  et méthodes 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s'agit d'une étude descriptive transversale portant sur les patients âgés de plus de 60 ans atteints de LH, suivis au service d'hématologie clinique de l'hôpital universitaire </a:t>
            </a:r>
            <a:r>
              <a:rPr lang="fr-FR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Fattouma</a:t>
            </a:r>
            <a:r>
              <a:rPr lang="fr-F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Bourguiba de Monastir durant une période de 7 ans, allant de janvier 2016 à décembre 2023.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patients ont été traités selon le protocole national MDH2015.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Pour l ’analyse  statistique, on a utilisé Le logiciel de statistique SPSS version 25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800" b="0" i="0" u="none" strike="noStrike" cap="none" dirty="0">
              <a:solidFill>
                <a:srgbClr val="000000"/>
              </a:solidFill>
              <a:effectLst/>
              <a:latin typeface="Arial"/>
              <a:ea typeface="Calibri" panose="020F0502020204030204" pitchFamily="34" charset="0"/>
              <a:cs typeface="Arial"/>
              <a:sym typeface="Arial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survie globale a été évaluée selon la méthode de Kaplan-Meier. 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AF922-F83F-4350-8655-BB26150BCF5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07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Notre étude a inclus un groupe de 17 patients.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médiane d'âge des participants était de 65 ans, avec une fourchette allant de 61 à 87 ans. Seize patients étaient âgés de 60 à 70 ans, tandis qu'un seul patient avait 87 ans.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Notre population était composée de 12 patients de sexe masculin (71%) et de 5 patientes de sexe féminin (29%), avec un sex-ratio de 2,4.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Deux patients présentaient des comorbidités cardiopulmonaires. Un performance </a:t>
            </a:r>
            <a:r>
              <a:rPr lang="fr-FR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(PS) inférieur à 2 a été observé chez 3 patients (17,6% des cas).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circonstance de découverte la plus fréquente était une adénopathie, observée chez 12 patients (71%), dont 10 avaient une localisation cervicale et 2 une localisation inguinale.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 présentation a été suivie par une altération de l'état général chez 3 patients, des douleurs abdominales chez 1 patient et une dyspnée chez 1 patient.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sous-type histologique le plus fréquent était le LH classique </a:t>
            </a:r>
            <a:r>
              <a:rPr lang="fr-FR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scléro</a:t>
            </a: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-nodulaire, retrouvé chez 13 patients (76,5% des cas).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 patients ont été stratifiés comme suit : stade I dans 1 cas (6% des cas), stade II dans 6 cas (35% des cas), stade III dans 4 cas (26% des cas) et stade IV dans 6 cas (35% des cas).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 patients ont été répartis et traités selon le protocole MDH 2015.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Treize patients (76,5%) ont été inclus dans le groupe 4, recevant un traitement basé sur les cures AVD, tandis que 4 patients (23,5%) ont été intégrés dans le groupe 5, bénéficiant d'un traitement basé sur les cures COPP.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Seulement 6 patients appartenant au groupe 4 ont eu une radiothérapie :  des Sites initialement atteints pour 4 patients et des Sites résiduels pour 4 patients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Deux patients ont été perdus de vue avant le début de la chimiothérapie ( 1 appartenait au Groupe 4 et 1 appartenait au groupe 5)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Parmi les 15 patients traités, 10 ont répondu au traitement de première ligne, 3 ont présenté une progression après les cures AVD et 2 sont décédés en cours de thérapie.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 les patients en échec après la première ligne, un rattrapage par des cures COPP a été initié, sans réponse favorable.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pour  La médiane de survie globale dans notre population était de 34%.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AF922-F83F-4350-8655-BB26150BCF5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14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conclure,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Notre étude souligne les défis cliniques associés à la prise en charge du LH chez les patients âgés.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Malgré l'absence de facteurs de risque de mauvais pronostic dans notre population, les résultats observés restent préoccupants.</a:t>
            </a:r>
            <a:endParaRPr lang="fr-FR" sz="12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endParaRPr lang="fr-F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r>
              <a:rPr lang="fr-FR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D'autres études sont nécessaires pour développer des thérapeutiques curatives plus efficaces et moins toxiques, afin d'améliorer les résultats et la qualité de vie de cette population vulnérable.</a:t>
            </a:r>
            <a:endParaRPr lang="fr-F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AF922-F83F-4350-8655-BB26150BCF5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458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C3BB8E-61A9-43CB-8B73-1135EC215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D5C066-FA0F-5922-1A3D-B7742B67E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F33AA8-EA9A-F4BD-6FFD-57A040D9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310005-AF62-645B-23CF-5BB8FA191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96E4BC-B891-FC5F-D757-A24F0D0A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60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1DEFFA-B41C-4760-5628-6FC5F8EF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BE1E0B-FAE8-17A2-FFB7-4162A19545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34626-21A2-C914-380E-9C52A286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A00406-4871-4948-CFA6-687FD663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5D171E-9587-1784-C39E-70F55B9B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2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7D9FF2-82FF-5871-EC9C-C62B6E5F4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C58721-D208-BCB0-F5EA-41AA77B02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603A03-BD71-BE86-B54F-DF5950FB5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3C0378-7821-43BD-93C4-C1897B09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A0E309-AE85-97C9-7398-0FB98DB9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84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3F2A9-9E2C-A892-D9E7-7E19F0C96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5D9AA6-9104-081E-B628-D136DB17E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F5A921-004A-96FA-0E28-4786B6F7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524D0D-9598-54A1-11AB-FEC3D52FD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17EB9D-D096-604B-D963-FF8ED2BC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46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792C6C-6BF7-10FC-FB56-988FFE332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292C98-AD18-AED2-D6BC-B28F6EBF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E4744E-D66D-C7E0-89BD-D0B0927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41A120-465A-DD9C-DF22-AECE1AED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E1D9B6-888B-BCD2-BE48-D6FF5E6F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1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C3A75-E850-2DA3-77EE-2036C79F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F9BE8C-2F05-1AAE-4C83-FB10C6BB8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9E3D86-AE4D-80E2-D831-C0014E95F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24AA7D-6F06-5AE9-4B34-58BB21E4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757BBD-FC9A-AE63-49B8-4E1616C5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F50470-5A48-8663-47FB-59CB3DC4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06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1CB90-A2BF-7A45-4586-0FF54583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FEAC11-A76B-4207-3BFA-F41B1B633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16EDFA-483C-D2E9-9857-BCDC16594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89E2E8E-F3C8-D44B-FC7C-CCFB920CF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80BB8C7-374D-253D-49D6-50C9D1D54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CDDF718-7949-7DD3-72CF-88B7421E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C695BE-1F53-28FD-42D2-4EB2FEE1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FA3CDE-9A34-6B55-45E1-7C4F34B1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0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E858A-BB58-72D7-9779-E74483AB4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420941-BFD7-E42D-3A82-C5F6DC2C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B7D49F-54BE-2F87-5616-AC61AB89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E026A6-8DEE-A22E-E699-A57C2598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69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6A8822-612F-2269-E3ED-816B142A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9E91FC-C524-51EA-21E0-C3254750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9F8609-9739-1E04-EEA3-0AB3E031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10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B0ED58-C7C6-A255-D6EB-B6FEE0FF5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ADBD0-019F-F039-AE25-4F21CE74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5D11B3-3752-E8C2-54F7-D05CD674D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1C91B-2D89-E31C-7D62-B34097F9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8B69AA-E267-78EE-0A56-E53B7971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2F3A02-AF58-6DAB-69D7-DB53F361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84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589B2-B1AA-B0D6-0EA8-E9885BBC3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C01737A-79C6-E9BF-EF49-DF4E77984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72C418-0295-EB63-F93D-CAF0AFBFF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0D12D5-5C10-EA4E-EDCC-868A51D5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5C4D48-1717-8E1F-F52D-15B68C00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849B57-2E3B-DEE4-2485-40BF3920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62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71776F-DE6F-58FB-329D-7EFEC8C63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C92853-BCAE-B07B-1C58-B1153532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10990-1AD9-AEBB-66CC-52EC5808A5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8F6C-1A27-4B41-BE3F-ED3989EDF876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904D28-F2D4-B3F2-C8B6-57A658D46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38BA28-8ADB-88AB-20C3-5E5579F76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04CA9-9705-4254-BB39-51D49414C8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57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B8E3D36-41D6-4AA2-9438-A342B36D7C6C}"/>
              </a:ext>
            </a:extLst>
          </p:cNvPr>
          <p:cNvSpPr txBox="1"/>
          <p:nvPr/>
        </p:nvSpPr>
        <p:spPr>
          <a:xfrm>
            <a:off x="1001727" y="7297210"/>
            <a:ext cx="19616606" cy="15091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Kmar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Mrad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 ;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Zaineb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Mlayah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 ; Ahlem Slama*; Nader Slama* ;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Wiem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Boufrikha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 ;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Inaam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Bizid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 ; Sarra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Boukhris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 ; Mohamed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Adnène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4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Laatiri</a:t>
            </a:r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fr-FR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C5A08D3-7B44-7F93-04C9-301552DABFE5}"/>
              </a:ext>
            </a:extLst>
          </p:cNvPr>
          <p:cNvSpPr txBox="1"/>
          <p:nvPr/>
        </p:nvSpPr>
        <p:spPr>
          <a:xfrm>
            <a:off x="1001726" y="4076473"/>
            <a:ext cx="19670685" cy="20195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6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Lymphome de Hodgkin chez les plus de 60 ans : Complexité du traitement et résultats en pratique clinique</a:t>
            </a:r>
            <a:endParaRPr lang="fr-FR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rganigramme : Données stockées 7">
            <a:extLst>
              <a:ext uri="{FF2B5EF4-FFF2-40B4-BE49-F238E27FC236}">
                <a16:creationId xmlns:a16="http://schemas.microsoft.com/office/drawing/2014/main" id="{2EB6F523-07EB-B91F-016C-62E297D251F3}"/>
              </a:ext>
            </a:extLst>
          </p:cNvPr>
          <p:cNvSpPr/>
          <p:nvPr/>
        </p:nvSpPr>
        <p:spPr>
          <a:xfrm rot="10800000">
            <a:off x="947648" y="532015"/>
            <a:ext cx="5037515" cy="1377108"/>
          </a:xfrm>
          <a:prstGeom prst="flowChartOnlineStora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Organigramme : Données stockées 8">
            <a:extLst>
              <a:ext uri="{FF2B5EF4-FFF2-40B4-BE49-F238E27FC236}">
                <a16:creationId xmlns:a16="http://schemas.microsoft.com/office/drawing/2014/main" id="{7FF98F68-4A4B-BD85-0F0B-E62298973A21}"/>
              </a:ext>
            </a:extLst>
          </p:cNvPr>
          <p:cNvSpPr/>
          <p:nvPr/>
        </p:nvSpPr>
        <p:spPr>
          <a:xfrm rot="10800000">
            <a:off x="5735780" y="532014"/>
            <a:ext cx="5037514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Données stockées 9">
            <a:extLst>
              <a:ext uri="{FF2B5EF4-FFF2-40B4-BE49-F238E27FC236}">
                <a16:creationId xmlns:a16="http://schemas.microsoft.com/office/drawing/2014/main" id="{A430D3D2-6250-6A7C-D89D-ACAAF37B4EF7}"/>
              </a:ext>
            </a:extLst>
          </p:cNvPr>
          <p:cNvSpPr/>
          <p:nvPr/>
        </p:nvSpPr>
        <p:spPr>
          <a:xfrm rot="10800000">
            <a:off x="10523910" y="532012"/>
            <a:ext cx="5037513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Données stockées 10">
            <a:extLst>
              <a:ext uri="{FF2B5EF4-FFF2-40B4-BE49-F238E27FC236}">
                <a16:creationId xmlns:a16="http://schemas.microsoft.com/office/drawing/2014/main" id="{50DF37E3-0D21-479D-3174-E0650387C9A1}"/>
              </a:ext>
            </a:extLst>
          </p:cNvPr>
          <p:cNvSpPr/>
          <p:nvPr/>
        </p:nvSpPr>
        <p:spPr>
          <a:xfrm rot="10800000">
            <a:off x="15580821" y="532013"/>
            <a:ext cx="5037512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654ECDC-A8C3-EC71-17E7-C123F57B1815}"/>
              </a:ext>
            </a:extLst>
          </p:cNvPr>
          <p:cNvSpPr txBox="1"/>
          <p:nvPr/>
        </p:nvSpPr>
        <p:spPr>
          <a:xfrm>
            <a:off x="1828799" y="96427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itre, auteurs et affiliations</a:t>
            </a:r>
            <a:endParaRPr lang="fr-FR" sz="2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0869F65-B179-ED2F-0EB1-120E4A2071F4}"/>
              </a:ext>
            </a:extLst>
          </p:cNvPr>
          <p:cNvSpPr txBox="1"/>
          <p:nvPr/>
        </p:nvSpPr>
        <p:spPr>
          <a:xfrm>
            <a:off x="7057504" y="964276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Patients et méthodes</a:t>
            </a:r>
            <a:endParaRPr lang="fr-FR" sz="2400" b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381C96D-1A71-98A3-47DB-7E6C0DF7B16B}"/>
              </a:ext>
            </a:extLst>
          </p:cNvPr>
          <p:cNvSpPr txBox="1"/>
          <p:nvPr/>
        </p:nvSpPr>
        <p:spPr>
          <a:xfrm>
            <a:off x="12161518" y="968691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R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ésultats</a:t>
            </a:r>
            <a:endParaRPr lang="fr-FR" sz="2400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9A8372D-D218-88B0-48A4-0A0363445B47}"/>
              </a:ext>
            </a:extLst>
          </p:cNvPr>
          <p:cNvSpPr txBox="1"/>
          <p:nvPr/>
        </p:nvSpPr>
        <p:spPr>
          <a:xfrm>
            <a:off x="17459582" y="98531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onclusion</a:t>
            </a:r>
            <a:endParaRPr lang="fr-FR" sz="2400" b="1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21BBEFF-3300-9F11-7806-1CF4AD84E02F}"/>
              </a:ext>
            </a:extLst>
          </p:cNvPr>
          <p:cNvSpPr txBox="1"/>
          <p:nvPr/>
        </p:nvSpPr>
        <p:spPr>
          <a:xfrm>
            <a:off x="1055805" y="9430049"/>
            <a:ext cx="19616606" cy="7217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" indent="421005" algn="ctr">
              <a:lnSpc>
                <a:spcPct val="107000"/>
              </a:lnSpc>
              <a:spcAft>
                <a:spcPts val="800"/>
              </a:spcAft>
            </a:pPr>
            <a:r>
              <a:rPr lang="fr-FR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*Service d’hématologie clinique de Monastir, CHU </a:t>
            </a:r>
            <a:r>
              <a:rPr lang="fr-FR" sz="4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Fattouma</a:t>
            </a:r>
            <a:r>
              <a:rPr lang="fr-FR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Bourguiba de Monastir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60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E9139-E768-83E4-2457-6D3227E68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33AEDF9-E25C-7ED2-A8C2-528E8AC37CED}"/>
              </a:ext>
            </a:extLst>
          </p:cNvPr>
          <p:cNvSpPr txBox="1"/>
          <p:nvPr/>
        </p:nvSpPr>
        <p:spPr>
          <a:xfrm>
            <a:off x="11193296" y="3698130"/>
            <a:ext cx="9700954" cy="799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tude descriptive transversale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fr-FR" sz="36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Inclus</a:t>
            </a:r>
            <a:endParaRPr lang="fr-FR" sz="3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atients âgés de </a:t>
            </a:r>
            <a:r>
              <a:rPr lang="fr-FR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plus de 60 ans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tteints de </a:t>
            </a:r>
            <a:r>
              <a:rPr lang="fr-FR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uivis au service d'hématologie clinique de l'hôpital universitaire </a:t>
            </a:r>
            <a:r>
              <a:rPr lang="fr-FR" sz="3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Fattouma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Bourguiba de Monastir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Entre janvier 2016 et décembre 2023</a:t>
            </a:r>
            <a:endParaRPr lang="fr-FR" sz="3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Traités selon le protocole national </a:t>
            </a:r>
            <a:r>
              <a:rPr lang="fr-FR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MDH2015</a:t>
            </a:r>
            <a:endParaRPr lang="fr-FR" sz="36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Analyse statistique: SPSS </a:t>
            </a:r>
            <a:endParaRPr lang="fr-FR" sz="3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survie globale (SG) a été évaluée selon la méthode de Kaplan-Meier. </a:t>
            </a:r>
            <a:endParaRPr lang="fr-FR" sz="6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C0544013-F94B-8DCF-AC08-2C56528F5276}"/>
              </a:ext>
            </a:extLst>
          </p:cNvPr>
          <p:cNvSpPr/>
          <p:nvPr/>
        </p:nvSpPr>
        <p:spPr>
          <a:xfrm rot="10800000">
            <a:off x="947648" y="532015"/>
            <a:ext cx="5037515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Organigramme : Données stockées 6">
            <a:extLst>
              <a:ext uri="{FF2B5EF4-FFF2-40B4-BE49-F238E27FC236}">
                <a16:creationId xmlns:a16="http://schemas.microsoft.com/office/drawing/2014/main" id="{AE7B8FB7-5BA4-8387-53B8-DDFA19113BE5}"/>
              </a:ext>
            </a:extLst>
          </p:cNvPr>
          <p:cNvSpPr/>
          <p:nvPr/>
        </p:nvSpPr>
        <p:spPr>
          <a:xfrm rot="10800000">
            <a:off x="5735780" y="532014"/>
            <a:ext cx="5037514" cy="1377108"/>
          </a:xfrm>
          <a:prstGeom prst="flowChartOnlineStora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Données stockées 7">
            <a:extLst>
              <a:ext uri="{FF2B5EF4-FFF2-40B4-BE49-F238E27FC236}">
                <a16:creationId xmlns:a16="http://schemas.microsoft.com/office/drawing/2014/main" id="{F00F7DF1-3EB1-222B-3D11-615B9879D9E1}"/>
              </a:ext>
            </a:extLst>
          </p:cNvPr>
          <p:cNvSpPr/>
          <p:nvPr/>
        </p:nvSpPr>
        <p:spPr>
          <a:xfrm rot="10800000">
            <a:off x="10523910" y="532012"/>
            <a:ext cx="5037513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Données stockées 8">
            <a:extLst>
              <a:ext uri="{FF2B5EF4-FFF2-40B4-BE49-F238E27FC236}">
                <a16:creationId xmlns:a16="http://schemas.microsoft.com/office/drawing/2014/main" id="{B644A75A-1516-0D50-BC80-91A06A287798}"/>
              </a:ext>
            </a:extLst>
          </p:cNvPr>
          <p:cNvSpPr/>
          <p:nvPr/>
        </p:nvSpPr>
        <p:spPr>
          <a:xfrm rot="10800000">
            <a:off x="15580821" y="532013"/>
            <a:ext cx="5037512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7A695F-9570-A9B7-587A-73D2B2E70F54}"/>
              </a:ext>
            </a:extLst>
          </p:cNvPr>
          <p:cNvSpPr txBox="1"/>
          <p:nvPr/>
        </p:nvSpPr>
        <p:spPr>
          <a:xfrm>
            <a:off x="1828799" y="96427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itre, auteurs et affiliations</a:t>
            </a:r>
            <a:endParaRPr lang="fr-FR" sz="2400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2895437-C24A-C7B7-1AB6-45BC00AB8CF2}"/>
              </a:ext>
            </a:extLst>
          </p:cNvPr>
          <p:cNvSpPr txBox="1"/>
          <p:nvPr/>
        </p:nvSpPr>
        <p:spPr>
          <a:xfrm>
            <a:off x="7057504" y="964276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Patients et méthodes</a:t>
            </a:r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3EF76F7-05B1-DF74-034E-38CCF036B58A}"/>
              </a:ext>
            </a:extLst>
          </p:cNvPr>
          <p:cNvSpPr txBox="1"/>
          <p:nvPr/>
        </p:nvSpPr>
        <p:spPr>
          <a:xfrm>
            <a:off x="12161518" y="968691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R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ésultats</a:t>
            </a:r>
            <a:endParaRPr lang="fr-FR" sz="2400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F6D3FF2-E318-44A1-C47C-4C017475CDC7}"/>
              </a:ext>
            </a:extLst>
          </p:cNvPr>
          <p:cNvSpPr txBox="1"/>
          <p:nvPr/>
        </p:nvSpPr>
        <p:spPr>
          <a:xfrm>
            <a:off x="17459582" y="98531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onclusion</a:t>
            </a:r>
            <a:endParaRPr lang="fr-FR" sz="2400" b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B74871D-7124-0C64-425C-61D7166F756F}"/>
              </a:ext>
            </a:extLst>
          </p:cNvPr>
          <p:cNvSpPr txBox="1"/>
          <p:nvPr/>
        </p:nvSpPr>
        <p:spPr>
          <a:xfrm>
            <a:off x="1620981" y="3698130"/>
            <a:ext cx="9152313" cy="3927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lymphome de Hodgkin (LH) </a:t>
            </a: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hémopathie maligne lymphoïde d'origine B.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âge </a:t>
            </a: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 bimodale</a:t>
            </a: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( 30 ans et &gt; 60 ans)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L'objectif de la prise en charge 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guérison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omplexe ; comorbidités ; tolérance réduite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9D8E44C-4E34-5578-CB3A-273306911449}"/>
              </a:ext>
            </a:extLst>
          </p:cNvPr>
          <p:cNvSpPr txBox="1"/>
          <p:nvPr/>
        </p:nvSpPr>
        <p:spPr>
          <a:xfrm>
            <a:off x="1620980" y="9024072"/>
            <a:ext cx="9152313" cy="1248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</a:t>
            </a: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écrire les aspects cliniques et thérapeutiques du LH chez les sujets de plus de 60 ans.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5598CE5-F06C-B72D-23CE-24E6497B5F5D}"/>
              </a:ext>
            </a:extLst>
          </p:cNvPr>
          <p:cNvSpPr txBox="1"/>
          <p:nvPr/>
        </p:nvSpPr>
        <p:spPr>
          <a:xfrm>
            <a:off x="1620980" y="2706081"/>
            <a:ext cx="3640977" cy="7184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 :</a:t>
            </a:r>
            <a:endParaRPr lang="fr-FR" sz="4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9F559B3-4CF5-1462-1959-9B4AA8F412C9}"/>
              </a:ext>
            </a:extLst>
          </p:cNvPr>
          <p:cNvSpPr txBox="1"/>
          <p:nvPr/>
        </p:nvSpPr>
        <p:spPr>
          <a:xfrm>
            <a:off x="1620980" y="8029403"/>
            <a:ext cx="3640976" cy="7184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Objectif :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5CE77EA-7B2A-4C38-EC4B-83DE046A95CE}"/>
              </a:ext>
            </a:extLst>
          </p:cNvPr>
          <p:cNvSpPr txBox="1"/>
          <p:nvPr/>
        </p:nvSpPr>
        <p:spPr>
          <a:xfrm>
            <a:off x="11193296" y="2706081"/>
            <a:ext cx="5311835" cy="7184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Patients et méthodes :</a:t>
            </a:r>
            <a:endParaRPr lang="fr-FR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C723C865-5012-27EC-38A5-A593128CC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37" y="8887844"/>
            <a:ext cx="1427443" cy="1384903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D0EA5BF-5E28-0E3A-F953-E55DAA53DBC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23" t="7875" r="12872" b="7752"/>
          <a:stretch/>
        </p:blipFill>
        <p:spPr>
          <a:xfrm>
            <a:off x="81921" y="4046471"/>
            <a:ext cx="1354789" cy="270402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25457FF-F1CF-12DF-8B9B-A6D4B22374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21104" y="2706081"/>
            <a:ext cx="2392176" cy="2428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E8036B0E-ADA0-7ACB-F9D9-C418CB3386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6474" y="4401916"/>
            <a:ext cx="697313" cy="69731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0CE1C39-7DA3-10F9-00BC-8788E194A0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299" y="9485919"/>
            <a:ext cx="1033432" cy="103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2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1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1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1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1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1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1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1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1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1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E9ACD-3FB0-B05B-1424-8E2F64CFB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6718214-0D8B-9B48-F7A2-CF06E0055931}"/>
              </a:ext>
            </a:extLst>
          </p:cNvPr>
          <p:cNvSpPr txBox="1"/>
          <p:nvPr/>
        </p:nvSpPr>
        <p:spPr>
          <a:xfrm>
            <a:off x="714896" y="5985844"/>
            <a:ext cx="10839796" cy="5936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Comrobidités</a:t>
            </a: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Performance </a:t>
            </a:r>
            <a:r>
              <a:rPr lang="fr-FR" sz="24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omorbidités cardiopulmonaires = 2 patients.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performance </a:t>
            </a:r>
            <a:r>
              <a:rPr lang="fr-FR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inférieur à 2 = 3 patients</a:t>
            </a: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Comrobidités</a:t>
            </a:r>
            <a:r>
              <a:rPr lang="fr-FR" sz="2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Performance </a:t>
            </a:r>
            <a:r>
              <a:rPr lang="fr-FR" sz="24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fr-FR" sz="2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dénopathie : 12 patients (71%)</a:t>
            </a: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* 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cervicale : 10 patients </a:t>
            </a: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inguinale : 2 patients.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AEG : 3 patients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ouleurs abdominales :1 patient </a:t>
            </a: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yspnée : 1 patient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Caractéristiques</a:t>
            </a:r>
            <a:r>
              <a:rPr lang="fr-FR" sz="2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histologiques et immunohistochimiques:</a:t>
            </a: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 classique </a:t>
            </a:r>
            <a:r>
              <a:rPr lang="fr-FR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scléro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-nodulaire</a:t>
            </a: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patients (76,5%)</a:t>
            </a:r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6CD93079-AE51-5BA4-709E-8034FBFC2B11}"/>
              </a:ext>
            </a:extLst>
          </p:cNvPr>
          <p:cNvSpPr/>
          <p:nvPr/>
        </p:nvSpPr>
        <p:spPr>
          <a:xfrm rot="10800000">
            <a:off x="947648" y="532015"/>
            <a:ext cx="5037515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Organigramme : Données stockées 6">
            <a:extLst>
              <a:ext uri="{FF2B5EF4-FFF2-40B4-BE49-F238E27FC236}">
                <a16:creationId xmlns:a16="http://schemas.microsoft.com/office/drawing/2014/main" id="{9E110BCA-85B4-37DF-5E74-5F126AF75C80}"/>
              </a:ext>
            </a:extLst>
          </p:cNvPr>
          <p:cNvSpPr/>
          <p:nvPr/>
        </p:nvSpPr>
        <p:spPr>
          <a:xfrm rot="10800000">
            <a:off x="5735780" y="532014"/>
            <a:ext cx="5037514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Données stockées 7">
            <a:extLst>
              <a:ext uri="{FF2B5EF4-FFF2-40B4-BE49-F238E27FC236}">
                <a16:creationId xmlns:a16="http://schemas.microsoft.com/office/drawing/2014/main" id="{4C28DE43-D5C0-0BBF-1C4C-F4C99E241BAE}"/>
              </a:ext>
            </a:extLst>
          </p:cNvPr>
          <p:cNvSpPr/>
          <p:nvPr/>
        </p:nvSpPr>
        <p:spPr>
          <a:xfrm rot="10800000">
            <a:off x="10523910" y="532012"/>
            <a:ext cx="5037513" cy="1377108"/>
          </a:xfrm>
          <a:prstGeom prst="flowChartOnlineStora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Organigramme : Données stockées 8">
            <a:extLst>
              <a:ext uri="{FF2B5EF4-FFF2-40B4-BE49-F238E27FC236}">
                <a16:creationId xmlns:a16="http://schemas.microsoft.com/office/drawing/2014/main" id="{4CE6C779-D6AD-0CFA-2EE1-3E4C5EE25F2B}"/>
              </a:ext>
            </a:extLst>
          </p:cNvPr>
          <p:cNvSpPr/>
          <p:nvPr/>
        </p:nvSpPr>
        <p:spPr>
          <a:xfrm rot="10800000">
            <a:off x="15580821" y="532013"/>
            <a:ext cx="5037512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5EDCF4-7C72-274D-2C9F-6B24398CC4F8}"/>
              </a:ext>
            </a:extLst>
          </p:cNvPr>
          <p:cNvSpPr txBox="1"/>
          <p:nvPr/>
        </p:nvSpPr>
        <p:spPr>
          <a:xfrm>
            <a:off x="1828799" y="96427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itre, auteurs et affiliations</a:t>
            </a:r>
            <a:endParaRPr lang="fr-FR" sz="2400" b="1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A81F6E7-F9D0-E976-4576-422CC89CDF51}"/>
              </a:ext>
            </a:extLst>
          </p:cNvPr>
          <p:cNvSpPr txBox="1"/>
          <p:nvPr/>
        </p:nvSpPr>
        <p:spPr>
          <a:xfrm>
            <a:off x="7057504" y="964276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Patients et méthodes</a:t>
            </a:r>
            <a:endParaRPr lang="fr-FR" sz="2400" b="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3DAA13D-E0B0-7CC1-261F-CAE91CECBA6E}"/>
              </a:ext>
            </a:extLst>
          </p:cNvPr>
          <p:cNvSpPr txBox="1"/>
          <p:nvPr/>
        </p:nvSpPr>
        <p:spPr>
          <a:xfrm>
            <a:off x="12161518" y="968691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R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ésultats</a:t>
            </a:r>
            <a:endParaRPr lang="fr-FR" sz="2400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7E0B72E-4C65-B7E8-67DA-469579B3D1DC}"/>
              </a:ext>
            </a:extLst>
          </p:cNvPr>
          <p:cNvSpPr txBox="1"/>
          <p:nvPr/>
        </p:nvSpPr>
        <p:spPr>
          <a:xfrm>
            <a:off x="17459582" y="98531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onclusion</a:t>
            </a:r>
            <a:endParaRPr lang="fr-FR" sz="2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21A7B11-9C15-E018-4E6F-20FACB164F3B}"/>
              </a:ext>
            </a:extLst>
          </p:cNvPr>
          <p:cNvSpPr txBox="1"/>
          <p:nvPr/>
        </p:nvSpPr>
        <p:spPr>
          <a:xfrm>
            <a:off x="947648" y="2433781"/>
            <a:ext cx="3640977" cy="7184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Résultats :</a:t>
            </a:r>
            <a:endParaRPr lang="fr-FR" sz="4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B38ACFB-A1AD-E2AA-9684-A886392D2B0A}"/>
              </a:ext>
            </a:extLst>
          </p:cNvPr>
          <p:cNvSpPr txBox="1"/>
          <p:nvPr/>
        </p:nvSpPr>
        <p:spPr>
          <a:xfrm>
            <a:off x="11554691" y="2093786"/>
            <a:ext cx="9944876" cy="6931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Stadification </a:t>
            </a:r>
            <a:r>
              <a:rPr lang="fr-FR" sz="2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 Arbor :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Répartition des patients selon le protocole MDH 2015 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sz="24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sz="24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fr-FR" sz="24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Réponse au traitement et évolution :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7376CE2-DCDE-44A7-9E7C-62513A664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3840" y="8906762"/>
            <a:ext cx="5320877" cy="3164843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D453DAE-D8E8-3CDC-6834-90C07B13BE10}"/>
              </a:ext>
            </a:extLst>
          </p:cNvPr>
          <p:cNvSpPr txBox="1"/>
          <p:nvPr/>
        </p:nvSpPr>
        <p:spPr>
          <a:xfrm>
            <a:off x="3906981" y="3390262"/>
            <a:ext cx="4821319" cy="2226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Médiane : 65 ans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Extrêmes : 61-87 ans </a:t>
            </a: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Entre 60  et 70 ans : 16 patients</a:t>
            </a:r>
          </a:p>
          <a:p>
            <a:pPr marL="742950" lvl="1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 à 70 ans : 1 patient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DB54FF8-EF71-B158-A333-E13A60608EBD}"/>
              </a:ext>
            </a:extLst>
          </p:cNvPr>
          <p:cNvSpPr txBox="1"/>
          <p:nvPr/>
        </p:nvSpPr>
        <p:spPr>
          <a:xfrm>
            <a:off x="8487964" y="3390258"/>
            <a:ext cx="3066727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sex-ratio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2,4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A6F9CB2C-9B00-2380-2711-7B4701AEA4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3879" y="4564086"/>
            <a:ext cx="2014895" cy="123709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B954BA00-EFCF-9A03-7020-F9F64532C9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1425" y="3390258"/>
            <a:ext cx="2357438" cy="2338388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AAA1E1E0-51AA-70B9-308E-5BCB33833E82}"/>
              </a:ext>
            </a:extLst>
          </p:cNvPr>
          <p:cNvSpPr txBox="1"/>
          <p:nvPr/>
        </p:nvSpPr>
        <p:spPr>
          <a:xfrm>
            <a:off x="1911985" y="4034027"/>
            <a:ext cx="1221423" cy="9387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5500" dirty="0">
                <a:latin typeface="Roboto Condensed" panose="020B0604020202020204" charset="0"/>
                <a:ea typeface="Roboto Condensed" panose="020B0604020202020204" charset="0"/>
              </a:rPr>
              <a:t>17</a:t>
            </a:r>
          </a:p>
        </p:txBody>
      </p:sp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28DAF2DA-B942-A992-A9E9-9DD5FA6D9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27585"/>
              </p:ext>
            </p:extLst>
          </p:nvPr>
        </p:nvGraphicFramePr>
        <p:xfrm>
          <a:off x="12657488" y="2590273"/>
          <a:ext cx="669891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594">
                  <a:extLst>
                    <a:ext uri="{9D8B030D-6E8A-4147-A177-3AD203B41FA5}">
                      <a16:colId xmlns:a16="http://schemas.microsoft.com/office/drawing/2014/main" val="858657733"/>
                    </a:ext>
                  </a:extLst>
                </a:gridCol>
                <a:gridCol w="1363855">
                  <a:extLst>
                    <a:ext uri="{9D8B030D-6E8A-4147-A177-3AD203B41FA5}">
                      <a16:colId xmlns:a16="http://schemas.microsoft.com/office/drawing/2014/main" val="2916450413"/>
                    </a:ext>
                  </a:extLst>
                </a:gridCol>
                <a:gridCol w="3124467">
                  <a:extLst>
                    <a:ext uri="{9D8B030D-6E8A-4147-A177-3AD203B41FA5}">
                      <a16:colId xmlns:a16="http://schemas.microsoft.com/office/drawing/2014/main" val="1092680472"/>
                    </a:ext>
                  </a:extLst>
                </a:gridCol>
              </a:tblGrid>
              <a:tr h="390851"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89951"/>
                  </a:ext>
                </a:extLst>
              </a:tr>
              <a:tr h="390851"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stade I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844656"/>
                  </a:ext>
                </a:extLst>
              </a:tr>
              <a:tr h="390851"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stade II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766134"/>
                  </a:ext>
                </a:extLst>
              </a:tr>
              <a:tr h="390851"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stade III 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10996"/>
                  </a:ext>
                </a:extLst>
              </a:tr>
              <a:tr h="390851"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stade IV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21230"/>
                  </a:ext>
                </a:extLst>
              </a:tr>
            </a:tbl>
          </a:graphicData>
        </a:graphic>
      </p:graphicFrame>
      <p:graphicFrame>
        <p:nvGraphicFramePr>
          <p:cNvPr id="26" name="Graphique 25">
            <a:extLst>
              <a:ext uri="{FF2B5EF4-FFF2-40B4-BE49-F238E27FC236}">
                <a16:creationId xmlns:a16="http://schemas.microsoft.com/office/drawing/2014/main" id="{888D7209-585E-FF06-F01D-988FC22ED0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609218"/>
              </p:ext>
            </p:extLst>
          </p:nvPr>
        </p:nvGraphicFramePr>
        <p:xfrm>
          <a:off x="13705824" y="58011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ZoneTexte 27">
            <a:extLst>
              <a:ext uri="{FF2B5EF4-FFF2-40B4-BE49-F238E27FC236}">
                <a16:creationId xmlns:a16="http://schemas.microsoft.com/office/drawing/2014/main" id="{4A57E549-AB35-ECE1-CC6B-52307C1BB25B}"/>
              </a:ext>
            </a:extLst>
          </p:cNvPr>
          <p:cNvSpPr txBox="1"/>
          <p:nvPr/>
        </p:nvSpPr>
        <p:spPr>
          <a:xfrm>
            <a:off x="14540040" y="5492975"/>
            <a:ext cx="119135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/>
              <a:t>76,5%</a:t>
            </a:r>
            <a:endParaRPr lang="fr-FR" sz="28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1A3E2910-2A4D-6C38-F5A8-B0B88F89161B}"/>
              </a:ext>
            </a:extLst>
          </p:cNvPr>
          <p:cNvSpPr txBox="1"/>
          <p:nvPr/>
        </p:nvSpPr>
        <p:spPr>
          <a:xfrm>
            <a:off x="16529444" y="7048158"/>
            <a:ext cx="119135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/>
              <a:t>23,5%</a:t>
            </a:r>
            <a:endParaRPr lang="fr-FR" sz="28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95DE1A3-BDFE-3338-687A-546C47D47FC7}"/>
              </a:ext>
            </a:extLst>
          </p:cNvPr>
          <p:cNvSpPr txBox="1"/>
          <p:nvPr/>
        </p:nvSpPr>
        <p:spPr>
          <a:xfrm>
            <a:off x="16258650" y="5492975"/>
            <a:ext cx="1191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AVD</a:t>
            </a:r>
            <a:r>
              <a:rPr lang="fr-FR" sz="32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200" b="1" dirty="0">
              <a:solidFill>
                <a:srgbClr val="7030A0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2D2266E-5FA4-236A-3020-43EF335D4F0F}"/>
              </a:ext>
            </a:extLst>
          </p:cNvPr>
          <p:cNvSpPr txBox="1"/>
          <p:nvPr/>
        </p:nvSpPr>
        <p:spPr>
          <a:xfrm>
            <a:off x="18283031" y="7021067"/>
            <a:ext cx="16024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COPP</a:t>
            </a:r>
            <a:endParaRPr lang="fr-FR" sz="3200" b="1" dirty="0">
              <a:solidFill>
                <a:srgbClr val="7030A0"/>
              </a:solidFill>
            </a:endParaRPr>
          </a:p>
        </p:txBody>
      </p:sp>
      <p:sp>
        <p:nvSpPr>
          <p:cNvPr id="33" name="Flèche : droite 32">
            <a:extLst>
              <a:ext uri="{FF2B5EF4-FFF2-40B4-BE49-F238E27FC236}">
                <a16:creationId xmlns:a16="http://schemas.microsoft.com/office/drawing/2014/main" id="{31D570AF-03EB-349E-C119-95D620936FB0}"/>
              </a:ext>
            </a:extLst>
          </p:cNvPr>
          <p:cNvSpPr/>
          <p:nvPr/>
        </p:nvSpPr>
        <p:spPr>
          <a:xfrm>
            <a:off x="15649680" y="5578596"/>
            <a:ext cx="588643" cy="23820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41337052-7ADB-ECAE-6930-AF0DC9293B20}"/>
              </a:ext>
            </a:extLst>
          </p:cNvPr>
          <p:cNvSpPr/>
          <p:nvPr/>
        </p:nvSpPr>
        <p:spPr>
          <a:xfrm>
            <a:off x="17720801" y="7164870"/>
            <a:ext cx="588643" cy="23820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8B8CB14-7BB6-BB8B-3A3A-8DF5CE2123F3}"/>
              </a:ext>
            </a:extLst>
          </p:cNvPr>
          <p:cNvSpPr txBox="1"/>
          <p:nvPr/>
        </p:nvSpPr>
        <p:spPr>
          <a:xfrm>
            <a:off x="14718885" y="6856763"/>
            <a:ext cx="93079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</a:rPr>
              <a:t>G4</a:t>
            </a:r>
            <a:endParaRPr lang="fr-FR" sz="2800" b="1" kern="1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4580BDD-8EF1-15F7-69E9-F0C265404AF5}"/>
              </a:ext>
            </a:extLst>
          </p:cNvPr>
          <p:cNvSpPr txBox="1"/>
          <p:nvPr/>
        </p:nvSpPr>
        <p:spPr>
          <a:xfrm>
            <a:off x="16790006" y="7638628"/>
            <a:ext cx="930795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</a:rPr>
              <a:t>G5</a:t>
            </a:r>
            <a:endParaRPr lang="fr-FR" sz="2800" b="1" kern="1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C8B1BB7-05DF-5F81-5286-2735BDD55901}"/>
              </a:ext>
            </a:extLst>
          </p:cNvPr>
          <p:cNvSpPr txBox="1"/>
          <p:nvPr/>
        </p:nvSpPr>
        <p:spPr>
          <a:xfrm>
            <a:off x="11532947" y="9025620"/>
            <a:ext cx="4966399" cy="2744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patients (1 G4 et 1 G5): PDV avant le début de la chimiothérapie</a:t>
            </a:r>
            <a:endParaRPr lang="fr-FR" sz="24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patients (9 G4 et 1 G5) : RC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patients : progression (AVD) 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COPP  </a:t>
            </a:r>
            <a:r>
              <a:rPr lang="fr-FR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chec </a:t>
            </a:r>
            <a:endParaRPr lang="fr-FR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patients : DCD en thérapie.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10E20348-FE54-69D1-BD0B-242FAB887D8F}"/>
              </a:ext>
            </a:extLst>
          </p:cNvPr>
          <p:cNvSpPr txBox="1"/>
          <p:nvPr/>
        </p:nvSpPr>
        <p:spPr>
          <a:xfrm>
            <a:off x="17212931" y="5462059"/>
            <a:ext cx="14571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RT</a:t>
            </a:r>
            <a:endParaRPr lang="fr-FR" sz="32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F125981C-F039-A2F4-5026-F8193B01F684}"/>
              </a:ext>
            </a:extLst>
          </p:cNvPr>
          <p:cNvSpPr txBox="1"/>
          <p:nvPr/>
        </p:nvSpPr>
        <p:spPr>
          <a:xfrm>
            <a:off x="18984668" y="5462059"/>
            <a:ext cx="22785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SIA: 4 patients </a:t>
            </a:r>
            <a:endParaRPr lang="fr-FR" sz="2000" dirty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8E49180-A84C-F27D-671A-DA3605780A4F}"/>
              </a:ext>
            </a:extLst>
          </p:cNvPr>
          <p:cNvSpPr txBox="1"/>
          <p:nvPr/>
        </p:nvSpPr>
        <p:spPr>
          <a:xfrm>
            <a:off x="19002369" y="5877695"/>
            <a:ext cx="24152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SR: 2 patients </a:t>
            </a:r>
            <a:endParaRPr lang="fr-FR" sz="2000" dirty="0"/>
          </a:p>
        </p:txBody>
      </p:sp>
      <p:sp>
        <p:nvSpPr>
          <p:cNvPr id="46" name="Flèche : droite 45">
            <a:extLst>
              <a:ext uri="{FF2B5EF4-FFF2-40B4-BE49-F238E27FC236}">
                <a16:creationId xmlns:a16="http://schemas.microsoft.com/office/drawing/2014/main" id="{A86DCC49-5650-9843-B821-626CBF524F01}"/>
              </a:ext>
            </a:extLst>
          </p:cNvPr>
          <p:cNvSpPr/>
          <p:nvPr/>
        </p:nvSpPr>
        <p:spPr>
          <a:xfrm rot="753668">
            <a:off x="18284563" y="5886064"/>
            <a:ext cx="758110" cy="153164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47" name="Flèche : droite 46">
            <a:extLst>
              <a:ext uri="{FF2B5EF4-FFF2-40B4-BE49-F238E27FC236}">
                <a16:creationId xmlns:a16="http://schemas.microsoft.com/office/drawing/2014/main" id="{AE27262C-7FD2-48A3-8266-AF7F4121A6C4}"/>
              </a:ext>
            </a:extLst>
          </p:cNvPr>
          <p:cNvSpPr/>
          <p:nvPr/>
        </p:nvSpPr>
        <p:spPr>
          <a:xfrm rot="20722302">
            <a:off x="18267518" y="5607455"/>
            <a:ext cx="756312" cy="14147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89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1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1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9" grpId="0"/>
      <p:bldP spid="22" grpId="0" animBg="1"/>
      <p:bldGraphic spid="26" grpId="0">
        <p:bldAsOne/>
      </p:bldGraphic>
      <p:bldP spid="28" grpId="0"/>
      <p:bldP spid="29" grpId="0"/>
      <p:bldP spid="31" grpId="0"/>
      <p:bldP spid="32" grpId="0"/>
      <p:bldP spid="33" grpId="0" animBg="1"/>
      <p:bldP spid="34" grpId="0" animBg="1"/>
      <p:bldP spid="40" grpId="0"/>
      <p:bldP spid="42" grpId="0"/>
      <p:bldP spid="44" grpId="0"/>
      <p:bldP spid="45" grpId="0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9F8D1-1800-211C-6DE1-9616E504F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35805A30-34C1-810C-21E9-740248290A67}"/>
              </a:ext>
            </a:extLst>
          </p:cNvPr>
          <p:cNvSpPr txBox="1"/>
          <p:nvPr/>
        </p:nvSpPr>
        <p:spPr>
          <a:xfrm>
            <a:off x="2839853" y="4620973"/>
            <a:ext cx="17506605" cy="4417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Notre étude souligne les défis cliniques associés à la prise en charge du LH chez les patients âgés.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Malgré l'absence de facteurs de risque de mauvais pronostic dans notre population, les résultats observés restent préoccupants.</a:t>
            </a:r>
            <a:endParaRPr lang="fr-FR" sz="36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D'autres études sont nécessaires pour développer des thérapeutiques curatives plus efficaces et moins toxiques, afin d'améliorer les résultats et la qualité de vie de cette population vulnérable.</a:t>
            </a:r>
            <a:endParaRPr lang="fr-FR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rganigramme : Données stockées 7">
            <a:extLst>
              <a:ext uri="{FF2B5EF4-FFF2-40B4-BE49-F238E27FC236}">
                <a16:creationId xmlns:a16="http://schemas.microsoft.com/office/drawing/2014/main" id="{514BA301-91E9-01DB-88FD-8BFF1464D39A}"/>
              </a:ext>
            </a:extLst>
          </p:cNvPr>
          <p:cNvSpPr/>
          <p:nvPr/>
        </p:nvSpPr>
        <p:spPr>
          <a:xfrm rot="10800000">
            <a:off x="947648" y="532015"/>
            <a:ext cx="5037515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Organigramme : Données stockées 8">
            <a:extLst>
              <a:ext uri="{FF2B5EF4-FFF2-40B4-BE49-F238E27FC236}">
                <a16:creationId xmlns:a16="http://schemas.microsoft.com/office/drawing/2014/main" id="{66BA8622-2D42-BF29-5A89-2D863BAD4244}"/>
              </a:ext>
            </a:extLst>
          </p:cNvPr>
          <p:cNvSpPr/>
          <p:nvPr/>
        </p:nvSpPr>
        <p:spPr>
          <a:xfrm rot="10800000">
            <a:off x="5735780" y="532014"/>
            <a:ext cx="5037514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Données stockées 9">
            <a:extLst>
              <a:ext uri="{FF2B5EF4-FFF2-40B4-BE49-F238E27FC236}">
                <a16:creationId xmlns:a16="http://schemas.microsoft.com/office/drawing/2014/main" id="{A3249825-BEBA-AB52-3C1A-4CF77110A662}"/>
              </a:ext>
            </a:extLst>
          </p:cNvPr>
          <p:cNvSpPr/>
          <p:nvPr/>
        </p:nvSpPr>
        <p:spPr>
          <a:xfrm rot="10800000">
            <a:off x="10523910" y="532012"/>
            <a:ext cx="5037513" cy="1377108"/>
          </a:xfrm>
          <a:prstGeom prst="flowChartOnlineStorag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Données stockées 10">
            <a:extLst>
              <a:ext uri="{FF2B5EF4-FFF2-40B4-BE49-F238E27FC236}">
                <a16:creationId xmlns:a16="http://schemas.microsoft.com/office/drawing/2014/main" id="{BA9F7EF2-7EB7-3A80-89FE-CF923C0E0B84}"/>
              </a:ext>
            </a:extLst>
          </p:cNvPr>
          <p:cNvSpPr/>
          <p:nvPr/>
        </p:nvSpPr>
        <p:spPr>
          <a:xfrm rot="10800000">
            <a:off x="15580821" y="532013"/>
            <a:ext cx="5037512" cy="1377108"/>
          </a:xfrm>
          <a:prstGeom prst="flowChartOnlineStorag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6B50981-B003-CDFB-0932-E0B81C590583}"/>
              </a:ext>
            </a:extLst>
          </p:cNvPr>
          <p:cNvSpPr txBox="1"/>
          <p:nvPr/>
        </p:nvSpPr>
        <p:spPr>
          <a:xfrm>
            <a:off x="1828799" y="96427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itre, auteurs et affiliations</a:t>
            </a:r>
            <a:endParaRPr lang="fr-FR" sz="2400" b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AA8020C-32F9-633B-26D2-3C45FE6283BE}"/>
              </a:ext>
            </a:extLst>
          </p:cNvPr>
          <p:cNvSpPr txBox="1"/>
          <p:nvPr/>
        </p:nvSpPr>
        <p:spPr>
          <a:xfrm>
            <a:off x="7057504" y="964276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Patients et méthodes</a:t>
            </a:r>
            <a:endParaRPr lang="fr-FR" sz="2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746EAD6-0AD2-95DD-9205-36A810C845B9}"/>
              </a:ext>
            </a:extLst>
          </p:cNvPr>
          <p:cNvSpPr txBox="1"/>
          <p:nvPr/>
        </p:nvSpPr>
        <p:spPr>
          <a:xfrm>
            <a:off x="12161518" y="968691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R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ésultats</a:t>
            </a:r>
            <a:endParaRPr lang="fr-FR" sz="2400" b="1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4049B65-DB25-A526-56AE-9B7BAFA209AF}"/>
              </a:ext>
            </a:extLst>
          </p:cNvPr>
          <p:cNvSpPr txBox="1"/>
          <p:nvPr/>
        </p:nvSpPr>
        <p:spPr>
          <a:xfrm>
            <a:off x="17459582" y="985317"/>
            <a:ext cx="4156364" cy="47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C</a:t>
            </a:r>
            <a:r>
              <a:rPr lang="fr-F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onclusion</a:t>
            </a:r>
            <a:endParaRPr lang="fr-FR" sz="2400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AB4F7A58-3774-3A12-CAD2-F82BB8AE2D3D}"/>
              </a:ext>
            </a:extLst>
          </p:cNvPr>
          <p:cNvSpPr txBox="1"/>
          <p:nvPr/>
        </p:nvSpPr>
        <p:spPr>
          <a:xfrm>
            <a:off x="947648" y="3268789"/>
            <a:ext cx="3640977" cy="7184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 :</a:t>
            </a:r>
            <a:endParaRPr lang="fr-FR" sz="4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237CC93-1CD1-B806-B95F-0221F226E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46920"/>
            <a:ext cx="2844868" cy="29659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3110F25-262E-86D0-2AF4-3AEAD9364C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538"/>
          <a:stretch/>
        </p:blipFill>
        <p:spPr>
          <a:xfrm>
            <a:off x="10853414" y="8312838"/>
            <a:ext cx="4892209" cy="380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6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1317</Words>
  <Application>Microsoft Office PowerPoint</Application>
  <PresentationFormat>Personnalisé</PresentationFormat>
  <Paragraphs>173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Roboto Condensed</vt:lpstr>
      <vt:lpstr>Segoe UI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ASUS</cp:lastModifiedBy>
  <cp:revision>16</cp:revision>
  <dcterms:created xsi:type="dcterms:W3CDTF">2024-11-09T21:30:16Z</dcterms:created>
  <dcterms:modified xsi:type="dcterms:W3CDTF">2024-11-10T18:15:40Z</dcterms:modified>
</cp:coreProperties>
</file>