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Canva Sans Bold" panose="020B0604020202020204" charset="0"/>
      <p:regular r:id="rId25"/>
    </p:embeddedFont>
    <p:embeddedFont>
      <p:font typeface="More Sugar" panose="020B0604020202020204" charset="0"/>
      <p:regular r:id="rId26"/>
    </p:embeddedFont>
    <p:embeddedFont>
      <p:font typeface="Brick Sans" panose="020B0604020202020204" charset="0"/>
      <p:regular r:id="rId27"/>
    </p:embeddedFont>
    <p:embeddedFont>
      <p:font typeface="Arturo" panose="020B0604020202020204" charset="0"/>
      <p:regular r:id="rId28"/>
    </p:embeddedFont>
    <p:embeddedFont>
      <p:font typeface="Public Sans" panose="020B0604020202020204" charset="0"/>
      <p:regular r:id="rId29"/>
    </p:embeddedFont>
    <p:embeddedFont>
      <p:font typeface="Public Sans Bold" panose="020B0604020202020204" charset="0"/>
      <p:regular r:id="rId30"/>
    </p:embeddedFont>
    <p:embeddedFont>
      <p:font typeface="Calibri" panose="020F0502020204030204" pitchFamily="34" charset="0"/>
      <p:regular r:id="rId31"/>
      <p:bold r:id="rId32"/>
      <p:italic r:id="rId33"/>
      <p:boldItalic r:id="rId34"/>
    </p:embeddedFont>
    <p:embeddedFont>
      <p:font typeface="Public Sans Heavy"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précoce :en cours de t le traitement</a:t>
            </a:r>
          </a:p>
          <a:p>
            <a:r>
              <a:rPr lang="en-US"/>
              <a:t>tardifs :après plusieurs mois ou années</a:t>
            </a:r>
          </a:p>
          <a:p>
            <a:r>
              <a:rPr lang="en-US"/>
              <a:t>, en effet une bonne communication entre soignant et patient est essentielle pour optimiser les résultats du traitemen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est une complication directe de la radiothérapie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 manipulateur en électroradiologie médicale joue un rôle important dans la prise en charge des effets génito-urinaires liés à la radiothérapie. Dont on peut citer :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Bien que les manipulateurs ne soient pas des professionnels de la santé spécialisés dans la nutrition ou la gestion des symptômes, leur interaction fréquente avec les patients leur permet de délivrer le soutien global au patient et contribuer à la prise en charge et la prévention de ces effets secondaires de l'asthénie et de la perte de poids :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dont la première partie visait à recueillir des données socio-démographiques des participants, la seconde se concentrait spécifiquement sur la compréhension du sujet, la troisième concernant l'évaluation de leurs connaissances dans la prise en charge des effets secondaires précoces, tandis que la dernière à propos la communication avec les patients.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 personnel cible était les 10 techniciens du service en question. Quatre d’entre eux avaient un âge compris entre 30 et 40ans, 3 entre 40 et 50 ans, et le reste entre 50 et 60 ans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Des facteurs liés au traitement :</a:t>
            </a:r>
          </a:p>
          <a:p>
            <a:r>
              <a:rPr lang="en-US"/>
              <a:t>la dose délivrée: Chaque type de tissu a une limite de dose de tolérance. </a:t>
            </a:r>
          </a:p>
          <a:p>
            <a:r>
              <a:rPr lang="en-US"/>
              <a:t>L’étalemet et le fractionnement : Une réduction de l’étalement peut contribuer à atténuer les effets de la repopulation cellulaire.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le manipulateur en radiothérapie joue un rôle central dans le processus de traitement du cancer. Il agit comme un lien crucial entre le patient, l'équipe médicale, et la technologie de traitement. don il intervient dans :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Notre étude met en évidence le rôle des manipulateurs qui sont chargés d'aider les patients à ressentir un sentiment de confort avant, pendant et après le traitement.</a:t>
            </a:r>
          </a:p>
          <a:p>
            <a:endParaRPr lang="en-US"/>
          </a:p>
          <a:p>
            <a:r>
              <a:rPr lang="en-US"/>
              <a:t>2/ bon , L'incapacité des patients à ressentir ce confort peut rendre leur expérience de traitement plus difficile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Les résultats de la présente étude montrent que la réalisation de cet objectif nécessite la capacité du manipulateur à écouter activement les besoins et les préoccupations du patient, et la clarté des informations fournies sur le traitement et les procédures.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C’est la complication la plus fréquente au cours de traitement par radiothérapie.</a:t>
            </a:r>
          </a:p>
          <a:p>
            <a:r>
              <a:rPr lang="en-US"/>
              <a:t>Le manipulateur doit sensibiliser les patients à certaines règles d’hygiène avant le début, pendant et après la séance de traitement: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Les lésions évoluent progressivement au cours des séances de traitement et</a:t>
            </a:r>
          </a:p>
          <a:p>
            <a:r>
              <a:rPr lang="en-US"/>
              <a:t>disparaissent quelques semaines après la fin d’irradiation.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6.png"/><Relationship Id="rId10" Type="http://schemas.openxmlformats.org/officeDocument/2006/relationships/image" Target="../media/image35.svg"/><Relationship Id="rId4" Type="http://schemas.openxmlformats.org/officeDocument/2006/relationships/image" Target="../media/image2.sv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22.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20.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1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svg"/><Relationship Id="rId1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9.svg"/><Relationship Id="rId12" Type="http://schemas.openxmlformats.org/officeDocument/2006/relationships/image" Target="../media/image9.png"/><Relationship Id="rId17" Type="http://schemas.openxmlformats.org/officeDocument/2006/relationships/image" Target="../media/image19.svg"/><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3.svg"/><Relationship Id="rId5" Type="http://schemas.openxmlformats.org/officeDocument/2006/relationships/image" Target="../media/image4.svg"/><Relationship Id="rId15" Type="http://schemas.openxmlformats.org/officeDocument/2006/relationships/image" Target="../media/image17.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1.sv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19.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15.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1422894" y="1049600"/>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774739" y="249336"/>
            <a:ext cx="8044408" cy="7890742"/>
          </a:xfrm>
          <a:custGeom>
            <a:avLst/>
            <a:gdLst/>
            <a:ahLst/>
            <a:cxnLst/>
            <a:rect l="l" t="t" r="r" b="b"/>
            <a:pathLst>
              <a:path w="8044408" h="7890742">
                <a:moveTo>
                  <a:pt x="0" y="0"/>
                </a:moveTo>
                <a:lnTo>
                  <a:pt x="8044408" y="0"/>
                </a:lnTo>
                <a:lnTo>
                  <a:pt x="8044408" y="7890742"/>
                </a:lnTo>
                <a:lnTo>
                  <a:pt x="0" y="789074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2887042" y="2742489"/>
            <a:ext cx="12092272" cy="4190887"/>
            <a:chOff x="0" y="0"/>
            <a:chExt cx="1100680" cy="381469"/>
          </a:xfrm>
        </p:grpSpPr>
        <p:sp>
          <p:nvSpPr>
            <p:cNvPr id="5" name="Freeform 5"/>
            <p:cNvSpPr/>
            <p:nvPr/>
          </p:nvSpPr>
          <p:spPr>
            <a:xfrm>
              <a:off x="0" y="0"/>
              <a:ext cx="1100680" cy="381469"/>
            </a:xfrm>
            <a:custGeom>
              <a:avLst/>
              <a:gdLst/>
              <a:ahLst/>
              <a:cxnLst/>
              <a:rect l="l" t="t" r="r" b="b"/>
              <a:pathLst>
                <a:path w="1100680" h="381469">
                  <a:moveTo>
                    <a:pt x="897480" y="0"/>
                  </a:moveTo>
                  <a:cubicBezTo>
                    <a:pt x="1009705" y="0"/>
                    <a:pt x="1100680" y="85395"/>
                    <a:pt x="1100680" y="190734"/>
                  </a:cubicBezTo>
                  <a:cubicBezTo>
                    <a:pt x="1100680" y="296074"/>
                    <a:pt x="1009705" y="381469"/>
                    <a:pt x="897480" y="381469"/>
                  </a:cubicBezTo>
                  <a:lnTo>
                    <a:pt x="203200" y="381469"/>
                  </a:lnTo>
                  <a:cubicBezTo>
                    <a:pt x="90976" y="381469"/>
                    <a:pt x="0" y="296074"/>
                    <a:pt x="0" y="190734"/>
                  </a:cubicBezTo>
                  <a:cubicBezTo>
                    <a:pt x="0" y="85395"/>
                    <a:pt x="90976" y="0"/>
                    <a:pt x="203200" y="0"/>
                  </a:cubicBezTo>
                  <a:close/>
                </a:path>
              </a:pathLst>
            </a:custGeom>
            <a:solidFill>
              <a:srgbClr val="E9EAF6"/>
            </a:solidFill>
          </p:spPr>
        </p:sp>
        <p:sp>
          <p:nvSpPr>
            <p:cNvPr id="6" name="TextBox 6"/>
            <p:cNvSpPr txBox="1"/>
            <p:nvPr/>
          </p:nvSpPr>
          <p:spPr>
            <a:xfrm>
              <a:off x="0" y="-38100"/>
              <a:ext cx="1100680" cy="419569"/>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5500207">
            <a:off x="3113454" y="6334541"/>
            <a:ext cx="1402006" cy="1402006"/>
          </a:xfrm>
          <a:custGeom>
            <a:avLst/>
            <a:gdLst/>
            <a:ahLst/>
            <a:cxnLst/>
            <a:rect l="l" t="t" r="r" b="b"/>
            <a:pathLst>
              <a:path w="1402006" h="1402006">
                <a:moveTo>
                  <a:pt x="0" y="0"/>
                </a:moveTo>
                <a:lnTo>
                  <a:pt x="1402006" y="0"/>
                </a:lnTo>
                <a:lnTo>
                  <a:pt x="1402006" y="1402006"/>
                </a:lnTo>
                <a:lnTo>
                  <a:pt x="0" y="140200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5344239" y="2824133"/>
            <a:ext cx="7040819" cy="939006"/>
            <a:chOff x="0" y="0"/>
            <a:chExt cx="2860316" cy="381469"/>
          </a:xfrm>
        </p:grpSpPr>
        <p:sp>
          <p:nvSpPr>
            <p:cNvPr id="9" name="Freeform 9"/>
            <p:cNvSpPr/>
            <p:nvPr/>
          </p:nvSpPr>
          <p:spPr>
            <a:xfrm>
              <a:off x="0" y="0"/>
              <a:ext cx="2860316" cy="381469"/>
            </a:xfrm>
            <a:custGeom>
              <a:avLst/>
              <a:gdLst/>
              <a:ahLst/>
              <a:cxnLst/>
              <a:rect l="l" t="t" r="r" b="b"/>
              <a:pathLst>
                <a:path w="2860316" h="381469">
                  <a:moveTo>
                    <a:pt x="2657116" y="0"/>
                  </a:moveTo>
                  <a:cubicBezTo>
                    <a:pt x="2769341" y="0"/>
                    <a:pt x="2860316" y="85395"/>
                    <a:pt x="2860316" y="190734"/>
                  </a:cubicBezTo>
                  <a:cubicBezTo>
                    <a:pt x="2860316" y="296074"/>
                    <a:pt x="2769341" y="381469"/>
                    <a:pt x="2657116" y="381469"/>
                  </a:cubicBezTo>
                  <a:lnTo>
                    <a:pt x="203200" y="381469"/>
                  </a:lnTo>
                  <a:cubicBezTo>
                    <a:pt x="90976" y="381469"/>
                    <a:pt x="0" y="296074"/>
                    <a:pt x="0" y="190734"/>
                  </a:cubicBezTo>
                  <a:cubicBezTo>
                    <a:pt x="0" y="85395"/>
                    <a:pt x="90976" y="0"/>
                    <a:pt x="203200" y="0"/>
                  </a:cubicBezTo>
                  <a:close/>
                </a:path>
              </a:pathLst>
            </a:custGeom>
            <a:solidFill>
              <a:srgbClr val="BDD2EA"/>
            </a:solidFill>
          </p:spPr>
        </p:sp>
        <p:sp>
          <p:nvSpPr>
            <p:cNvPr id="10" name="TextBox 10"/>
            <p:cNvSpPr txBox="1"/>
            <p:nvPr/>
          </p:nvSpPr>
          <p:spPr>
            <a:xfrm>
              <a:off x="0" y="-66675"/>
              <a:ext cx="2860316" cy="448144"/>
            </a:xfrm>
            <a:prstGeom prst="rect">
              <a:avLst/>
            </a:prstGeom>
          </p:spPr>
          <p:txBody>
            <a:bodyPr lIns="50800" tIns="50800" rIns="50800" bIns="50800" rtlCol="0" anchor="ctr"/>
            <a:lstStyle/>
            <a:p>
              <a:pPr algn="ctr">
                <a:lnSpc>
                  <a:spcPts val="5039"/>
                </a:lnSpc>
              </a:pPr>
              <a:r>
                <a:rPr lang="en-US" sz="3599" b="1">
                  <a:solidFill>
                    <a:srgbClr val="AF6A5A"/>
                  </a:solidFill>
                  <a:latin typeface="Canva Sans Bold"/>
                  <a:ea typeface="Canva Sans Bold"/>
                  <a:cs typeface="Canva Sans Bold"/>
                  <a:sym typeface="Canva Sans Bold"/>
                </a:rPr>
                <a:t>projet de fin d’étude </a:t>
              </a:r>
            </a:p>
          </p:txBody>
        </p:sp>
      </p:grpSp>
      <p:sp>
        <p:nvSpPr>
          <p:cNvPr id="11" name="Freeform 11"/>
          <p:cNvSpPr/>
          <p:nvPr/>
        </p:nvSpPr>
        <p:spPr>
          <a:xfrm rot="-5500207" flipH="1">
            <a:off x="13302578" y="6250003"/>
            <a:ext cx="1402006" cy="1402006"/>
          </a:xfrm>
          <a:custGeom>
            <a:avLst/>
            <a:gdLst/>
            <a:ahLst/>
            <a:cxnLst/>
            <a:rect l="l" t="t" r="r" b="b"/>
            <a:pathLst>
              <a:path w="1402006" h="1402006">
                <a:moveTo>
                  <a:pt x="1402006" y="0"/>
                </a:moveTo>
                <a:lnTo>
                  <a:pt x="0" y="0"/>
                </a:lnTo>
                <a:lnTo>
                  <a:pt x="0" y="1402006"/>
                </a:lnTo>
                <a:lnTo>
                  <a:pt x="1402006" y="1402006"/>
                </a:lnTo>
                <a:lnTo>
                  <a:pt x="1402006"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3726947" y="2917046"/>
            <a:ext cx="1617293" cy="1277661"/>
          </a:xfrm>
          <a:custGeom>
            <a:avLst/>
            <a:gdLst/>
            <a:ahLst/>
            <a:cxnLst/>
            <a:rect l="l" t="t" r="r" b="b"/>
            <a:pathLst>
              <a:path w="1617293" h="1277661">
                <a:moveTo>
                  <a:pt x="0" y="0"/>
                </a:moveTo>
                <a:lnTo>
                  <a:pt x="1617292" y="0"/>
                </a:lnTo>
                <a:lnTo>
                  <a:pt x="1617292" y="1277661"/>
                </a:lnTo>
                <a:lnTo>
                  <a:pt x="0" y="1277661"/>
                </a:lnTo>
                <a:lnTo>
                  <a:pt x="0" y="0"/>
                </a:lnTo>
                <a:close/>
              </a:path>
            </a:pathLst>
          </a:custGeom>
          <a:blipFill>
            <a:blip r:embed="rId6"/>
            <a:stretch>
              <a:fillRect/>
            </a:stretch>
          </a:blipFill>
        </p:spPr>
      </p:sp>
      <p:sp>
        <p:nvSpPr>
          <p:cNvPr id="13" name="Freeform 13"/>
          <p:cNvSpPr/>
          <p:nvPr/>
        </p:nvSpPr>
        <p:spPr>
          <a:xfrm>
            <a:off x="16302546" y="0"/>
            <a:ext cx="1913508" cy="2672931"/>
          </a:xfrm>
          <a:custGeom>
            <a:avLst/>
            <a:gdLst/>
            <a:ahLst/>
            <a:cxnLst/>
            <a:rect l="l" t="t" r="r" b="b"/>
            <a:pathLst>
              <a:path w="1913508" h="2672931">
                <a:moveTo>
                  <a:pt x="0" y="0"/>
                </a:moveTo>
                <a:lnTo>
                  <a:pt x="1913508" y="0"/>
                </a:lnTo>
                <a:lnTo>
                  <a:pt x="1913508" y="2672931"/>
                </a:lnTo>
                <a:lnTo>
                  <a:pt x="0" y="2672931"/>
                </a:lnTo>
                <a:lnTo>
                  <a:pt x="0" y="0"/>
                </a:lnTo>
                <a:close/>
              </a:path>
            </a:pathLst>
          </a:custGeom>
          <a:blipFill>
            <a:blip r:embed="rId7"/>
            <a:stretch>
              <a:fillRect/>
            </a:stretch>
          </a:blipFill>
        </p:spPr>
      </p:sp>
      <p:sp>
        <p:nvSpPr>
          <p:cNvPr id="14" name="Freeform 14"/>
          <p:cNvSpPr/>
          <p:nvPr/>
        </p:nvSpPr>
        <p:spPr>
          <a:xfrm>
            <a:off x="23327" y="0"/>
            <a:ext cx="2492231" cy="2482755"/>
          </a:xfrm>
          <a:custGeom>
            <a:avLst/>
            <a:gdLst/>
            <a:ahLst/>
            <a:cxnLst/>
            <a:rect l="l" t="t" r="r" b="b"/>
            <a:pathLst>
              <a:path w="2492231" h="2482755">
                <a:moveTo>
                  <a:pt x="0" y="0"/>
                </a:moveTo>
                <a:lnTo>
                  <a:pt x="2492231" y="0"/>
                </a:lnTo>
                <a:lnTo>
                  <a:pt x="2492231" y="2482755"/>
                </a:lnTo>
                <a:lnTo>
                  <a:pt x="0" y="2482755"/>
                </a:lnTo>
                <a:lnTo>
                  <a:pt x="0" y="0"/>
                </a:lnTo>
                <a:close/>
              </a:path>
            </a:pathLst>
          </a:custGeom>
          <a:blipFill>
            <a:blip r:embed="rId8"/>
            <a:stretch>
              <a:fillRect/>
            </a:stretch>
          </a:blipFill>
        </p:spPr>
      </p:sp>
      <p:sp>
        <p:nvSpPr>
          <p:cNvPr id="15" name="TextBox 15"/>
          <p:cNvSpPr txBox="1"/>
          <p:nvPr/>
        </p:nvSpPr>
        <p:spPr>
          <a:xfrm>
            <a:off x="3207048" y="4091911"/>
            <a:ext cx="11315201" cy="2017452"/>
          </a:xfrm>
          <a:prstGeom prst="rect">
            <a:avLst/>
          </a:prstGeom>
        </p:spPr>
        <p:txBody>
          <a:bodyPr lIns="0" tIns="0" rIns="0" bIns="0" rtlCol="0" anchor="t">
            <a:spAutoFit/>
          </a:bodyPr>
          <a:lstStyle/>
          <a:p>
            <a:pPr algn="ctr">
              <a:lnSpc>
                <a:spcPts val="5351"/>
              </a:lnSpc>
            </a:pPr>
            <a:r>
              <a:rPr lang="en-US" sz="3822">
                <a:solidFill>
                  <a:srgbClr val="080808"/>
                </a:solidFill>
                <a:latin typeface="Arturo"/>
                <a:ea typeface="Arturo"/>
                <a:cs typeface="Arturo"/>
                <a:sym typeface="Arturo"/>
              </a:rPr>
              <a:t>l’importance de la communication manipulateur-patient dans la gestion de toxicités aigues dans la radiothérapie </a:t>
            </a:r>
          </a:p>
        </p:txBody>
      </p:sp>
      <p:sp>
        <p:nvSpPr>
          <p:cNvPr id="16" name="TextBox 16"/>
          <p:cNvSpPr txBox="1"/>
          <p:nvPr/>
        </p:nvSpPr>
        <p:spPr>
          <a:xfrm>
            <a:off x="3093321" y="467916"/>
            <a:ext cx="12180672" cy="1489773"/>
          </a:xfrm>
          <a:prstGeom prst="rect">
            <a:avLst/>
          </a:prstGeom>
        </p:spPr>
        <p:txBody>
          <a:bodyPr lIns="0" tIns="0" rIns="0" bIns="0" rtlCol="0" anchor="t">
            <a:spAutoFit/>
          </a:bodyPr>
          <a:lstStyle/>
          <a:p>
            <a:pPr algn="ctr">
              <a:lnSpc>
                <a:spcPts val="2936"/>
              </a:lnSpc>
            </a:pPr>
            <a:r>
              <a:rPr lang="en-US" sz="2097">
                <a:solidFill>
                  <a:srgbClr val="000000"/>
                </a:solidFill>
                <a:latin typeface="Brick Sans"/>
                <a:ea typeface="Brick Sans"/>
                <a:cs typeface="Brick Sans"/>
                <a:sym typeface="Brick Sans"/>
              </a:rPr>
              <a:t>MINISTERE DE L’ENSEIGNEMENT SUPERIEUR ET DE LA RECHERCHE SCIENTIFIQUE</a:t>
            </a:r>
          </a:p>
          <a:p>
            <a:pPr algn="ctr">
              <a:lnSpc>
                <a:spcPts val="2936"/>
              </a:lnSpc>
            </a:pPr>
            <a:r>
              <a:rPr lang="en-US" sz="2097">
                <a:solidFill>
                  <a:srgbClr val="000000"/>
                </a:solidFill>
                <a:latin typeface="Brick Sans"/>
                <a:ea typeface="Brick Sans"/>
                <a:cs typeface="Brick Sans"/>
                <a:sym typeface="Brick Sans"/>
              </a:rPr>
              <a:t>UNIVERSITE DE MONASTIR</a:t>
            </a:r>
          </a:p>
          <a:p>
            <a:pPr algn="ctr">
              <a:lnSpc>
                <a:spcPts val="2936"/>
              </a:lnSpc>
            </a:pPr>
            <a:r>
              <a:rPr lang="en-US" sz="2097">
                <a:solidFill>
                  <a:srgbClr val="000000"/>
                </a:solidFill>
                <a:latin typeface="Brick Sans"/>
                <a:ea typeface="Brick Sans"/>
                <a:cs typeface="Brick Sans"/>
                <a:sym typeface="Brick Sans"/>
              </a:rPr>
              <a:t>ECOLE SUPERIEURE DES SCIENCES ET TECHNIQUES DE LA SANTE DE MONASTIR</a:t>
            </a:r>
          </a:p>
        </p:txBody>
      </p:sp>
      <p:sp>
        <p:nvSpPr>
          <p:cNvPr id="17" name="TextBox 17"/>
          <p:cNvSpPr txBox="1"/>
          <p:nvPr/>
        </p:nvSpPr>
        <p:spPr>
          <a:xfrm>
            <a:off x="3466636" y="6857176"/>
            <a:ext cx="10536945" cy="1048635"/>
          </a:xfrm>
          <a:prstGeom prst="rect">
            <a:avLst/>
          </a:prstGeom>
        </p:spPr>
        <p:txBody>
          <a:bodyPr lIns="0" tIns="0" rIns="0" bIns="0" rtlCol="0" anchor="t">
            <a:spAutoFit/>
          </a:bodyPr>
          <a:lstStyle/>
          <a:p>
            <a:pPr algn="ctr">
              <a:lnSpc>
                <a:spcPts val="4151"/>
              </a:lnSpc>
            </a:pPr>
            <a:r>
              <a:rPr lang="en-US" sz="2965">
                <a:solidFill>
                  <a:srgbClr val="000000"/>
                </a:solidFill>
                <a:latin typeface="Brick Sans"/>
                <a:ea typeface="Brick Sans"/>
                <a:cs typeface="Brick Sans"/>
                <a:sym typeface="Brick Sans"/>
              </a:rPr>
              <a:t>présenté par:</a:t>
            </a:r>
          </a:p>
          <a:p>
            <a:pPr algn="ctr">
              <a:lnSpc>
                <a:spcPts val="4151"/>
              </a:lnSpc>
            </a:pPr>
            <a:r>
              <a:rPr lang="en-US" sz="2965">
                <a:solidFill>
                  <a:srgbClr val="000000"/>
                </a:solidFill>
                <a:latin typeface="Brick Sans"/>
                <a:ea typeface="Brick Sans"/>
                <a:cs typeface="Brick Sans"/>
                <a:sym typeface="Brick Sans"/>
              </a:rPr>
              <a:t>Mastour Baderddine </a:t>
            </a:r>
          </a:p>
        </p:txBody>
      </p:sp>
      <p:sp>
        <p:nvSpPr>
          <p:cNvPr id="18" name="TextBox 18"/>
          <p:cNvSpPr txBox="1"/>
          <p:nvPr/>
        </p:nvSpPr>
        <p:spPr>
          <a:xfrm>
            <a:off x="6002606" y="8191058"/>
            <a:ext cx="5146178" cy="2077335"/>
          </a:xfrm>
          <a:prstGeom prst="rect">
            <a:avLst/>
          </a:prstGeom>
        </p:spPr>
        <p:txBody>
          <a:bodyPr lIns="0" tIns="0" rIns="0" bIns="0" rtlCol="0" anchor="t">
            <a:spAutoFit/>
          </a:bodyPr>
          <a:lstStyle/>
          <a:p>
            <a:pPr algn="ctr">
              <a:lnSpc>
                <a:spcPts val="4151"/>
              </a:lnSpc>
            </a:pPr>
            <a:r>
              <a:rPr lang="en-US" sz="2965">
                <a:solidFill>
                  <a:srgbClr val="222366"/>
                </a:solidFill>
                <a:latin typeface="More Sugar"/>
                <a:ea typeface="More Sugar"/>
                <a:cs typeface="More Sugar"/>
                <a:sym typeface="More Sugar"/>
              </a:rPr>
              <a:t>Encadré par :</a:t>
            </a:r>
          </a:p>
          <a:p>
            <a:pPr algn="ctr">
              <a:lnSpc>
                <a:spcPts val="4151"/>
              </a:lnSpc>
            </a:pPr>
            <a:r>
              <a:rPr lang="en-US" sz="2965">
                <a:solidFill>
                  <a:srgbClr val="222366"/>
                </a:solidFill>
                <a:latin typeface="More Sugar"/>
                <a:ea typeface="More Sugar"/>
                <a:cs typeface="More Sugar"/>
                <a:sym typeface="More Sugar"/>
              </a:rPr>
              <a:t>Pr. Tbessi Sabrine</a:t>
            </a:r>
          </a:p>
          <a:p>
            <a:pPr algn="ctr">
              <a:lnSpc>
                <a:spcPts val="4151"/>
              </a:lnSpc>
            </a:pPr>
            <a:r>
              <a:rPr lang="en-US" sz="2965">
                <a:solidFill>
                  <a:srgbClr val="222366"/>
                </a:solidFill>
                <a:latin typeface="More Sugar"/>
                <a:ea typeface="More Sugar"/>
                <a:cs typeface="More Sugar"/>
                <a:sym typeface="More Sugar"/>
              </a:rPr>
              <a:t>Dr. Yazidi Dalia</a:t>
            </a:r>
          </a:p>
          <a:p>
            <a:pPr algn="ctr">
              <a:lnSpc>
                <a:spcPts val="4151"/>
              </a:lnSpc>
            </a:pPr>
            <a:endParaRPr lang="en-US" sz="2965">
              <a:solidFill>
                <a:srgbClr val="222366"/>
              </a:solidFill>
              <a:latin typeface="More Sugar"/>
              <a:ea typeface="More Sugar"/>
              <a:cs typeface="More Sugar"/>
              <a:sym typeface="More Sug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3437296" y="7024782"/>
            <a:ext cx="7876905" cy="7726439"/>
          </a:xfrm>
          <a:custGeom>
            <a:avLst/>
            <a:gdLst/>
            <a:ahLst/>
            <a:cxnLst/>
            <a:rect l="l" t="t" r="r" b="b"/>
            <a:pathLst>
              <a:path w="7876905" h="7726439">
                <a:moveTo>
                  <a:pt x="0" y="0"/>
                </a:moveTo>
                <a:lnTo>
                  <a:pt x="7876905" y="0"/>
                </a:lnTo>
                <a:lnTo>
                  <a:pt x="7876905" y="7726438"/>
                </a:lnTo>
                <a:lnTo>
                  <a:pt x="0" y="77264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5750954" y="251145"/>
            <a:ext cx="12240314" cy="10035855"/>
            <a:chOff x="0" y="0"/>
            <a:chExt cx="1747201" cy="1432533"/>
          </a:xfrm>
        </p:grpSpPr>
        <p:sp>
          <p:nvSpPr>
            <p:cNvPr id="4" name="Freeform 4"/>
            <p:cNvSpPr/>
            <p:nvPr/>
          </p:nvSpPr>
          <p:spPr>
            <a:xfrm>
              <a:off x="0" y="0"/>
              <a:ext cx="1747201" cy="1432533"/>
            </a:xfrm>
            <a:custGeom>
              <a:avLst/>
              <a:gdLst/>
              <a:ahLst/>
              <a:cxnLst/>
              <a:rect l="l" t="t" r="r" b="b"/>
              <a:pathLst>
                <a:path w="1747201" h="1432533">
                  <a:moveTo>
                    <a:pt x="0" y="0"/>
                  </a:moveTo>
                  <a:lnTo>
                    <a:pt x="1747201" y="0"/>
                  </a:lnTo>
                  <a:lnTo>
                    <a:pt x="1747201" y="1432533"/>
                  </a:lnTo>
                  <a:lnTo>
                    <a:pt x="0" y="1432533"/>
                  </a:lnTo>
                  <a:close/>
                </a:path>
              </a:pathLst>
            </a:custGeom>
            <a:solidFill>
              <a:srgbClr val="E9EAF6"/>
            </a:solidFill>
          </p:spPr>
        </p:sp>
        <p:sp>
          <p:nvSpPr>
            <p:cNvPr id="5" name="TextBox 5"/>
            <p:cNvSpPr txBox="1"/>
            <p:nvPr/>
          </p:nvSpPr>
          <p:spPr>
            <a:xfrm>
              <a:off x="0" y="-38100"/>
              <a:ext cx="1747201" cy="147063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0" y="3605367"/>
            <a:ext cx="6047686" cy="6511640"/>
          </a:xfrm>
          <a:custGeom>
            <a:avLst/>
            <a:gdLst/>
            <a:ahLst/>
            <a:cxnLst/>
            <a:rect l="l" t="t" r="r" b="b"/>
            <a:pathLst>
              <a:path w="6047686" h="6511640">
                <a:moveTo>
                  <a:pt x="0" y="0"/>
                </a:moveTo>
                <a:lnTo>
                  <a:pt x="6047686" y="0"/>
                </a:lnTo>
                <a:lnTo>
                  <a:pt x="6047686" y="6511640"/>
                </a:lnTo>
                <a:lnTo>
                  <a:pt x="0" y="651164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TextBox 7"/>
          <p:cNvSpPr txBox="1"/>
          <p:nvPr/>
        </p:nvSpPr>
        <p:spPr>
          <a:xfrm>
            <a:off x="6303053" y="2705417"/>
            <a:ext cx="11459152" cy="6178551"/>
          </a:xfrm>
          <a:prstGeom prst="rect">
            <a:avLst/>
          </a:prstGeom>
        </p:spPr>
        <p:txBody>
          <a:bodyPr lIns="0" tIns="0" rIns="0" bIns="0" rtlCol="0" anchor="t">
            <a:spAutoFit/>
          </a:bodyPr>
          <a:lstStyle/>
          <a:p>
            <a:pPr marL="755644" lvl="1" indent="-377822" algn="just">
              <a:lnSpc>
                <a:spcPts val="4899"/>
              </a:lnSpc>
              <a:buFont typeface="Arial"/>
              <a:buChar char="•"/>
            </a:pPr>
            <a:r>
              <a:rPr lang="en-US" sz="3499">
                <a:solidFill>
                  <a:srgbClr val="000000"/>
                </a:solidFill>
                <a:latin typeface="Public Sans"/>
                <a:ea typeface="Public Sans"/>
                <a:cs typeface="Public Sans"/>
                <a:sym typeface="Public Sans"/>
              </a:rPr>
              <a:t>la surveillance clinique pendant les simulations et les séances de traitements.</a:t>
            </a:r>
          </a:p>
          <a:p>
            <a:pPr marL="755644" lvl="1" indent="-377822" algn="l">
              <a:lnSpc>
                <a:spcPts val="4899"/>
              </a:lnSpc>
              <a:buFont typeface="Arial"/>
              <a:buChar char="•"/>
            </a:pPr>
            <a:r>
              <a:rPr lang="en-US" sz="3499">
                <a:solidFill>
                  <a:srgbClr val="000000"/>
                </a:solidFill>
                <a:latin typeface="Public Sans"/>
                <a:ea typeface="Public Sans"/>
                <a:cs typeface="Public Sans"/>
                <a:sym typeface="Public Sans"/>
              </a:rPr>
              <a:t>l'acquisition anatomique des zones à traiter, la préparation des moyens de contention, la mise en œuvre des séances de traitement, incluant l'imagerie de positionnement ou de repositionnement du patient.</a:t>
            </a:r>
          </a:p>
          <a:p>
            <a:pPr marL="755644" lvl="1" indent="-377822" algn="just">
              <a:lnSpc>
                <a:spcPts val="4899"/>
              </a:lnSpc>
              <a:buFont typeface="Arial"/>
              <a:buChar char="•"/>
            </a:pPr>
            <a:r>
              <a:rPr lang="en-US" sz="3499">
                <a:solidFill>
                  <a:srgbClr val="000000"/>
                </a:solidFill>
                <a:latin typeface="Public Sans"/>
                <a:ea typeface="Public Sans"/>
                <a:cs typeface="Public Sans"/>
                <a:sym typeface="Public Sans"/>
              </a:rPr>
              <a:t>Participation à l’encadrement de proximité des étudiants. </a:t>
            </a:r>
          </a:p>
          <a:p>
            <a:pPr algn="ctr">
              <a:lnSpc>
                <a:spcPts val="4899"/>
              </a:lnSpc>
            </a:pPr>
            <a:endParaRPr lang="en-US" sz="3499">
              <a:solidFill>
                <a:srgbClr val="000000"/>
              </a:solidFill>
              <a:latin typeface="Public Sans"/>
              <a:ea typeface="Public Sans"/>
              <a:cs typeface="Public Sans"/>
              <a:sym typeface="Public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807620" y="3767614"/>
            <a:ext cx="6780481" cy="6650959"/>
          </a:xfrm>
          <a:custGeom>
            <a:avLst/>
            <a:gdLst/>
            <a:ahLst/>
            <a:cxnLst/>
            <a:rect l="l" t="t" r="r" b="b"/>
            <a:pathLst>
              <a:path w="6780481" h="6650959">
                <a:moveTo>
                  <a:pt x="0" y="0"/>
                </a:moveTo>
                <a:lnTo>
                  <a:pt x="6780480" y="0"/>
                </a:lnTo>
                <a:lnTo>
                  <a:pt x="6780480" y="6650959"/>
                </a:lnTo>
                <a:lnTo>
                  <a:pt x="0" y="665095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4721421" y="-4059902"/>
            <a:ext cx="6780481" cy="6650959"/>
          </a:xfrm>
          <a:custGeom>
            <a:avLst/>
            <a:gdLst/>
            <a:ahLst/>
            <a:cxnLst/>
            <a:rect l="l" t="t" r="r" b="b"/>
            <a:pathLst>
              <a:path w="6780481" h="6650959">
                <a:moveTo>
                  <a:pt x="0" y="0"/>
                </a:moveTo>
                <a:lnTo>
                  <a:pt x="6780480" y="0"/>
                </a:lnTo>
                <a:lnTo>
                  <a:pt x="6780480" y="6650958"/>
                </a:lnTo>
                <a:lnTo>
                  <a:pt x="0" y="665095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60525" y="2006977"/>
            <a:ext cx="17840295" cy="8127182"/>
            <a:chOff x="0" y="0"/>
            <a:chExt cx="2225465" cy="1013815"/>
          </a:xfrm>
        </p:grpSpPr>
        <p:sp>
          <p:nvSpPr>
            <p:cNvPr id="5" name="Freeform 5"/>
            <p:cNvSpPr/>
            <p:nvPr/>
          </p:nvSpPr>
          <p:spPr>
            <a:xfrm>
              <a:off x="0" y="0"/>
              <a:ext cx="2225465" cy="1013815"/>
            </a:xfrm>
            <a:custGeom>
              <a:avLst/>
              <a:gdLst/>
              <a:ahLst/>
              <a:cxnLst/>
              <a:rect l="l" t="t" r="r" b="b"/>
              <a:pathLst>
                <a:path w="2225465" h="1013815">
                  <a:moveTo>
                    <a:pt x="2022265" y="0"/>
                  </a:moveTo>
                  <a:cubicBezTo>
                    <a:pt x="2134489" y="0"/>
                    <a:pt x="2225465" y="226950"/>
                    <a:pt x="2225465" y="506907"/>
                  </a:cubicBezTo>
                  <a:cubicBezTo>
                    <a:pt x="2225465" y="786865"/>
                    <a:pt x="2134489" y="1013815"/>
                    <a:pt x="2022265" y="1013815"/>
                  </a:cubicBezTo>
                  <a:lnTo>
                    <a:pt x="203200" y="1013815"/>
                  </a:lnTo>
                  <a:cubicBezTo>
                    <a:pt x="90976" y="1013815"/>
                    <a:pt x="0" y="786865"/>
                    <a:pt x="0" y="506907"/>
                  </a:cubicBezTo>
                  <a:cubicBezTo>
                    <a:pt x="0" y="226950"/>
                    <a:pt x="90976" y="0"/>
                    <a:pt x="203200" y="0"/>
                  </a:cubicBezTo>
                  <a:close/>
                </a:path>
              </a:pathLst>
            </a:custGeom>
            <a:solidFill>
              <a:srgbClr val="E9EAF6"/>
            </a:solidFill>
            <a:ln w="19050" cap="sq">
              <a:solidFill>
                <a:srgbClr val="414370"/>
              </a:solidFill>
              <a:prstDash val="lgDash"/>
              <a:miter/>
            </a:ln>
          </p:spPr>
        </p:sp>
        <p:sp>
          <p:nvSpPr>
            <p:cNvPr id="6" name="TextBox 6"/>
            <p:cNvSpPr txBox="1"/>
            <p:nvPr/>
          </p:nvSpPr>
          <p:spPr>
            <a:xfrm>
              <a:off x="0" y="-38100"/>
              <a:ext cx="2225465" cy="1051915"/>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1866457">
            <a:off x="7516055" y="-145700"/>
            <a:ext cx="1852887" cy="2640124"/>
          </a:xfrm>
          <a:custGeom>
            <a:avLst/>
            <a:gdLst/>
            <a:ahLst/>
            <a:cxnLst/>
            <a:rect l="l" t="t" r="r" b="b"/>
            <a:pathLst>
              <a:path w="1852887" h="2640124">
                <a:moveTo>
                  <a:pt x="0" y="0"/>
                </a:moveTo>
                <a:lnTo>
                  <a:pt x="1852887" y="0"/>
                </a:lnTo>
                <a:lnTo>
                  <a:pt x="1852887" y="2640124"/>
                </a:lnTo>
                <a:lnTo>
                  <a:pt x="0" y="264012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rot="-5400000">
            <a:off x="16150898" y="-591017"/>
            <a:ext cx="2797736" cy="2797736"/>
          </a:xfrm>
          <a:custGeom>
            <a:avLst/>
            <a:gdLst/>
            <a:ahLst/>
            <a:cxnLst/>
            <a:rect l="l" t="t" r="r" b="b"/>
            <a:pathLst>
              <a:path w="2797736" h="2797736">
                <a:moveTo>
                  <a:pt x="0" y="0"/>
                </a:moveTo>
                <a:lnTo>
                  <a:pt x="2797736" y="0"/>
                </a:lnTo>
                <a:lnTo>
                  <a:pt x="2797736" y="2797736"/>
                </a:lnTo>
                <a:lnTo>
                  <a:pt x="0" y="279773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TextBox 9"/>
          <p:cNvSpPr txBox="1"/>
          <p:nvPr/>
        </p:nvSpPr>
        <p:spPr>
          <a:xfrm>
            <a:off x="653869" y="3274077"/>
            <a:ext cx="16605431" cy="4012548"/>
          </a:xfrm>
          <a:prstGeom prst="rect">
            <a:avLst/>
          </a:prstGeom>
        </p:spPr>
        <p:txBody>
          <a:bodyPr lIns="0" tIns="0" rIns="0" bIns="0" rtlCol="0" anchor="t">
            <a:spAutoFit/>
          </a:bodyPr>
          <a:lstStyle/>
          <a:p>
            <a:pPr marL="702328" lvl="1" indent="-351164" algn="l">
              <a:lnSpc>
                <a:spcPts val="4554"/>
              </a:lnSpc>
              <a:buFont typeface="Arial"/>
              <a:buChar char="•"/>
            </a:pPr>
            <a:r>
              <a:rPr lang="en-US" sz="3253">
                <a:solidFill>
                  <a:srgbClr val="000000"/>
                </a:solidFill>
                <a:latin typeface="Public Sans"/>
                <a:ea typeface="Public Sans"/>
                <a:cs typeface="Public Sans"/>
                <a:sym typeface="Public Sans"/>
              </a:rPr>
              <a:t> le confort est établi par le développement de relations avec les patients et la fourniture d'informations pertinentes. </a:t>
            </a:r>
          </a:p>
          <a:p>
            <a:pPr marL="702328" lvl="1" indent="-351164" algn="l">
              <a:lnSpc>
                <a:spcPts val="4554"/>
              </a:lnSpc>
              <a:buFont typeface="Arial"/>
              <a:buChar char="•"/>
            </a:pPr>
            <a:r>
              <a:rPr lang="en-US" sz="3253">
                <a:solidFill>
                  <a:srgbClr val="000000"/>
                </a:solidFill>
                <a:latin typeface="Public Sans"/>
                <a:ea typeface="Public Sans"/>
                <a:cs typeface="Public Sans"/>
                <a:sym typeface="Public Sans"/>
              </a:rPr>
              <a:t>notre étude démontré que les professionnels de la santé possèdent une place importante dans l'établissement de sentiments positifs chez les patients, tels qu'une approche optimiste de la vie, le bonheur et la positivité.</a:t>
            </a:r>
          </a:p>
          <a:p>
            <a:pPr algn="l">
              <a:lnSpc>
                <a:spcPts val="4554"/>
              </a:lnSpc>
            </a:pPr>
            <a:endParaRPr lang="en-US" sz="3253">
              <a:solidFill>
                <a:srgbClr val="000000"/>
              </a:solidFill>
              <a:latin typeface="Public Sans"/>
              <a:ea typeface="Public Sans"/>
              <a:cs typeface="Public Sans"/>
              <a:sym typeface="Public Sans"/>
            </a:endParaRPr>
          </a:p>
          <a:p>
            <a:pPr algn="l">
              <a:lnSpc>
                <a:spcPts val="4554"/>
              </a:lnSpc>
            </a:pPr>
            <a:endParaRPr lang="en-US" sz="3253">
              <a:solidFill>
                <a:srgbClr val="000000"/>
              </a:solidFill>
              <a:latin typeface="Public Sans"/>
              <a:ea typeface="Public Sans"/>
              <a:cs typeface="Public Sans"/>
              <a:sym typeface="Public Sans"/>
            </a:endParaRPr>
          </a:p>
        </p:txBody>
      </p:sp>
      <p:sp>
        <p:nvSpPr>
          <p:cNvPr id="10" name="Freeform 10"/>
          <p:cNvSpPr/>
          <p:nvPr/>
        </p:nvSpPr>
        <p:spPr>
          <a:xfrm>
            <a:off x="6945330" y="6253661"/>
            <a:ext cx="4270684" cy="3651434"/>
          </a:xfrm>
          <a:custGeom>
            <a:avLst/>
            <a:gdLst/>
            <a:ahLst/>
            <a:cxnLst/>
            <a:rect l="l" t="t" r="r" b="b"/>
            <a:pathLst>
              <a:path w="4270684" h="3651434">
                <a:moveTo>
                  <a:pt x="0" y="0"/>
                </a:moveTo>
                <a:lnTo>
                  <a:pt x="4270684" y="0"/>
                </a:lnTo>
                <a:lnTo>
                  <a:pt x="4270684" y="3651434"/>
                </a:lnTo>
                <a:lnTo>
                  <a:pt x="0" y="365143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TextBox 11"/>
          <p:cNvSpPr txBox="1"/>
          <p:nvPr/>
        </p:nvSpPr>
        <p:spPr>
          <a:xfrm>
            <a:off x="160525" y="155707"/>
            <a:ext cx="11823081" cy="1209038"/>
          </a:xfrm>
          <a:prstGeom prst="rect">
            <a:avLst/>
          </a:prstGeom>
        </p:spPr>
        <p:txBody>
          <a:bodyPr lIns="0" tIns="0" rIns="0" bIns="0" rtlCol="0" anchor="t">
            <a:spAutoFit/>
          </a:bodyPr>
          <a:lstStyle/>
          <a:p>
            <a:pPr algn="r">
              <a:lnSpc>
                <a:spcPts val="4760"/>
              </a:lnSpc>
            </a:pPr>
            <a:r>
              <a:rPr lang="en-US" sz="3400">
                <a:solidFill>
                  <a:srgbClr val="FF3131"/>
                </a:solidFill>
                <a:latin typeface="Brick Sans"/>
                <a:ea typeface="Brick Sans"/>
                <a:cs typeface="Brick Sans"/>
                <a:sym typeface="Brick Sans"/>
              </a:rPr>
              <a:t>3- Communication manipulateur-patient :</a:t>
            </a:r>
          </a:p>
          <a:p>
            <a:pPr algn="r">
              <a:lnSpc>
                <a:spcPts val="4760"/>
              </a:lnSpc>
            </a:pPr>
            <a:endParaRPr lang="en-US" sz="3400">
              <a:solidFill>
                <a:srgbClr val="FF3131"/>
              </a:solidFill>
              <a:latin typeface="Brick Sans"/>
              <a:ea typeface="Brick Sans"/>
              <a:cs typeface="Brick Sans"/>
              <a:sym typeface="Brick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1710140" y="2560561"/>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12598715" y="-615042"/>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488696" y="364688"/>
            <a:ext cx="17310608" cy="9505931"/>
            <a:chOff x="0" y="0"/>
            <a:chExt cx="774713" cy="425425"/>
          </a:xfrm>
        </p:grpSpPr>
        <p:sp>
          <p:nvSpPr>
            <p:cNvPr id="5" name="Freeform 5"/>
            <p:cNvSpPr/>
            <p:nvPr/>
          </p:nvSpPr>
          <p:spPr>
            <a:xfrm>
              <a:off x="0" y="0"/>
              <a:ext cx="774713" cy="425425"/>
            </a:xfrm>
            <a:custGeom>
              <a:avLst/>
              <a:gdLst/>
              <a:ahLst/>
              <a:cxnLst/>
              <a:rect l="l" t="t" r="r" b="b"/>
              <a:pathLst>
                <a:path w="774713" h="425425">
                  <a:moveTo>
                    <a:pt x="571513" y="0"/>
                  </a:moveTo>
                  <a:cubicBezTo>
                    <a:pt x="683737" y="0"/>
                    <a:pt x="774713" y="95235"/>
                    <a:pt x="774713" y="212713"/>
                  </a:cubicBezTo>
                  <a:cubicBezTo>
                    <a:pt x="774713" y="330191"/>
                    <a:pt x="683737" y="425425"/>
                    <a:pt x="571513" y="425425"/>
                  </a:cubicBezTo>
                  <a:lnTo>
                    <a:pt x="203200" y="425425"/>
                  </a:lnTo>
                  <a:cubicBezTo>
                    <a:pt x="90976" y="425425"/>
                    <a:pt x="0" y="330191"/>
                    <a:pt x="0" y="212713"/>
                  </a:cubicBezTo>
                  <a:cubicBezTo>
                    <a:pt x="0" y="95235"/>
                    <a:pt x="90976" y="0"/>
                    <a:pt x="203200" y="0"/>
                  </a:cubicBezTo>
                  <a:close/>
                </a:path>
              </a:pathLst>
            </a:custGeom>
            <a:solidFill>
              <a:srgbClr val="E9EAF6"/>
            </a:solidFill>
            <a:ln cap="sq">
              <a:noFill/>
              <a:prstDash val="solid"/>
              <a:miter/>
            </a:ln>
          </p:spPr>
        </p:sp>
        <p:sp>
          <p:nvSpPr>
            <p:cNvPr id="6" name="TextBox 6"/>
            <p:cNvSpPr txBox="1"/>
            <p:nvPr/>
          </p:nvSpPr>
          <p:spPr>
            <a:xfrm>
              <a:off x="0" y="-38100"/>
              <a:ext cx="774713" cy="463525"/>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1736295" y="6283494"/>
            <a:ext cx="3007626" cy="3321675"/>
          </a:xfrm>
          <a:custGeom>
            <a:avLst/>
            <a:gdLst/>
            <a:ahLst/>
            <a:cxnLst/>
            <a:rect l="l" t="t" r="r" b="b"/>
            <a:pathLst>
              <a:path w="3007626" h="3321675">
                <a:moveTo>
                  <a:pt x="0" y="0"/>
                </a:moveTo>
                <a:lnTo>
                  <a:pt x="3007627" y="0"/>
                </a:lnTo>
                <a:lnTo>
                  <a:pt x="3007627" y="3321676"/>
                </a:lnTo>
                <a:lnTo>
                  <a:pt x="0" y="332167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TextBox 8"/>
          <p:cNvSpPr txBox="1"/>
          <p:nvPr/>
        </p:nvSpPr>
        <p:spPr>
          <a:xfrm>
            <a:off x="2418426" y="2025020"/>
            <a:ext cx="13110299" cy="3277746"/>
          </a:xfrm>
          <a:prstGeom prst="rect">
            <a:avLst/>
          </a:prstGeom>
        </p:spPr>
        <p:txBody>
          <a:bodyPr lIns="0" tIns="0" rIns="0" bIns="0" rtlCol="0" anchor="t">
            <a:spAutoFit/>
          </a:bodyPr>
          <a:lstStyle/>
          <a:p>
            <a:pPr marL="734055" lvl="1" indent="-367027" algn="l">
              <a:lnSpc>
                <a:spcPts val="4759"/>
              </a:lnSpc>
              <a:buFont typeface="Arial"/>
              <a:buChar char="•"/>
            </a:pPr>
            <a:r>
              <a:rPr lang="en-US" sz="3399">
                <a:solidFill>
                  <a:srgbClr val="000000"/>
                </a:solidFill>
                <a:latin typeface="Public Sans"/>
                <a:ea typeface="Public Sans"/>
                <a:cs typeface="Public Sans"/>
                <a:sym typeface="Public Sans"/>
              </a:rPr>
              <a:t>En général, une communication ouverte, empathique et transparente entre le manipulateur et le patient est essentielle pour prévenir et gérer les effets secondaires précoces s’ils existent.</a:t>
            </a:r>
          </a:p>
          <a:p>
            <a:pPr algn="l">
              <a:lnSpc>
                <a:spcPts val="3499"/>
              </a:lnSpc>
            </a:pPr>
            <a:endParaRPr lang="en-US" sz="3399">
              <a:solidFill>
                <a:srgbClr val="000000"/>
              </a:solidFill>
              <a:latin typeface="Public Sans"/>
              <a:ea typeface="Public Sans"/>
              <a:cs typeface="Public Sans"/>
              <a:sym typeface="Public Sans"/>
            </a:endParaRPr>
          </a:p>
          <a:p>
            <a:pPr algn="l">
              <a:lnSpc>
                <a:spcPts val="3499"/>
              </a:lnSpc>
            </a:pPr>
            <a:endParaRPr lang="en-US" sz="3399">
              <a:solidFill>
                <a:srgbClr val="000000"/>
              </a:solidFill>
              <a:latin typeface="Public Sans"/>
              <a:ea typeface="Public Sans"/>
              <a:cs typeface="Public Sans"/>
              <a:sym typeface="Public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1163445" y="-318668"/>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10444927" y="1099306"/>
            <a:ext cx="7876905" cy="7726439"/>
          </a:xfrm>
          <a:custGeom>
            <a:avLst/>
            <a:gdLst/>
            <a:ahLst/>
            <a:cxnLst/>
            <a:rect l="l" t="t" r="r" b="b"/>
            <a:pathLst>
              <a:path w="7876905" h="7726439">
                <a:moveTo>
                  <a:pt x="0" y="0"/>
                </a:moveTo>
                <a:lnTo>
                  <a:pt x="7876905" y="0"/>
                </a:lnTo>
                <a:lnTo>
                  <a:pt x="7876905" y="7726438"/>
                </a:lnTo>
                <a:lnTo>
                  <a:pt x="0" y="772643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184556" y="2860070"/>
            <a:ext cx="3821504" cy="607351"/>
          </a:xfrm>
          <a:prstGeom prst="rect">
            <a:avLst/>
          </a:prstGeom>
        </p:spPr>
        <p:txBody>
          <a:bodyPr lIns="0" tIns="0" rIns="0" bIns="0" rtlCol="0" anchor="t">
            <a:spAutoFit/>
          </a:bodyPr>
          <a:lstStyle/>
          <a:p>
            <a:pPr algn="ctr">
              <a:lnSpc>
                <a:spcPts val="4848"/>
              </a:lnSpc>
            </a:pPr>
            <a:r>
              <a:rPr lang="en-US" sz="3463" b="1">
                <a:solidFill>
                  <a:srgbClr val="B48415"/>
                </a:solidFill>
                <a:latin typeface="Public Sans Heavy"/>
                <a:ea typeface="Public Sans Heavy"/>
                <a:cs typeface="Public Sans Heavy"/>
                <a:sym typeface="Public Sans Heavy"/>
              </a:rPr>
              <a:t>a. Radiodermite </a:t>
            </a:r>
          </a:p>
        </p:txBody>
      </p:sp>
      <p:sp>
        <p:nvSpPr>
          <p:cNvPr id="5" name="TextBox 5"/>
          <p:cNvSpPr txBox="1"/>
          <p:nvPr/>
        </p:nvSpPr>
        <p:spPr>
          <a:xfrm>
            <a:off x="184556" y="705702"/>
            <a:ext cx="16356888" cy="1209040"/>
          </a:xfrm>
          <a:prstGeom prst="rect">
            <a:avLst/>
          </a:prstGeom>
        </p:spPr>
        <p:txBody>
          <a:bodyPr lIns="0" tIns="0" rIns="0" bIns="0" rtlCol="0" anchor="t">
            <a:spAutoFit/>
          </a:bodyPr>
          <a:lstStyle/>
          <a:p>
            <a:pPr algn="ctr">
              <a:lnSpc>
                <a:spcPts val="4759"/>
              </a:lnSpc>
            </a:pPr>
            <a:r>
              <a:rPr lang="en-US" sz="3399">
                <a:solidFill>
                  <a:srgbClr val="FF3131"/>
                </a:solidFill>
                <a:latin typeface="Brick Sans"/>
                <a:ea typeface="Brick Sans"/>
                <a:cs typeface="Brick Sans"/>
                <a:sym typeface="Brick Sans"/>
              </a:rPr>
              <a:t>4-Rôle du manipulateur dans la gestion des effets aigues :</a:t>
            </a:r>
          </a:p>
          <a:p>
            <a:pPr algn="ctr">
              <a:lnSpc>
                <a:spcPts val="4759"/>
              </a:lnSpc>
            </a:pPr>
            <a:endParaRPr lang="en-US" sz="3399">
              <a:solidFill>
                <a:srgbClr val="FF3131"/>
              </a:solidFill>
              <a:latin typeface="Brick Sans"/>
              <a:ea typeface="Brick Sans"/>
              <a:cs typeface="Brick Sans"/>
              <a:sym typeface="Brick Sans"/>
            </a:endParaRPr>
          </a:p>
        </p:txBody>
      </p:sp>
      <p:sp>
        <p:nvSpPr>
          <p:cNvPr id="6" name="TextBox 6"/>
          <p:cNvSpPr txBox="1"/>
          <p:nvPr/>
        </p:nvSpPr>
        <p:spPr>
          <a:xfrm>
            <a:off x="184556" y="1446843"/>
            <a:ext cx="17888480" cy="1667759"/>
          </a:xfrm>
          <a:prstGeom prst="rect">
            <a:avLst/>
          </a:prstGeom>
        </p:spPr>
        <p:txBody>
          <a:bodyPr lIns="0" tIns="0" rIns="0" bIns="0" rtlCol="0" anchor="t">
            <a:spAutoFit/>
          </a:bodyPr>
          <a:lstStyle/>
          <a:p>
            <a:pPr algn="just">
              <a:lnSpc>
                <a:spcPts val="4851"/>
              </a:lnSpc>
            </a:pPr>
            <a:r>
              <a:rPr lang="en-US" sz="3465" b="1">
                <a:solidFill>
                  <a:srgbClr val="080808"/>
                </a:solidFill>
                <a:latin typeface="Public Sans Heavy"/>
                <a:ea typeface="Public Sans Heavy"/>
                <a:cs typeface="Public Sans Heavy"/>
                <a:sym typeface="Public Sans Heavy"/>
              </a:rPr>
              <a:t>•Les complications aigues liées à la radiothérapie sont gradées selon l’echelle CTCAE v5.0 afin de standardiser leur prise en charge.</a:t>
            </a:r>
          </a:p>
          <a:p>
            <a:pPr algn="l">
              <a:lnSpc>
                <a:spcPts val="3451"/>
              </a:lnSpc>
            </a:pPr>
            <a:endParaRPr lang="en-US" sz="3465" b="1">
              <a:solidFill>
                <a:srgbClr val="080808"/>
              </a:solidFill>
              <a:latin typeface="Public Sans Heavy"/>
              <a:ea typeface="Public Sans Heavy"/>
              <a:cs typeface="Public Sans Heavy"/>
              <a:sym typeface="Public Sans Heavy"/>
            </a:endParaRPr>
          </a:p>
        </p:txBody>
      </p:sp>
      <p:sp>
        <p:nvSpPr>
          <p:cNvPr id="7" name="TextBox 7"/>
          <p:cNvSpPr txBox="1"/>
          <p:nvPr/>
        </p:nvSpPr>
        <p:spPr>
          <a:xfrm>
            <a:off x="7153708" y="3656990"/>
            <a:ext cx="9190939" cy="6304288"/>
          </a:xfrm>
          <a:prstGeom prst="rect">
            <a:avLst/>
          </a:prstGeom>
        </p:spPr>
        <p:txBody>
          <a:bodyPr lIns="0" tIns="0" rIns="0" bIns="0" rtlCol="0" anchor="t">
            <a:spAutoFit/>
          </a:bodyPr>
          <a:lstStyle/>
          <a:p>
            <a:pPr algn="l">
              <a:lnSpc>
                <a:spcPts val="4138"/>
              </a:lnSpc>
            </a:pPr>
            <a:endParaRPr/>
          </a:p>
          <a:p>
            <a:pPr marL="638222" lvl="1" indent="-319111" algn="l">
              <a:lnSpc>
                <a:spcPts val="4138"/>
              </a:lnSpc>
              <a:buFont typeface="Arial"/>
              <a:buChar char="•"/>
            </a:pPr>
            <a:r>
              <a:rPr lang="en-US" sz="2956">
                <a:solidFill>
                  <a:srgbClr val="000000"/>
                </a:solidFill>
                <a:latin typeface="Public Sans"/>
                <a:ea typeface="Public Sans"/>
                <a:cs typeface="Public Sans"/>
                <a:sym typeface="Public Sans"/>
              </a:rPr>
              <a:t>Avant le début de traitement : Il est essentiel d'expliquer au patient, de manière claire que l'irradiation peut potentiellement endommager sa peau dans la zone ciblée.</a:t>
            </a:r>
          </a:p>
          <a:p>
            <a:pPr marL="638222" lvl="1" indent="-319111" algn="l">
              <a:lnSpc>
                <a:spcPts val="4138"/>
              </a:lnSpc>
              <a:buFont typeface="Arial"/>
              <a:buChar char="•"/>
            </a:pPr>
            <a:r>
              <a:rPr lang="en-US" sz="2956">
                <a:solidFill>
                  <a:srgbClr val="000000"/>
                </a:solidFill>
                <a:latin typeface="Public Sans"/>
                <a:ea typeface="Public Sans"/>
                <a:cs typeface="Public Sans"/>
                <a:sym typeface="Public Sans"/>
              </a:rPr>
              <a:t>Pendant le traitement : Le manipulateur doit conseiller les patients à suivre  des règles d'hygiène strictes.</a:t>
            </a:r>
          </a:p>
          <a:p>
            <a:pPr marL="638222" lvl="1" indent="-319111" algn="l">
              <a:lnSpc>
                <a:spcPts val="4138"/>
              </a:lnSpc>
              <a:buFont typeface="Arial"/>
              <a:buChar char="•"/>
            </a:pPr>
            <a:r>
              <a:rPr lang="en-US" sz="2956">
                <a:solidFill>
                  <a:srgbClr val="000000"/>
                </a:solidFill>
                <a:latin typeface="Public Sans"/>
                <a:ea typeface="Public Sans"/>
                <a:cs typeface="Public Sans"/>
                <a:sym typeface="Public Sans"/>
              </a:rPr>
              <a:t>L’apparition de lésions secondaires sur la zone traitée doit pousser le manipulateur à appeler l’oncologue pour la traiter et la surveiller.</a:t>
            </a:r>
          </a:p>
          <a:p>
            <a:pPr algn="ctr">
              <a:lnSpc>
                <a:spcPts val="2124"/>
              </a:lnSpc>
            </a:pPr>
            <a:endParaRPr lang="en-US" sz="2956">
              <a:solidFill>
                <a:srgbClr val="000000"/>
              </a:solidFill>
              <a:latin typeface="Public Sans"/>
              <a:ea typeface="Public Sans"/>
              <a:cs typeface="Public Sans"/>
              <a:sym typeface="Public Sans"/>
            </a:endParaRPr>
          </a:p>
          <a:p>
            <a:pPr algn="ctr">
              <a:lnSpc>
                <a:spcPts val="2124"/>
              </a:lnSpc>
            </a:pPr>
            <a:endParaRPr lang="en-US" sz="2956">
              <a:solidFill>
                <a:srgbClr val="000000"/>
              </a:solidFill>
              <a:latin typeface="Public Sans"/>
              <a:ea typeface="Public Sans"/>
              <a:cs typeface="Public Sans"/>
              <a:sym typeface="Public Sans"/>
            </a:endParaRPr>
          </a:p>
        </p:txBody>
      </p:sp>
      <p:sp>
        <p:nvSpPr>
          <p:cNvPr id="8" name="Freeform 8"/>
          <p:cNvSpPr/>
          <p:nvPr/>
        </p:nvSpPr>
        <p:spPr>
          <a:xfrm>
            <a:off x="1694867" y="4328614"/>
            <a:ext cx="5018594" cy="5403600"/>
          </a:xfrm>
          <a:custGeom>
            <a:avLst/>
            <a:gdLst/>
            <a:ahLst/>
            <a:cxnLst/>
            <a:rect l="l" t="t" r="r" b="b"/>
            <a:pathLst>
              <a:path w="5018594" h="5403600">
                <a:moveTo>
                  <a:pt x="0" y="0"/>
                </a:moveTo>
                <a:lnTo>
                  <a:pt x="5018593" y="0"/>
                </a:lnTo>
                <a:lnTo>
                  <a:pt x="5018593" y="5403600"/>
                </a:lnTo>
                <a:lnTo>
                  <a:pt x="0" y="54036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5946429" y="5764889"/>
            <a:ext cx="4987622" cy="4522111"/>
          </a:xfrm>
          <a:custGeom>
            <a:avLst/>
            <a:gdLst/>
            <a:ahLst/>
            <a:cxnLst/>
            <a:rect l="l" t="t" r="r" b="b"/>
            <a:pathLst>
              <a:path w="4987622" h="4522111">
                <a:moveTo>
                  <a:pt x="0" y="0"/>
                </a:moveTo>
                <a:lnTo>
                  <a:pt x="4987622" y="0"/>
                </a:lnTo>
                <a:lnTo>
                  <a:pt x="4987622" y="4522111"/>
                </a:lnTo>
                <a:lnTo>
                  <a:pt x="0" y="4522111"/>
                </a:lnTo>
                <a:lnTo>
                  <a:pt x="0" y="0"/>
                </a:lnTo>
                <a:close/>
              </a:path>
            </a:pathLst>
          </a:custGeom>
          <a:blipFill>
            <a:blip r:embed="rId3"/>
            <a:stretch>
              <a:fillRect/>
            </a:stretch>
          </a:blipFill>
        </p:spPr>
      </p:sp>
      <p:sp>
        <p:nvSpPr>
          <p:cNvPr id="3" name="TextBox 3"/>
          <p:cNvSpPr txBox="1"/>
          <p:nvPr/>
        </p:nvSpPr>
        <p:spPr>
          <a:xfrm>
            <a:off x="295697" y="229366"/>
            <a:ext cx="17696605" cy="589493"/>
          </a:xfrm>
          <a:prstGeom prst="rect">
            <a:avLst/>
          </a:prstGeom>
        </p:spPr>
        <p:txBody>
          <a:bodyPr lIns="0" tIns="0" rIns="0" bIns="0" rtlCol="0" anchor="t">
            <a:spAutoFit/>
          </a:bodyPr>
          <a:lstStyle/>
          <a:p>
            <a:pPr algn="just">
              <a:lnSpc>
                <a:spcPts val="4783"/>
              </a:lnSpc>
            </a:pPr>
            <a:r>
              <a:rPr lang="en-US" sz="3416" b="1">
                <a:solidFill>
                  <a:srgbClr val="B48415"/>
                </a:solidFill>
                <a:latin typeface="Public Sans Heavy"/>
                <a:ea typeface="Public Sans Heavy"/>
                <a:cs typeface="Public Sans Heavy"/>
                <a:sym typeface="Public Sans Heavy"/>
              </a:rPr>
              <a:t>b.  Radiomucite </a:t>
            </a:r>
          </a:p>
        </p:txBody>
      </p:sp>
      <p:sp>
        <p:nvSpPr>
          <p:cNvPr id="4" name="TextBox 4"/>
          <p:cNvSpPr txBox="1"/>
          <p:nvPr/>
        </p:nvSpPr>
        <p:spPr>
          <a:xfrm>
            <a:off x="0" y="1214465"/>
            <a:ext cx="16529222" cy="4940461"/>
          </a:xfrm>
          <a:prstGeom prst="rect">
            <a:avLst/>
          </a:prstGeom>
        </p:spPr>
        <p:txBody>
          <a:bodyPr lIns="0" tIns="0" rIns="0" bIns="0" rtlCol="0" anchor="t">
            <a:spAutoFit/>
          </a:bodyPr>
          <a:lstStyle/>
          <a:p>
            <a:pPr marL="754277" lvl="1" indent="-377139" algn="l">
              <a:lnSpc>
                <a:spcPts val="4891"/>
              </a:lnSpc>
              <a:buFont typeface="Arial"/>
              <a:buChar char="•"/>
            </a:pPr>
            <a:r>
              <a:rPr lang="en-US" sz="3493">
                <a:solidFill>
                  <a:srgbClr val="000000"/>
                </a:solidFill>
                <a:latin typeface="Public Sans"/>
                <a:ea typeface="Public Sans"/>
                <a:cs typeface="Public Sans"/>
                <a:sym typeface="Public Sans"/>
              </a:rPr>
              <a:t>Le manipulateur est sensé expliquer aux patients comment prévenir et gérer la radiomucite et aviser le médecin afin de garantir la guérison:</a:t>
            </a:r>
          </a:p>
          <a:p>
            <a:pPr marL="754277" lvl="1" indent="-377139" algn="l">
              <a:lnSpc>
                <a:spcPts val="4891"/>
              </a:lnSpc>
              <a:buAutoNum type="arabicPeriod"/>
            </a:pPr>
            <a:r>
              <a:rPr lang="en-US" sz="3493">
                <a:solidFill>
                  <a:srgbClr val="000000"/>
                </a:solidFill>
                <a:latin typeface="Public Sans"/>
                <a:ea typeface="Public Sans"/>
                <a:cs typeface="Public Sans"/>
                <a:sym typeface="Public Sans"/>
              </a:rPr>
              <a:t>Encouragement pour l'arrêt du tabac et de la consommation d'alcool.</a:t>
            </a:r>
          </a:p>
          <a:p>
            <a:pPr marL="754277" lvl="1" indent="-377139" algn="l">
              <a:lnSpc>
                <a:spcPts val="4891"/>
              </a:lnSpc>
              <a:buAutoNum type="arabicPeriod"/>
            </a:pPr>
            <a:r>
              <a:rPr lang="en-US" sz="3493">
                <a:solidFill>
                  <a:srgbClr val="000000"/>
                </a:solidFill>
                <a:latin typeface="Public Sans"/>
                <a:ea typeface="Public Sans"/>
                <a:cs typeface="Public Sans"/>
                <a:sym typeface="Public Sans"/>
              </a:rPr>
              <a:t>Leurs Enseignement sur les techniques d'hygiène bucco-dentaire.</a:t>
            </a:r>
          </a:p>
          <a:p>
            <a:pPr marL="754277" lvl="1" indent="-377139" algn="l">
              <a:lnSpc>
                <a:spcPts val="4891"/>
              </a:lnSpc>
              <a:buAutoNum type="arabicPeriod"/>
            </a:pPr>
            <a:r>
              <a:rPr lang="en-US" sz="3493">
                <a:solidFill>
                  <a:srgbClr val="000000"/>
                </a:solidFill>
                <a:latin typeface="Public Sans"/>
                <a:ea typeface="Public Sans"/>
                <a:cs typeface="Public Sans"/>
                <a:sym typeface="Public Sans"/>
              </a:rPr>
              <a:t>Adaptation d'un régime alimentaire supervisé, visant à éviter les aliments agressifs et irritants pour les muqueuses.</a:t>
            </a:r>
          </a:p>
          <a:p>
            <a:pPr algn="l">
              <a:lnSpc>
                <a:spcPts val="4891"/>
              </a:lnSpc>
            </a:pPr>
            <a:endParaRPr lang="en-US" sz="3493">
              <a:solidFill>
                <a:srgbClr val="000000"/>
              </a:solidFill>
              <a:latin typeface="Public Sans"/>
              <a:ea typeface="Public Sans"/>
              <a:cs typeface="Public Sans"/>
              <a:sym typeface="Public Sans"/>
            </a:endParaRPr>
          </a:p>
          <a:p>
            <a:pPr algn="l">
              <a:lnSpc>
                <a:spcPts val="4891"/>
              </a:lnSpc>
            </a:pPr>
            <a:endParaRPr lang="en-US" sz="3493">
              <a:solidFill>
                <a:srgbClr val="000000"/>
              </a:solidFill>
              <a:latin typeface="Public Sans"/>
              <a:ea typeface="Public Sans"/>
              <a:cs typeface="Public Sans"/>
              <a:sym typeface="Public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TextBox 2"/>
          <p:cNvSpPr txBox="1"/>
          <p:nvPr/>
        </p:nvSpPr>
        <p:spPr>
          <a:xfrm>
            <a:off x="0" y="121621"/>
            <a:ext cx="17740875" cy="7004856"/>
          </a:xfrm>
          <a:prstGeom prst="rect">
            <a:avLst/>
          </a:prstGeom>
        </p:spPr>
        <p:txBody>
          <a:bodyPr lIns="0" tIns="0" rIns="0" bIns="0" rtlCol="0" anchor="t">
            <a:spAutoFit/>
          </a:bodyPr>
          <a:lstStyle/>
          <a:p>
            <a:pPr algn="l">
              <a:lnSpc>
                <a:spcPts val="5040"/>
              </a:lnSpc>
            </a:pPr>
            <a:r>
              <a:rPr lang="en-US" sz="3600" b="1">
                <a:solidFill>
                  <a:srgbClr val="B48415"/>
                </a:solidFill>
                <a:latin typeface="Public Sans Bold"/>
                <a:ea typeface="Public Sans Bold"/>
                <a:cs typeface="Public Sans Bold"/>
                <a:sym typeface="Public Sans Bold"/>
              </a:rPr>
              <a:t>c- Toxicité gastro-intestinale :</a:t>
            </a:r>
          </a:p>
          <a:p>
            <a:pPr algn="l">
              <a:lnSpc>
                <a:spcPts val="5040"/>
              </a:lnSpc>
            </a:pPr>
            <a:endParaRPr lang="en-US" sz="3600" b="1">
              <a:solidFill>
                <a:srgbClr val="B48415"/>
              </a:solidFill>
              <a:latin typeface="Public Sans Bold"/>
              <a:ea typeface="Public Sans Bold"/>
              <a:cs typeface="Public Sans Bold"/>
              <a:sym typeface="Public Sans Bold"/>
            </a:endParaRPr>
          </a:p>
          <a:p>
            <a:pPr marL="777240" lvl="1" indent="-388620" algn="l">
              <a:lnSpc>
                <a:spcPts val="5040"/>
              </a:lnSpc>
              <a:buFont typeface="Arial"/>
              <a:buChar char="•"/>
            </a:pPr>
            <a:r>
              <a:rPr lang="en-US" sz="3600">
                <a:solidFill>
                  <a:srgbClr val="000000"/>
                </a:solidFill>
                <a:latin typeface="Public Sans"/>
                <a:ea typeface="Public Sans"/>
                <a:cs typeface="Public Sans"/>
                <a:sym typeface="Public Sans"/>
              </a:rPr>
              <a:t>Les troubles digestifs:Les nausées , diminution de l'appétit , diarrhée...</a:t>
            </a:r>
          </a:p>
          <a:p>
            <a:pPr marL="777240" lvl="1" indent="-388620" algn="l">
              <a:lnSpc>
                <a:spcPts val="5040"/>
              </a:lnSpc>
              <a:buFont typeface="Arial"/>
              <a:buChar char="•"/>
            </a:pPr>
            <a:r>
              <a:rPr lang="en-US" sz="3600">
                <a:solidFill>
                  <a:srgbClr val="000000"/>
                </a:solidFill>
                <a:latin typeface="Public Sans"/>
                <a:ea typeface="Public Sans"/>
                <a:cs typeface="Public Sans"/>
                <a:sym typeface="Public Sans"/>
              </a:rPr>
              <a:t>L’iléite radique: Elle se traduit par des douleurs abdominales, des troubles du transit.</a:t>
            </a:r>
          </a:p>
          <a:p>
            <a:pPr marL="777240" lvl="1" indent="-388620" algn="l">
              <a:lnSpc>
                <a:spcPts val="5040"/>
              </a:lnSpc>
              <a:buFont typeface="Arial"/>
              <a:buChar char="•"/>
            </a:pPr>
            <a:r>
              <a:rPr lang="en-US" sz="3600">
                <a:solidFill>
                  <a:srgbClr val="000000"/>
                </a:solidFill>
                <a:latin typeface="Public Sans"/>
                <a:ea typeface="Public Sans"/>
                <a:cs typeface="Public Sans"/>
                <a:sym typeface="Public Sans"/>
              </a:rPr>
              <a:t>La colite radique :C’est la complication la plus fréquente. </a:t>
            </a:r>
          </a:p>
          <a:p>
            <a:pPr algn="l">
              <a:lnSpc>
                <a:spcPts val="5040"/>
              </a:lnSpc>
            </a:pPr>
            <a:endParaRPr lang="en-US" sz="3600">
              <a:solidFill>
                <a:srgbClr val="000000"/>
              </a:solidFill>
              <a:latin typeface="Public Sans"/>
              <a:ea typeface="Public Sans"/>
              <a:cs typeface="Public Sans"/>
              <a:sym typeface="Public Sans"/>
            </a:endParaRPr>
          </a:p>
          <a:p>
            <a:pPr algn="l">
              <a:lnSpc>
                <a:spcPts val="5040"/>
              </a:lnSpc>
            </a:pPr>
            <a:endParaRPr lang="en-US" sz="3600">
              <a:solidFill>
                <a:srgbClr val="000000"/>
              </a:solidFill>
              <a:latin typeface="Public Sans"/>
              <a:ea typeface="Public Sans"/>
              <a:cs typeface="Public Sans"/>
              <a:sym typeface="Public Sans"/>
            </a:endParaRPr>
          </a:p>
          <a:p>
            <a:pPr algn="l">
              <a:lnSpc>
                <a:spcPts val="5040"/>
              </a:lnSpc>
            </a:pPr>
            <a:endParaRPr lang="en-US" sz="3600">
              <a:solidFill>
                <a:srgbClr val="000000"/>
              </a:solidFill>
              <a:latin typeface="Public Sans"/>
              <a:ea typeface="Public Sans"/>
              <a:cs typeface="Public Sans"/>
              <a:sym typeface="Public Sans"/>
            </a:endParaRPr>
          </a:p>
          <a:p>
            <a:pPr algn="l">
              <a:lnSpc>
                <a:spcPts val="5040"/>
              </a:lnSpc>
            </a:pPr>
            <a:endParaRPr lang="en-US" sz="3600">
              <a:solidFill>
                <a:srgbClr val="000000"/>
              </a:solidFill>
              <a:latin typeface="Public Sans"/>
              <a:ea typeface="Public Sans"/>
              <a:cs typeface="Public Sans"/>
              <a:sym typeface="Public Sans"/>
            </a:endParaRPr>
          </a:p>
          <a:p>
            <a:pPr algn="l">
              <a:lnSpc>
                <a:spcPts val="5040"/>
              </a:lnSpc>
            </a:pPr>
            <a:endParaRPr lang="en-US" sz="3600">
              <a:solidFill>
                <a:srgbClr val="000000"/>
              </a:solidFill>
              <a:latin typeface="Public Sans"/>
              <a:ea typeface="Public Sans"/>
              <a:cs typeface="Public Sans"/>
              <a:sym typeface="Public Sans"/>
            </a:endParaRPr>
          </a:p>
        </p:txBody>
      </p:sp>
      <p:sp>
        <p:nvSpPr>
          <p:cNvPr id="3" name="Freeform 3"/>
          <p:cNvSpPr/>
          <p:nvPr/>
        </p:nvSpPr>
        <p:spPr>
          <a:xfrm>
            <a:off x="7265306" y="6174684"/>
            <a:ext cx="2871763" cy="3817470"/>
          </a:xfrm>
          <a:custGeom>
            <a:avLst/>
            <a:gdLst/>
            <a:ahLst/>
            <a:cxnLst/>
            <a:rect l="l" t="t" r="r" b="b"/>
            <a:pathLst>
              <a:path w="2871763" h="3817470">
                <a:moveTo>
                  <a:pt x="0" y="0"/>
                </a:moveTo>
                <a:lnTo>
                  <a:pt x="2871763" y="0"/>
                </a:lnTo>
                <a:lnTo>
                  <a:pt x="2871763" y="3817470"/>
                </a:lnTo>
                <a:lnTo>
                  <a:pt x="0" y="3817470"/>
                </a:lnTo>
                <a:lnTo>
                  <a:pt x="0" y="0"/>
                </a:lnTo>
                <a:close/>
              </a:path>
            </a:pathLst>
          </a:custGeom>
          <a:blipFill>
            <a:blip r:embed="rId2"/>
            <a:stretch>
              <a:fillRect l="-5514"/>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332909" y="2608836"/>
            <a:ext cx="5018594" cy="5403600"/>
          </a:xfrm>
          <a:custGeom>
            <a:avLst/>
            <a:gdLst/>
            <a:ahLst/>
            <a:cxnLst/>
            <a:rect l="l" t="t" r="r" b="b"/>
            <a:pathLst>
              <a:path w="5018594" h="5403600">
                <a:moveTo>
                  <a:pt x="0" y="0"/>
                </a:moveTo>
                <a:lnTo>
                  <a:pt x="5018594" y="0"/>
                </a:lnTo>
                <a:lnTo>
                  <a:pt x="5018594" y="5403600"/>
                </a:lnTo>
                <a:lnTo>
                  <a:pt x="0" y="54036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246988" y="1799146"/>
            <a:ext cx="13869159" cy="7642336"/>
          </a:xfrm>
          <a:prstGeom prst="rect">
            <a:avLst/>
          </a:prstGeom>
        </p:spPr>
        <p:txBody>
          <a:bodyPr lIns="0" tIns="0" rIns="0" bIns="0" rtlCol="0" anchor="t">
            <a:spAutoFit/>
          </a:bodyPr>
          <a:lstStyle/>
          <a:p>
            <a:pPr algn="l">
              <a:lnSpc>
                <a:spcPts val="5068"/>
              </a:lnSpc>
            </a:pPr>
            <a:r>
              <a:rPr lang="en-US" sz="3620">
                <a:solidFill>
                  <a:srgbClr val="000000"/>
                </a:solidFill>
                <a:latin typeface="Public Sans"/>
                <a:ea typeface="Public Sans"/>
                <a:cs typeface="Public Sans"/>
                <a:sym typeface="Public Sans"/>
              </a:rPr>
              <a:t>Le rôle du manipulateur dans la gestion de la toxicité gastro-intestinale est primordial en collaborant avec le médecin radiothérapeute :</a:t>
            </a:r>
          </a:p>
          <a:p>
            <a:pPr marL="781696" lvl="1" indent="-390848" algn="l">
              <a:lnSpc>
                <a:spcPts val="5068"/>
              </a:lnSpc>
              <a:buFont typeface="Arial"/>
              <a:buChar char="•"/>
            </a:pPr>
            <a:r>
              <a:rPr lang="en-US" sz="3620">
                <a:solidFill>
                  <a:srgbClr val="000000"/>
                </a:solidFill>
                <a:latin typeface="Public Sans"/>
                <a:ea typeface="Public Sans"/>
                <a:cs typeface="Public Sans"/>
                <a:sym typeface="Public Sans"/>
              </a:rPr>
              <a:t>Les manipulateurs surveillent attentivement les patients pour détecter tout signe de toxicité gastro-intestinale et en informant l'équipe médicale.</a:t>
            </a:r>
          </a:p>
          <a:p>
            <a:pPr marL="781696" lvl="1" indent="-390848" algn="l">
              <a:lnSpc>
                <a:spcPts val="5068"/>
              </a:lnSpc>
              <a:buFont typeface="Arial"/>
              <a:buChar char="•"/>
            </a:pPr>
            <a:r>
              <a:rPr lang="en-US" sz="3620">
                <a:solidFill>
                  <a:srgbClr val="000000"/>
                </a:solidFill>
                <a:latin typeface="Public Sans"/>
                <a:ea typeface="Public Sans"/>
                <a:cs typeface="Public Sans"/>
                <a:sym typeface="Public Sans"/>
              </a:rPr>
              <a:t>Participation à l'enseignement des patients sur les mesures préventives.</a:t>
            </a:r>
          </a:p>
          <a:p>
            <a:pPr marL="781696" lvl="1" indent="-390848" algn="l">
              <a:lnSpc>
                <a:spcPts val="5068"/>
              </a:lnSpc>
              <a:buFont typeface="Arial"/>
              <a:buChar char="•"/>
            </a:pPr>
            <a:r>
              <a:rPr lang="en-US" sz="3620">
                <a:solidFill>
                  <a:srgbClr val="000000"/>
                </a:solidFill>
                <a:latin typeface="Public Sans"/>
                <a:ea typeface="Public Sans"/>
                <a:cs typeface="Public Sans"/>
                <a:sym typeface="Public Sans"/>
              </a:rPr>
              <a:t> Ils offrent également un soutien émotionnel et éducatif.</a:t>
            </a:r>
          </a:p>
          <a:p>
            <a:pPr marL="781696" lvl="1" indent="-390848" algn="l">
              <a:lnSpc>
                <a:spcPts val="5068"/>
              </a:lnSpc>
              <a:buFont typeface="Arial"/>
              <a:buChar char="•"/>
            </a:pPr>
            <a:r>
              <a:rPr lang="en-US" sz="3620">
                <a:solidFill>
                  <a:srgbClr val="000000"/>
                </a:solidFill>
                <a:latin typeface="Public Sans"/>
                <a:ea typeface="Public Sans"/>
                <a:cs typeface="Public Sans"/>
                <a:sym typeface="Public Sans"/>
              </a:rPr>
              <a:t> Aidant les patients à gérer leurs symptômes gastro-intestinaux.</a:t>
            </a:r>
          </a:p>
          <a:p>
            <a:pPr algn="l">
              <a:lnSpc>
                <a:spcPts val="5068"/>
              </a:lnSpc>
            </a:pPr>
            <a:endParaRPr lang="en-US" sz="3620">
              <a:solidFill>
                <a:srgbClr val="000000"/>
              </a:solidFill>
              <a:latin typeface="Public Sans"/>
              <a:ea typeface="Public Sans"/>
              <a:cs typeface="Public Sans"/>
              <a:sym typeface="Public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5803021" y="6423840"/>
            <a:ext cx="6681959" cy="3632180"/>
          </a:xfrm>
          <a:custGeom>
            <a:avLst/>
            <a:gdLst/>
            <a:ahLst/>
            <a:cxnLst/>
            <a:rect l="l" t="t" r="r" b="b"/>
            <a:pathLst>
              <a:path w="6681959" h="3632180">
                <a:moveTo>
                  <a:pt x="0" y="0"/>
                </a:moveTo>
                <a:lnTo>
                  <a:pt x="6681958" y="0"/>
                </a:lnTo>
                <a:lnTo>
                  <a:pt x="6681958" y="3632180"/>
                </a:lnTo>
                <a:lnTo>
                  <a:pt x="0" y="363218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3"/>
          <p:cNvSpPr txBox="1"/>
          <p:nvPr/>
        </p:nvSpPr>
        <p:spPr>
          <a:xfrm>
            <a:off x="0" y="663992"/>
            <a:ext cx="16529222" cy="5090284"/>
          </a:xfrm>
          <a:prstGeom prst="rect">
            <a:avLst/>
          </a:prstGeom>
        </p:spPr>
        <p:txBody>
          <a:bodyPr lIns="0" tIns="0" rIns="0" bIns="0" rtlCol="0" anchor="t">
            <a:spAutoFit/>
          </a:bodyPr>
          <a:lstStyle/>
          <a:p>
            <a:pPr algn="l">
              <a:lnSpc>
                <a:spcPts val="5040"/>
              </a:lnSpc>
            </a:pPr>
            <a:r>
              <a:rPr lang="en-US" sz="3600" b="1">
                <a:solidFill>
                  <a:srgbClr val="B48415"/>
                </a:solidFill>
                <a:latin typeface="Public Sans Bold"/>
                <a:ea typeface="Public Sans Bold"/>
                <a:cs typeface="Public Sans Bold"/>
                <a:sym typeface="Public Sans Bold"/>
              </a:rPr>
              <a:t>d. Toxicité génito-urinaire :</a:t>
            </a:r>
          </a:p>
          <a:p>
            <a:pPr algn="l">
              <a:lnSpc>
                <a:spcPts val="5040"/>
              </a:lnSpc>
            </a:pPr>
            <a:endParaRPr lang="en-US" sz="3600" b="1">
              <a:solidFill>
                <a:srgbClr val="B48415"/>
              </a:solidFill>
              <a:latin typeface="Public Sans Bold"/>
              <a:ea typeface="Public Sans Bold"/>
              <a:cs typeface="Public Sans Bold"/>
              <a:sym typeface="Public Sans Bold"/>
            </a:endParaRPr>
          </a:p>
          <a:p>
            <a:pPr algn="l">
              <a:lnSpc>
                <a:spcPts val="5040"/>
              </a:lnSpc>
            </a:pPr>
            <a:r>
              <a:rPr lang="en-US" sz="3600" b="1">
                <a:solidFill>
                  <a:srgbClr val="000000"/>
                </a:solidFill>
                <a:latin typeface="Public Sans Bold"/>
                <a:ea typeface="Public Sans Bold"/>
                <a:cs typeface="Public Sans Bold"/>
                <a:sym typeface="Public Sans Bold"/>
              </a:rPr>
              <a:t>La cystite radique :</a:t>
            </a:r>
            <a:r>
              <a:rPr lang="en-US" sz="3600">
                <a:solidFill>
                  <a:srgbClr val="000000"/>
                </a:solidFill>
                <a:latin typeface="Public Sans"/>
                <a:ea typeface="Public Sans"/>
                <a:cs typeface="Public Sans"/>
                <a:sym typeface="Public Sans"/>
              </a:rPr>
              <a:t>.</a:t>
            </a:r>
          </a:p>
          <a:p>
            <a:pPr algn="l">
              <a:lnSpc>
                <a:spcPts val="5040"/>
              </a:lnSpc>
            </a:pPr>
            <a:r>
              <a:rPr lang="en-US" sz="3600">
                <a:solidFill>
                  <a:srgbClr val="000000"/>
                </a:solidFill>
                <a:latin typeface="Public Sans"/>
                <a:ea typeface="Public Sans"/>
                <a:cs typeface="Public Sans"/>
                <a:sym typeface="Public Sans"/>
              </a:rPr>
              <a:t> </a:t>
            </a:r>
          </a:p>
          <a:p>
            <a:pPr marL="777240" lvl="1" indent="-388620" algn="l">
              <a:lnSpc>
                <a:spcPts val="5040"/>
              </a:lnSpc>
              <a:buFont typeface="Arial"/>
              <a:buChar char="•"/>
            </a:pPr>
            <a:r>
              <a:rPr lang="en-US" sz="3600">
                <a:solidFill>
                  <a:srgbClr val="000000"/>
                </a:solidFill>
                <a:latin typeface="Public Sans"/>
                <a:ea typeface="Public Sans"/>
                <a:cs typeface="Public Sans"/>
                <a:sym typeface="Public Sans"/>
              </a:rPr>
              <a:t>Les premiers signes de la cystite radique, accompagnés d'un érythème muqueux transitoire, apparaissent dès le début de la radiothérapie.</a:t>
            </a:r>
          </a:p>
          <a:p>
            <a:pPr algn="l">
              <a:lnSpc>
                <a:spcPts val="5040"/>
              </a:lnSpc>
            </a:pPr>
            <a:r>
              <a:rPr lang="en-US" sz="3600">
                <a:solidFill>
                  <a:srgbClr val="222366"/>
                </a:solidFill>
                <a:latin typeface="Public Sans"/>
                <a:ea typeface="Public Sans"/>
                <a:cs typeface="Public Sans"/>
                <a:sym typeface="Public Sans"/>
              </a:rPr>
              <a:t>.</a:t>
            </a:r>
          </a:p>
          <a:p>
            <a:pPr algn="l">
              <a:lnSpc>
                <a:spcPts val="5040"/>
              </a:lnSpc>
            </a:pPr>
            <a:endParaRPr lang="en-US" sz="3600">
              <a:solidFill>
                <a:srgbClr val="222366"/>
              </a:solidFill>
              <a:latin typeface="Public Sans"/>
              <a:ea typeface="Public Sans"/>
              <a:cs typeface="Public Sans"/>
              <a:sym typeface="Public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278608" y="4359525"/>
            <a:ext cx="5018594" cy="5403600"/>
          </a:xfrm>
          <a:custGeom>
            <a:avLst/>
            <a:gdLst/>
            <a:ahLst/>
            <a:cxnLst/>
            <a:rect l="l" t="t" r="r" b="b"/>
            <a:pathLst>
              <a:path w="5018594" h="5403600">
                <a:moveTo>
                  <a:pt x="0" y="0"/>
                </a:moveTo>
                <a:lnTo>
                  <a:pt x="5018593" y="0"/>
                </a:lnTo>
                <a:lnTo>
                  <a:pt x="5018593" y="5403600"/>
                </a:lnTo>
                <a:lnTo>
                  <a:pt x="0" y="54036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3"/>
          <p:cNvSpPr txBox="1"/>
          <p:nvPr/>
        </p:nvSpPr>
        <p:spPr>
          <a:xfrm>
            <a:off x="4739985" y="729615"/>
            <a:ext cx="13548015" cy="8281035"/>
          </a:xfrm>
          <a:prstGeom prst="rect">
            <a:avLst/>
          </a:prstGeom>
        </p:spPr>
        <p:txBody>
          <a:bodyPr lIns="0" tIns="0" rIns="0" bIns="0" rtlCol="0" anchor="t">
            <a:spAutoFit/>
          </a:bodyPr>
          <a:lstStyle/>
          <a:p>
            <a:pPr algn="l">
              <a:lnSpc>
                <a:spcPts val="5040"/>
              </a:lnSpc>
            </a:pPr>
            <a:endParaRPr/>
          </a:p>
          <a:p>
            <a:pPr marL="777240" lvl="1" indent="-388620" algn="l">
              <a:lnSpc>
                <a:spcPts val="5040"/>
              </a:lnSpc>
              <a:buFont typeface="Arial"/>
              <a:buChar char="•"/>
            </a:pPr>
            <a:r>
              <a:rPr lang="en-US" sz="3600">
                <a:solidFill>
                  <a:srgbClr val="000000"/>
                </a:solidFill>
                <a:latin typeface="Public Sans"/>
                <a:ea typeface="Public Sans"/>
                <a:cs typeface="Public Sans"/>
                <a:sym typeface="Public Sans"/>
              </a:rPr>
              <a:t>Surveiller régulièrement l’état général des patients.</a:t>
            </a:r>
          </a:p>
          <a:p>
            <a:pPr marL="777240" lvl="1" indent="-388620" algn="l">
              <a:lnSpc>
                <a:spcPts val="5040"/>
              </a:lnSpc>
              <a:buFont typeface="Arial"/>
              <a:buChar char="•"/>
            </a:pPr>
            <a:r>
              <a:rPr lang="en-US" sz="3600">
                <a:solidFill>
                  <a:srgbClr val="000000"/>
                </a:solidFill>
                <a:latin typeface="Public Sans"/>
                <a:ea typeface="Public Sans"/>
                <a:cs typeface="Public Sans"/>
                <a:sym typeface="Public Sans"/>
              </a:rPr>
              <a:t>Évaluer et documenter les symptômes rapportés par les patients.</a:t>
            </a:r>
          </a:p>
          <a:p>
            <a:pPr marL="777240" lvl="1" indent="-388620" algn="l">
              <a:lnSpc>
                <a:spcPts val="5040"/>
              </a:lnSpc>
              <a:buFont typeface="Arial"/>
              <a:buChar char="•"/>
            </a:pPr>
            <a:r>
              <a:rPr lang="en-US" sz="3600">
                <a:solidFill>
                  <a:srgbClr val="000000"/>
                </a:solidFill>
                <a:latin typeface="Public Sans"/>
                <a:ea typeface="Public Sans"/>
                <a:cs typeface="Public Sans"/>
                <a:sym typeface="Public Sans"/>
              </a:rPr>
              <a:t>Fournir des conseils sur la gestion des symptômes et des recommandations pour minimiser l'inconfort .</a:t>
            </a:r>
          </a:p>
          <a:p>
            <a:pPr marL="777240" lvl="1" indent="-388620" algn="l">
              <a:lnSpc>
                <a:spcPts val="5040"/>
              </a:lnSpc>
              <a:buFont typeface="Arial"/>
              <a:buChar char="•"/>
            </a:pPr>
            <a:r>
              <a:rPr lang="en-US" sz="3600">
                <a:solidFill>
                  <a:srgbClr val="000000"/>
                </a:solidFill>
                <a:latin typeface="Public Sans"/>
                <a:ea typeface="Public Sans"/>
                <a:cs typeface="Public Sans"/>
                <a:sym typeface="Public Sans"/>
              </a:rPr>
              <a:t>Offrir un soutien émotionnel et psychologique aux patients, en répondant à leurs préoccupations.</a:t>
            </a:r>
          </a:p>
          <a:p>
            <a:pPr marL="777240" lvl="1" indent="-388620" algn="l">
              <a:lnSpc>
                <a:spcPts val="5040"/>
              </a:lnSpc>
              <a:buFont typeface="Arial"/>
              <a:buChar char="•"/>
            </a:pPr>
            <a:r>
              <a:rPr lang="en-US" sz="3600">
                <a:solidFill>
                  <a:srgbClr val="000000"/>
                </a:solidFill>
                <a:latin typeface="Public Sans"/>
                <a:ea typeface="Public Sans"/>
                <a:cs typeface="Public Sans"/>
                <a:sym typeface="Public Sans"/>
              </a:rPr>
              <a:t>Encourager les patients à parler de leurs symptômes et de leurs expériences, afin de mieux comprendre leurs besoins et d’adapter les soins en conséquence.</a:t>
            </a:r>
          </a:p>
          <a:p>
            <a:pPr algn="l">
              <a:lnSpc>
                <a:spcPts val="5040"/>
              </a:lnSpc>
            </a:pPr>
            <a:r>
              <a:rPr lang="en-US" sz="3600">
                <a:solidFill>
                  <a:srgbClr val="222366"/>
                </a:solidFill>
                <a:latin typeface="Public Sans"/>
                <a:ea typeface="Public Sans"/>
                <a:cs typeface="Public Sans"/>
                <a:sym typeface="Public Sans"/>
              </a:rPr>
              <a:t>•</a:t>
            </a:r>
          </a:p>
          <a:p>
            <a:pPr algn="l">
              <a:lnSpc>
                <a:spcPts val="5040"/>
              </a:lnSpc>
            </a:pPr>
            <a:endParaRPr lang="en-US" sz="3600">
              <a:solidFill>
                <a:srgbClr val="222366"/>
              </a:solidFill>
              <a:latin typeface="Public Sans"/>
              <a:ea typeface="Public Sans"/>
              <a:cs typeface="Public Sans"/>
              <a:sym typeface="Public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rot="-76663">
            <a:off x="12951813" y="6352441"/>
            <a:ext cx="4027854" cy="3171020"/>
          </a:xfrm>
          <a:custGeom>
            <a:avLst/>
            <a:gdLst/>
            <a:ahLst/>
            <a:cxnLst/>
            <a:rect l="l" t="t" r="r" b="b"/>
            <a:pathLst>
              <a:path w="4027854" h="3171020">
                <a:moveTo>
                  <a:pt x="0" y="0"/>
                </a:moveTo>
                <a:lnTo>
                  <a:pt x="4027854" y="0"/>
                </a:lnTo>
                <a:lnTo>
                  <a:pt x="4027854" y="3171020"/>
                </a:lnTo>
                <a:lnTo>
                  <a:pt x="0" y="317102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614901" y="2387806"/>
            <a:ext cx="2748536" cy="4407273"/>
          </a:xfrm>
          <a:custGeom>
            <a:avLst/>
            <a:gdLst/>
            <a:ahLst/>
            <a:cxnLst/>
            <a:rect l="l" t="t" r="r" b="b"/>
            <a:pathLst>
              <a:path w="2748536" h="4407273">
                <a:moveTo>
                  <a:pt x="0" y="0"/>
                </a:moveTo>
                <a:lnTo>
                  <a:pt x="2748536" y="0"/>
                </a:lnTo>
                <a:lnTo>
                  <a:pt x="2748536" y="4407274"/>
                </a:lnTo>
                <a:lnTo>
                  <a:pt x="0" y="44072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301677" y="220614"/>
            <a:ext cx="17986323" cy="9647895"/>
          </a:xfrm>
          <a:prstGeom prst="rect">
            <a:avLst/>
          </a:prstGeom>
        </p:spPr>
        <p:txBody>
          <a:bodyPr lIns="0" tIns="0" rIns="0" bIns="0" rtlCol="0" anchor="t">
            <a:spAutoFit/>
          </a:bodyPr>
          <a:lstStyle/>
          <a:p>
            <a:pPr algn="l">
              <a:lnSpc>
                <a:spcPts val="4514"/>
              </a:lnSpc>
            </a:pPr>
            <a:r>
              <a:rPr lang="en-US" sz="3224" b="1">
                <a:solidFill>
                  <a:srgbClr val="B48415"/>
                </a:solidFill>
                <a:latin typeface="Public Sans Bold"/>
                <a:ea typeface="Public Sans Bold"/>
                <a:cs typeface="Public Sans Bold"/>
                <a:sym typeface="Public Sans Bold"/>
              </a:rPr>
              <a:t>e. Asthénie et perte du poids :</a:t>
            </a:r>
          </a:p>
          <a:p>
            <a:pPr algn="l">
              <a:lnSpc>
                <a:spcPts val="4514"/>
              </a:lnSpc>
            </a:pPr>
            <a:endParaRPr lang="en-US" sz="3224" b="1">
              <a:solidFill>
                <a:srgbClr val="B48415"/>
              </a:solidFill>
              <a:latin typeface="Public Sans Bold"/>
              <a:ea typeface="Public Sans Bold"/>
              <a:cs typeface="Public Sans Bold"/>
              <a:sym typeface="Public Sans Bold"/>
            </a:endParaRPr>
          </a:p>
          <a:p>
            <a:pPr marL="696174" lvl="1" indent="-348087" algn="l">
              <a:lnSpc>
                <a:spcPts val="4514"/>
              </a:lnSpc>
              <a:buFont typeface="Arial"/>
              <a:buChar char="•"/>
            </a:pPr>
            <a:r>
              <a:rPr lang="en-US" sz="3224">
                <a:solidFill>
                  <a:srgbClr val="080808"/>
                </a:solidFill>
                <a:latin typeface="Public Sans"/>
                <a:ea typeface="Public Sans"/>
                <a:cs typeface="Public Sans"/>
                <a:sym typeface="Public Sans"/>
              </a:rPr>
              <a:t>La perte de poids pendant la radiothérapie peut être un effet secondaire courant chez les patients atteints de cancer.</a:t>
            </a:r>
          </a:p>
          <a:p>
            <a:pPr algn="l">
              <a:lnSpc>
                <a:spcPts val="4514"/>
              </a:lnSpc>
            </a:pPr>
            <a:endParaRPr lang="en-US" sz="3224">
              <a:solidFill>
                <a:srgbClr val="080808"/>
              </a:solidFill>
              <a:latin typeface="Public Sans"/>
              <a:ea typeface="Public Sans"/>
              <a:cs typeface="Public Sans"/>
              <a:sym typeface="Public Sans"/>
            </a:endParaRPr>
          </a:p>
          <a:p>
            <a:pPr algn="l">
              <a:lnSpc>
                <a:spcPts val="4514"/>
              </a:lnSpc>
            </a:pPr>
            <a:endParaRPr lang="en-US" sz="3224">
              <a:solidFill>
                <a:srgbClr val="080808"/>
              </a:solidFill>
              <a:latin typeface="Public Sans"/>
              <a:ea typeface="Public Sans"/>
              <a:cs typeface="Public Sans"/>
              <a:sym typeface="Public Sans"/>
            </a:endParaRPr>
          </a:p>
          <a:p>
            <a:pPr algn="l">
              <a:lnSpc>
                <a:spcPts val="4514"/>
              </a:lnSpc>
            </a:pPr>
            <a:endParaRPr lang="en-US" sz="3224">
              <a:solidFill>
                <a:srgbClr val="080808"/>
              </a:solidFill>
              <a:latin typeface="Public Sans"/>
              <a:ea typeface="Public Sans"/>
              <a:cs typeface="Public Sans"/>
              <a:sym typeface="Public Sans"/>
            </a:endParaRPr>
          </a:p>
          <a:p>
            <a:pPr algn="l">
              <a:lnSpc>
                <a:spcPts val="4514"/>
              </a:lnSpc>
            </a:pPr>
            <a:endParaRPr lang="en-US" sz="3224">
              <a:solidFill>
                <a:srgbClr val="080808"/>
              </a:solidFill>
              <a:latin typeface="Public Sans"/>
              <a:ea typeface="Public Sans"/>
              <a:cs typeface="Public Sans"/>
              <a:sym typeface="Public Sans"/>
            </a:endParaRPr>
          </a:p>
          <a:p>
            <a:pPr algn="l">
              <a:lnSpc>
                <a:spcPts val="4514"/>
              </a:lnSpc>
            </a:pPr>
            <a:endParaRPr lang="en-US" sz="3224">
              <a:solidFill>
                <a:srgbClr val="080808"/>
              </a:solidFill>
              <a:latin typeface="Public Sans"/>
              <a:ea typeface="Public Sans"/>
              <a:cs typeface="Public Sans"/>
              <a:sym typeface="Public Sans"/>
            </a:endParaRPr>
          </a:p>
          <a:p>
            <a:pPr algn="l">
              <a:lnSpc>
                <a:spcPts val="4514"/>
              </a:lnSpc>
            </a:pPr>
            <a:endParaRPr lang="en-US" sz="3224">
              <a:solidFill>
                <a:srgbClr val="080808"/>
              </a:solidFill>
              <a:latin typeface="Public Sans"/>
              <a:ea typeface="Public Sans"/>
              <a:cs typeface="Public Sans"/>
              <a:sym typeface="Public Sans"/>
            </a:endParaRPr>
          </a:p>
          <a:p>
            <a:pPr algn="l">
              <a:lnSpc>
                <a:spcPts val="4514"/>
              </a:lnSpc>
            </a:pPr>
            <a:endParaRPr lang="en-US" sz="3224">
              <a:solidFill>
                <a:srgbClr val="080808"/>
              </a:solidFill>
              <a:latin typeface="Public Sans"/>
              <a:ea typeface="Public Sans"/>
              <a:cs typeface="Public Sans"/>
              <a:sym typeface="Public Sans"/>
            </a:endParaRPr>
          </a:p>
          <a:p>
            <a:pPr algn="l">
              <a:lnSpc>
                <a:spcPts val="4514"/>
              </a:lnSpc>
            </a:pPr>
            <a:endParaRPr lang="en-US" sz="3224">
              <a:solidFill>
                <a:srgbClr val="080808"/>
              </a:solidFill>
              <a:latin typeface="Public Sans"/>
              <a:ea typeface="Public Sans"/>
              <a:cs typeface="Public Sans"/>
              <a:sym typeface="Public Sans"/>
            </a:endParaRPr>
          </a:p>
          <a:p>
            <a:pPr algn="l">
              <a:lnSpc>
                <a:spcPts val="4514"/>
              </a:lnSpc>
            </a:pPr>
            <a:endParaRPr lang="en-US" sz="3224">
              <a:solidFill>
                <a:srgbClr val="080808"/>
              </a:solidFill>
              <a:latin typeface="Public Sans"/>
              <a:ea typeface="Public Sans"/>
              <a:cs typeface="Public Sans"/>
              <a:sym typeface="Public Sans"/>
            </a:endParaRPr>
          </a:p>
          <a:p>
            <a:pPr algn="l">
              <a:lnSpc>
                <a:spcPts val="4514"/>
              </a:lnSpc>
            </a:pPr>
            <a:endParaRPr lang="en-US" sz="3224">
              <a:solidFill>
                <a:srgbClr val="080808"/>
              </a:solidFill>
              <a:latin typeface="Public Sans"/>
              <a:ea typeface="Public Sans"/>
              <a:cs typeface="Public Sans"/>
              <a:sym typeface="Public Sans"/>
            </a:endParaRPr>
          </a:p>
          <a:p>
            <a:pPr marL="696174" lvl="1" indent="-348087" algn="l">
              <a:lnSpc>
                <a:spcPts val="4514"/>
              </a:lnSpc>
              <a:buFont typeface="Arial"/>
              <a:buChar char="•"/>
            </a:pPr>
            <a:r>
              <a:rPr lang="en-US" sz="3224">
                <a:solidFill>
                  <a:srgbClr val="080808"/>
                </a:solidFill>
                <a:latin typeface="Public Sans"/>
                <a:ea typeface="Public Sans"/>
                <a:cs typeface="Public Sans"/>
                <a:sym typeface="Public Sans"/>
              </a:rPr>
              <a:t>La fatigue est un symptôme très fréquent en cancérologie.</a:t>
            </a:r>
          </a:p>
          <a:p>
            <a:pPr algn="l">
              <a:lnSpc>
                <a:spcPts val="4514"/>
              </a:lnSpc>
            </a:pPr>
            <a:endParaRPr lang="en-US" sz="3224">
              <a:solidFill>
                <a:srgbClr val="080808"/>
              </a:solidFill>
              <a:latin typeface="Public Sans"/>
              <a:ea typeface="Public Sans"/>
              <a:cs typeface="Public Sans"/>
              <a:sym typeface="Public Sans"/>
            </a:endParaRPr>
          </a:p>
          <a:p>
            <a:pPr algn="l">
              <a:lnSpc>
                <a:spcPts val="4514"/>
              </a:lnSpc>
            </a:pPr>
            <a:endParaRPr lang="en-US" sz="3224">
              <a:solidFill>
                <a:srgbClr val="080808"/>
              </a:solidFill>
              <a:latin typeface="Public Sans"/>
              <a:ea typeface="Public Sans"/>
              <a:cs typeface="Public Sans"/>
              <a:sym typeface="Public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1710140" y="2560561"/>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598715" y="-615042"/>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0" y="30926"/>
            <a:ext cx="18288000" cy="10256074"/>
            <a:chOff x="0" y="0"/>
            <a:chExt cx="847406" cy="475233"/>
          </a:xfrm>
        </p:grpSpPr>
        <p:sp>
          <p:nvSpPr>
            <p:cNvPr id="5" name="Freeform 5"/>
            <p:cNvSpPr/>
            <p:nvPr/>
          </p:nvSpPr>
          <p:spPr>
            <a:xfrm>
              <a:off x="0" y="0"/>
              <a:ext cx="847406" cy="475233"/>
            </a:xfrm>
            <a:custGeom>
              <a:avLst/>
              <a:gdLst/>
              <a:ahLst/>
              <a:cxnLst/>
              <a:rect l="l" t="t" r="r" b="b"/>
              <a:pathLst>
                <a:path w="847406" h="475233">
                  <a:moveTo>
                    <a:pt x="644206" y="0"/>
                  </a:moveTo>
                  <a:cubicBezTo>
                    <a:pt x="756430" y="0"/>
                    <a:pt x="847406" y="106385"/>
                    <a:pt x="847406" y="237616"/>
                  </a:cubicBezTo>
                  <a:cubicBezTo>
                    <a:pt x="847406" y="368848"/>
                    <a:pt x="756430" y="475233"/>
                    <a:pt x="644206" y="475233"/>
                  </a:cubicBezTo>
                  <a:lnTo>
                    <a:pt x="203200" y="475233"/>
                  </a:lnTo>
                  <a:cubicBezTo>
                    <a:pt x="90976" y="475233"/>
                    <a:pt x="0" y="368848"/>
                    <a:pt x="0" y="237616"/>
                  </a:cubicBezTo>
                  <a:cubicBezTo>
                    <a:pt x="0" y="106385"/>
                    <a:pt x="90976" y="0"/>
                    <a:pt x="203200" y="0"/>
                  </a:cubicBezTo>
                  <a:close/>
                </a:path>
              </a:pathLst>
            </a:custGeom>
            <a:solidFill>
              <a:srgbClr val="E9EAF6"/>
            </a:solidFill>
            <a:ln cap="sq">
              <a:noFill/>
              <a:prstDash val="solid"/>
              <a:miter/>
            </a:ln>
          </p:spPr>
        </p:sp>
        <p:sp>
          <p:nvSpPr>
            <p:cNvPr id="6" name="TextBox 6"/>
            <p:cNvSpPr txBox="1"/>
            <p:nvPr/>
          </p:nvSpPr>
          <p:spPr>
            <a:xfrm>
              <a:off x="0" y="-57150"/>
              <a:ext cx="847406" cy="532383"/>
            </a:xfrm>
            <a:prstGeom prst="rect">
              <a:avLst/>
            </a:prstGeom>
          </p:spPr>
          <p:txBody>
            <a:bodyPr lIns="50800" tIns="50800" rIns="50800" bIns="50800" rtlCol="0" anchor="ctr"/>
            <a:lstStyle/>
            <a:p>
              <a:pPr algn="ctr">
                <a:lnSpc>
                  <a:spcPts val="4479"/>
                </a:lnSpc>
              </a:pPr>
              <a:endParaRPr/>
            </a:p>
          </p:txBody>
        </p:sp>
      </p:grpSp>
      <p:sp>
        <p:nvSpPr>
          <p:cNvPr id="7" name="Freeform 7"/>
          <p:cNvSpPr/>
          <p:nvPr/>
        </p:nvSpPr>
        <p:spPr>
          <a:xfrm rot="-137149">
            <a:off x="798905" y="392089"/>
            <a:ext cx="1402006" cy="1402006"/>
          </a:xfrm>
          <a:custGeom>
            <a:avLst/>
            <a:gdLst/>
            <a:ahLst/>
            <a:cxnLst/>
            <a:rect l="l" t="t" r="r" b="b"/>
            <a:pathLst>
              <a:path w="1402006" h="1402006">
                <a:moveTo>
                  <a:pt x="0" y="0"/>
                </a:moveTo>
                <a:lnTo>
                  <a:pt x="1402006" y="0"/>
                </a:lnTo>
                <a:lnTo>
                  <a:pt x="1402006" y="1402006"/>
                </a:lnTo>
                <a:lnTo>
                  <a:pt x="0" y="140200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1248570">
            <a:off x="666340" y="7673528"/>
            <a:ext cx="1898822" cy="2705576"/>
          </a:xfrm>
          <a:custGeom>
            <a:avLst/>
            <a:gdLst/>
            <a:ahLst/>
            <a:cxnLst/>
            <a:rect l="l" t="t" r="r" b="b"/>
            <a:pathLst>
              <a:path w="1898822" h="2705576">
                <a:moveTo>
                  <a:pt x="0" y="0"/>
                </a:moveTo>
                <a:lnTo>
                  <a:pt x="1898822" y="0"/>
                </a:lnTo>
                <a:lnTo>
                  <a:pt x="1898822" y="2705575"/>
                </a:lnTo>
                <a:lnTo>
                  <a:pt x="0" y="270557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327519" y="2266950"/>
            <a:ext cx="1478755" cy="1478755"/>
          </a:xfrm>
          <a:custGeom>
            <a:avLst/>
            <a:gdLst/>
            <a:ahLst/>
            <a:cxnLst/>
            <a:rect l="l" t="t" r="r" b="b"/>
            <a:pathLst>
              <a:path w="1478755" h="1478755">
                <a:moveTo>
                  <a:pt x="0" y="0"/>
                </a:moveTo>
                <a:lnTo>
                  <a:pt x="1478754" y="0"/>
                </a:lnTo>
                <a:lnTo>
                  <a:pt x="1478754" y="1478755"/>
                </a:lnTo>
                <a:lnTo>
                  <a:pt x="0" y="147875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5271081" y="2266950"/>
            <a:ext cx="1478755" cy="1478755"/>
          </a:xfrm>
          <a:custGeom>
            <a:avLst/>
            <a:gdLst/>
            <a:ahLst/>
            <a:cxnLst/>
            <a:rect l="l" t="t" r="r" b="b"/>
            <a:pathLst>
              <a:path w="1478755" h="1478755">
                <a:moveTo>
                  <a:pt x="0" y="0"/>
                </a:moveTo>
                <a:lnTo>
                  <a:pt x="1478755" y="0"/>
                </a:lnTo>
                <a:lnTo>
                  <a:pt x="1478755" y="1478755"/>
                </a:lnTo>
                <a:lnTo>
                  <a:pt x="0" y="147875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11265728" y="2266950"/>
            <a:ext cx="1478755" cy="1478755"/>
          </a:xfrm>
          <a:custGeom>
            <a:avLst/>
            <a:gdLst/>
            <a:ahLst/>
            <a:cxnLst/>
            <a:rect l="l" t="t" r="r" b="b"/>
            <a:pathLst>
              <a:path w="1478755" h="1478755">
                <a:moveTo>
                  <a:pt x="0" y="0"/>
                </a:moveTo>
                <a:lnTo>
                  <a:pt x="1478755" y="0"/>
                </a:lnTo>
                <a:lnTo>
                  <a:pt x="1478755" y="1478755"/>
                </a:lnTo>
                <a:lnTo>
                  <a:pt x="0" y="147875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a:off x="1327519" y="4945026"/>
            <a:ext cx="1478755" cy="1478755"/>
          </a:xfrm>
          <a:custGeom>
            <a:avLst/>
            <a:gdLst/>
            <a:ahLst/>
            <a:cxnLst/>
            <a:rect l="l" t="t" r="r" b="b"/>
            <a:pathLst>
              <a:path w="1478755" h="1478755">
                <a:moveTo>
                  <a:pt x="0" y="0"/>
                </a:moveTo>
                <a:lnTo>
                  <a:pt x="1478754" y="0"/>
                </a:lnTo>
                <a:lnTo>
                  <a:pt x="1478754" y="1478755"/>
                </a:lnTo>
                <a:lnTo>
                  <a:pt x="0" y="14787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Freeform 13"/>
          <p:cNvSpPr/>
          <p:nvPr/>
        </p:nvSpPr>
        <p:spPr>
          <a:xfrm>
            <a:off x="5271081" y="4945026"/>
            <a:ext cx="1478755" cy="1478755"/>
          </a:xfrm>
          <a:custGeom>
            <a:avLst/>
            <a:gdLst/>
            <a:ahLst/>
            <a:cxnLst/>
            <a:rect l="l" t="t" r="r" b="b"/>
            <a:pathLst>
              <a:path w="1478755" h="1478755">
                <a:moveTo>
                  <a:pt x="0" y="0"/>
                </a:moveTo>
                <a:lnTo>
                  <a:pt x="1478755" y="0"/>
                </a:lnTo>
                <a:lnTo>
                  <a:pt x="1478755" y="1478755"/>
                </a:lnTo>
                <a:lnTo>
                  <a:pt x="0" y="147875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4" name="Freeform 14"/>
          <p:cNvSpPr/>
          <p:nvPr/>
        </p:nvSpPr>
        <p:spPr>
          <a:xfrm>
            <a:off x="10501320" y="6710321"/>
            <a:ext cx="5436931" cy="3190103"/>
          </a:xfrm>
          <a:custGeom>
            <a:avLst/>
            <a:gdLst/>
            <a:ahLst/>
            <a:cxnLst/>
            <a:rect l="l" t="t" r="r" b="b"/>
            <a:pathLst>
              <a:path w="5436931" h="3190103">
                <a:moveTo>
                  <a:pt x="0" y="0"/>
                </a:moveTo>
                <a:lnTo>
                  <a:pt x="5436931" y="0"/>
                </a:lnTo>
                <a:lnTo>
                  <a:pt x="5436931" y="3190104"/>
                </a:lnTo>
                <a:lnTo>
                  <a:pt x="0" y="3190104"/>
                </a:lnTo>
                <a:lnTo>
                  <a:pt x="0" y="0"/>
                </a:lnTo>
                <a:close/>
              </a:path>
            </a:pathLst>
          </a:custGeom>
          <a:blipFill>
            <a:blip r:embed="rId18"/>
            <a:stretch>
              <a:fillRect t="-2088" b="-2088"/>
            </a:stretch>
          </a:blipFill>
        </p:spPr>
      </p:sp>
      <p:sp>
        <p:nvSpPr>
          <p:cNvPr id="15" name="TextBox 15"/>
          <p:cNvSpPr txBox="1"/>
          <p:nvPr/>
        </p:nvSpPr>
        <p:spPr>
          <a:xfrm>
            <a:off x="771503" y="4098130"/>
            <a:ext cx="4990255" cy="685762"/>
          </a:xfrm>
          <a:prstGeom prst="rect">
            <a:avLst/>
          </a:prstGeom>
        </p:spPr>
        <p:txBody>
          <a:bodyPr lIns="0" tIns="0" rIns="0" bIns="0" rtlCol="0" anchor="t">
            <a:spAutoFit/>
          </a:bodyPr>
          <a:lstStyle/>
          <a:p>
            <a:pPr algn="l">
              <a:lnSpc>
                <a:spcPts val="5503"/>
              </a:lnSpc>
            </a:pPr>
            <a:r>
              <a:rPr lang="en-US" sz="3931" b="1">
                <a:solidFill>
                  <a:srgbClr val="222366"/>
                </a:solidFill>
                <a:latin typeface="Public Sans Heavy"/>
                <a:ea typeface="Public Sans Heavy"/>
                <a:cs typeface="Public Sans Heavy"/>
                <a:sym typeface="Public Sans Heavy"/>
              </a:rPr>
              <a:t>1-  Introduction </a:t>
            </a:r>
          </a:p>
        </p:txBody>
      </p:sp>
      <p:sp>
        <p:nvSpPr>
          <p:cNvPr id="16" name="TextBox 16"/>
          <p:cNvSpPr txBox="1"/>
          <p:nvPr/>
        </p:nvSpPr>
        <p:spPr>
          <a:xfrm>
            <a:off x="2806273" y="584882"/>
            <a:ext cx="12637084" cy="1144905"/>
          </a:xfrm>
          <a:prstGeom prst="rect">
            <a:avLst/>
          </a:prstGeom>
        </p:spPr>
        <p:txBody>
          <a:bodyPr lIns="0" tIns="0" rIns="0" bIns="0" rtlCol="0" anchor="t">
            <a:spAutoFit/>
          </a:bodyPr>
          <a:lstStyle/>
          <a:p>
            <a:pPr algn="ctr">
              <a:lnSpc>
                <a:spcPts val="8819"/>
              </a:lnSpc>
            </a:pPr>
            <a:r>
              <a:rPr lang="en-US" sz="6300">
                <a:solidFill>
                  <a:srgbClr val="222366"/>
                </a:solidFill>
                <a:latin typeface="Brick Sans"/>
                <a:ea typeface="Brick Sans"/>
                <a:cs typeface="Brick Sans"/>
                <a:sym typeface="Brick Sans"/>
              </a:rPr>
              <a:t>table des matières</a:t>
            </a:r>
          </a:p>
        </p:txBody>
      </p:sp>
      <p:sp>
        <p:nvSpPr>
          <p:cNvPr id="17" name="TextBox 17"/>
          <p:cNvSpPr txBox="1"/>
          <p:nvPr/>
        </p:nvSpPr>
        <p:spPr>
          <a:xfrm>
            <a:off x="5271081" y="4047562"/>
            <a:ext cx="5763534" cy="613412"/>
          </a:xfrm>
          <a:prstGeom prst="rect">
            <a:avLst/>
          </a:prstGeom>
        </p:spPr>
        <p:txBody>
          <a:bodyPr lIns="0" tIns="0" rIns="0" bIns="0" rtlCol="0" anchor="t">
            <a:spAutoFit/>
          </a:bodyPr>
          <a:lstStyle/>
          <a:p>
            <a:pPr algn="l">
              <a:lnSpc>
                <a:spcPts val="4917"/>
              </a:lnSpc>
            </a:pPr>
            <a:r>
              <a:rPr lang="en-US" sz="3512" b="1">
                <a:solidFill>
                  <a:srgbClr val="222366"/>
                </a:solidFill>
                <a:latin typeface="Public Sans Heavy"/>
                <a:ea typeface="Public Sans Heavy"/>
                <a:cs typeface="Public Sans Heavy"/>
                <a:sym typeface="Public Sans Heavy"/>
              </a:rPr>
              <a:t>2- Matériels et méthodes</a:t>
            </a:r>
          </a:p>
        </p:txBody>
      </p:sp>
      <p:sp>
        <p:nvSpPr>
          <p:cNvPr id="18" name="TextBox 18"/>
          <p:cNvSpPr txBox="1"/>
          <p:nvPr/>
        </p:nvSpPr>
        <p:spPr>
          <a:xfrm>
            <a:off x="11463859" y="4052199"/>
            <a:ext cx="2973122" cy="613378"/>
          </a:xfrm>
          <a:prstGeom prst="rect">
            <a:avLst/>
          </a:prstGeom>
        </p:spPr>
        <p:txBody>
          <a:bodyPr lIns="0" tIns="0" rIns="0" bIns="0" rtlCol="0" anchor="t">
            <a:spAutoFit/>
          </a:bodyPr>
          <a:lstStyle/>
          <a:p>
            <a:pPr algn="l">
              <a:lnSpc>
                <a:spcPts val="4917"/>
              </a:lnSpc>
            </a:pPr>
            <a:r>
              <a:rPr lang="en-US" sz="3512" b="1">
                <a:solidFill>
                  <a:srgbClr val="222366"/>
                </a:solidFill>
                <a:latin typeface="Public Sans Heavy"/>
                <a:ea typeface="Public Sans Heavy"/>
                <a:cs typeface="Public Sans Heavy"/>
                <a:sym typeface="Public Sans Heavy"/>
              </a:rPr>
              <a:t>3- Résultats </a:t>
            </a:r>
          </a:p>
        </p:txBody>
      </p:sp>
      <p:sp>
        <p:nvSpPr>
          <p:cNvPr id="19" name="TextBox 19"/>
          <p:cNvSpPr txBox="1"/>
          <p:nvPr/>
        </p:nvSpPr>
        <p:spPr>
          <a:xfrm>
            <a:off x="771503" y="6624596"/>
            <a:ext cx="3098066" cy="613378"/>
          </a:xfrm>
          <a:prstGeom prst="rect">
            <a:avLst/>
          </a:prstGeom>
        </p:spPr>
        <p:txBody>
          <a:bodyPr lIns="0" tIns="0" rIns="0" bIns="0" rtlCol="0" anchor="t">
            <a:spAutoFit/>
          </a:bodyPr>
          <a:lstStyle/>
          <a:p>
            <a:pPr algn="l">
              <a:lnSpc>
                <a:spcPts val="4917"/>
              </a:lnSpc>
            </a:pPr>
            <a:r>
              <a:rPr lang="en-US" sz="3512" b="1">
                <a:solidFill>
                  <a:srgbClr val="222366"/>
                </a:solidFill>
                <a:latin typeface="Public Sans Heavy"/>
                <a:ea typeface="Public Sans Heavy"/>
                <a:cs typeface="Public Sans Heavy"/>
                <a:sym typeface="Public Sans Heavy"/>
              </a:rPr>
              <a:t>4- Discussion </a:t>
            </a:r>
          </a:p>
        </p:txBody>
      </p:sp>
      <p:sp>
        <p:nvSpPr>
          <p:cNvPr id="20" name="TextBox 20"/>
          <p:cNvSpPr txBox="1"/>
          <p:nvPr/>
        </p:nvSpPr>
        <p:spPr>
          <a:xfrm>
            <a:off x="4945178" y="6624596"/>
            <a:ext cx="3207670" cy="613378"/>
          </a:xfrm>
          <a:prstGeom prst="rect">
            <a:avLst/>
          </a:prstGeom>
        </p:spPr>
        <p:txBody>
          <a:bodyPr lIns="0" tIns="0" rIns="0" bIns="0" rtlCol="0" anchor="t">
            <a:spAutoFit/>
          </a:bodyPr>
          <a:lstStyle/>
          <a:p>
            <a:pPr algn="l">
              <a:lnSpc>
                <a:spcPts val="4917"/>
              </a:lnSpc>
            </a:pPr>
            <a:r>
              <a:rPr lang="en-US" sz="3512" b="1">
                <a:solidFill>
                  <a:srgbClr val="222366"/>
                </a:solidFill>
                <a:latin typeface="Public Sans Heavy"/>
                <a:ea typeface="Public Sans Heavy"/>
                <a:cs typeface="Public Sans Heavy"/>
                <a:sym typeface="Public Sans Heavy"/>
              </a:rPr>
              <a:t>5- Conclusion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TextBox 2"/>
          <p:cNvSpPr txBox="1"/>
          <p:nvPr/>
        </p:nvSpPr>
        <p:spPr>
          <a:xfrm>
            <a:off x="6263871" y="2194296"/>
            <a:ext cx="11484789" cy="7508875"/>
          </a:xfrm>
          <a:prstGeom prst="rect">
            <a:avLst/>
          </a:prstGeom>
        </p:spPr>
        <p:txBody>
          <a:bodyPr lIns="0" tIns="0" rIns="0" bIns="0" rtlCol="0" anchor="t">
            <a:spAutoFit/>
          </a:bodyPr>
          <a:lstStyle/>
          <a:p>
            <a:pPr algn="l">
              <a:lnSpc>
                <a:spcPts val="4620"/>
              </a:lnSpc>
            </a:pPr>
            <a:endParaRPr/>
          </a:p>
          <a:p>
            <a:pPr marL="712472" lvl="1" indent="-356236" algn="l">
              <a:lnSpc>
                <a:spcPts val="4620"/>
              </a:lnSpc>
              <a:buFont typeface="Arial"/>
              <a:buChar char="•"/>
            </a:pPr>
            <a:r>
              <a:rPr lang="en-US" sz="3300">
                <a:solidFill>
                  <a:srgbClr val="000000"/>
                </a:solidFill>
                <a:latin typeface="Public Sans"/>
                <a:ea typeface="Public Sans"/>
                <a:cs typeface="Public Sans"/>
                <a:sym typeface="Public Sans"/>
              </a:rPr>
              <a:t>Les manipulateurs sont souvent les premiers professionnels de santé à remarquer les changements dans l'état des patients, y compris les symptômes tels que la fatigue et la perte de poids. Ils peuvent être attentifs aux signes de détresse physique ou émotionnelle et communiquer ces observations à l'équipe médicale. </a:t>
            </a:r>
          </a:p>
          <a:p>
            <a:pPr marL="712472" lvl="1" indent="-356236" algn="l">
              <a:lnSpc>
                <a:spcPts val="4620"/>
              </a:lnSpc>
              <a:buFont typeface="Arial"/>
              <a:buChar char="•"/>
            </a:pPr>
            <a:r>
              <a:rPr lang="en-US" sz="3300">
                <a:solidFill>
                  <a:srgbClr val="000000"/>
                </a:solidFill>
                <a:latin typeface="Public Sans"/>
                <a:ea typeface="Public Sans"/>
                <a:cs typeface="Public Sans"/>
                <a:sym typeface="Public Sans"/>
              </a:rPr>
              <a:t>Ils peuvent offrir une présence rassurante, écouter activement les inquiétudes des patients et les encourager à exprimer leurs sentiments.</a:t>
            </a:r>
          </a:p>
          <a:p>
            <a:pPr algn="l">
              <a:lnSpc>
                <a:spcPts val="4480"/>
              </a:lnSpc>
            </a:pPr>
            <a:endParaRPr lang="en-US" sz="3300">
              <a:solidFill>
                <a:srgbClr val="000000"/>
              </a:solidFill>
              <a:latin typeface="Public Sans"/>
              <a:ea typeface="Public Sans"/>
              <a:cs typeface="Public Sans"/>
              <a:sym typeface="Public Sans"/>
            </a:endParaRPr>
          </a:p>
          <a:p>
            <a:pPr algn="l">
              <a:lnSpc>
                <a:spcPts val="4480"/>
              </a:lnSpc>
            </a:pPr>
            <a:endParaRPr lang="en-US" sz="3300">
              <a:solidFill>
                <a:srgbClr val="000000"/>
              </a:solidFill>
              <a:latin typeface="Public Sans"/>
              <a:ea typeface="Public Sans"/>
              <a:cs typeface="Public Sans"/>
              <a:sym typeface="Public Sans"/>
            </a:endParaRPr>
          </a:p>
        </p:txBody>
      </p:sp>
      <p:sp>
        <p:nvSpPr>
          <p:cNvPr id="3" name="Freeform 3"/>
          <p:cNvSpPr/>
          <p:nvPr/>
        </p:nvSpPr>
        <p:spPr>
          <a:xfrm>
            <a:off x="525542" y="3661681"/>
            <a:ext cx="5018594" cy="5403600"/>
          </a:xfrm>
          <a:custGeom>
            <a:avLst/>
            <a:gdLst/>
            <a:ahLst/>
            <a:cxnLst/>
            <a:rect l="l" t="t" r="r" b="b"/>
            <a:pathLst>
              <a:path w="5018594" h="5403600">
                <a:moveTo>
                  <a:pt x="0" y="0"/>
                </a:moveTo>
                <a:lnTo>
                  <a:pt x="5018594" y="0"/>
                </a:lnTo>
                <a:lnTo>
                  <a:pt x="5018594" y="5403600"/>
                </a:lnTo>
                <a:lnTo>
                  <a:pt x="0" y="54036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5390734" y="5706454"/>
            <a:ext cx="7554681" cy="4580546"/>
          </a:xfrm>
          <a:custGeom>
            <a:avLst/>
            <a:gdLst/>
            <a:ahLst/>
            <a:cxnLst/>
            <a:rect l="l" t="t" r="r" b="b"/>
            <a:pathLst>
              <a:path w="7554681" h="4580546">
                <a:moveTo>
                  <a:pt x="0" y="0"/>
                </a:moveTo>
                <a:lnTo>
                  <a:pt x="7554681" y="0"/>
                </a:lnTo>
                <a:lnTo>
                  <a:pt x="7554681" y="4580546"/>
                </a:lnTo>
                <a:lnTo>
                  <a:pt x="0" y="4580546"/>
                </a:lnTo>
                <a:lnTo>
                  <a:pt x="0" y="0"/>
                </a:lnTo>
                <a:close/>
              </a:path>
            </a:pathLst>
          </a:custGeom>
          <a:blipFill>
            <a:blip r:embed="rId2"/>
            <a:stretch>
              <a:fillRect l="-7790"/>
            </a:stretch>
          </a:blipFill>
        </p:spPr>
      </p:sp>
      <p:sp>
        <p:nvSpPr>
          <p:cNvPr id="3" name="TextBox 3"/>
          <p:cNvSpPr txBox="1"/>
          <p:nvPr/>
        </p:nvSpPr>
        <p:spPr>
          <a:xfrm>
            <a:off x="466143" y="243840"/>
            <a:ext cx="16529222" cy="6055995"/>
          </a:xfrm>
          <a:prstGeom prst="rect">
            <a:avLst/>
          </a:prstGeom>
        </p:spPr>
        <p:txBody>
          <a:bodyPr lIns="0" tIns="0" rIns="0" bIns="0" rtlCol="0" anchor="t">
            <a:spAutoFit/>
          </a:bodyPr>
          <a:lstStyle/>
          <a:p>
            <a:pPr algn="l">
              <a:lnSpc>
                <a:spcPts val="8819"/>
              </a:lnSpc>
            </a:pPr>
            <a:r>
              <a:rPr lang="en-US" sz="6300">
                <a:solidFill>
                  <a:srgbClr val="3B365F"/>
                </a:solidFill>
                <a:latin typeface="Brick Sans"/>
                <a:ea typeface="Brick Sans"/>
                <a:cs typeface="Brick Sans"/>
                <a:sym typeface="Brick Sans"/>
              </a:rPr>
              <a:t>5. conclusion </a:t>
            </a:r>
          </a:p>
          <a:p>
            <a:pPr algn="l">
              <a:lnSpc>
                <a:spcPts val="4759"/>
              </a:lnSpc>
            </a:pPr>
            <a:endParaRPr lang="en-US" sz="6300">
              <a:solidFill>
                <a:srgbClr val="3B365F"/>
              </a:solidFill>
              <a:latin typeface="Brick Sans"/>
              <a:ea typeface="Brick Sans"/>
              <a:cs typeface="Brick Sans"/>
              <a:sym typeface="Brick Sans"/>
            </a:endParaRPr>
          </a:p>
          <a:p>
            <a:pPr algn="l">
              <a:lnSpc>
                <a:spcPts val="4759"/>
              </a:lnSpc>
            </a:pPr>
            <a:endParaRPr lang="en-US" sz="6300">
              <a:solidFill>
                <a:srgbClr val="3B365F"/>
              </a:solidFill>
              <a:latin typeface="Brick Sans"/>
              <a:ea typeface="Brick Sans"/>
              <a:cs typeface="Brick Sans"/>
              <a:sym typeface="Brick Sans"/>
            </a:endParaRPr>
          </a:p>
          <a:p>
            <a:pPr algn="l">
              <a:lnSpc>
                <a:spcPts val="4759"/>
              </a:lnSpc>
            </a:pPr>
            <a:r>
              <a:rPr lang="en-US" sz="3399">
                <a:solidFill>
                  <a:srgbClr val="000000"/>
                </a:solidFill>
                <a:latin typeface="Public Sans"/>
                <a:ea typeface="Public Sans"/>
                <a:cs typeface="Public Sans"/>
                <a:sym typeface="Public Sans"/>
              </a:rPr>
              <a:t>En conclusion, La communication entre le manipulateur en radiothérapie et le patient revêt une importance cruciale dans la prise en charge des effets secondaires précoces de la radiothérapie. Ce lien direct favorise une compréhension mutuelle, une confiance accrue et une meilleure qualité de soins.</a:t>
            </a:r>
          </a:p>
          <a:p>
            <a:pPr algn="l">
              <a:lnSpc>
                <a:spcPts val="5040"/>
              </a:lnSpc>
            </a:pPr>
            <a:endParaRPr lang="en-US" sz="3399">
              <a:solidFill>
                <a:srgbClr val="000000"/>
              </a:solidFill>
              <a:latin typeface="Public Sans"/>
              <a:ea typeface="Public Sans"/>
              <a:cs typeface="Public Sans"/>
              <a:sym typeface="Public Sans"/>
            </a:endParaRPr>
          </a:p>
          <a:p>
            <a:pPr algn="l">
              <a:lnSpc>
                <a:spcPts val="5040"/>
              </a:lnSpc>
            </a:pPr>
            <a:endParaRPr lang="en-US" sz="3399">
              <a:solidFill>
                <a:srgbClr val="000000"/>
              </a:solidFill>
              <a:latin typeface="Public Sans"/>
              <a:ea typeface="Public Sans"/>
              <a:cs typeface="Public Sans"/>
              <a:sym typeface="Public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1422894" y="1049600"/>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942242" y="249336"/>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2515558" y="3048056"/>
            <a:ext cx="12092272" cy="4190887"/>
            <a:chOff x="0" y="0"/>
            <a:chExt cx="1100680" cy="381469"/>
          </a:xfrm>
        </p:grpSpPr>
        <p:sp>
          <p:nvSpPr>
            <p:cNvPr id="5" name="Freeform 5"/>
            <p:cNvSpPr/>
            <p:nvPr/>
          </p:nvSpPr>
          <p:spPr>
            <a:xfrm>
              <a:off x="0" y="0"/>
              <a:ext cx="1100680" cy="381469"/>
            </a:xfrm>
            <a:custGeom>
              <a:avLst/>
              <a:gdLst/>
              <a:ahLst/>
              <a:cxnLst/>
              <a:rect l="l" t="t" r="r" b="b"/>
              <a:pathLst>
                <a:path w="1100680" h="381469">
                  <a:moveTo>
                    <a:pt x="897480" y="0"/>
                  </a:moveTo>
                  <a:cubicBezTo>
                    <a:pt x="1009705" y="0"/>
                    <a:pt x="1100680" y="85395"/>
                    <a:pt x="1100680" y="190734"/>
                  </a:cubicBezTo>
                  <a:cubicBezTo>
                    <a:pt x="1100680" y="296074"/>
                    <a:pt x="1009705" y="381469"/>
                    <a:pt x="897480" y="381469"/>
                  </a:cubicBezTo>
                  <a:lnTo>
                    <a:pt x="203200" y="381469"/>
                  </a:lnTo>
                  <a:cubicBezTo>
                    <a:pt x="90976" y="381469"/>
                    <a:pt x="0" y="296074"/>
                    <a:pt x="0" y="190734"/>
                  </a:cubicBezTo>
                  <a:cubicBezTo>
                    <a:pt x="0" y="85395"/>
                    <a:pt x="90976" y="0"/>
                    <a:pt x="203200" y="0"/>
                  </a:cubicBezTo>
                  <a:close/>
                </a:path>
              </a:pathLst>
            </a:custGeom>
            <a:solidFill>
              <a:srgbClr val="E9EAF6"/>
            </a:solidFill>
          </p:spPr>
        </p:sp>
        <p:sp>
          <p:nvSpPr>
            <p:cNvPr id="6" name="TextBox 6"/>
            <p:cNvSpPr txBox="1"/>
            <p:nvPr/>
          </p:nvSpPr>
          <p:spPr>
            <a:xfrm>
              <a:off x="0" y="-38100"/>
              <a:ext cx="1100680" cy="419569"/>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5500207">
            <a:off x="3544370" y="3949723"/>
            <a:ext cx="1402006" cy="1402006"/>
          </a:xfrm>
          <a:custGeom>
            <a:avLst/>
            <a:gdLst/>
            <a:ahLst/>
            <a:cxnLst/>
            <a:rect l="l" t="t" r="r" b="b"/>
            <a:pathLst>
              <a:path w="1402006" h="1402006">
                <a:moveTo>
                  <a:pt x="0" y="0"/>
                </a:moveTo>
                <a:lnTo>
                  <a:pt x="1402006" y="0"/>
                </a:lnTo>
                <a:lnTo>
                  <a:pt x="1402006" y="1402006"/>
                </a:lnTo>
                <a:lnTo>
                  <a:pt x="0" y="140200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5500207" flipH="1">
            <a:off x="12877809" y="3865185"/>
            <a:ext cx="1402006" cy="1402006"/>
          </a:xfrm>
          <a:custGeom>
            <a:avLst/>
            <a:gdLst/>
            <a:ahLst/>
            <a:cxnLst/>
            <a:rect l="l" t="t" r="r" b="b"/>
            <a:pathLst>
              <a:path w="1402006" h="1402006">
                <a:moveTo>
                  <a:pt x="1402007" y="0"/>
                </a:moveTo>
                <a:lnTo>
                  <a:pt x="0" y="0"/>
                </a:lnTo>
                <a:lnTo>
                  <a:pt x="0" y="1402006"/>
                </a:lnTo>
                <a:lnTo>
                  <a:pt x="1402007" y="1402006"/>
                </a:lnTo>
                <a:lnTo>
                  <a:pt x="1402007"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3524237" y="3654552"/>
            <a:ext cx="10311897" cy="2489200"/>
          </a:xfrm>
          <a:prstGeom prst="rect">
            <a:avLst/>
          </a:prstGeom>
        </p:spPr>
        <p:txBody>
          <a:bodyPr lIns="0" tIns="0" rIns="0" bIns="0" rtlCol="0" anchor="t">
            <a:spAutoFit/>
          </a:bodyPr>
          <a:lstStyle/>
          <a:p>
            <a:pPr algn="ctr">
              <a:lnSpc>
                <a:spcPts val="9799"/>
              </a:lnSpc>
            </a:pPr>
            <a:r>
              <a:rPr lang="en-US" sz="6999">
                <a:solidFill>
                  <a:srgbClr val="222366"/>
                </a:solidFill>
                <a:latin typeface="Brick Sans"/>
                <a:ea typeface="Brick Sans"/>
                <a:cs typeface="Brick Sans"/>
                <a:sym typeface="Brick Sans"/>
              </a:rPr>
              <a:t>Merci pour votre attention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1163445" y="-318668"/>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15222364" y="1808086"/>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0" y="2995052"/>
            <a:ext cx="9364636" cy="7117123"/>
          </a:xfrm>
          <a:custGeom>
            <a:avLst/>
            <a:gdLst/>
            <a:ahLst/>
            <a:cxnLst/>
            <a:rect l="l" t="t" r="r" b="b"/>
            <a:pathLst>
              <a:path w="9364636" h="7117123">
                <a:moveTo>
                  <a:pt x="0" y="0"/>
                </a:moveTo>
                <a:lnTo>
                  <a:pt x="9364636" y="0"/>
                </a:lnTo>
                <a:lnTo>
                  <a:pt x="9364636" y="7117124"/>
                </a:lnTo>
                <a:lnTo>
                  <a:pt x="0" y="711712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TextBox 5"/>
          <p:cNvSpPr txBox="1"/>
          <p:nvPr/>
        </p:nvSpPr>
        <p:spPr>
          <a:xfrm>
            <a:off x="9753416" y="6187061"/>
            <a:ext cx="7357400" cy="1599076"/>
          </a:xfrm>
          <a:prstGeom prst="rect">
            <a:avLst/>
          </a:prstGeom>
        </p:spPr>
        <p:txBody>
          <a:bodyPr lIns="0" tIns="0" rIns="0" bIns="0" rtlCol="0" anchor="t">
            <a:spAutoFit/>
          </a:bodyPr>
          <a:lstStyle/>
          <a:p>
            <a:pPr marL="657254" lvl="1" indent="-328627" algn="l">
              <a:lnSpc>
                <a:spcPts val="4261"/>
              </a:lnSpc>
              <a:buFont typeface="Arial"/>
              <a:buChar char="•"/>
            </a:pPr>
            <a:r>
              <a:rPr lang="en-US" sz="3044">
                <a:solidFill>
                  <a:srgbClr val="000000"/>
                </a:solidFill>
                <a:latin typeface="Public Sans"/>
                <a:ea typeface="Public Sans"/>
                <a:cs typeface="Public Sans"/>
                <a:sym typeface="Public Sans"/>
              </a:rPr>
              <a:t>Le technicien en radiothérapie joue un rôle crucial en gérant les effets secondaires précoces.</a:t>
            </a:r>
          </a:p>
        </p:txBody>
      </p:sp>
      <p:sp>
        <p:nvSpPr>
          <p:cNvPr id="6" name="TextBox 6"/>
          <p:cNvSpPr txBox="1"/>
          <p:nvPr/>
        </p:nvSpPr>
        <p:spPr>
          <a:xfrm>
            <a:off x="9753416" y="551994"/>
            <a:ext cx="8177340" cy="1481621"/>
          </a:xfrm>
          <a:prstGeom prst="rect">
            <a:avLst/>
          </a:prstGeom>
        </p:spPr>
        <p:txBody>
          <a:bodyPr lIns="0" tIns="0" rIns="0" bIns="0" rtlCol="0" anchor="t">
            <a:spAutoFit/>
          </a:bodyPr>
          <a:lstStyle/>
          <a:p>
            <a:pPr marL="603112" lvl="1" indent="-301556" algn="l">
              <a:lnSpc>
                <a:spcPts val="3910"/>
              </a:lnSpc>
              <a:buFont typeface="Arial"/>
              <a:buChar char="•"/>
            </a:pPr>
            <a:r>
              <a:rPr lang="en-US" sz="2793">
                <a:solidFill>
                  <a:srgbClr val="000000"/>
                </a:solidFill>
                <a:latin typeface="Public Sans"/>
                <a:ea typeface="Public Sans"/>
                <a:cs typeface="Public Sans"/>
                <a:sym typeface="Public Sans"/>
              </a:rPr>
              <a:t>La radiothérapie, utilisée aux côtés de la chirurgie et de la chimiothérapie, est un traitement essentiel du cancer. </a:t>
            </a:r>
          </a:p>
        </p:txBody>
      </p:sp>
      <p:sp>
        <p:nvSpPr>
          <p:cNvPr id="7" name="TextBox 7"/>
          <p:cNvSpPr txBox="1"/>
          <p:nvPr/>
        </p:nvSpPr>
        <p:spPr>
          <a:xfrm>
            <a:off x="9753416" y="3568476"/>
            <a:ext cx="7319648" cy="1083724"/>
          </a:xfrm>
          <a:prstGeom prst="rect">
            <a:avLst/>
          </a:prstGeom>
        </p:spPr>
        <p:txBody>
          <a:bodyPr lIns="0" tIns="0" rIns="0" bIns="0" rtlCol="0" anchor="t">
            <a:spAutoFit/>
          </a:bodyPr>
          <a:lstStyle/>
          <a:p>
            <a:pPr marL="665774" lvl="1" indent="-332887" algn="l">
              <a:lnSpc>
                <a:spcPts val="4317"/>
              </a:lnSpc>
              <a:buFont typeface="Arial"/>
              <a:buChar char="•"/>
            </a:pPr>
            <a:r>
              <a:rPr lang="en-US" sz="3083">
                <a:solidFill>
                  <a:srgbClr val="000000"/>
                </a:solidFill>
                <a:latin typeface="Public Sans"/>
                <a:ea typeface="Public Sans"/>
                <a:cs typeface="Public Sans"/>
                <a:sym typeface="Public Sans"/>
              </a:rPr>
              <a:t>Elle engendre des effets secondaires précoces  et tardifs </a:t>
            </a:r>
          </a:p>
        </p:txBody>
      </p:sp>
      <p:sp>
        <p:nvSpPr>
          <p:cNvPr id="8" name="TextBox 8"/>
          <p:cNvSpPr txBox="1"/>
          <p:nvPr/>
        </p:nvSpPr>
        <p:spPr>
          <a:xfrm>
            <a:off x="0" y="-116205"/>
            <a:ext cx="8259827" cy="1144905"/>
          </a:xfrm>
          <a:prstGeom prst="rect">
            <a:avLst/>
          </a:prstGeom>
        </p:spPr>
        <p:txBody>
          <a:bodyPr lIns="0" tIns="0" rIns="0" bIns="0" rtlCol="0" anchor="t">
            <a:spAutoFit/>
          </a:bodyPr>
          <a:lstStyle/>
          <a:p>
            <a:pPr algn="ctr">
              <a:lnSpc>
                <a:spcPts val="8819"/>
              </a:lnSpc>
            </a:pPr>
            <a:r>
              <a:rPr lang="en-US" sz="6300">
                <a:solidFill>
                  <a:srgbClr val="222366"/>
                </a:solidFill>
                <a:latin typeface="Brick Sans"/>
                <a:ea typeface="Brick Sans"/>
                <a:cs typeface="Brick Sans"/>
                <a:sym typeface="Brick Sans"/>
              </a:rPr>
              <a:t>1- introduction</a:t>
            </a:r>
            <a:r>
              <a:rPr lang="en-US" sz="6300">
                <a:solidFill>
                  <a:srgbClr val="FF66C4"/>
                </a:solidFill>
                <a:latin typeface="Brick Sans"/>
                <a:ea typeface="Brick Sans"/>
                <a:cs typeface="Brick Sans"/>
                <a:sym typeface="Brick Sans"/>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1163445" y="-318668"/>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3" name="Group 3"/>
          <p:cNvGrpSpPr/>
          <p:nvPr/>
        </p:nvGrpSpPr>
        <p:grpSpPr>
          <a:xfrm>
            <a:off x="9417003" y="2736713"/>
            <a:ext cx="8548912" cy="5933075"/>
            <a:chOff x="0" y="0"/>
            <a:chExt cx="1220285" cy="846896"/>
          </a:xfrm>
        </p:grpSpPr>
        <p:sp>
          <p:nvSpPr>
            <p:cNvPr id="4" name="Freeform 4"/>
            <p:cNvSpPr/>
            <p:nvPr/>
          </p:nvSpPr>
          <p:spPr>
            <a:xfrm>
              <a:off x="0" y="0"/>
              <a:ext cx="1220285" cy="846896"/>
            </a:xfrm>
            <a:custGeom>
              <a:avLst/>
              <a:gdLst/>
              <a:ahLst/>
              <a:cxnLst/>
              <a:rect l="l" t="t" r="r" b="b"/>
              <a:pathLst>
                <a:path w="1220285" h="846896">
                  <a:moveTo>
                    <a:pt x="0" y="0"/>
                  </a:moveTo>
                  <a:lnTo>
                    <a:pt x="1220285" y="0"/>
                  </a:lnTo>
                  <a:lnTo>
                    <a:pt x="1220285" y="846896"/>
                  </a:lnTo>
                  <a:lnTo>
                    <a:pt x="0" y="846896"/>
                  </a:lnTo>
                  <a:close/>
                </a:path>
              </a:pathLst>
            </a:custGeom>
            <a:solidFill>
              <a:srgbClr val="E9EAF6"/>
            </a:solidFill>
          </p:spPr>
        </p:sp>
        <p:sp>
          <p:nvSpPr>
            <p:cNvPr id="5" name="TextBox 5"/>
            <p:cNvSpPr txBox="1"/>
            <p:nvPr/>
          </p:nvSpPr>
          <p:spPr>
            <a:xfrm>
              <a:off x="0" y="-38100"/>
              <a:ext cx="1220285" cy="884996"/>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0411095" y="2452589"/>
            <a:ext cx="7876905" cy="7726439"/>
          </a:xfrm>
          <a:custGeom>
            <a:avLst/>
            <a:gdLst/>
            <a:ahLst/>
            <a:cxnLst/>
            <a:rect l="l" t="t" r="r" b="b"/>
            <a:pathLst>
              <a:path w="7876905" h="7726439">
                <a:moveTo>
                  <a:pt x="0" y="0"/>
                </a:moveTo>
                <a:lnTo>
                  <a:pt x="7876905" y="0"/>
                </a:lnTo>
                <a:lnTo>
                  <a:pt x="7876905" y="7726438"/>
                </a:lnTo>
                <a:lnTo>
                  <a:pt x="0" y="772643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1028700" y="3271435"/>
            <a:ext cx="6347598" cy="5577005"/>
          </a:xfrm>
          <a:custGeom>
            <a:avLst/>
            <a:gdLst/>
            <a:ahLst/>
            <a:cxnLst/>
            <a:rect l="l" t="t" r="r" b="b"/>
            <a:pathLst>
              <a:path w="6347598" h="5577005">
                <a:moveTo>
                  <a:pt x="0" y="0"/>
                </a:moveTo>
                <a:lnTo>
                  <a:pt x="6347598" y="0"/>
                </a:lnTo>
                <a:lnTo>
                  <a:pt x="6347598" y="5577005"/>
                </a:lnTo>
                <a:lnTo>
                  <a:pt x="0" y="5577005"/>
                </a:lnTo>
                <a:lnTo>
                  <a:pt x="0" y="0"/>
                </a:lnTo>
                <a:close/>
              </a:path>
            </a:pathLst>
          </a:custGeom>
          <a:blipFill>
            <a:blip r:embed="rId5">
              <a:alphaModFix amt="76000"/>
            </a:blip>
            <a:stretch>
              <a:fillRect/>
            </a:stretch>
          </a:blipFill>
        </p:spPr>
      </p:sp>
      <p:sp>
        <p:nvSpPr>
          <p:cNvPr id="8" name="TextBox 8"/>
          <p:cNvSpPr txBox="1"/>
          <p:nvPr/>
        </p:nvSpPr>
        <p:spPr>
          <a:xfrm>
            <a:off x="9896196" y="3195235"/>
            <a:ext cx="7543446" cy="4391758"/>
          </a:xfrm>
          <a:prstGeom prst="rect">
            <a:avLst/>
          </a:prstGeom>
        </p:spPr>
        <p:txBody>
          <a:bodyPr lIns="0" tIns="0" rIns="0" bIns="0" rtlCol="0" anchor="t">
            <a:spAutoFit/>
          </a:bodyPr>
          <a:lstStyle/>
          <a:p>
            <a:pPr marL="679297" lvl="1" indent="-339649" algn="l">
              <a:lnSpc>
                <a:spcPts val="4404"/>
              </a:lnSpc>
              <a:buFont typeface="Arial"/>
              <a:buChar char="•"/>
            </a:pPr>
            <a:r>
              <a:rPr lang="en-US" sz="3146">
                <a:solidFill>
                  <a:srgbClr val="000000"/>
                </a:solidFill>
                <a:latin typeface="Public Sans"/>
                <a:ea typeface="Public Sans"/>
                <a:cs typeface="Public Sans"/>
                <a:sym typeface="Public Sans"/>
              </a:rPr>
              <a:t>Une étude descriptive transversale.</a:t>
            </a:r>
          </a:p>
          <a:p>
            <a:pPr marL="679297" lvl="1" indent="-339649" algn="l">
              <a:lnSpc>
                <a:spcPts val="4404"/>
              </a:lnSpc>
              <a:buFont typeface="Arial"/>
              <a:buChar char="•"/>
            </a:pPr>
            <a:r>
              <a:rPr lang="en-US" sz="3146">
                <a:solidFill>
                  <a:srgbClr val="000000"/>
                </a:solidFill>
                <a:latin typeface="Public Sans"/>
                <a:ea typeface="Public Sans"/>
                <a:cs typeface="Public Sans"/>
                <a:sym typeface="Public Sans"/>
              </a:rPr>
              <a:t>Population : les techniciens en Imagerie Médicale et Radiothérapie </a:t>
            </a:r>
          </a:p>
          <a:p>
            <a:pPr marL="679297" lvl="1" indent="-339649" algn="l">
              <a:lnSpc>
                <a:spcPts val="4404"/>
              </a:lnSpc>
              <a:buFont typeface="Arial"/>
              <a:buChar char="•"/>
            </a:pPr>
            <a:r>
              <a:rPr lang="en-US" sz="3146">
                <a:solidFill>
                  <a:srgbClr val="000000"/>
                </a:solidFill>
                <a:latin typeface="Public Sans"/>
                <a:ea typeface="Public Sans"/>
                <a:cs typeface="Public Sans"/>
                <a:sym typeface="Public Sans"/>
              </a:rPr>
              <a:t>lieu : hopital Farhat Hached Sousse.</a:t>
            </a:r>
            <a:r>
              <a:rPr lang="en-US" sz="3146">
                <a:solidFill>
                  <a:srgbClr val="222366"/>
                </a:solidFill>
                <a:latin typeface="Public Sans"/>
                <a:ea typeface="Public Sans"/>
                <a:cs typeface="Public Sans"/>
                <a:sym typeface="Public Sans"/>
              </a:rPr>
              <a:t> </a:t>
            </a:r>
          </a:p>
          <a:p>
            <a:pPr marL="679297" lvl="1" indent="-339649" algn="l">
              <a:lnSpc>
                <a:spcPts val="4404"/>
              </a:lnSpc>
              <a:buFont typeface="Arial"/>
              <a:buChar char="•"/>
            </a:pPr>
            <a:r>
              <a:rPr lang="en-US" sz="3146">
                <a:solidFill>
                  <a:srgbClr val="000000"/>
                </a:solidFill>
                <a:latin typeface="Public Sans"/>
                <a:ea typeface="Public Sans"/>
                <a:cs typeface="Public Sans"/>
                <a:sym typeface="Public Sans"/>
              </a:rPr>
              <a:t>Durée de l'étude : du 7 mai 2024 au 30 mai 2024</a:t>
            </a:r>
          </a:p>
          <a:p>
            <a:pPr marL="679297" lvl="1" indent="-339649" algn="l">
              <a:lnSpc>
                <a:spcPts val="4404"/>
              </a:lnSpc>
              <a:buFont typeface="Arial"/>
              <a:buChar char="•"/>
            </a:pPr>
            <a:r>
              <a:rPr lang="en-US" sz="3146">
                <a:solidFill>
                  <a:srgbClr val="000000"/>
                </a:solidFill>
                <a:latin typeface="Public Sans"/>
                <a:ea typeface="Public Sans"/>
                <a:cs typeface="Public Sans"/>
                <a:sym typeface="Public Sans"/>
              </a:rPr>
              <a:t>Collecte des données: Nous avons conçu un questionnaire.</a:t>
            </a:r>
          </a:p>
        </p:txBody>
      </p:sp>
      <p:sp>
        <p:nvSpPr>
          <p:cNvPr id="9" name="TextBox 9"/>
          <p:cNvSpPr txBox="1"/>
          <p:nvPr/>
        </p:nvSpPr>
        <p:spPr>
          <a:xfrm>
            <a:off x="0" y="-17561"/>
            <a:ext cx="7863333" cy="2204720"/>
          </a:xfrm>
          <a:prstGeom prst="rect">
            <a:avLst/>
          </a:prstGeom>
        </p:spPr>
        <p:txBody>
          <a:bodyPr lIns="0" tIns="0" rIns="0" bIns="0" rtlCol="0" anchor="t">
            <a:spAutoFit/>
          </a:bodyPr>
          <a:lstStyle/>
          <a:p>
            <a:pPr algn="r">
              <a:lnSpc>
                <a:spcPts val="8680"/>
              </a:lnSpc>
            </a:pPr>
            <a:r>
              <a:rPr lang="en-US" sz="6200">
                <a:solidFill>
                  <a:srgbClr val="222366"/>
                </a:solidFill>
                <a:latin typeface="Brick Sans"/>
                <a:ea typeface="Brick Sans"/>
                <a:cs typeface="Brick Sans"/>
                <a:sym typeface="Brick Sans"/>
              </a:rPr>
              <a:t>2-matériels et méthodes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1267095" y="-169311"/>
            <a:ext cx="7876905" cy="7726439"/>
          </a:xfrm>
          <a:custGeom>
            <a:avLst/>
            <a:gdLst/>
            <a:ahLst/>
            <a:cxnLst/>
            <a:rect l="l" t="t" r="r" b="b"/>
            <a:pathLst>
              <a:path w="7876905" h="7726439">
                <a:moveTo>
                  <a:pt x="0" y="0"/>
                </a:moveTo>
                <a:lnTo>
                  <a:pt x="7876905" y="0"/>
                </a:lnTo>
                <a:lnTo>
                  <a:pt x="7876905" y="7726439"/>
                </a:lnTo>
                <a:lnTo>
                  <a:pt x="0" y="772643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flipH="1">
            <a:off x="-4961399" y="1040440"/>
            <a:ext cx="7876905" cy="7726439"/>
          </a:xfrm>
          <a:custGeom>
            <a:avLst/>
            <a:gdLst/>
            <a:ahLst/>
            <a:cxnLst/>
            <a:rect l="l" t="t" r="r" b="b"/>
            <a:pathLst>
              <a:path w="7876905" h="7726439">
                <a:moveTo>
                  <a:pt x="7876905" y="0"/>
                </a:moveTo>
                <a:lnTo>
                  <a:pt x="0" y="0"/>
                </a:lnTo>
                <a:lnTo>
                  <a:pt x="0" y="7726439"/>
                </a:lnTo>
                <a:lnTo>
                  <a:pt x="7876905" y="7726439"/>
                </a:lnTo>
                <a:lnTo>
                  <a:pt x="7876905"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137149">
            <a:off x="8717781" y="339437"/>
            <a:ext cx="1402006" cy="1402006"/>
          </a:xfrm>
          <a:custGeom>
            <a:avLst/>
            <a:gdLst/>
            <a:ahLst/>
            <a:cxnLst/>
            <a:rect l="l" t="t" r="r" b="b"/>
            <a:pathLst>
              <a:path w="1402006" h="1402006">
                <a:moveTo>
                  <a:pt x="0" y="0"/>
                </a:moveTo>
                <a:lnTo>
                  <a:pt x="1402006" y="0"/>
                </a:lnTo>
                <a:lnTo>
                  <a:pt x="1402006" y="1402006"/>
                </a:lnTo>
                <a:lnTo>
                  <a:pt x="0" y="140200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855077">
            <a:off x="-761394" y="5781721"/>
            <a:ext cx="2066999" cy="2383332"/>
          </a:xfrm>
          <a:custGeom>
            <a:avLst/>
            <a:gdLst/>
            <a:ahLst/>
            <a:cxnLst/>
            <a:rect l="l" t="t" r="r" b="b"/>
            <a:pathLst>
              <a:path w="2066999" h="2383332">
                <a:moveTo>
                  <a:pt x="0" y="0"/>
                </a:moveTo>
                <a:lnTo>
                  <a:pt x="2066999" y="0"/>
                </a:lnTo>
                <a:lnTo>
                  <a:pt x="2066999" y="2383332"/>
                </a:lnTo>
                <a:lnTo>
                  <a:pt x="0" y="238333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a:off x="1457909" y="1252305"/>
            <a:ext cx="15372183" cy="9246560"/>
          </a:xfrm>
          <a:custGeom>
            <a:avLst/>
            <a:gdLst/>
            <a:ahLst/>
            <a:cxnLst/>
            <a:rect l="l" t="t" r="r" b="b"/>
            <a:pathLst>
              <a:path w="15372183" h="9246560">
                <a:moveTo>
                  <a:pt x="0" y="0"/>
                </a:moveTo>
                <a:lnTo>
                  <a:pt x="15372182" y="0"/>
                </a:lnTo>
                <a:lnTo>
                  <a:pt x="15372182" y="9246559"/>
                </a:lnTo>
                <a:lnTo>
                  <a:pt x="0" y="9246559"/>
                </a:lnTo>
                <a:lnTo>
                  <a:pt x="0" y="0"/>
                </a:lnTo>
                <a:close/>
              </a:path>
            </a:pathLst>
          </a:custGeom>
          <a:blipFill>
            <a:blip r:embed="rId9"/>
            <a:stretch>
              <a:fillRect l="-5588" t="-2877" b="-2877"/>
            </a:stretch>
          </a:blipFill>
        </p:spPr>
      </p:sp>
      <p:sp>
        <p:nvSpPr>
          <p:cNvPr id="7" name="TextBox 7"/>
          <p:cNvSpPr txBox="1"/>
          <p:nvPr/>
        </p:nvSpPr>
        <p:spPr>
          <a:xfrm>
            <a:off x="0" y="-137485"/>
            <a:ext cx="7069272" cy="1144905"/>
          </a:xfrm>
          <a:prstGeom prst="rect">
            <a:avLst/>
          </a:prstGeom>
        </p:spPr>
        <p:txBody>
          <a:bodyPr lIns="0" tIns="0" rIns="0" bIns="0" rtlCol="0" anchor="t">
            <a:spAutoFit/>
          </a:bodyPr>
          <a:lstStyle/>
          <a:p>
            <a:pPr algn="r">
              <a:lnSpc>
                <a:spcPts val="8820"/>
              </a:lnSpc>
            </a:pPr>
            <a:r>
              <a:rPr lang="en-US" sz="6300">
                <a:solidFill>
                  <a:srgbClr val="222366"/>
                </a:solidFill>
                <a:latin typeface="Brick Sans"/>
                <a:ea typeface="Brick Sans"/>
                <a:cs typeface="Brick Sans"/>
                <a:sym typeface="Brick Sans"/>
              </a:rPr>
              <a:t>3- Résultats:</a:t>
            </a:r>
            <a:r>
              <a:rPr lang="en-US" sz="6300">
                <a:solidFill>
                  <a:srgbClr val="FF66C4"/>
                </a:solidFill>
                <a:latin typeface="Brick Sans"/>
                <a:ea typeface="Brick Sans"/>
                <a:cs typeface="Brick Sans"/>
                <a:sym typeface="Brick Sans"/>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flipH="1">
            <a:off x="209254" y="848621"/>
            <a:ext cx="7876905" cy="7726439"/>
          </a:xfrm>
          <a:custGeom>
            <a:avLst/>
            <a:gdLst/>
            <a:ahLst/>
            <a:cxnLst/>
            <a:rect l="l" t="t" r="r" b="b"/>
            <a:pathLst>
              <a:path w="7876905" h="7726439">
                <a:moveTo>
                  <a:pt x="7876905" y="0"/>
                </a:moveTo>
                <a:lnTo>
                  <a:pt x="0" y="0"/>
                </a:lnTo>
                <a:lnTo>
                  <a:pt x="0" y="7726439"/>
                </a:lnTo>
                <a:lnTo>
                  <a:pt x="7876905" y="7726439"/>
                </a:lnTo>
                <a:lnTo>
                  <a:pt x="787690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2870893" y="8303326"/>
            <a:ext cx="7876905" cy="7726439"/>
          </a:xfrm>
          <a:custGeom>
            <a:avLst/>
            <a:gdLst/>
            <a:ahLst/>
            <a:cxnLst/>
            <a:rect l="l" t="t" r="r" b="b"/>
            <a:pathLst>
              <a:path w="7876905" h="7726439">
                <a:moveTo>
                  <a:pt x="7876905" y="0"/>
                </a:moveTo>
                <a:lnTo>
                  <a:pt x="0" y="0"/>
                </a:lnTo>
                <a:lnTo>
                  <a:pt x="0" y="7726439"/>
                </a:lnTo>
                <a:lnTo>
                  <a:pt x="7876905" y="7726439"/>
                </a:lnTo>
                <a:lnTo>
                  <a:pt x="787690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137149">
            <a:off x="13565367" y="9026456"/>
            <a:ext cx="1402006" cy="1402006"/>
          </a:xfrm>
          <a:custGeom>
            <a:avLst/>
            <a:gdLst/>
            <a:ahLst/>
            <a:cxnLst/>
            <a:rect l="l" t="t" r="r" b="b"/>
            <a:pathLst>
              <a:path w="1402006" h="1402006">
                <a:moveTo>
                  <a:pt x="0" y="0"/>
                </a:moveTo>
                <a:lnTo>
                  <a:pt x="1402006" y="0"/>
                </a:lnTo>
                <a:lnTo>
                  <a:pt x="1402006" y="1402006"/>
                </a:lnTo>
                <a:lnTo>
                  <a:pt x="0" y="140200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361654" y="1001021"/>
            <a:ext cx="7876905" cy="7726439"/>
          </a:xfrm>
          <a:custGeom>
            <a:avLst/>
            <a:gdLst/>
            <a:ahLst/>
            <a:cxnLst/>
            <a:rect l="l" t="t" r="r" b="b"/>
            <a:pathLst>
              <a:path w="7876905" h="7726439">
                <a:moveTo>
                  <a:pt x="7876905" y="0"/>
                </a:moveTo>
                <a:lnTo>
                  <a:pt x="0" y="0"/>
                </a:lnTo>
                <a:lnTo>
                  <a:pt x="0" y="7726439"/>
                </a:lnTo>
                <a:lnTo>
                  <a:pt x="7876905" y="7726439"/>
                </a:lnTo>
                <a:lnTo>
                  <a:pt x="787690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a:off x="514054" y="1153421"/>
            <a:ext cx="7876905" cy="7726439"/>
          </a:xfrm>
          <a:custGeom>
            <a:avLst/>
            <a:gdLst/>
            <a:ahLst/>
            <a:cxnLst/>
            <a:rect l="l" t="t" r="r" b="b"/>
            <a:pathLst>
              <a:path w="7876905" h="7726439">
                <a:moveTo>
                  <a:pt x="7876905" y="0"/>
                </a:moveTo>
                <a:lnTo>
                  <a:pt x="0" y="0"/>
                </a:lnTo>
                <a:lnTo>
                  <a:pt x="0" y="7726439"/>
                </a:lnTo>
                <a:lnTo>
                  <a:pt x="7876905" y="7726439"/>
                </a:lnTo>
                <a:lnTo>
                  <a:pt x="787690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flipH="1">
            <a:off x="666454" y="1305821"/>
            <a:ext cx="7876905" cy="7726439"/>
          </a:xfrm>
          <a:custGeom>
            <a:avLst/>
            <a:gdLst/>
            <a:ahLst/>
            <a:cxnLst/>
            <a:rect l="l" t="t" r="r" b="b"/>
            <a:pathLst>
              <a:path w="7876905" h="7726439">
                <a:moveTo>
                  <a:pt x="7876905" y="0"/>
                </a:moveTo>
                <a:lnTo>
                  <a:pt x="0" y="0"/>
                </a:lnTo>
                <a:lnTo>
                  <a:pt x="0" y="7726439"/>
                </a:lnTo>
                <a:lnTo>
                  <a:pt x="7876905" y="7726439"/>
                </a:lnTo>
                <a:lnTo>
                  <a:pt x="787690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flipH="1">
            <a:off x="818854" y="1458221"/>
            <a:ext cx="7876905" cy="7726439"/>
          </a:xfrm>
          <a:custGeom>
            <a:avLst/>
            <a:gdLst/>
            <a:ahLst/>
            <a:cxnLst/>
            <a:rect l="l" t="t" r="r" b="b"/>
            <a:pathLst>
              <a:path w="7876905" h="7726439">
                <a:moveTo>
                  <a:pt x="7876905" y="0"/>
                </a:moveTo>
                <a:lnTo>
                  <a:pt x="0" y="0"/>
                </a:lnTo>
                <a:lnTo>
                  <a:pt x="0" y="7726439"/>
                </a:lnTo>
                <a:lnTo>
                  <a:pt x="7876905" y="7726439"/>
                </a:lnTo>
                <a:lnTo>
                  <a:pt x="787690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flipH="1">
            <a:off x="971254" y="1610621"/>
            <a:ext cx="7876905" cy="7726439"/>
          </a:xfrm>
          <a:custGeom>
            <a:avLst/>
            <a:gdLst/>
            <a:ahLst/>
            <a:cxnLst/>
            <a:rect l="l" t="t" r="r" b="b"/>
            <a:pathLst>
              <a:path w="7876905" h="7726439">
                <a:moveTo>
                  <a:pt x="7876905" y="0"/>
                </a:moveTo>
                <a:lnTo>
                  <a:pt x="0" y="0"/>
                </a:lnTo>
                <a:lnTo>
                  <a:pt x="0" y="7726439"/>
                </a:lnTo>
                <a:lnTo>
                  <a:pt x="7876905" y="7726439"/>
                </a:lnTo>
                <a:lnTo>
                  <a:pt x="787690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0" name="Freeform 10"/>
          <p:cNvSpPr/>
          <p:nvPr/>
        </p:nvSpPr>
        <p:spPr>
          <a:xfrm flipH="1">
            <a:off x="1123654" y="1763021"/>
            <a:ext cx="7876905" cy="7726439"/>
          </a:xfrm>
          <a:custGeom>
            <a:avLst/>
            <a:gdLst/>
            <a:ahLst/>
            <a:cxnLst/>
            <a:rect l="l" t="t" r="r" b="b"/>
            <a:pathLst>
              <a:path w="7876905" h="7726439">
                <a:moveTo>
                  <a:pt x="7876905" y="0"/>
                </a:moveTo>
                <a:lnTo>
                  <a:pt x="0" y="0"/>
                </a:lnTo>
                <a:lnTo>
                  <a:pt x="0" y="7726439"/>
                </a:lnTo>
                <a:lnTo>
                  <a:pt x="7876905" y="7726439"/>
                </a:lnTo>
                <a:lnTo>
                  <a:pt x="787690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TextBox 11"/>
          <p:cNvSpPr txBox="1"/>
          <p:nvPr/>
        </p:nvSpPr>
        <p:spPr>
          <a:xfrm>
            <a:off x="8959" y="924821"/>
            <a:ext cx="18081220" cy="4190366"/>
          </a:xfrm>
          <a:prstGeom prst="rect">
            <a:avLst/>
          </a:prstGeom>
        </p:spPr>
        <p:txBody>
          <a:bodyPr lIns="0" tIns="0" rIns="0" bIns="0" rtlCol="0" anchor="t">
            <a:spAutoFit/>
          </a:bodyPr>
          <a:lstStyle/>
          <a:p>
            <a:pPr marL="734055" lvl="1" indent="-367027" algn="just">
              <a:lnSpc>
                <a:spcPts val="4759"/>
              </a:lnSpc>
              <a:buFont typeface="Arial"/>
              <a:buChar char="•"/>
            </a:pPr>
            <a:r>
              <a:rPr lang="en-US" sz="3399">
                <a:solidFill>
                  <a:srgbClr val="000000"/>
                </a:solidFill>
                <a:latin typeface="Public Sans"/>
                <a:ea typeface="Public Sans"/>
                <a:cs typeface="Public Sans"/>
                <a:sym typeface="Public Sans"/>
              </a:rPr>
              <a:t>La majorité des techniciens (80%) avouent avoir intervenir de façon quotidienne dans la gestion des effets indésirables précoces liés au traitement.</a:t>
            </a:r>
          </a:p>
          <a:p>
            <a:pPr algn="just">
              <a:lnSpc>
                <a:spcPts val="4759"/>
              </a:lnSpc>
            </a:pPr>
            <a:endParaRPr lang="en-US" sz="3399">
              <a:solidFill>
                <a:srgbClr val="000000"/>
              </a:solidFill>
              <a:latin typeface="Public Sans"/>
              <a:ea typeface="Public Sans"/>
              <a:cs typeface="Public Sans"/>
              <a:sym typeface="Public Sans"/>
            </a:endParaRPr>
          </a:p>
          <a:p>
            <a:pPr algn="just">
              <a:lnSpc>
                <a:spcPts val="4759"/>
              </a:lnSpc>
            </a:pPr>
            <a:endParaRPr lang="en-US" sz="3399">
              <a:solidFill>
                <a:srgbClr val="000000"/>
              </a:solidFill>
              <a:latin typeface="Public Sans"/>
              <a:ea typeface="Public Sans"/>
              <a:cs typeface="Public Sans"/>
              <a:sym typeface="Public Sans"/>
            </a:endParaRPr>
          </a:p>
          <a:p>
            <a:pPr marL="734055" lvl="1" indent="-367027" algn="just">
              <a:lnSpc>
                <a:spcPts val="4759"/>
              </a:lnSpc>
              <a:buFont typeface="Arial"/>
              <a:buChar char="•"/>
            </a:pPr>
            <a:r>
              <a:rPr lang="en-US" sz="3399">
                <a:solidFill>
                  <a:srgbClr val="000000"/>
                </a:solidFill>
                <a:latin typeface="Public Sans"/>
                <a:ea typeface="Public Sans"/>
                <a:cs typeface="Public Sans"/>
                <a:sym typeface="Public Sans"/>
              </a:rPr>
              <a:t>L'écoute attentive des patients et la collecte d'informations sur leurs symptômes sont considérées comme des responsabilités fondamentales par tous les techniciens.</a:t>
            </a:r>
          </a:p>
          <a:p>
            <a:pPr algn="just">
              <a:lnSpc>
                <a:spcPts val="4759"/>
              </a:lnSpc>
            </a:pPr>
            <a:endParaRPr lang="en-US" sz="3399">
              <a:solidFill>
                <a:srgbClr val="000000"/>
              </a:solidFill>
              <a:latin typeface="Public Sans"/>
              <a:ea typeface="Public Sans"/>
              <a:cs typeface="Public Sans"/>
              <a:sym typeface="Public Sans"/>
            </a:endParaRPr>
          </a:p>
        </p:txBody>
      </p:sp>
      <p:sp>
        <p:nvSpPr>
          <p:cNvPr id="12" name="TextBox 12"/>
          <p:cNvSpPr txBox="1"/>
          <p:nvPr/>
        </p:nvSpPr>
        <p:spPr>
          <a:xfrm>
            <a:off x="90180" y="5551334"/>
            <a:ext cx="17820759" cy="2239645"/>
          </a:xfrm>
          <a:prstGeom prst="rect">
            <a:avLst/>
          </a:prstGeom>
        </p:spPr>
        <p:txBody>
          <a:bodyPr lIns="0" tIns="0" rIns="0" bIns="0" rtlCol="0" anchor="t">
            <a:spAutoFit/>
          </a:bodyPr>
          <a:lstStyle/>
          <a:p>
            <a:pPr marL="734055" lvl="1" indent="-367027" algn="l">
              <a:lnSpc>
                <a:spcPts val="4759"/>
              </a:lnSpc>
              <a:buFont typeface="Arial"/>
              <a:buChar char="•"/>
            </a:pPr>
            <a:r>
              <a:rPr lang="en-US" sz="3399">
                <a:solidFill>
                  <a:srgbClr val="000000"/>
                </a:solidFill>
                <a:latin typeface="Public Sans"/>
                <a:ea typeface="Public Sans"/>
                <a:cs typeface="Public Sans"/>
                <a:sym typeface="Public Sans"/>
              </a:rPr>
              <a:t>A propos les facteurs influençant les effets secondaires précoces , 80% ont identifié la dose élevé, 70% ont identifié un champ d'irradiation large et 60% ont identifié l'association avec chimiothérapie, chirurgie ou curiethérapie.</a:t>
            </a:r>
          </a:p>
          <a:p>
            <a:pPr algn="ctr">
              <a:lnSpc>
                <a:spcPts val="3499"/>
              </a:lnSpc>
            </a:pPr>
            <a:endParaRPr lang="en-US" sz="3399">
              <a:solidFill>
                <a:srgbClr val="000000"/>
              </a:solidFill>
              <a:latin typeface="Public Sans"/>
              <a:ea typeface="Public Sans"/>
              <a:cs typeface="Public Sans"/>
              <a:sym typeface="Public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TextBox 2"/>
          <p:cNvSpPr txBox="1"/>
          <p:nvPr/>
        </p:nvSpPr>
        <p:spPr>
          <a:xfrm>
            <a:off x="0" y="190973"/>
            <a:ext cx="18081220" cy="7190741"/>
          </a:xfrm>
          <a:prstGeom prst="rect">
            <a:avLst/>
          </a:prstGeom>
        </p:spPr>
        <p:txBody>
          <a:bodyPr lIns="0" tIns="0" rIns="0" bIns="0" rtlCol="0" anchor="t">
            <a:spAutoFit/>
          </a:bodyPr>
          <a:lstStyle/>
          <a:p>
            <a:pPr marL="734055" lvl="1" indent="-367027" algn="just">
              <a:lnSpc>
                <a:spcPts val="4759"/>
              </a:lnSpc>
              <a:buFont typeface="Arial"/>
              <a:buChar char="•"/>
            </a:pPr>
            <a:r>
              <a:rPr lang="en-US" sz="3399">
                <a:solidFill>
                  <a:srgbClr val="000000"/>
                </a:solidFill>
                <a:latin typeface="Public Sans"/>
                <a:ea typeface="Public Sans"/>
                <a:cs typeface="Public Sans"/>
                <a:sym typeface="Public Sans"/>
              </a:rPr>
              <a:t>La communication des effets secondaires ressentis par les patients au personnel médical est jugée essentielle par tous les techniciens.</a:t>
            </a:r>
          </a:p>
          <a:p>
            <a:pPr algn="just">
              <a:lnSpc>
                <a:spcPts val="4759"/>
              </a:lnSpc>
            </a:pPr>
            <a:endParaRPr lang="en-US" sz="3399">
              <a:solidFill>
                <a:srgbClr val="000000"/>
              </a:solidFill>
              <a:latin typeface="Public Sans"/>
              <a:ea typeface="Public Sans"/>
              <a:cs typeface="Public Sans"/>
              <a:sym typeface="Public Sans"/>
            </a:endParaRPr>
          </a:p>
          <a:p>
            <a:pPr algn="just">
              <a:lnSpc>
                <a:spcPts val="4759"/>
              </a:lnSpc>
            </a:pPr>
            <a:endParaRPr lang="en-US" sz="3399">
              <a:solidFill>
                <a:srgbClr val="000000"/>
              </a:solidFill>
              <a:latin typeface="Public Sans"/>
              <a:ea typeface="Public Sans"/>
              <a:cs typeface="Public Sans"/>
              <a:sym typeface="Public Sans"/>
            </a:endParaRPr>
          </a:p>
          <a:p>
            <a:pPr algn="just">
              <a:lnSpc>
                <a:spcPts val="4759"/>
              </a:lnSpc>
            </a:pPr>
            <a:endParaRPr lang="en-US" sz="3399">
              <a:solidFill>
                <a:srgbClr val="000000"/>
              </a:solidFill>
              <a:latin typeface="Public Sans"/>
              <a:ea typeface="Public Sans"/>
              <a:cs typeface="Public Sans"/>
              <a:sym typeface="Public Sans"/>
            </a:endParaRPr>
          </a:p>
          <a:p>
            <a:pPr algn="just">
              <a:lnSpc>
                <a:spcPts val="4759"/>
              </a:lnSpc>
            </a:pPr>
            <a:endParaRPr lang="en-US" sz="3399">
              <a:solidFill>
                <a:srgbClr val="000000"/>
              </a:solidFill>
              <a:latin typeface="Public Sans"/>
              <a:ea typeface="Public Sans"/>
              <a:cs typeface="Public Sans"/>
              <a:sym typeface="Public Sans"/>
            </a:endParaRPr>
          </a:p>
          <a:p>
            <a:pPr marL="734055" lvl="1" indent="-367027" algn="just">
              <a:lnSpc>
                <a:spcPts val="4759"/>
              </a:lnSpc>
              <a:buFont typeface="Arial"/>
              <a:buChar char="•"/>
            </a:pPr>
            <a:r>
              <a:rPr lang="en-US" sz="3399">
                <a:solidFill>
                  <a:srgbClr val="000000"/>
                </a:solidFill>
                <a:latin typeface="Public Sans"/>
                <a:ea typeface="Public Sans"/>
                <a:cs typeface="Public Sans"/>
                <a:sym typeface="Public Sans"/>
              </a:rPr>
              <a:t>Tous les techniciens  estiment que l'écoute active, l'encouragement à poser des questions et le partage d’information claire et compréhensible sont des moyens efficaces pour établir une relation de confiance avec les patients afin de prise en charge les effets secondaires précoces.</a:t>
            </a:r>
          </a:p>
          <a:p>
            <a:pPr algn="just">
              <a:lnSpc>
                <a:spcPts val="4759"/>
              </a:lnSpc>
            </a:pPr>
            <a:endParaRPr lang="en-US" sz="3399">
              <a:solidFill>
                <a:srgbClr val="000000"/>
              </a:solidFill>
              <a:latin typeface="Public Sans"/>
              <a:ea typeface="Public Sans"/>
              <a:cs typeface="Public Sans"/>
              <a:sym typeface="Public Sans"/>
            </a:endParaRPr>
          </a:p>
          <a:p>
            <a:pPr algn="ctr">
              <a:lnSpc>
                <a:spcPts val="4759"/>
              </a:lnSpc>
            </a:pPr>
            <a:endParaRPr lang="en-US" sz="3399">
              <a:solidFill>
                <a:srgbClr val="000000"/>
              </a:solidFill>
              <a:latin typeface="Public Sans"/>
              <a:ea typeface="Public Sans"/>
              <a:cs typeface="Public Sans"/>
              <a:sym typeface="Public Sans"/>
            </a:endParaRPr>
          </a:p>
        </p:txBody>
      </p:sp>
      <p:sp>
        <p:nvSpPr>
          <p:cNvPr id="3" name="Freeform 3"/>
          <p:cNvSpPr/>
          <p:nvPr/>
        </p:nvSpPr>
        <p:spPr>
          <a:xfrm>
            <a:off x="12861712" y="1028700"/>
            <a:ext cx="2574864" cy="2256517"/>
          </a:xfrm>
          <a:custGeom>
            <a:avLst/>
            <a:gdLst/>
            <a:ahLst/>
            <a:cxnLst/>
            <a:rect l="l" t="t" r="r" b="b"/>
            <a:pathLst>
              <a:path w="2574864" h="2256517">
                <a:moveTo>
                  <a:pt x="0" y="0"/>
                </a:moveTo>
                <a:lnTo>
                  <a:pt x="2574864" y="0"/>
                </a:lnTo>
                <a:lnTo>
                  <a:pt x="2574864" y="2256517"/>
                </a:lnTo>
                <a:lnTo>
                  <a:pt x="0" y="22565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1078798" y="5882453"/>
            <a:ext cx="4357778" cy="2522064"/>
          </a:xfrm>
          <a:custGeom>
            <a:avLst/>
            <a:gdLst/>
            <a:ahLst/>
            <a:cxnLst/>
            <a:rect l="l" t="t" r="r" b="b"/>
            <a:pathLst>
              <a:path w="4357778" h="2522064">
                <a:moveTo>
                  <a:pt x="0" y="0"/>
                </a:moveTo>
                <a:lnTo>
                  <a:pt x="4357778" y="0"/>
                </a:lnTo>
                <a:lnTo>
                  <a:pt x="4357778" y="2522064"/>
                </a:lnTo>
                <a:lnTo>
                  <a:pt x="0" y="2522064"/>
                </a:lnTo>
                <a:lnTo>
                  <a:pt x="0" y="0"/>
                </a:lnTo>
                <a:close/>
              </a:path>
            </a:pathLst>
          </a:custGeom>
          <a:blipFill>
            <a:blip r:embed="rId4"/>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737783" y="5143500"/>
            <a:ext cx="6191914" cy="6073635"/>
          </a:xfrm>
          <a:custGeom>
            <a:avLst/>
            <a:gdLst/>
            <a:ahLst/>
            <a:cxnLst/>
            <a:rect l="l" t="t" r="r" b="b"/>
            <a:pathLst>
              <a:path w="6191914" h="6073635">
                <a:moveTo>
                  <a:pt x="0" y="0"/>
                </a:moveTo>
                <a:lnTo>
                  <a:pt x="6191914" y="0"/>
                </a:lnTo>
                <a:lnTo>
                  <a:pt x="6191914" y="6073635"/>
                </a:lnTo>
                <a:lnTo>
                  <a:pt x="0" y="6073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12096086" y="5143500"/>
            <a:ext cx="6191914" cy="6073635"/>
          </a:xfrm>
          <a:custGeom>
            <a:avLst/>
            <a:gdLst/>
            <a:ahLst/>
            <a:cxnLst/>
            <a:rect l="l" t="t" r="r" b="b"/>
            <a:pathLst>
              <a:path w="6191914" h="6073635">
                <a:moveTo>
                  <a:pt x="0" y="0"/>
                </a:moveTo>
                <a:lnTo>
                  <a:pt x="6191914" y="0"/>
                </a:lnTo>
                <a:lnTo>
                  <a:pt x="6191914" y="6073635"/>
                </a:lnTo>
                <a:lnTo>
                  <a:pt x="0" y="6073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10800000">
            <a:off x="4804770" y="3196909"/>
            <a:ext cx="7315200" cy="2779575"/>
          </a:xfrm>
          <a:custGeom>
            <a:avLst/>
            <a:gdLst/>
            <a:ahLst/>
            <a:cxnLst/>
            <a:rect l="l" t="t" r="r" b="b"/>
            <a:pathLst>
              <a:path w="7315200" h="2779575">
                <a:moveTo>
                  <a:pt x="0" y="0"/>
                </a:moveTo>
                <a:lnTo>
                  <a:pt x="7315200" y="0"/>
                </a:lnTo>
                <a:lnTo>
                  <a:pt x="7315200" y="2779575"/>
                </a:lnTo>
                <a:lnTo>
                  <a:pt x="0" y="277957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TextBox 5"/>
          <p:cNvSpPr txBox="1"/>
          <p:nvPr/>
        </p:nvSpPr>
        <p:spPr>
          <a:xfrm>
            <a:off x="9748262" y="6276975"/>
            <a:ext cx="6094820" cy="3492830"/>
          </a:xfrm>
          <a:prstGeom prst="rect">
            <a:avLst/>
          </a:prstGeom>
        </p:spPr>
        <p:txBody>
          <a:bodyPr lIns="0" tIns="0" rIns="0" bIns="0" rtlCol="0" anchor="t">
            <a:spAutoFit/>
          </a:bodyPr>
          <a:lstStyle/>
          <a:p>
            <a:pPr marL="736647" lvl="1" indent="-368324" algn="l">
              <a:lnSpc>
                <a:spcPts val="4776"/>
              </a:lnSpc>
              <a:buFont typeface="Arial"/>
              <a:buChar char="•"/>
            </a:pPr>
            <a:r>
              <a:rPr lang="en-US" sz="3411">
                <a:solidFill>
                  <a:srgbClr val="000000"/>
                </a:solidFill>
                <a:latin typeface="Public Sans"/>
                <a:ea typeface="Public Sans"/>
                <a:cs typeface="Public Sans"/>
                <a:sym typeface="Public Sans"/>
              </a:rPr>
              <a:t>Des facteurs liés au traitement :</a:t>
            </a:r>
          </a:p>
          <a:p>
            <a:pPr marL="736647" lvl="1" indent="-368324" algn="just">
              <a:lnSpc>
                <a:spcPts val="4776"/>
              </a:lnSpc>
              <a:buAutoNum type="arabicPeriod"/>
            </a:pPr>
            <a:r>
              <a:rPr lang="en-US" sz="3411">
                <a:solidFill>
                  <a:srgbClr val="000000"/>
                </a:solidFill>
                <a:latin typeface="Public Sans"/>
                <a:ea typeface="Public Sans"/>
                <a:cs typeface="Public Sans"/>
                <a:sym typeface="Public Sans"/>
              </a:rPr>
              <a:t>la dose délivrée.</a:t>
            </a:r>
          </a:p>
          <a:p>
            <a:pPr marL="736647" lvl="1" indent="-368324" algn="l">
              <a:lnSpc>
                <a:spcPts val="4776"/>
              </a:lnSpc>
              <a:buAutoNum type="arabicPeriod"/>
            </a:pPr>
            <a:r>
              <a:rPr lang="en-US" sz="3411">
                <a:solidFill>
                  <a:srgbClr val="000000"/>
                </a:solidFill>
                <a:latin typeface="Public Sans"/>
                <a:ea typeface="Public Sans"/>
                <a:cs typeface="Public Sans"/>
                <a:sym typeface="Public Sans"/>
              </a:rPr>
              <a:t>L’étalemet et le fractionnement.</a:t>
            </a:r>
          </a:p>
          <a:p>
            <a:pPr algn="ctr">
              <a:lnSpc>
                <a:spcPts val="3936"/>
              </a:lnSpc>
            </a:pPr>
            <a:endParaRPr lang="en-US" sz="3411">
              <a:solidFill>
                <a:srgbClr val="000000"/>
              </a:solidFill>
              <a:latin typeface="Public Sans"/>
              <a:ea typeface="Public Sans"/>
              <a:cs typeface="Public Sans"/>
              <a:sym typeface="Public Sans"/>
            </a:endParaRPr>
          </a:p>
        </p:txBody>
      </p:sp>
      <p:sp>
        <p:nvSpPr>
          <p:cNvPr id="6" name="TextBox 6"/>
          <p:cNvSpPr txBox="1"/>
          <p:nvPr/>
        </p:nvSpPr>
        <p:spPr>
          <a:xfrm>
            <a:off x="2189390" y="6276975"/>
            <a:ext cx="5761060" cy="4790441"/>
          </a:xfrm>
          <a:prstGeom prst="rect">
            <a:avLst/>
          </a:prstGeom>
        </p:spPr>
        <p:txBody>
          <a:bodyPr lIns="0" tIns="0" rIns="0" bIns="0" rtlCol="0" anchor="t">
            <a:spAutoFit/>
          </a:bodyPr>
          <a:lstStyle/>
          <a:p>
            <a:pPr marL="734055" lvl="1" indent="-367027" algn="l">
              <a:lnSpc>
                <a:spcPts val="4759"/>
              </a:lnSpc>
              <a:buFont typeface="Arial"/>
              <a:buChar char="•"/>
            </a:pPr>
            <a:r>
              <a:rPr lang="en-US" sz="3399">
                <a:solidFill>
                  <a:srgbClr val="000000"/>
                </a:solidFill>
                <a:latin typeface="Public Sans"/>
                <a:ea typeface="Public Sans"/>
                <a:cs typeface="Public Sans"/>
                <a:sym typeface="Public Sans"/>
              </a:rPr>
              <a:t>Des facteurs liés au patient : Âge, État de santé général, Tabagisme, Alcool, État nutritionnel …</a:t>
            </a:r>
          </a:p>
          <a:p>
            <a:pPr algn="ctr">
              <a:lnSpc>
                <a:spcPts val="4759"/>
              </a:lnSpc>
            </a:pPr>
            <a:endParaRPr lang="en-US" sz="3399">
              <a:solidFill>
                <a:srgbClr val="000000"/>
              </a:solidFill>
              <a:latin typeface="Public Sans"/>
              <a:ea typeface="Public Sans"/>
              <a:cs typeface="Public Sans"/>
              <a:sym typeface="Public Sans"/>
            </a:endParaRPr>
          </a:p>
          <a:p>
            <a:pPr algn="ctr">
              <a:lnSpc>
                <a:spcPts val="4759"/>
              </a:lnSpc>
            </a:pPr>
            <a:endParaRPr lang="en-US" sz="3399">
              <a:solidFill>
                <a:srgbClr val="000000"/>
              </a:solidFill>
              <a:latin typeface="Public Sans"/>
              <a:ea typeface="Public Sans"/>
              <a:cs typeface="Public Sans"/>
              <a:sym typeface="Public Sans"/>
            </a:endParaRPr>
          </a:p>
          <a:p>
            <a:pPr algn="ctr">
              <a:lnSpc>
                <a:spcPts val="4759"/>
              </a:lnSpc>
            </a:pPr>
            <a:endParaRPr lang="en-US" sz="3399">
              <a:solidFill>
                <a:srgbClr val="000000"/>
              </a:solidFill>
              <a:latin typeface="Public Sans"/>
              <a:ea typeface="Public Sans"/>
              <a:cs typeface="Public Sans"/>
              <a:sym typeface="Public Sans"/>
            </a:endParaRPr>
          </a:p>
        </p:txBody>
      </p:sp>
      <p:sp>
        <p:nvSpPr>
          <p:cNvPr id="7" name="TextBox 7"/>
          <p:cNvSpPr txBox="1"/>
          <p:nvPr/>
        </p:nvSpPr>
        <p:spPr>
          <a:xfrm>
            <a:off x="901366" y="1406890"/>
            <a:ext cx="7561005" cy="1790019"/>
          </a:xfrm>
          <a:prstGeom prst="rect">
            <a:avLst/>
          </a:prstGeom>
        </p:spPr>
        <p:txBody>
          <a:bodyPr lIns="0" tIns="0" rIns="0" bIns="0" rtlCol="0" anchor="t">
            <a:spAutoFit/>
          </a:bodyPr>
          <a:lstStyle/>
          <a:p>
            <a:pPr algn="l">
              <a:lnSpc>
                <a:spcPts val="4762"/>
              </a:lnSpc>
            </a:pPr>
            <a:r>
              <a:rPr lang="en-US" sz="3401" b="1">
                <a:solidFill>
                  <a:srgbClr val="FF3131"/>
                </a:solidFill>
                <a:latin typeface="Public Sans Bold"/>
                <a:ea typeface="Public Sans Bold"/>
                <a:cs typeface="Public Sans Bold"/>
                <a:sym typeface="Public Sans Bold"/>
              </a:rPr>
              <a:t>1.Facteurs influençant les effets secondaires précoces :</a:t>
            </a:r>
          </a:p>
          <a:p>
            <a:pPr algn="l">
              <a:lnSpc>
                <a:spcPts val="4762"/>
              </a:lnSpc>
            </a:pPr>
            <a:endParaRPr lang="en-US" sz="3401" b="1">
              <a:solidFill>
                <a:srgbClr val="FF3131"/>
              </a:solidFill>
              <a:latin typeface="Public Sans Bold"/>
              <a:ea typeface="Public Sans Bold"/>
              <a:cs typeface="Public Sans Bold"/>
              <a:sym typeface="Public Sans Bold"/>
            </a:endParaRPr>
          </a:p>
        </p:txBody>
      </p:sp>
      <p:sp>
        <p:nvSpPr>
          <p:cNvPr id="8" name="TextBox 8"/>
          <p:cNvSpPr txBox="1"/>
          <p:nvPr/>
        </p:nvSpPr>
        <p:spPr>
          <a:xfrm>
            <a:off x="215042" y="10858"/>
            <a:ext cx="7501753" cy="1144905"/>
          </a:xfrm>
          <a:prstGeom prst="rect">
            <a:avLst/>
          </a:prstGeom>
        </p:spPr>
        <p:txBody>
          <a:bodyPr lIns="0" tIns="0" rIns="0" bIns="0" rtlCol="0" anchor="t">
            <a:spAutoFit/>
          </a:bodyPr>
          <a:lstStyle/>
          <a:p>
            <a:pPr algn="ctr">
              <a:lnSpc>
                <a:spcPts val="8819"/>
              </a:lnSpc>
            </a:pPr>
            <a:r>
              <a:rPr lang="en-US" sz="6300">
                <a:solidFill>
                  <a:srgbClr val="222366"/>
                </a:solidFill>
                <a:latin typeface="Brick Sans"/>
                <a:ea typeface="Brick Sans"/>
                <a:cs typeface="Brick Sans"/>
                <a:sym typeface="Brick Sans"/>
              </a:rPr>
              <a:t>4- Discussion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3F3"/>
        </a:solidFill>
        <a:effectLst/>
      </p:bgPr>
    </p:bg>
    <p:spTree>
      <p:nvGrpSpPr>
        <p:cNvPr id="1" name=""/>
        <p:cNvGrpSpPr/>
        <p:nvPr/>
      </p:nvGrpSpPr>
      <p:grpSpPr>
        <a:xfrm>
          <a:off x="0" y="0"/>
          <a:ext cx="0" cy="0"/>
          <a:chOff x="0" y="0"/>
          <a:chExt cx="0" cy="0"/>
        </a:xfrm>
      </p:grpSpPr>
      <p:sp>
        <p:nvSpPr>
          <p:cNvPr id="2" name="Freeform 2"/>
          <p:cNvSpPr/>
          <p:nvPr/>
        </p:nvSpPr>
        <p:spPr>
          <a:xfrm>
            <a:off x="-993551" y="3422191"/>
            <a:ext cx="6191914" cy="6073635"/>
          </a:xfrm>
          <a:custGeom>
            <a:avLst/>
            <a:gdLst/>
            <a:ahLst/>
            <a:cxnLst/>
            <a:rect l="l" t="t" r="r" b="b"/>
            <a:pathLst>
              <a:path w="6191914" h="6073635">
                <a:moveTo>
                  <a:pt x="0" y="0"/>
                </a:moveTo>
                <a:lnTo>
                  <a:pt x="6191914" y="0"/>
                </a:lnTo>
                <a:lnTo>
                  <a:pt x="6191914" y="6073635"/>
                </a:lnTo>
                <a:lnTo>
                  <a:pt x="0" y="6073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12931141" y="2106683"/>
            <a:ext cx="6191914" cy="6073635"/>
          </a:xfrm>
          <a:custGeom>
            <a:avLst/>
            <a:gdLst/>
            <a:ahLst/>
            <a:cxnLst/>
            <a:rect l="l" t="t" r="r" b="b"/>
            <a:pathLst>
              <a:path w="6191914" h="6073635">
                <a:moveTo>
                  <a:pt x="0" y="0"/>
                </a:moveTo>
                <a:lnTo>
                  <a:pt x="6191914" y="0"/>
                </a:lnTo>
                <a:lnTo>
                  <a:pt x="6191914" y="6073634"/>
                </a:lnTo>
                <a:lnTo>
                  <a:pt x="0" y="607363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855077">
            <a:off x="12471310" y="3242471"/>
            <a:ext cx="1510689" cy="1741885"/>
          </a:xfrm>
          <a:custGeom>
            <a:avLst/>
            <a:gdLst/>
            <a:ahLst/>
            <a:cxnLst/>
            <a:rect l="l" t="t" r="r" b="b"/>
            <a:pathLst>
              <a:path w="1510689" h="1741885">
                <a:moveTo>
                  <a:pt x="0" y="0"/>
                </a:moveTo>
                <a:lnTo>
                  <a:pt x="1510689" y="0"/>
                </a:lnTo>
                <a:lnTo>
                  <a:pt x="1510689" y="1741885"/>
                </a:lnTo>
                <a:lnTo>
                  <a:pt x="0" y="174188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306360" y="2892183"/>
            <a:ext cx="6275354" cy="6756775"/>
          </a:xfrm>
          <a:custGeom>
            <a:avLst/>
            <a:gdLst/>
            <a:ahLst/>
            <a:cxnLst/>
            <a:rect l="l" t="t" r="r" b="b"/>
            <a:pathLst>
              <a:path w="6275354" h="6756775">
                <a:moveTo>
                  <a:pt x="0" y="0"/>
                </a:moveTo>
                <a:lnTo>
                  <a:pt x="6275355" y="0"/>
                </a:lnTo>
                <a:lnTo>
                  <a:pt x="6275355" y="6756774"/>
                </a:lnTo>
                <a:lnTo>
                  <a:pt x="0" y="675677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nvGrpSpPr>
          <p:cNvPr id="6" name="Group 6"/>
          <p:cNvGrpSpPr/>
          <p:nvPr/>
        </p:nvGrpSpPr>
        <p:grpSpPr>
          <a:xfrm>
            <a:off x="4821731" y="2106683"/>
            <a:ext cx="13129942" cy="7968037"/>
            <a:chOff x="0" y="0"/>
            <a:chExt cx="1874188" cy="1137370"/>
          </a:xfrm>
        </p:grpSpPr>
        <p:sp>
          <p:nvSpPr>
            <p:cNvPr id="7" name="Freeform 7"/>
            <p:cNvSpPr/>
            <p:nvPr/>
          </p:nvSpPr>
          <p:spPr>
            <a:xfrm>
              <a:off x="0" y="0"/>
              <a:ext cx="1874188" cy="1137370"/>
            </a:xfrm>
            <a:custGeom>
              <a:avLst/>
              <a:gdLst/>
              <a:ahLst/>
              <a:cxnLst/>
              <a:rect l="l" t="t" r="r" b="b"/>
              <a:pathLst>
                <a:path w="1874188" h="1137370">
                  <a:moveTo>
                    <a:pt x="0" y="0"/>
                  </a:moveTo>
                  <a:lnTo>
                    <a:pt x="1874188" y="0"/>
                  </a:lnTo>
                  <a:lnTo>
                    <a:pt x="1874188" y="1137370"/>
                  </a:lnTo>
                  <a:lnTo>
                    <a:pt x="0" y="1137370"/>
                  </a:lnTo>
                  <a:close/>
                </a:path>
              </a:pathLst>
            </a:custGeom>
            <a:solidFill>
              <a:srgbClr val="E9EAF6"/>
            </a:solidFill>
          </p:spPr>
        </p:sp>
        <p:sp>
          <p:nvSpPr>
            <p:cNvPr id="8" name="TextBox 8"/>
            <p:cNvSpPr txBox="1"/>
            <p:nvPr/>
          </p:nvSpPr>
          <p:spPr>
            <a:xfrm>
              <a:off x="0" y="-38100"/>
              <a:ext cx="1874188" cy="117547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5000542" y="2265680"/>
            <a:ext cx="12258758" cy="6992620"/>
          </a:xfrm>
          <a:prstGeom prst="rect">
            <a:avLst/>
          </a:prstGeom>
        </p:spPr>
        <p:txBody>
          <a:bodyPr lIns="0" tIns="0" rIns="0" bIns="0" rtlCol="0" anchor="t">
            <a:spAutoFit/>
          </a:bodyPr>
          <a:lstStyle/>
          <a:p>
            <a:pPr marL="734055" lvl="1" indent="-367027" algn="just">
              <a:lnSpc>
                <a:spcPts val="4759"/>
              </a:lnSpc>
              <a:buFont typeface="Arial"/>
              <a:buChar char="•"/>
            </a:pPr>
            <a:r>
              <a:rPr lang="en-US" sz="3399">
                <a:solidFill>
                  <a:srgbClr val="000000"/>
                </a:solidFill>
                <a:latin typeface="Public Sans"/>
                <a:ea typeface="Public Sans"/>
                <a:cs typeface="Public Sans"/>
                <a:sym typeface="Public Sans"/>
              </a:rPr>
              <a:t>la mise en œuvre des traitements de radiothérapie sous la prescription du médecin radiothérapeute.</a:t>
            </a:r>
          </a:p>
          <a:p>
            <a:pPr marL="734055" lvl="1" indent="-367027" algn="just">
              <a:lnSpc>
                <a:spcPts val="4759"/>
              </a:lnSpc>
              <a:buFont typeface="Arial"/>
              <a:buChar char="•"/>
            </a:pPr>
            <a:r>
              <a:rPr lang="en-US" sz="3399">
                <a:solidFill>
                  <a:srgbClr val="000000"/>
                </a:solidFill>
                <a:latin typeface="Public Sans"/>
                <a:ea typeface="Public Sans"/>
                <a:cs typeface="Public Sans"/>
                <a:sym typeface="Public Sans"/>
              </a:rPr>
              <a:t>l'accueil et l'information des patients sur le déroulement de leur prise en charge.</a:t>
            </a:r>
          </a:p>
          <a:p>
            <a:pPr marL="734055" lvl="1" indent="-367027" algn="just">
              <a:lnSpc>
                <a:spcPts val="4759"/>
              </a:lnSpc>
              <a:buFont typeface="Arial"/>
              <a:buChar char="•"/>
            </a:pPr>
            <a:r>
              <a:rPr lang="en-US" sz="3399">
                <a:solidFill>
                  <a:srgbClr val="000000"/>
                </a:solidFill>
                <a:latin typeface="Public Sans"/>
                <a:ea typeface="Public Sans"/>
                <a:cs typeface="Public Sans"/>
                <a:sym typeface="Public Sans"/>
              </a:rPr>
              <a:t>la collecte et l'analyse des informations nécessaires à la sécurité et à la réalisation des examens.</a:t>
            </a:r>
          </a:p>
          <a:p>
            <a:pPr marL="734055" lvl="1" indent="-367027" algn="just">
              <a:lnSpc>
                <a:spcPts val="4759"/>
              </a:lnSpc>
              <a:buFont typeface="Arial"/>
              <a:buChar char="•"/>
            </a:pPr>
            <a:r>
              <a:rPr lang="en-US" sz="3399">
                <a:solidFill>
                  <a:srgbClr val="000000"/>
                </a:solidFill>
                <a:latin typeface="Public Sans"/>
                <a:ea typeface="Public Sans"/>
                <a:cs typeface="Public Sans"/>
                <a:sym typeface="Public Sans"/>
              </a:rPr>
              <a:t>l'installation et le positionnement des patients selon les exigences techniques et leur état clinique.</a:t>
            </a:r>
          </a:p>
          <a:p>
            <a:pPr algn="just">
              <a:lnSpc>
                <a:spcPts val="3499"/>
              </a:lnSpc>
            </a:pPr>
            <a:endParaRPr lang="en-US" sz="3399">
              <a:solidFill>
                <a:srgbClr val="000000"/>
              </a:solidFill>
              <a:latin typeface="Public Sans"/>
              <a:ea typeface="Public Sans"/>
              <a:cs typeface="Public Sans"/>
              <a:sym typeface="Public Sans"/>
            </a:endParaRPr>
          </a:p>
          <a:p>
            <a:pPr algn="just">
              <a:lnSpc>
                <a:spcPts val="3499"/>
              </a:lnSpc>
            </a:pPr>
            <a:endParaRPr lang="en-US" sz="3399">
              <a:solidFill>
                <a:srgbClr val="000000"/>
              </a:solidFill>
              <a:latin typeface="Public Sans"/>
              <a:ea typeface="Public Sans"/>
              <a:cs typeface="Public Sans"/>
              <a:sym typeface="Public Sans"/>
            </a:endParaRPr>
          </a:p>
          <a:p>
            <a:pPr algn="just">
              <a:lnSpc>
                <a:spcPts val="3499"/>
              </a:lnSpc>
            </a:pPr>
            <a:endParaRPr lang="en-US" sz="3399">
              <a:solidFill>
                <a:srgbClr val="000000"/>
              </a:solidFill>
              <a:latin typeface="Public Sans"/>
              <a:ea typeface="Public Sans"/>
              <a:cs typeface="Public Sans"/>
              <a:sym typeface="Public Sans"/>
            </a:endParaRPr>
          </a:p>
          <a:p>
            <a:pPr algn="just">
              <a:lnSpc>
                <a:spcPts val="3499"/>
              </a:lnSpc>
            </a:pPr>
            <a:endParaRPr lang="en-US" sz="3399">
              <a:solidFill>
                <a:srgbClr val="000000"/>
              </a:solidFill>
              <a:latin typeface="Public Sans"/>
              <a:ea typeface="Public Sans"/>
              <a:cs typeface="Public Sans"/>
              <a:sym typeface="Public Sans"/>
            </a:endParaRPr>
          </a:p>
          <a:p>
            <a:pPr algn="just">
              <a:lnSpc>
                <a:spcPts val="3499"/>
              </a:lnSpc>
            </a:pPr>
            <a:endParaRPr lang="en-US" sz="3399">
              <a:solidFill>
                <a:srgbClr val="000000"/>
              </a:solidFill>
              <a:latin typeface="Public Sans"/>
              <a:ea typeface="Public Sans"/>
              <a:cs typeface="Public Sans"/>
              <a:sym typeface="Public Sans"/>
            </a:endParaRPr>
          </a:p>
        </p:txBody>
      </p:sp>
      <p:sp>
        <p:nvSpPr>
          <p:cNvPr id="10" name="TextBox 10"/>
          <p:cNvSpPr txBox="1"/>
          <p:nvPr/>
        </p:nvSpPr>
        <p:spPr>
          <a:xfrm>
            <a:off x="361392" y="223999"/>
            <a:ext cx="10553046" cy="589869"/>
          </a:xfrm>
          <a:prstGeom prst="rect">
            <a:avLst/>
          </a:prstGeom>
        </p:spPr>
        <p:txBody>
          <a:bodyPr lIns="0" tIns="0" rIns="0" bIns="0" rtlCol="0" anchor="t">
            <a:spAutoFit/>
          </a:bodyPr>
          <a:lstStyle/>
          <a:p>
            <a:pPr algn="l">
              <a:lnSpc>
                <a:spcPts val="4762"/>
              </a:lnSpc>
            </a:pPr>
            <a:r>
              <a:rPr lang="en-US" sz="3401" b="1">
                <a:solidFill>
                  <a:srgbClr val="FF3131"/>
                </a:solidFill>
                <a:latin typeface="Public Sans Bold"/>
                <a:ea typeface="Public Sans Bold"/>
                <a:cs typeface="Public Sans Bold"/>
                <a:sym typeface="Public Sans Bold"/>
              </a:rPr>
              <a:t>2- Rôle général du manipulateur en radiothérapie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1590</Words>
  <Application>Microsoft Office PowerPoint</Application>
  <PresentationFormat>Personnalisé</PresentationFormat>
  <Paragraphs>165</Paragraphs>
  <Slides>22</Slides>
  <Notes>12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22</vt:i4>
      </vt:variant>
    </vt:vector>
  </HeadingPairs>
  <TitlesOfParts>
    <vt:vector size="32" baseType="lpstr">
      <vt:lpstr>Canva Sans Bold</vt:lpstr>
      <vt:lpstr>Arial</vt:lpstr>
      <vt:lpstr>More Sugar</vt:lpstr>
      <vt:lpstr>Brick Sans</vt:lpstr>
      <vt:lpstr>Arturo</vt:lpstr>
      <vt:lpstr>Public Sans</vt:lpstr>
      <vt:lpstr>Public Sans Bold</vt:lpstr>
      <vt:lpstr>Calibri</vt:lpstr>
      <vt:lpstr>Public Sans Heavy</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Copie de l’importance de la communication manipulateur-patient dans le gestion de toxicités aigues dans la radiothérapie</dc:title>
  <cp:lastModifiedBy>DELL</cp:lastModifiedBy>
  <cp:revision>1</cp:revision>
  <dcterms:created xsi:type="dcterms:W3CDTF">2006-08-16T00:00:00Z</dcterms:created>
  <dcterms:modified xsi:type="dcterms:W3CDTF">2024-11-23T07:58:04Z</dcterms:modified>
  <dc:identifier>DAGHknzd-x8</dc:identifier>
</cp:coreProperties>
</file>