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1" r:id="rId2"/>
    <p:sldId id="2143187677" r:id="rId3"/>
    <p:sldId id="539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2143187678" r:id="rId15"/>
    <p:sldId id="550" r:id="rId16"/>
    <p:sldId id="427" r:id="rId17"/>
    <p:sldId id="2143187662" r:id="rId18"/>
    <p:sldId id="2143187663" r:id="rId19"/>
    <p:sldId id="2143187664" r:id="rId20"/>
    <p:sldId id="2143187665" r:id="rId21"/>
    <p:sldId id="2143187666" r:id="rId22"/>
    <p:sldId id="2143187667" r:id="rId23"/>
    <p:sldId id="2143187668" r:id="rId24"/>
    <p:sldId id="2143187669" r:id="rId25"/>
    <p:sldId id="2143187670" r:id="rId26"/>
    <p:sldId id="2143187672" r:id="rId27"/>
    <p:sldId id="2143187673" r:id="rId28"/>
    <p:sldId id="2143187674" r:id="rId29"/>
    <p:sldId id="2143187675" r:id="rId30"/>
    <p:sldId id="2143187676" r:id="rId31"/>
    <p:sldId id="581" r:id="rId32"/>
    <p:sldId id="595" r:id="rId33"/>
    <p:sldId id="344" r:id="rId34"/>
    <p:sldId id="2143187679" r:id="rId35"/>
    <p:sldId id="346" r:id="rId36"/>
    <p:sldId id="2143187660" r:id="rId37"/>
    <p:sldId id="2143187680" r:id="rId38"/>
    <p:sldId id="2143187681" r:id="rId39"/>
    <p:sldId id="555" r:id="rId40"/>
    <p:sldId id="600" r:id="rId41"/>
    <p:sldId id="601" r:id="rId42"/>
    <p:sldId id="602" r:id="rId43"/>
    <p:sldId id="2143187661" r:id="rId44"/>
    <p:sldId id="594" r:id="rId45"/>
    <p:sldId id="557" r:id="rId46"/>
    <p:sldId id="2143187657" r:id="rId47"/>
    <p:sldId id="593" r:id="rId48"/>
    <p:sldId id="626" r:id="rId49"/>
    <p:sldId id="596" r:id="rId50"/>
  </p:sldIdLst>
  <p:sldSz cx="19007138" cy="10691813"/>
  <p:notesSz cx="19007138" cy="10691813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mas Valentine" initials="G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>
      <p:cViewPr varScale="1">
        <p:scale>
          <a:sx n="77" d="100"/>
          <a:sy n="77" d="100"/>
        </p:scale>
        <p:origin x="37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24T10:51:08.38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7920F-B328-724F-A0EE-0A5661EC7EAF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3B974B1-0B56-A147-8440-08D14E2E8B4D}">
      <dgm:prSet phldrT="[Texte]" custT="1"/>
      <dgm:spPr>
        <a:solidFill>
          <a:srgbClr val="F17D00"/>
        </a:solidFill>
      </dgm:spPr>
      <dgm:t>
        <a:bodyPr/>
        <a:lstStyle/>
        <a:p>
          <a:r>
            <a:rPr lang="fr-FR" sz="1500" b="1" dirty="0">
              <a:latin typeface="Arial" charset="0"/>
              <a:ea typeface="Arial" charset="0"/>
              <a:cs typeface="Arial" charset="0"/>
            </a:rPr>
            <a:t>Supériorité</a:t>
          </a:r>
        </a:p>
      </dgm:t>
    </dgm:pt>
    <dgm:pt modelId="{F19C334F-408C-C14D-87FD-E17095B2910A}" type="parTrans" cxnId="{39D9BB64-E558-C549-A86C-81AAA0043BF7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F0A99587-2357-7740-950E-E71663998D9D}" type="sibTrans" cxnId="{39D9BB64-E558-C549-A86C-81AAA0043BF7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A71BA071-D28F-7B47-A7D5-1202DE3F91A1}">
      <dgm:prSet phldrT="[Texte]" custT="1"/>
      <dgm:spPr>
        <a:solidFill>
          <a:srgbClr val="2C516F"/>
        </a:solidFill>
      </dgm:spPr>
      <dgm:t>
        <a:bodyPr/>
        <a:lstStyle/>
        <a:p>
          <a:r>
            <a:rPr lang="fr-FR" sz="1500" dirty="0" err="1">
              <a:latin typeface="Arial" charset="0"/>
              <a:ea typeface="Arial" charset="0"/>
              <a:cs typeface="Arial" charset="0"/>
            </a:rPr>
            <a:t>Arcangeli</a:t>
          </a:r>
          <a:endParaRPr lang="fr-FR" sz="1500" dirty="0">
            <a:latin typeface="Arial" charset="0"/>
            <a:ea typeface="Arial" charset="0"/>
            <a:cs typeface="Arial" charset="0"/>
          </a:endParaRPr>
        </a:p>
      </dgm:t>
    </dgm:pt>
    <dgm:pt modelId="{A6C49419-89F9-9A45-A9F6-5A83D6EADF6E}" type="parTrans" cxnId="{CF11A630-D755-6946-836F-60A6E3C6433A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0ACDE18A-186E-D543-B5EE-2BDC99F67D36}" type="sibTrans" cxnId="{CF11A630-D755-6946-836F-60A6E3C6433A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3A13A10C-7AC4-B24D-9766-7E0220AFAB2D}">
      <dgm:prSet phldrT="[Texte]" custT="1"/>
      <dgm:spPr>
        <a:solidFill>
          <a:srgbClr val="5488B4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Pollack</a:t>
          </a:r>
        </a:p>
      </dgm:t>
    </dgm:pt>
    <dgm:pt modelId="{DDDF3A9A-55CD-A44D-9A78-A86692A58E55}" type="parTrans" cxnId="{283B966D-38AD-FA42-A83E-1F6E134112C6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14CE30E0-FE23-0F46-83F3-092636201788}" type="sibTrans" cxnId="{283B966D-38AD-FA42-A83E-1F6E134112C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691E199F-71AF-424C-B0B2-BD95DD677986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Hoffman</a:t>
          </a:r>
        </a:p>
      </dgm:t>
    </dgm:pt>
    <dgm:pt modelId="{33DD5EAD-E080-4F4E-BD4C-4C1E038F547B}" type="parTrans" cxnId="{9C0C9999-8FD2-E847-ADDA-DE283F45BDFA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A80D122F-A464-BF4C-A843-6319871500A9}" type="sibTrans" cxnId="{9C0C9999-8FD2-E847-ADDA-DE283F45BDFA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0C91C287-21E9-8C4E-A5E2-62F1CB54D7F3}">
      <dgm:prSet phldrT="[Texte]" custT="1"/>
      <dgm:spPr>
        <a:solidFill>
          <a:srgbClr val="009193"/>
        </a:solidFill>
      </dgm:spPr>
      <dgm:t>
        <a:bodyPr/>
        <a:lstStyle/>
        <a:p>
          <a:r>
            <a:rPr lang="fr-FR" sz="1500" dirty="0" err="1">
              <a:latin typeface="Arial" charset="0"/>
              <a:ea typeface="Arial" charset="0"/>
              <a:cs typeface="Arial" charset="0"/>
            </a:rPr>
            <a:t>Norkus</a:t>
          </a:r>
          <a:endParaRPr lang="fr-FR" sz="1500" dirty="0">
            <a:latin typeface="Arial" charset="0"/>
            <a:ea typeface="Arial" charset="0"/>
            <a:cs typeface="Arial" charset="0"/>
          </a:endParaRPr>
        </a:p>
      </dgm:t>
    </dgm:pt>
    <dgm:pt modelId="{2D766F4F-AE8C-3047-807E-6F14673A6EA4}" type="parTrans" cxnId="{F500C9D2-CD6E-FD48-A2CD-EF1FF07B029C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956E5ABF-777D-B042-AA25-D750B4E52509}" type="sibTrans" cxnId="{F500C9D2-CD6E-FD48-A2CD-EF1FF07B029C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4981D24E-7345-824E-B6F8-E8616B51615D}">
      <dgm:prSet phldrT="[Texte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HYPRO</a:t>
          </a:r>
        </a:p>
      </dgm:t>
    </dgm:pt>
    <dgm:pt modelId="{23455D13-6AE3-8F43-9A55-8D1348D05C5E}" type="parTrans" cxnId="{35A13ADC-B90C-3649-9A79-678F5AA72317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D1EA6A37-A8C4-5F41-94EE-2E290BB7D6DA}" type="sibTrans" cxnId="{35A13ADC-B90C-3649-9A79-678F5AA72317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19A052F6-75A7-3847-AEC8-51F61E64ABDB}" type="pres">
      <dgm:prSet presAssocID="{4B67920F-B328-724F-A0EE-0A5661EC7E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D276FD-E2FE-4A40-AC76-67DB2578547C}" type="pres">
      <dgm:prSet presAssocID="{E3B974B1-0B56-A147-8440-08D14E2E8B4D}" presName="centerShape" presStyleLbl="node0" presStyleIdx="0" presStyleCnt="1" custScaleX="125857" custScaleY="125857"/>
      <dgm:spPr/>
    </dgm:pt>
    <dgm:pt modelId="{51A8B11A-0138-7546-BBAA-5884D19BF12D}" type="pres">
      <dgm:prSet presAssocID="{A6C49419-89F9-9A45-A9F6-5A83D6EADF6E}" presName="Name9" presStyleLbl="parChTrans1D2" presStyleIdx="0" presStyleCnt="5"/>
      <dgm:spPr/>
    </dgm:pt>
    <dgm:pt modelId="{7A7077BB-1F9B-8A45-90A0-447672D19E6E}" type="pres">
      <dgm:prSet presAssocID="{A6C49419-89F9-9A45-A9F6-5A83D6EADF6E}" presName="connTx" presStyleLbl="parChTrans1D2" presStyleIdx="0" presStyleCnt="5"/>
      <dgm:spPr/>
    </dgm:pt>
    <dgm:pt modelId="{F30334BD-6C48-0646-866D-AD5990FF0E2B}" type="pres">
      <dgm:prSet presAssocID="{A71BA071-D28F-7B47-A7D5-1202DE3F91A1}" presName="node" presStyleLbl="node1" presStyleIdx="0" presStyleCnt="5">
        <dgm:presLayoutVars>
          <dgm:bulletEnabled val="1"/>
        </dgm:presLayoutVars>
      </dgm:prSet>
      <dgm:spPr/>
    </dgm:pt>
    <dgm:pt modelId="{E6592690-3F22-8E49-B493-CA3D4D325CF7}" type="pres">
      <dgm:prSet presAssocID="{DDDF3A9A-55CD-A44D-9A78-A86692A58E55}" presName="Name9" presStyleLbl="parChTrans1D2" presStyleIdx="1" presStyleCnt="5"/>
      <dgm:spPr/>
    </dgm:pt>
    <dgm:pt modelId="{B07D7A28-42B9-0F4B-B704-B8129ACEC9C0}" type="pres">
      <dgm:prSet presAssocID="{DDDF3A9A-55CD-A44D-9A78-A86692A58E55}" presName="connTx" presStyleLbl="parChTrans1D2" presStyleIdx="1" presStyleCnt="5"/>
      <dgm:spPr/>
    </dgm:pt>
    <dgm:pt modelId="{0B007A24-C531-2142-BBED-5345F9C3F447}" type="pres">
      <dgm:prSet presAssocID="{3A13A10C-7AC4-B24D-9766-7E0220AFAB2D}" presName="node" presStyleLbl="node1" presStyleIdx="1" presStyleCnt="5">
        <dgm:presLayoutVars>
          <dgm:bulletEnabled val="1"/>
        </dgm:presLayoutVars>
      </dgm:prSet>
      <dgm:spPr/>
    </dgm:pt>
    <dgm:pt modelId="{044D30C6-6A77-F14E-AC97-BE2ABEF9BED7}" type="pres">
      <dgm:prSet presAssocID="{33DD5EAD-E080-4F4E-BD4C-4C1E038F547B}" presName="Name9" presStyleLbl="parChTrans1D2" presStyleIdx="2" presStyleCnt="5"/>
      <dgm:spPr/>
    </dgm:pt>
    <dgm:pt modelId="{95222EFD-B206-2647-BAEF-E3D8FD9A8741}" type="pres">
      <dgm:prSet presAssocID="{33DD5EAD-E080-4F4E-BD4C-4C1E038F547B}" presName="connTx" presStyleLbl="parChTrans1D2" presStyleIdx="2" presStyleCnt="5"/>
      <dgm:spPr/>
    </dgm:pt>
    <dgm:pt modelId="{FD8DBD42-4EA0-9D4F-B9B6-DADF984B3745}" type="pres">
      <dgm:prSet presAssocID="{691E199F-71AF-424C-B0B2-BD95DD677986}" presName="node" presStyleLbl="node1" presStyleIdx="2" presStyleCnt="5">
        <dgm:presLayoutVars>
          <dgm:bulletEnabled val="1"/>
        </dgm:presLayoutVars>
      </dgm:prSet>
      <dgm:spPr/>
    </dgm:pt>
    <dgm:pt modelId="{20932C52-643C-6342-900A-D23069F62D96}" type="pres">
      <dgm:prSet presAssocID="{2D766F4F-AE8C-3047-807E-6F14673A6EA4}" presName="Name9" presStyleLbl="parChTrans1D2" presStyleIdx="3" presStyleCnt="5"/>
      <dgm:spPr/>
    </dgm:pt>
    <dgm:pt modelId="{02CE795C-E238-C749-944B-6BD19A89EA26}" type="pres">
      <dgm:prSet presAssocID="{2D766F4F-AE8C-3047-807E-6F14673A6EA4}" presName="connTx" presStyleLbl="parChTrans1D2" presStyleIdx="3" presStyleCnt="5"/>
      <dgm:spPr/>
    </dgm:pt>
    <dgm:pt modelId="{5323EA54-16C2-9945-AA23-1DE05AE2EFF4}" type="pres">
      <dgm:prSet presAssocID="{0C91C287-21E9-8C4E-A5E2-62F1CB54D7F3}" presName="node" presStyleLbl="node1" presStyleIdx="3" presStyleCnt="5">
        <dgm:presLayoutVars>
          <dgm:bulletEnabled val="1"/>
        </dgm:presLayoutVars>
      </dgm:prSet>
      <dgm:spPr/>
    </dgm:pt>
    <dgm:pt modelId="{81B4490C-299B-CA44-8F02-0C25277A9DA7}" type="pres">
      <dgm:prSet presAssocID="{23455D13-6AE3-8F43-9A55-8D1348D05C5E}" presName="Name9" presStyleLbl="parChTrans1D2" presStyleIdx="4" presStyleCnt="5"/>
      <dgm:spPr/>
    </dgm:pt>
    <dgm:pt modelId="{73FE2473-50E4-D941-9792-19043695E763}" type="pres">
      <dgm:prSet presAssocID="{23455D13-6AE3-8F43-9A55-8D1348D05C5E}" presName="connTx" presStyleLbl="parChTrans1D2" presStyleIdx="4" presStyleCnt="5"/>
      <dgm:spPr/>
    </dgm:pt>
    <dgm:pt modelId="{5B63C263-C83C-2C44-8E45-EB9B98348FE1}" type="pres">
      <dgm:prSet presAssocID="{4981D24E-7345-824E-B6F8-E8616B51615D}" presName="node" presStyleLbl="node1" presStyleIdx="4" presStyleCnt="5">
        <dgm:presLayoutVars>
          <dgm:bulletEnabled val="1"/>
        </dgm:presLayoutVars>
      </dgm:prSet>
      <dgm:spPr/>
    </dgm:pt>
  </dgm:ptLst>
  <dgm:cxnLst>
    <dgm:cxn modelId="{A9ADCE00-8113-B342-BF53-E01E473A4405}" type="presOf" srcId="{23455D13-6AE3-8F43-9A55-8D1348D05C5E}" destId="{73FE2473-50E4-D941-9792-19043695E763}" srcOrd="1" destOrd="0" presId="urn:microsoft.com/office/officeart/2005/8/layout/radial1"/>
    <dgm:cxn modelId="{5690A00E-15E6-4C49-884A-40664557D11D}" type="presOf" srcId="{23455D13-6AE3-8F43-9A55-8D1348D05C5E}" destId="{81B4490C-299B-CA44-8F02-0C25277A9DA7}" srcOrd="0" destOrd="0" presId="urn:microsoft.com/office/officeart/2005/8/layout/radial1"/>
    <dgm:cxn modelId="{1625A414-E691-AC43-A0CA-DF5DCEB62B71}" type="presOf" srcId="{33DD5EAD-E080-4F4E-BD4C-4C1E038F547B}" destId="{95222EFD-B206-2647-BAEF-E3D8FD9A8741}" srcOrd="1" destOrd="0" presId="urn:microsoft.com/office/officeart/2005/8/layout/radial1"/>
    <dgm:cxn modelId="{ACE17E20-C55D-E546-91BD-C97C63B18D70}" type="presOf" srcId="{3A13A10C-7AC4-B24D-9766-7E0220AFAB2D}" destId="{0B007A24-C531-2142-BBED-5345F9C3F447}" srcOrd="0" destOrd="0" presId="urn:microsoft.com/office/officeart/2005/8/layout/radial1"/>
    <dgm:cxn modelId="{720E3122-75A0-DF46-AF24-81D5591D3476}" type="presOf" srcId="{691E199F-71AF-424C-B0B2-BD95DD677986}" destId="{FD8DBD42-4EA0-9D4F-B9B6-DADF984B3745}" srcOrd="0" destOrd="0" presId="urn:microsoft.com/office/officeart/2005/8/layout/radial1"/>
    <dgm:cxn modelId="{CF11A630-D755-6946-836F-60A6E3C6433A}" srcId="{E3B974B1-0B56-A147-8440-08D14E2E8B4D}" destId="{A71BA071-D28F-7B47-A7D5-1202DE3F91A1}" srcOrd="0" destOrd="0" parTransId="{A6C49419-89F9-9A45-A9F6-5A83D6EADF6E}" sibTransId="{0ACDE18A-186E-D543-B5EE-2BDC99F67D36}"/>
    <dgm:cxn modelId="{AA3A6835-CF10-EB46-9786-F99681075E4A}" type="presOf" srcId="{A6C49419-89F9-9A45-A9F6-5A83D6EADF6E}" destId="{7A7077BB-1F9B-8A45-90A0-447672D19E6E}" srcOrd="1" destOrd="0" presId="urn:microsoft.com/office/officeart/2005/8/layout/radial1"/>
    <dgm:cxn modelId="{CD77203F-426E-3641-B851-D8139F79CFA2}" type="presOf" srcId="{DDDF3A9A-55CD-A44D-9A78-A86692A58E55}" destId="{E6592690-3F22-8E49-B493-CA3D4D325CF7}" srcOrd="0" destOrd="0" presId="urn:microsoft.com/office/officeart/2005/8/layout/radial1"/>
    <dgm:cxn modelId="{39D9BB64-E558-C549-A86C-81AAA0043BF7}" srcId="{4B67920F-B328-724F-A0EE-0A5661EC7EAF}" destId="{E3B974B1-0B56-A147-8440-08D14E2E8B4D}" srcOrd="0" destOrd="0" parTransId="{F19C334F-408C-C14D-87FD-E17095B2910A}" sibTransId="{F0A99587-2357-7740-950E-E71663998D9D}"/>
    <dgm:cxn modelId="{283B966D-38AD-FA42-A83E-1F6E134112C6}" srcId="{E3B974B1-0B56-A147-8440-08D14E2E8B4D}" destId="{3A13A10C-7AC4-B24D-9766-7E0220AFAB2D}" srcOrd="1" destOrd="0" parTransId="{DDDF3A9A-55CD-A44D-9A78-A86692A58E55}" sibTransId="{14CE30E0-FE23-0F46-83F3-092636201788}"/>
    <dgm:cxn modelId="{3750DF6E-4260-DA41-9869-A0814A5F2DE6}" type="presOf" srcId="{A6C49419-89F9-9A45-A9F6-5A83D6EADF6E}" destId="{51A8B11A-0138-7546-BBAA-5884D19BF12D}" srcOrd="0" destOrd="0" presId="urn:microsoft.com/office/officeart/2005/8/layout/radial1"/>
    <dgm:cxn modelId="{2F369E8B-2C34-7745-A84A-8933F753E6BB}" type="presOf" srcId="{2D766F4F-AE8C-3047-807E-6F14673A6EA4}" destId="{20932C52-643C-6342-900A-D23069F62D96}" srcOrd="0" destOrd="0" presId="urn:microsoft.com/office/officeart/2005/8/layout/radial1"/>
    <dgm:cxn modelId="{F8373897-AF7E-2B43-A1D8-43E5F421D3AD}" type="presOf" srcId="{4981D24E-7345-824E-B6F8-E8616B51615D}" destId="{5B63C263-C83C-2C44-8E45-EB9B98348FE1}" srcOrd="0" destOrd="0" presId="urn:microsoft.com/office/officeart/2005/8/layout/radial1"/>
    <dgm:cxn modelId="{9C0C9999-8FD2-E847-ADDA-DE283F45BDFA}" srcId="{E3B974B1-0B56-A147-8440-08D14E2E8B4D}" destId="{691E199F-71AF-424C-B0B2-BD95DD677986}" srcOrd="2" destOrd="0" parTransId="{33DD5EAD-E080-4F4E-BD4C-4C1E038F547B}" sibTransId="{A80D122F-A464-BF4C-A843-6319871500A9}"/>
    <dgm:cxn modelId="{EF807DBF-0C92-6A48-8D41-766C56EB4A6B}" type="presOf" srcId="{DDDF3A9A-55CD-A44D-9A78-A86692A58E55}" destId="{B07D7A28-42B9-0F4B-B704-B8129ACEC9C0}" srcOrd="1" destOrd="0" presId="urn:microsoft.com/office/officeart/2005/8/layout/radial1"/>
    <dgm:cxn modelId="{BB2C9DC6-5A2E-F645-857B-453CB0EA85E0}" type="presOf" srcId="{2D766F4F-AE8C-3047-807E-6F14673A6EA4}" destId="{02CE795C-E238-C749-944B-6BD19A89EA26}" srcOrd="1" destOrd="0" presId="urn:microsoft.com/office/officeart/2005/8/layout/radial1"/>
    <dgm:cxn modelId="{F500C9D2-CD6E-FD48-A2CD-EF1FF07B029C}" srcId="{E3B974B1-0B56-A147-8440-08D14E2E8B4D}" destId="{0C91C287-21E9-8C4E-A5E2-62F1CB54D7F3}" srcOrd="3" destOrd="0" parTransId="{2D766F4F-AE8C-3047-807E-6F14673A6EA4}" sibTransId="{956E5ABF-777D-B042-AA25-D750B4E52509}"/>
    <dgm:cxn modelId="{DA24F7D6-B889-BA49-8D9B-FCA6511EA439}" type="presOf" srcId="{A71BA071-D28F-7B47-A7D5-1202DE3F91A1}" destId="{F30334BD-6C48-0646-866D-AD5990FF0E2B}" srcOrd="0" destOrd="0" presId="urn:microsoft.com/office/officeart/2005/8/layout/radial1"/>
    <dgm:cxn modelId="{35A13ADC-B90C-3649-9A79-678F5AA72317}" srcId="{E3B974B1-0B56-A147-8440-08D14E2E8B4D}" destId="{4981D24E-7345-824E-B6F8-E8616B51615D}" srcOrd="4" destOrd="0" parTransId="{23455D13-6AE3-8F43-9A55-8D1348D05C5E}" sibTransId="{D1EA6A37-A8C4-5F41-94EE-2E290BB7D6DA}"/>
    <dgm:cxn modelId="{3F4BFBE0-4484-3C4E-9836-82638F2E4597}" type="presOf" srcId="{E3B974B1-0B56-A147-8440-08D14E2E8B4D}" destId="{44D276FD-E2FE-4A40-AC76-67DB2578547C}" srcOrd="0" destOrd="0" presId="urn:microsoft.com/office/officeart/2005/8/layout/radial1"/>
    <dgm:cxn modelId="{CBF0C0E5-4D01-8E4B-8F8E-BBBF65583DF1}" type="presOf" srcId="{0C91C287-21E9-8C4E-A5E2-62F1CB54D7F3}" destId="{5323EA54-16C2-9945-AA23-1DE05AE2EFF4}" srcOrd="0" destOrd="0" presId="urn:microsoft.com/office/officeart/2005/8/layout/radial1"/>
    <dgm:cxn modelId="{18CFADE9-2FC0-C249-85CE-2B88730FE26D}" type="presOf" srcId="{33DD5EAD-E080-4F4E-BD4C-4C1E038F547B}" destId="{044D30C6-6A77-F14E-AC97-BE2ABEF9BED7}" srcOrd="0" destOrd="0" presId="urn:microsoft.com/office/officeart/2005/8/layout/radial1"/>
    <dgm:cxn modelId="{7AE502F6-D3A2-FF49-81FD-A7D76042617D}" type="presOf" srcId="{4B67920F-B328-724F-A0EE-0A5661EC7EAF}" destId="{19A052F6-75A7-3847-AEC8-51F61E64ABDB}" srcOrd="0" destOrd="0" presId="urn:microsoft.com/office/officeart/2005/8/layout/radial1"/>
    <dgm:cxn modelId="{85AFEA0B-3B96-1C4F-A8DD-F15C64037AA2}" type="presParOf" srcId="{19A052F6-75A7-3847-AEC8-51F61E64ABDB}" destId="{44D276FD-E2FE-4A40-AC76-67DB2578547C}" srcOrd="0" destOrd="0" presId="urn:microsoft.com/office/officeart/2005/8/layout/radial1"/>
    <dgm:cxn modelId="{FB9100B4-D1A1-9A4B-A318-D3D06E388770}" type="presParOf" srcId="{19A052F6-75A7-3847-AEC8-51F61E64ABDB}" destId="{51A8B11A-0138-7546-BBAA-5884D19BF12D}" srcOrd="1" destOrd="0" presId="urn:microsoft.com/office/officeart/2005/8/layout/radial1"/>
    <dgm:cxn modelId="{5170FD53-E371-CF4A-B69D-6F9240AC6D13}" type="presParOf" srcId="{51A8B11A-0138-7546-BBAA-5884D19BF12D}" destId="{7A7077BB-1F9B-8A45-90A0-447672D19E6E}" srcOrd="0" destOrd="0" presId="urn:microsoft.com/office/officeart/2005/8/layout/radial1"/>
    <dgm:cxn modelId="{E2F11664-0F9E-4C43-B67D-154B8E03E38D}" type="presParOf" srcId="{19A052F6-75A7-3847-AEC8-51F61E64ABDB}" destId="{F30334BD-6C48-0646-866D-AD5990FF0E2B}" srcOrd="2" destOrd="0" presId="urn:microsoft.com/office/officeart/2005/8/layout/radial1"/>
    <dgm:cxn modelId="{506F30B9-467C-5D42-85B7-CFD5B9E2EF9F}" type="presParOf" srcId="{19A052F6-75A7-3847-AEC8-51F61E64ABDB}" destId="{E6592690-3F22-8E49-B493-CA3D4D325CF7}" srcOrd="3" destOrd="0" presId="urn:microsoft.com/office/officeart/2005/8/layout/radial1"/>
    <dgm:cxn modelId="{C6656B51-7781-3747-94DA-E0A417FB7A6D}" type="presParOf" srcId="{E6592690-3F22-8E49-B493-CA3D4D325CF7}" destId="{B07D7A28-42B9-0F4B-B704-B8129ACEC9C0}" srcOrd="0" destOrd="0" presId="urn:microsoft.com/office/officeart/2005/8/layout/radial1"/>
    <dgm:cxn modelId="{21941F38-3AF4-EA45-9A4C-93C301C3F7F8}" type="presParOf" srcId="{19A052F6-75A7-3847-AEC8-51F61E64ABDB}" destId="{0B007A24-C531-2142-BBED-5345F9C3F447}" srcOrd="4" destOrd="0" presId="urn:microsoft.com/office/officeart/2005/8/layout/radial1"/>
    <dgm:cxn modelId="{3AAF3E03-F1F7-0847-A216-828B04196DB0}" type="presParOf" srcId="{19A052F6-75A7-3847-AEC8-51F61E64ABDB}" destId="{044D30C6-6A77-F14E-AC97-BE2ABEF9BED7}" srcOrd="5" destOrd="0" presId="urn:microsoft.com/office/officeart/2005/8/layout/radial1"/>
    <dgm:cxn modelId="{66CC9C19-26E4-5B45-B589-BF35422501EB}" type="presParOf" srcId="{044D30C6-6A77-F14E-AC97-BE2ABEF9BED7}" destId="{95222EFD-B206-2647-BAEF-E3D8FD9A8741}" srcOrd="0" destOrd="0" presId="urn:microsoft.com/office/officeart/2005/8/layout/radial1"/>
    <dgm:cxn modelId="{9A24442D-79F3-5049-A57F-98E78FA85421}" type="presParOf" srcId="{19A052F6-75A7-3847-AEC8-51F61E64ABDB}" destId="{FD8DBD42-4EA0-9D4F-B9B6-DADF984B3745}" srcOrd="6" destOrd="0" presId="urn:microsoft.com/office/officeart/2005/8/layout/radial1"/>
    <dgm:cxn modelId="{FBD1888D-CB62-E149-89C0-06AA6C1617AC}" type="presParOf" srcId="{19A052F6-75A7-3847-AEC8-51F61E64ABDB}" destId="{20932C52-643C-6342-900A-D23069F62D96}" srcOrd="7" destOrd="0" presId="urn:microsoft.com/office/officeart/2005/8/layout/radial1"/>
    <dgm:cxn modelId="{942BBF06-B7BC-C948-B107-BD99355B2EFD}" type="presParOf" srcId="{20932C52-643C-6342-900A-D23069F62D96}" destId="{02CE795C-E238-C749-944B-6BD19A89EA26}" srcOrd="0" destOrd="0" presId="urn:microsoft.com/office/officeart/2005/8/layout/radial1"/>
    <dgm:cxn modelId="{DFE92CDE-BEE8-3A45-8D9A-39A5BEF174EA}" type="presParOf" srcId="{19A052F6-75A7-3847-AEC8-51F61E64ABDB}" destId="{5323EA54-16C2-9945-AA23-1DE05AE2EFF4}" srcOrd="8" destOrd="0" presId="urn:microsoft.com/office/officeart/2005/8/layout/radial1"/>
    <dgm:cxn modelId="{397A265B-62F4-DA42-AF3F-3D6B49DB6196}" type="presParOf" srcId="{19A052F6-75A7-3847-AEC8-51F61E64ABDB}" destId="{81B4490C-299B-CA44-8F02-0C25277A9DA7}" srcOrd="9" destOrd="0" presId="urn:microsoft.com/office/officeart/2005/8/layout/radial1"/>
    <dgm:cxn modelId="{CA61DEF8-425F-B24C-9528-98FB5FD54A06}" type="presParOf" srcId="{81B4490C-299B-CA44-8F02-0C25277A9DA7}" destId="{73FE2473-50E4-D941-9792-19043695E763}" srcOrd="0" destOrd="0" presId="urn:microsoft.com/office/officeart/2005/8/layout/radial1"/>
    <dgm:cxn modelId="{C7FBC3BC-903C-1A43-939C-7F83003BE02F}" type="presParOf" srcId="{19A052F6-75A7-3847-AEC8-51F61E64ABDB}" destId="{5B63C263-C83C-2C44-8E45-EB9B98348FE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C3DD0-9B82-0449-B2FD-905603D1CA46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8F96AA8-764A-034C-8F2E-0746FABBA69D}">
      <dgm:prSet phldrT="[Texte]" custT="1"/>
      <dgm:spPr>
        <a:solidFill>
          <a:srgbClr val="F17D00"/>
        </a:solidFill>
      </dgm:spPr>
      <dgm:t>
        <a:bodyPr/>
        <a:lstStyle/>
        <a:p>
          <a:r>
            <a:rPr lang="fr-FR" sz="1500" b="1" dirty="0">
              <a:latin typeface="Arial" charset="0"/>
              <a:ea typeface="Arial" charset="0"/>
              <a:cs typeface="Arial" charset="0"/>
            </a:rPr>
            <a:t>Non-infériorité</a:t>
          </a:r>
        </a:p>
      </dgm:t>
    </dgm:pt>
    <dgm:pt modelId="{3D8F8346-E129-8840-A788-4607732081F4}" type="parTrans" cxnId="{C6A2321F-1AA1-2948-87DF-ADF0B364F59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62B6F996-9949-F74E-9E6C-91DDD98519EF}" type="sibTrans" cxnId="{C6A2321F-1AA1-2948-87DF-ADF0B364F59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9B83746C-21BF-5347-B3CC-F270F75B9A08}">
      <dgm:prSet phldrT="[Texte]" custT="1"/>
      <dgm:spPr>
        <a:solidFill>
          <a:srgbClr val="2C516F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RTOG 0415</a:t>
          </a:r>
        </a:p>
      </dgm:t>
    </dgm:pt>
    <dgm:pt modelId="{6CCFFD5E-0997-D649-8A7E-C9F4387BE10E}" type="parTrans" cxnId="{13031FD4-3694-444D-B3DC-B8B8314999AB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37934869-7EFE-7444-822D-9AB5DF44AB00}" type="sibTrans" cxnId="{13031FD4-3694-444D-B3DC-B8B8314999AB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5E9429BA-BBBB-D54D-BA17-86EC8C25B38D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CHHIP</a:t>
          </a:r>
        </a:p>
      </dgm:t>
    </dgm:pt>
    <dgm:pt modelId="{3D25FB09-4BB4-C24E-8B91-77B94DB66E32}" type="parTrans" cxnId="{FCEEA91D-6658-7F48-9406-8B2DA0F96DA8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B161718E-2F95-2242-B3DB-CD2EBE83EED0}" type="sibTrans" cxnId="{FCEEA91D-6658-7F48-9406-8B2DA0F96DA8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F533A0C3-D2B2-4445-A14D-2C9FB561F9CD}">
      <dgm:prSet phldrT="[Texte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PROFIT</a:t>
          </a:r>
        </a:p>
      </dgm:t>
    </dgm:pt>
    <dgm:pt modelId="{BBECFEFC-2E19-AB46-ACA9-DEF930AF4559}" type="parTrans" cxnId="{8CB7FAAF-D364-F74E-B865-CABCAD8DE38D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B65C7895-FC0D-6347-ADEF-996E9DBAE132}" type="sibTrans" cxnId="{8CB7FAAF-D364-F74E-B865-CABCAD8DE38D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1773FB3E-E0CF-6B43-9761-469EBCAEADBC}" type="pres">
      <dgm:prSet presAssocID="{6DBC3DD0-9B82-0449-B2FD-905603D1CA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ABC246-20FB-4B4D-BC7F-2242266F7DDB}" type="pres">
      <dgm:prSet presAssocID="{58F96AA8-764A-034C-8F2E-0746FABBA69D}" presName="centerShape" presStyleLbl="node0" presStyleIdx="0" presStyleCnt="1" custScaleX="117964" custScaleY="117964"/>
      <dgm:spPr/>
    </dgm:pt>
    <dgm:pt modelId="{EE838101-6B59-4843-9FF5-300E0922EBE3}" type="pres">
      <dgm:prSet presAssocID="{6CCFFD5E-0997-D649-8A7E-C9F4387BE10E}" presName="Name9" presStyleLbl="parChTrans1D2" presStyleIdx="0" presStyleCnt="3"/>
      <dgm:spPr/>
    </dgm:pt>
    <dgm:pt modelId="{9CEDE116-EC21-B648-831E-6C1B7CB2FB53}" type="pres">
      <dgm:prSet presAssocID="{6CCFFD5E-0997-D649-8A7E-C9F4387BE10E}" presName="connTx" presStyleLbl="parChTrans1D2" presStyleIdx="0" presStyleCnt="3"/>
      <dgm:spPr/>
    </dgm:pt>
    <dgm:pt modelId="{CBD2E768-2043-AC40-B2DB-69BD13151226}" type="pres">
      <dgm:prSet presAssocID="{9B83746C-21BF-5347-B3CC-F270F75B9A08}" presName="node" presStyleLbl="node1" presStyleIdx="0" presStyleCnt="3">
        <dgm:presLayoutVars>
          <dgm:bulletEnabled val="1"/>
        </dgm:presLayoutVars>
      </dgm:prSet>
      <dgm:spPr/>
    </dgm:pt>
    <dgm:pt modelId="{FDC5BF0B-61D5-7C4D-ACB1-9FC5FCCE6659}" type="pres">
      <dgm:prSet presAssocID="{3D25FB09-4BB4-C24E-8B91-77B94DB66E32}" presName="Name9" presStyleLbl="parChTrans1D2" presStyleIdx="1" presStyleCnt="3"/>
      <dgm:spPr/>
    </dgm:pt>
    <dgm:pt modelId="{51FECBFB-B163-D04A-940A-ABD62B01FC23}" type="pres">
      <dgm:prSet presAssocID="{3D25FB09-4BB4-C24E-8B91-77B94DB66E32}" presName="connTx" presStyleLbl="parChTrans1D2" presStyleIdx="1" presStyleCnt="3"/>
      <dgm:spPr/>
    </dgm:pt>
    <dgm:pt modelId="{5CA12A7E-8897-3D4C-998D-43A1C4475898}" type="pres">
      <dgm:prSet presAssocID="{5E9429BA-BBBB-D54D-BA17-86EC8C25B38D}" presName="node" presStyleLbl="node1" presStyleIdx="1" presStyleCnt="3">
        <dgm:presLayoutVars>
          <dgm:bulletEnabled val="1"/>
        </dgm:presLayoutVars>
      </dgm:prSet>
      <dgm:spPr/>
    </dgm:pt>
    <dgm:pt modelId="{1E1BDE21-8A81-624A-83A3-F2C6F306DA77}" type="pres">
      <dgm:prSet presAssocID="{BBECFEFC-2E19-AB46-ACA9-DEF930AF4559}" presName="Name9" presStyleLbl="parChTrans1D2" presStyleIdx="2" presStyleCnt="3"/>
      <dgm:spPr/>
    </dgm:pt>
    <dgm:pt modelId="{3AE8990D-4E49-C542-B14E-DB95F04DE985}" type="pres">
      <dgm:prSet presAssocID="{BBECFEFC-2E19-AB46-ACA9-DEF930AF4559}" presName="connTx" presStyleLbl="parChTrans1D2" presStyleIdx="2" presStyleCnt="3"/>
      <dgm:spPr/>
    </dgm:pt>
    <dgm:pt modelId="{00E611D0-0472-3040-8B91-0BF22E6D4B9F}" type="pres">
      <dgm:prSet presAssocID="{F533A0C3-D2B2-4445-A14D-2C9FB561F9CD}" presName="node" presStyleLbl="node1" presStyleIdx="2" presStyleCnt="3">
        <dgm:presLayoutVars>
          <dgm:bulletEnabled val="1"/>
        </dgm:presLayoutVars>
      </dgm:prSet>
      <dgm:spPr/>
    </dgm:pt>
  </dgm:ptLst>
  <dgm:cxnLst>
    <dgm:cxn modelId="{35481C0A-4EB6-9B4E-AFE1-06AAABC1B1D6}" type="presOf" srcId="{5E9429BA-BBBB-D54D-BA17-86EC8C25B38D}" destId="{5CA12A7E-8897-3D4C-998D-43A1C4475898}" srcOrd="0" destOrd="0" presId="urn:microsoft.com/office/officeart/2005/8/layout/radial1"/>
    <dgm:cxn modelId="{FACFB00C-A6DC-6149-B5E5-527CF3CF982A}" type="presOf" srcId="{3D25FB09-4BB4-C24E-8B91-77B94DB66E32}" destId="{FDC5BF0B-61D5-7C4D-ACB1-9FC5FCCE6659}" srcOrd="0" destOrd="0" presId="urn:microsoft.com/office/officeart/2005/8/layout/radial1"/>
    <dgm:cxn modelId="{FCEEA91D-6658-7F48-9406-8B2DA0F96DA8}" srcId="{58F96AA8-764A-034C-8F2E-0746FABBA69D}" destId="{5E9429BA-BBBB-D54D-BA17-86EC8C25B38D}" srcOrd="1" destOrd="0" parTransId="{3D25FB09-4BB4-C24E-8B91-77B94DB66E32}" sibTransId="{B161718E-2F95-2242-B3DB-CD2EBE83EED0}"/>
    <dgm:cxn modelId="{C6A2321F-1AA1-2948-87DF-ADF0B364F596}" srcId="{6DBC3DD0-9B82-0449-B2FD-905603D1CA46}" destId="{58F96AA8-764A-034C-8F2E-0746FABBA69D}" srcOrd="0" destOrd="0" parTransId="{3D8F8346-E129-8840-A788-4607732081F4}" sibTransId="{62B6F996-9949-F74E-9E6C-91DDD98519EF}"/>
    <dgm:cxn modelId="{3FDF3941-2C98-D64E-AA55-6F49AA4BE6F5}" type="presOf" srcId="{6CCFFD5E-0997-D649-8A7E-C9F4387BE10E}" destId="{9CEDE116-EC21-B648-831E-6C1B7CB2FB53}" srcOrd="1" destOrd="0" presId="urn:microsoft.com/office/officeart/2005/8/layout/radial1"/>
    <dgm:cxn modelId="{7F2CEB70-3A76-064A-9A37-6593BED80FC1}" type="presOf" srcId="{3D25FB09-4BB4-C24E-8B91-77B94DB66E32}" destId="{51FECBFB-B163-D04A-940A-ABD62B01FC23}" srcOrd="1" destOrd="0" presId="urn:microsoft.com/office/officeart/2005/8/layout/radial1"/>
    <dgm:cxn modelId="{9CC5E284-E246-CE49-B24D-F150772585EE}" type="presOf" srcId="{9B83746C-21BF-5347-B3CC-F270F75B9A08}" destId="{CBD2E768-2043-AC40-B2DB-69BD13151226}" srcOrd="0" destOrd="0" presId="urn:microsoft.com/office/officeart/2005/8/layout/radial1"/>
    <dgm:cxn modelId="{D90E238A-7FDF-704C-AC6D-92DEF2DBABD7}" type="presOf" srcId="{58F96AA8-764A-034C-8F2E-0746FABBA69D}" destId="{7BABC246-20FB-4B4D-BC7F-2242266F7DDB}" srcOrd="0" destOrd="0" presId="urn:microsoft.com/office/officeart/2005/8/layout/radial1"/>
    <dgm:cxn modelId="{C70C6694-4C97-A74C-9794-CE6D8FCBE14A}" type="presOf" srcId="{6CCFFD5E-0997-D649-8A7E-C9F4387BE10E}" destId="{EE838101-6B59-4843-9FF5-300E0922EBE3}" srcOrd="0" destOrd="0" presId="urn:microsoft.com/office/officeart/2005/8/layout/radial1"/>
    <dgm:cxn modelId="{F7B4A99F-00BA-514B-8D7F-B9B9AAA0F48B}" type="presOf" srcId="{F533A0C3-D2B2-4445-A14D-2C9FB561F9CD}" destId="{00E611D0-0472-3040-8B91-0BF22E6D4B9F}" srcOrd="0" destOrd="0" presId="urn:microsoft.com/office/officeart/2005/8/layout/radial1"/>
    <dgm:cxn modelId="{8CB7FAAF-D364-F74E-B865-CABCAD8DE38D}" srcId="{58F96AA8-764A-034C-8F2E-0746FABBA69D}" destId="{F533A0C3-D2B2-4445-A14D-2C9FB561F9CD}" srcOrd="2" destOrd="0" parTransId="{BBECFEFC-2E19-AB46-ACA9-DEF930AF4559}" sibTransId="{B65C7895-FC0D-6347-ADEF-996E9DBAE132}"/>
    <dgm:cxn modelId="{164D5DBB-63FA-AE44-8821-CBF1A8EF40E1}" type="presOf" srcId="{6DBC3DD0-9B82-0449-B2FD-905603D1CA46}" destId="{1773FB3E-E0CF-6B43-9761-469EBCAEADBC}" srcOrd="0" destOrd="0" presId="urn:microsoft.com/office/officeart/2005/8/layout/radial1"/>
    <dgm:cxn modelId="{1BFD8DC0-878E-0C45-AEEF-2CE6063BDD68}" type="presOf" srcId="{BBECFEFC-2E19-AB46-ACA9-DEF930AF4559}" destId="{1E1BDE21-8A81-624A-83A3-F2C6F306DA77}" srcOrd="0" destOrd="0" presId="urn:microsoft.com/office/officeart/2005/8/layout/radial1"/>
    <dgm:cxn modelId="{13031FD4-3694-444D-B3DC-B8B8314999AB}" srcId="{58F96AA8-764A-034C-8F2E-0746FABBA69D}" destId="{9B83746C-21BF-5347-B3CC-F270F75B9A08}" srcOrd="0" destOrd="0" parTransId="{6CCFFD5E-0997-D649-8A7E-C9F4387BE10E}" sibTransId="{37934869-7EFE-7444-822D-9AB5DF44AB00}"/>
    <dgm:cxn modelId="{D26780F5-39B2-964B-B79D-C66FA59BB8CE}" type="presOf" srcId="{BBECFEFC-2E19-AB46-ACA9-DEF930AF4559}" destId="{3AE8990D-4E49-C542-B14E-DB95F04DE985}" srcOrd="1" destOrd="0" presId="urn:microsoft.com/office/officeart/2005/8/layout/radial1"/>
    <dgm:cxn modelId="{955C2F54-8174-4F43-87DA-426254958522}" type="presParOf" srcId="{1773FB3E-E0CF-6B43-9761-469EBCAEADBC}" destId="{7BABC246-20FB-4B4D-BC7F-2242266F7DDB}" srcOrd="0" destOrd="0" presId="urn:microsoft.com/office/officeart/2005/8/layout/radial1"/>
    <dgm:cxn modelId="{EC6396A1-CCD6-3640-A2C7-5B258E78D2C0}" type="presParOf" srcId="{1773FB3E-E0CF-6B43-9761-469EBCAEADBC}" destId="{EE838101-6B59-4843-9FF5-300E0922EBE3}" srcOrd="1" destOrd="0" presId="urn:microsoft.com/office/officeart/2005/8/layout/radial1"/>
    <dgm:cxn modelId="{7984404F-BD39-CF47-8E91-06F04FD68932}" type="presParOf" srcId="{EE838101-6B59-4843-9FF5-300E0922EBE3}" destId="{9CEDE116-EC21-B648-831E-6C1B7CB2FB53}" srcOrd="0" destOrd="0" presId="urn:microsoft.com/office/officeart/2005/8/layout/radial1"/>
    <dgm:cxn modelId="{2C3DC76A-0A1F-DA44-BC21-B3C63E401EE6}" type="presParOf" srcId="{1773FB3E-E0CF-6B43-9761-469EBCAEADBC}" destId="{CBD2E768-2043-AC40-B2DB-69BD13151226}" srcOrd="2" destOrd="0" presId="urn:microsoft.com/office/officeart/2005/8/layout/radial1"/>
    <dgm:cxn modelId="{BF7D1BF6-4832-5D4C-B794-31C073C3ABC5}" type="presParOf" srcId="{1773FB3E-E0CF-6B43-9761-469EBCAEADBC}" destId="{FDC5BF0B-61D5-7C4D-ACB1-9FC5FCCE6659}" srcOrd="3" destOrd="0" presId="urn:microsoft.com/office/officeart/2005/8/layout/radial1"/>
    <dgm:cxn modelId="{749C16BD-82EE-094F-8944-4F398A16180F}" type="presParOf" srcId="{FDC5BF0B-61D5-7C4D-ACB1-9FC5FCCE6659}" destId="{51FECBFB-B163-D04A-940A-ABD62B01FC23}" srcOrd="0" destOrd="0" presId="urn:microsoft.com/office/officeart/2005/8/layout/radial1"/>
    <dgm:cxn modelId="{65B3BC37-EDAE-C647-BB6F-AD801EFD5E6A}" type="presParOf" srcId="{1773FB3E-E0CF-6B43-9761-469EBCAEADBC}" destId="{5CA12A7E-8897-3D4C-998D-43A1C4475898}" srcOrd="4" destOrd="0" presId="urn:microsoft.com/office/officeart/2005/8/layout/radial1"/>
    <dgm:cxn modelId="{423CBF82-140B-DF44-B5ED-6A727E6E111E}" type="presParOf" srcId="{1773FB3E-E0CF-6B43-9761-469EBCAEADBC}" destId="{1E1BDE21-8A81-624A-83A3-F2C6F306DA77}" srcOrd="5" destOrd="0" presId="urn:microsoft.com/office/officeart/2005/8/layout/radial1"/>
    <dgm:cxn modelId="{F67A7468-B639-864B-ACB8-FCF95BBD8113}" type="presParOf" srcId="{1E1BDE21-8A81-624A-83A3-F2C6F306DA77}" destId="{3AE8990D-4E49-C542-B14E-DB95F04DE985}" srcOrd="0" destOrd="0" presId="urn:microsoft.com/office/officeart/2005/8/layout/radial1"/>
    <dgm:cxn modelId="{403EC16D-18B1-484F-A230-E067AA97442D}" type="presParOf" srcId="{1773FB3E-E0CF-6B43-9761-469EBCAEADBC}" destId="{00E611D0-0472-3040-8B91-0BF22E6D4B9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7920F-B328-724F-A0EE-0A5661EC7EAF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3B974B1-0B56-A147-8440-08D14E2E8B4D}">
      <dgm:prSet phldrT="[Texte]" custT="1"/>
      <dgm:spPr>
        <a:solidFill>
          <a:srgbClr val="F17D00"/>
        </a:solidFill>
      </dgm:spPr>
      <dgm:t>
        <a:bodyPr/>
        <a:lstStyle/>
        <a:p>
          <a:r>
            <a:rPr lang="fr-FR" sz="1500" b="1" dirty="0">
              <a:latin typeface="Arial" charset="0"/>
              <a:ea typeface="Arial" charset="0"/>
              <a:cs typeface="Arial" charset="0"/>
            </a:rPr>
            <a:t>Supériorité</a:t>
          </a:r>
        </a:p>
      </dgm:t>
    </dgm:pt>
    <dgm:pt modelId="{F19C334F-408C-C14D-87FD-E17095B2910A}" type="parTrans" cxnId="{39D9BB64-E558-C549-A86C-81AAA0043BF7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F0A99587-2357-7740-950E-E71663998D9D}" type="sibTrans" cxnId="{39D9BB64-E558-C549-A86C-81AAA0043BF7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A71BA071-D28F-7B47-A7D5-1202DE3F91A1}">
      <dgm:prSet phldrT="[Texte]" custT="1"/>
      <dgm:spPr>
        <a:solidFill>
          <a:srgbClr val="2C516F"/>
        </a:solidFill>
      </dgm:spPr>
      <dgm:t>
        <a:bodyPr/>
        <a:lstStyle/>
        <a:p>
          <a:r>
            <a:rPr lang="fr-FR" sz="1500" dirty="0" err="1">
              <a:latin typeface="Arial" charset="0"/>
              <a:ea typeface="Arial" charset="0"/>
              <a:cs typeface="Arial" charset="0"/>
            </a:rPr>
            <a:t>Arcangeli</a:t>
          </a:r>
          <a:endParaRPr lang="fr-FR" sz="1500" dirty="0">
            <a:latin typeface="Arial" charset="0"/>
            <a:ea typeface="Arial" charset="0"/>
            <a:cs typeface="Arial" charset="0"/>
          </a:endParaRPr>
        </a:p>
      </dgm:t>
    </dgm:pt>
    <dgm:pt modelId="{A6C49419-89F9-9A45-A9F6-5A83D6EADF6E}" type="parTrans" cxnId="{CF11A630-D755-6946-836F-60A6E3C6433A}">
      <dgm:prSet custT="1"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0ACDE18A-186E-D543-B5EE-2BDC99F67D36}" type="sibTrans" cxnId="{CF11A630-D755-6946-836F-60A6E3C6433A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3A13A10C-7AC4-B24D-9766-7E0220AFAB2D}">
      <dgm:prSet phldrT="[Texte]" custT="1"/>
      <dgm:spPr>
        <a:solidFill>
          <a:srgbClr val="5488B4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Pollack</a:t>
          </a:r>
        </a:p>
      </dgm:t>
    </dgm:pt>
    <dgm:pt modelId="{DDDF3A9A-55CD-A44D-9A78-A86692A58E55}" type="parTrans" cxnId="{283B966D-38AD-FA42-A83E-1F6E134112C6}">
      <dgm:prSet custT="1"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14CE30E0-FE23-0F46-83F3-092636201788}" type="sibTrans" cxnId="{283B966D-38AD-FA42-A83E-1F6E134112C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691E199F-71AF-424C-B0B2-BD95DD677986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Hoffman</a:t>
          </a:r>
        </a:p>
      </dgm:t>
    </dgm:pt>
    <dgm:pt modelId="{33DD5EAD-E080-4F4E-BD4C-4C1E038F547B}" type="parTrans" cxnId="{9C0C9999-8FD2-E847-ADDA-DE283F45BDFA}">
      <dgm:prSet custT="1"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A80D122F-A464-BF4C-A843-6319871500A9}" type="sibTrans" cxnId="{9C0C9999-8FD2-E847-ADDA-DE283F45BDFA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0C91C287-21E9-8C4E-A5E2-62F1CB54D7F3}">
      <dgm:prSet phldrT="[Texte]" custT="1"/>
      <dgm:spPr>
        <a:solidFill>
          <a:srgbClr val="009193"/>
        </a:solidFill>
      </dgm:spPr>
      <dgm:t>
        <a:bodyPr/>
        <a:lstStyle/>
        <a:p>
          <a:r>
            <a:rPr lang="fr-FR" sz="1500" dirty="0" err="1">
              <a:latin typeface="Arial" charset="0"/>
              <a:ea typeface="Arial" charset="0"/>
              <a:cs typeface="Arial" charset="0"/>
            </a:rPr>
            <a:t>Norkus</a:t>
          </a:r>
          <a:endParaRPr lang="fr-FR" sz="1500" dirty="0">
            <a:latin typeface="Arial" charset="0"/>
            <a:ea typeface="Arial" charset="0"/>
            <a:cs typeface="Arial" charset="0"/>
          </a:endParaRPr>
        </a:p>
      </dgm:t>
    </dgm:pt>
    <dgm:pt modelId="{2D766F4F-AE8C-3047-807E-6F14673A6EA4}" type="parTrans" cxnId="{F500C9D2-CD6E-FD48-A2CD-EF1FF07B029C}">
      <dgm:prSet custT="1"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956E5ABF-777D-B042-AA25-D750B4E52509}" type="sibTrans" cxnId="{F500C9D2-CD6E-FD48-A2CD-EF1FF07B029C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4981D24E-7345-824E-B6F8-E8616B51615D}">
      <dgm:prSet phldrT="[Texte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HYPRO</a:t>
          </a:r>
        </a:p>
      </dgm:t>
    </dgm:pt>
    <dgm:pt modelId="{23455D13-6AE3-8F43-9A55-8D1348D05C5E}" type="parTrans" cxnId="{35A13ADC-B90C-3649-9A79-678F5AA72317}">
      <dgm:prSet custT="1"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D1EA6A37-A8C4-5F41-94EE-2E290BB7D6DA}" type="sibTrans" cxnId="{35A13ADC-B90C-3649-9A79-678F5AA72317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19A052F6-75A7-3847-AEC8-51F61E64ABDB}" type="pres">
      <dgm:prSet presAssocID="{4B67920F-B328-724F-A0EE-0A5661EC7E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D276FD-E2FE-4A40-AC76-67DB2578547C}" type="pres">
      <dgm:prSet presAssocID="{E3B974B1-0B56-A147-8440-08D14E2E8B4D}" presName="centerShape" presStyleLbl="node0" presStyleIdx="0" presStyleCnt="1" custScaleX="125857" custScaleY="125857"/>
      <dgm:spPr/>
    </dgm:pt>
    <dgm:pt modelId="{51A8B11A-0138-7546-BBAA-5884D19BF12D}" type="pres">
      <dgm:prSet presAssocID="{A6C49419-89F9-9A45-A9F6-5A83D6EADF6E}" presName="Name9" presStyleLbl="parChTrans1D2" presStyleIdx="0" presStyleCnt="5"/>
      <dgm:spPr/>
    </dgm:pt>
    <dgm:pt modelId="{7A7077BB-1F9B-8A45-90A0-447672D19E6E}" type="pres">
      <dgm:prSet presAssocID="{A6C49419-89F9-9A45-A9F6-5A83D6EADF6E}" presName="connTx" presStyleLbl="parChTrans1D2" presStyleIdx="0" presStyleCnt="5"/>
      <dgm:spPr/>
    </dgm:pt>
    <dgm:pt modelId="{F30334BD-6C48-0646-866D-AD5990FF0E2B}" type="pres">
      <dgm:prSet presAssocID="{A71BA071-D28F-7B47-A7D5-1202DE3F91A1}" presName="node" presStyleLbl="node1" presStyleIdx="0" presStyleCnt="5">
        <dgm:presLayoutVars>
          <dgm:bulletEnabled val="1"/>
        </dgm:presLayoutVars>
      </dgm:prSet>
      <dgm:spPr/>
    </dgm:pt>
    <dgm:pt modelId="{E6592690-3F22-8E49-B493-CA3D4D325CF7}" type="pres">
      <dgm:prSet presAssocID="{DDDF3A9A-55CD-A44D-9A78-A86692A58E55}" presName="Name9" presStyleLbl="parChTrans1D2" presStyleIdx="1" presStyleCnt="5"/>
      <dgm:spPr/>
    </dgm:pt>
    <dgm:pt modelId="{B07D7A28-42B9-0F4B-B704-B8129ACEC9C0}" type="pres">
      <dgm:prSet presAssocID="{DDDF3A9A-55CD-A44D-9A78-A86692A58E55}" presName="connTx" presStyleLbl="parChTrans1D2" presStyleIdx="1" presStyleCnt="5"/>
      <dgm:spPr/>
    </dgm:pt>
    <dgm:pt modelId="{0B007A24-C531-2142-BBED-5345F9C3F447}" type="pres">
      <dgm:prSet presAssocID="{3A13A10C-7AC4-B24D-9766-7E0220AFAB2D}" presName="node" presStyleLbl="node1" presStyleIdx="1" presStyleCnt="5">
        <dgm:presLayoutVars>
          <dgm:bulletEnabled val="1"/>
        </dgm:presLayoutVars>
      </dgm:prSet>
      <dgm:spPr/>
    </dgm:pt>
    <dgm:pt modelId="{044D30C6-6A77-F14E-AC97-BE2ABEF9BED7}" type="pres">
      <dgm:prSet presAssocID="{33DD5EAD-E080-4F4E-BD4C-4C1E038F547B}" presName="Name9" presStyleLbl="parChTrans1D2" presStyleIdx="2" presStyleCnt="5"/>
      <dgm:spPr/>
    </dgm:pt>
    <dgm:pt modelId="{95222EFD-B206-2647-BAEF-E3D8FD9A8741}" type="pres">
      <dgm:prSet presAssocID="{33DD5EAD-E080-4F4E-BD4C-4C1E038F547B}" presName="connTx" presStyleLbl="parChTrans1D2" presStyleIdx="2" presStyleCnt="5"/>
      <dgm:spPr/>
    </dgm:pt>
    <dgm:pt modelId="{FD8DBD42-4EA0-9D4F-B9B6-DADF984B3745}" type="pres">
      <dgm:prSet presAssocID="{691E199F-71AF-424C-B0B2-BD95DD677986}" presName="node" presStyleLbl="node1" presStyleIdx="2" presStyleCnt="5">
        <dgm:presLayoutVars>
          <dgm:bulletEnabled val="1"/>
        </dgm:presLayoutVars>
      </dgm:prSet>
      <dgm:spPr/>
    </dgm:pt>
    <dgm:pt modelId="{20932C52-643C-6342-900A-D23069F62D96}" type="pres">
      <dgm:prSet presAssocID="{2D766F4F-AE8C-3047-807E-6F14673A6EA4}" presName="Name9" presStyleLbl="parChTrans1D2" presStyleIdx="3" presStyleCnt="5"/>
      <dgm:spPr/>
    </dgm:pt>
    <dgm:pt modelId="{02CE795C-E238-C749-944B-6BD19A89EA26}" type="pres">
      <dgm:prSet presAssocID="{2D766F4F-AE8C-3047-807E-6F14673A6EA4}" presName="connTx" presStyleLbl="parChTrans1D2" presStyleIdx="3" presStyleCnt="5"/>
      <dgm:spPr/>
    </dgm:pt>
    <dgm:pt modelId="{5323EA54-16C2-9945-AA23-1DE05AE2EFF4}" type="pres">
      <dgm:prSet presAssocID="{0C91C287-21E9-8C4E-A5E2-62F1CB54D7F3}" presName="node" presStyleLbl="node1" presStyleIdx="3" presStyleCnt="5">
        <dgm:presLayoutVars>
          <dgm:bulletEnabled val="1"/>
        </dgm:presLayoutVars>
      </dgm:prSet>
      <dgm:spPr/>
    </dgm:pt>
    <dgm:pt modelId="{81B4490C-299B-CA44-8F02-0C25277A9DA7}" type="pres">
      <dgm:prSet presAssocID="{23455D13-6AE3-8F43-9A55-8D1348D05C5E}" presName="Name9" presStyleLbl="parChTrans1D2" presStyleIdx="4" presStyleCnt="5"/>
      <dgm:spPr/>
    </dgm:pt>
    <dgm:pt modelId="{73FE2473-50E4-D941-9792-19043695E763}" type="pres">
      <dgm:prSet presAssocID="{23455D13-6AE3-8F43-9A55-8D1348D05C5E}" presName="connTx" presStyleLbl="parChTrans1D2" presStyleIdx="4" presStyleCnt="5"/>
      <dgm:spPr/>
    </dgm:pt>
    <dgm:pt modelId="{5B63C263-C83C-2C44-8E45-EB9B98348FE1}" type="pres">
      <dgm:prSet presAssocID="{4981D24E-7345-824E-B6F8-E8616B51615D}" presName="node" presStyleLbl="node1" presStyleIdx="4" presStyleCnt="5">
        <dgm:presLayoutVars>
          <dgm:bulletEnabled val="1"/>
        </dgm:presLayoutVars>
      </dgm:prSet>
      <dgm:spPr/>
    </dgm:pt>
  </dgm:ptLst>
  <dgm:cxnLst>
    <dgm:cxn modelId="{13F17411-5C65-D947-9950-8A1502E00CDD}" type="presOf" srcId="{E3B974B1-0B56-A147-8440-08D14E2E8B4D}" destId="{44D276FD-E2FE-4A40-AC76-67DB2578547C}" srcOrd="0" destOrd="0" presId="urn:microsoft.com/office/officeart/2005/8/layout/radial1"/>
    <dgm:cxn modelId="{CF11A630-D755-6946-836F-60A6E3C6433A}" srcId="{E3B974B1-0B56-A147-8440-08D14E2E8B4D}" destId="{A71BA071-D28F-7B47-A7D5-1202DE3F91A1}" srcOrd="0" destOrd="0" parTransId="{A6C49419-89F9-9A45-A9F6-5A83D6EADF6E}" sibTransId="{0ACDE18A-186E-D543-B5EE-2BDC99F67D36}"/>
    <dgm:cxn modelId="{9B53AA39-83F2-9F47-839C-51E33AE41E90}" type="presOf" srcId="{A6C49419-89F9-9A45-A9F6-5A83D6EADF6E}" destId="{51A8B11A-0138-7546-BBAA-5884D19BF12D}" srcOrd="0" destOrd="0" presId="urn:microsoft.com/office/officeart/2005/8/layout/radial1"/>
    <dgm:cxn modelId="{B844FD3E-C083-8441-8318-3E74F6489434}" type="presOf" srcId="{23455D13-6AE3-8F43-9A55-8D1348D05C5E}" destId="{73FE2473-50E4-D941-9792-19043695E763}" srcOrd="1" destOrd="0" presId="urn:microsoft.com/office/officeart/2005/8/layout/radial1"/>
    <dgm:cxn modelId="{AFC76C52-2F90-3340-A960-8148CD23859E}" type="presOf" srcId="{2D766F4F-AE8C-3047-807E-6F14673A6EA4}" destId="{20932C52-643C-6342-900A-D23069F62D96}" srcOrd="0" destOrd="0" presId="urn:microsoft.com/office/officeart/2005/8/layout/radial1"/>
    <dgm:cxn modelId="{39D9BB64-E558-C549-A86C-81AAA0043BF7}" srcId="{4B67920F-B328-724F-A0EE-0A5661EC7EAF}" destId="{E3B974B1-0B56-A147-8440-08D14E2E8B4D}" srcOrd="0" destOrd="0" parTransId="{F19C334F-408C-C14D-87FD-E17095B2910A}" sibTransId="{F0A99587-2357-7740-950E-E71663998D9D}"/>
    <dgm:cxn modelId="{283B966D-38AD-FA42-A83E-1F6E134112C6}" srcId="{E3B974B1-0B56-A147-8440-08D14E2E8B4D}" destId="{3A13A10C-7AC4-B24D-9766-7E0220AFAB2D}" srcOrd="1" destOrd="0" parTransId="{DDDF3A9A-55CD-A44D-9A78-A86692A58E55}" sibTransId="{14CE30E0-FE23-0F46-83F3-092636201788}"/>
    <dgm:cxn modelId="{E3F49C76-880E-9B4D-9134-04C1461E41B2}" type="presOf" srcId="{3A13A10C-7AC4-B24D-9766-7E0220AFAB2D}" destId="{0B007A24-C531-2142-BBED-5345F9C3F447}" srcOrd="0" destOrd="0" presId="urn:microsoft.com/office/officeart/2005/8/layout/radial1"/>
    <dgm:cxn modelId="{2404EA7C-6862-B542-A738-B9E1C51B7F2F}" type="presOf" srcId="{0C91C287-21E9-8C4E-A5E2-62F1CB54D7F3}" destId="{5323EA54-16C2-9945-AA23-1DE05AE2EFF4}" srcOrd="0" destOrd="0" presId="urn:microsoft.com/office/officeart/2005/8/layout/radial1"/>
    <dgm:cxn modelId="{2C070583-6537-4443-B119-45304CB88665}" type="presOf" srcId="{33DD5EAD-E080-4F4E-BD4C-4C1E038F547B}" destId="{044D30C6-6A77-F14E-AC97-BE2ABEF9BED7}" srcOrd="0" destOrd="0" presId="urn:microsoft.com/office/officeart/2005/8/layout/radial1"/>
    <dgm:cxn modelId="{1063C18C-71F2-2443-9E20-DDCA962B4B11}" type="presOf" srcId="{4B67920F-B328-724F-A0EE-0A5661EC7EAF}" destId="{19A052F6-75A7-3847-AEC8-51F61E64ABDB}" srcOrd="0" destOrd="0" presId="urn:microsoft.com/office/officeart/2005/8/layout/radial1"/>
    <dgm:cxn modelId="{9C0C9999-8FD2-E847-ADDA-DE283F45BDFA}" srcId="{E3B974B1-0B56-A147-8440-08D14E2E8B4D}" destId="{691E199F-71AF-424C-B0B2-BD95DD677986}" srcOrd="2" destOrd="0" parTransId="{33DD5EAD-E080-4F4E-BD4C-4C1E038F547B}" sibTransId="{A80D122F-A464-BF4C-A843-6319871500A9}"/>
    <dgm:cxn modelId="{950387A5-B618-3342-ACD7-2E1AD0698B97}" type="presOf" srcId="{DDDF3A9A-55CD-A44D-9A78-A86692A58E55}" destId="{B07D7A28-42B9-0F4B-B704-B8129ACEC9C0}" srcOrd="1" destOrd="0" presId="urn:microsoft.com/office/officeart/2005/8/layout/radial1"/>
    <dgm:cxn modelId="{D5751BB4-A085-7043-83A4-D650F2873A96}" type="presOf" srcId="{A71BA071-D28F-7B47-A7D5-1202DE3F91A1}" destId="{F30334BD-6C48-0646-866D-AD5990FF0E2B}" srcOrd="0" destOrd="0" presId="urn:microsoft.com/office/officeart/2005/8/layout/radial1"/>
    <dgm:cxn modelId="{8F007CBA-7B45-DA41-B95F-CFBF8961EE6B}" type="presOf" srcId="{23455D13-6AE3-8F43-9A55-8D1348D05C5E}" destId="{81B4490C-299B-CA44-8F02-0C25277A9DA7}" srcOrd="0" destOrd="0" presId="urn:microsoft.com/office/officeart/2005/8/layout/radial1"/>
    <dgm:cxn modelId="{15A2B0CD-66A2-4843-A1D0-A9E0B3F77840}" type="presOf" srcId="{4981D24E-7345-824E-B6F8-E8616B51615D}" destId="{5B63C263-C83C-2C44-8E45-EB9B98348FE1}" srcOrd="0" destOrd="0" presId="urn:microsoft.com/office/officeart/2005/8/layout/radial1"/>
    <dgm:cxn modelId="{F71C10CF-1BD7-B642-9957-4807595DE24A}" type="presOf" srcId="{A6C49419-89F9-9A45-A9F6-5A83D6EADF6E}" destId="{7A7077BB-1F9B-8A45-90A0-447672D19E6E}" srcOrd="1" destOrd="0" presId="urn:microsoft.com/office/officeart/2005/8/layout/radial1"/>
    <dgm:cxn modelId="{F500C9D2-CD6E-FD48-A2CD-EF1FF07B029C}" srcId="{E3B974B1-0B56-A147-8440-08D14E2E8B4D}" destId="{0C91C287-21E9-8C4E-A5E2-62F1CB54D7F3}" srcOrd="3" destOrd="0" parTransId="{2D766F4F-AE8C-3047-807E-6F14673A6EA4}" sibTransId="{956E5ABF-777D-B042-AA25-D750B4E52509}"/>
    <dgm:cxn modelId="{E2EA82D3-DF9F-F449-B915-5A8ADAE96EA0}" type="presOf" srcId="{691E199F-71AF-424C-B0B2-BD95DD677986}" destId="{FD8DBD42-4EA0-9D4F-B9B6-DADF984B3745}" srcOrd="0" destOrd="0" presId="urn:microsoft.com/office/officeart/2005/8/layout/radial1"/>
    <dgm:cxn modelId="{35A13ADC-B90C-3649-9A79-678F5AA72317}" srcId="{E3B974B1-0B56-A147-8440-08D14E2E8B4D}" destId="{4981D24E-7345-824E-B6F8-E8616B51615D}" srcOrd="4" destOrd="0" parTransId="{23455D13-6AE3-8F43-9A55-8D1348D05C5E}" sibTransId="{D1EA6A37-A8C4-5F41-94EE-2E290BB7D6DA}"/>
    <dgm:cxn modelId="{680065E0-7B27-3A4D-98FE-2C13C2D1177C}" type="presOf" srcId="{2D766F4F-AE8C-3047-807E-6F14673A6EA4}" destId="{02CE795C-E238-C749-944B-6BD19A89EA26}" srcOrd="1" destOrd="0" presId="urn:microsoft.com/office/officeart/2005/8/layout/radial1"/>
    <dgm:cxn modelId="{C22CA8E2-81B7-5A4C-8538-83FC324DC175}" type="presOf" srcId="{33DD5EAD-E080-4F4E-BD4C-4C1E038F547B}" destId="{95222EFD-B206-2647-BAEF-E3D8FD9A8741}" srcOrd="1" destOrd="0" presId="urn:microsoft.com/office/officeart/2005/8/layout/radial1"/>
    <dgm:cxn modelId="{67CEB7F0-5293-0E41-9731-D9D4CE0AD7A5}" type="presOf" srcId="{DDDF3A9A-55CD-A44D-9A78-A86692A58E55}" destId="{E6592690-3F22-8E49-B493-CA3D4D325CF7}" srcOrd="0" destOrd="0" presId="urn:microsoft.com/office/officeart/2005/8/layout/radial1"/>
    <dgm:cxn modelId="{323A5BA5-8ADC-174E-B6CB-57A17A2D49DE}" type="presParOf" srcId="{19A052F6-75A7-3847-AEC8-51F61E64ABDB}" destId="{44D276FD-E2FE-4A40-AC76-67DB2578547C}" srcOrd="0" destOrd="0" presId="urn:microsoft.com/office/officeart/2005/8/layout/radial1"/>
    <dgm:cxn modelId="{7384B97D-0832-D547-8DB7-9951D5E4633F}" type="presParOf" srcId="{19A052F6-75A7-3847-AEC8-51F61E64ABDB}" destId="{51A8B11A-0138-7546-BBAA-5884D19BF12D}" srcOrd="1" destOrd="0" presId="urn:microsoft.com/office/officeart/2005/8/layout/radial1"/>
    <dgm:cxn modelId="{4E0FA1EA-D2A9-1740-AD95-0E319400746E}" type="presParOf" srcId="{51A8B11A-0138-7546-BBAA-5884D19BF12D}" destId="{7A7077BB-1F9B-8A45-90A0-447672D19E6E}" srcOrd="0" destOrd="0" presId="urn:microsoft.com/office/officeart/2005/8/layout/radial1"/>
    <dgm:cxn modelId="{CB0BCA08-BD42-A04E-9A08-15ADB5CC0361}" type="presParOf" srcId="{19A052F6-75A7-3847-AEC8-51F61E64ABDB}" destId="{F30334BD-6C48-0646-866D-AD5990FF0E2B}" srcOrd="2" destOrd="0" presId="urn:microsoft.com/office/officeart/2005/8/layout/radial1"/>
    <dgm:cxn modelId="{FF9EBF65-65A7-3941-A72B-AAB1EA053DB2}" type="presParOf" srcId="{19A052F6-75A7-3847-AEC8-51F61E64ABDB}" destId="{E6592690-3F22-8E49-B493-CA3D4D325CF7}" srcOrd="3" destOrd="0" presId="urn:microsoft.com/office/officeart/2005/8/layout/radial1"/>
    <dgm:cxn modelId="{3FE99948-E816-EC45-94A7-5B6A47E8BC0B}" type="presParOf" srcId="{E6592690-3F22-8E49-B493-CA3D4D325CF7}" destId="{B07D7A28-42B9-0F4B-B704-B8129ACEC9C0}" srcOrd="0" destOrd="0" presId="urn:microsoft.com/office/officeart/2005/8/layout/radial1"/>
    <dgm:cxn modelId="{CACA0A4F-8CBD-7948-A574-372EE77E6F38}" type="presParOf" srcId="{19A052F6-75A7-3847-AEC8-51F61E64ABDB}" destId="{0B007A24-C531-2142-BBED-5345F9C3F447}" srcOrd="4" destOrd="0" presId="urn:microsoft.com/office/officeart/2005/8/layout/radial1"/>
    <dgm:cxn modelId="{6AEF9066-6B36-8949-8466-E194ED5DA5DC}" type="presParOf" srcId="{19A052F6-75A7-3847-AEC8-51F61E64ABDB}" destId="{044D30C6-6A77-F14E-AC97-BE2ABEF9BED7}" srcOrd="5" destOrd="0" presId="urn:microsoft.com/office/officeart/2005/8/layout/radial1"/>
    <dgm:cxn modelId="{04A99121-1306-F94D-86E0-808083858B8B}" type="presParOf" srcId="{044D30C6-6A77-F14E-AC97-BE2ABEF9BED7}" destId="{95222EFD-B206-2647-BAEF-E3D8FD9A8741}" srcOrd="0" destOrd="0" presId="urn:microsoft.com/office/officeart/2005/8/layout/radial1"/>
    <dgm:cxn modelId="{522230CB-BE97-CC42-BB8E-714FD0A79BB7}" type="presParOf" srcId="{19A052F6-75A7-3847-AEC8-51F61E64ABDB}" destId="{FD8DBD42-4EA0-9D4F-B9B6-DADF984B3745}" srcOrd="6" destOrd="0" presId="urn:microsoft.com/office/officeart/2005/8/layout/radial1"/>
    <dgm:cxn modelId="{F51E32AE-4F56-3B45-ACEB-0F2553A00525}" type="presParOf" srcId="{19A052F6-75A7-3847-AEC8-51F61E64ABDB}" destId="{20932C52-643C-6342-900A-D23069F62D96}" srcOrd="7" destOrd="0" presId="urn:microsoft.com/office/officeart/2005/8/layout/radial1"/>
    <dgm:cxn modelId="{3C798B28-1B39-A84B-9E84-F914059D0FA9}" type="presParOf" srcId="{20932C52-643C-6342-900A-D23069F62D96}" destId="{02CE795C-E238-C749-944B-6BD19A89EA26}" srcOrd="0" destOrd="0" presId="urn:microsoft.com/office/officeart/2005/8/layout/radial1"/>
    <dgm:cxn modelId="{B42833CB-A1E1-0A4A-AD9C-1CB642E89282}" type="presParOf" srcId="{19A052F6-75A7-3847-AEC8-51F61E64ABDB}" destId="{5323EA54-16C2-9945-AA23-1DE05AE2EFF4}" srcOrd="8" destOrd="0" presId="urn:microsoft.com/office/officeart/2005/8/layout/radial1"/>
    <dgm:cxn modelId="{EA8FAD7E-6AEE-6B49-AA65-93C60BA91212}" type="presParOf" srcId="{19A052F6-75A7-3847-AEC8-51F61E64ABDB}" destId="{81B4490C-299B-CA44-8F02-0C25277A9DA7}" srcOrd="9" destOrd="0" presId="urn:microsoft.com/office/officeart/2005/8/layout/radial1"/>
    <dgm:cxn modelId="{638EDD6F-7D54-FA45-A418-FD86497CCC9C}" type="presParOf" srcId="{81B4490C-299B-CA44-8F02-0C25277A9DA7}" destId="{73FE2473-50E4-D941-9792-19043695E763}" srcOrd="0" destOrd="0" presId="urn:microsoft.com/office/officeart/2005/8/layout/radial1"/>
    <dgm:cxn modelId="{A79893F9-1787-F04A-BD2F-1541AE9DC6EB}" type="presParOf" srcId="{19A052F6-75A7-3847-AEC8-51F61E64ABDB}" destId="{5B63C263-C83C-2C44-8E45-EB9B98348FE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BC3DD0-9B82-0449-B2FD-905603D1CA46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8F96AA8-764A-034C-8F2E-0746FABBA69D}">
      <dgm:prSet phldrT="[Texte]" custT="1"/>
      <dgm:spPr>
        <a:solidFill>
          <a:srgbClr val="F17D00"/>
        </a:solidFill>
      </dgm:spPr>
      <dgm:t>
        <a:bodyPr/>
        <a:lstStyle/>
        <a:p>
          <a:r>
            <a:rPr lang="fr-FR" sz="1500" b="1" dirty="0">
              <a:latin typeface="Arial" charset="0"/>
              <a:ea typeface="Arial" charset="0"/>
              <a:cs typeface="Arial" charset="0"/>
            </a:rPr>
            <a:t>Non-infériorité</a:t>
          </a:r>
        </a:p>
      </dgm:t>
    </dgm:pt>
    <dgm:pt modelId="{3D8F8346-E129-8840-A788-4607732081F4}" type="parTrans" cxnId="{C6A2321F-1AA1-2948-87DF-ADF0B364F59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62B6F996-9949-F74E-9E6C-91DDD98519EF}" type="sibTrans" cxnId="{C6A2321F-1AA1-2948-87DF-ADF0B364F59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9B83746C-21BF-5347-B3CC-F270F75B9A08}">
      <dgm:prSet phldrT="[Texte]" custT="1"/>
      <dgm:spPr>
        <a:solidFill>
          <a:srgbClr val="2C516F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RTOG 0415</a:t>
          </a:r>
        </a:p>
      </dgm:t>
    </dgm:pt>
    <dgm:pt modelId="{6CCFFD5E-0997-D649-8A7E-C9F4387BE10E}" type="parTrans" cxnId="{13031FD4-3694-444D-B3DC-B8B8314999AB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37934869-7EFE-7444-822D-9AB5DF44AB00}" type="sibTrans" cxnId="{13031FD4-3694-444D-B3DC-B8B8314999AB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5E9429BA-BBBB-D54D-BA17-86EC8C25B38D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CHHIP</a:t>
          </a:r>
        </a:p>
      </dgm:t>
    </dgm:pt>
    <dgm:pt modelId="{3D25FB09-4BB4-C24E-8B91-77B94DB66E32}" type="parTrans" cxnId="{FCEEA91D-6658-7F48-9406-8B2DA0F96DA8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B161718E-2F95-2242-B3DB-CD2EBE83EED0}" type="sibTrans" cxnId="{FCEEA91D-6658-7F48-9406-8B2DA0F96DA8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F533A0C3-D2B2-4445-A14D-2C9FB561F9CD}">
      <dgm:prSet phldrT="[Texte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PROFIT</a:t>
          </a:r>
        </a:p>
      </dgm:t>
    </dgm:pt>
    <dgm:pt modelId="{BBECFEFC-2E19-AB46-ACA9-DEF930AF4559}" type="parTrans" cxnId="{8CB7FAAF-D364-F74E-B865-CABCAD8DE38D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B65C7895-FC0D-6347-ADEF-996E9DBAE132}" type="sibTrans" cxnId="{8CB7FAAF-D364-F74E-B865-CABCAD8DE38D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1773FB3E-E0CF-6B43-9761-469EBCAEADBC}" type="pres">
      <dgm:prSet presAssocID="{6DBC3DD0-9B82-0449-B2FD-905603D1CA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ABC246-20FB-4B4D-BC7F-2242266F7DDB}" type="pres">
      <dgm:prSet presAssocID="{58F96AA8-764A-034C-8F2E-0746FABBA69D}" presName="centerShape" presStyleLbl="node0" presStyleIdx="0" presStyleCnt="1" custScaleX="117964" custScaleY="117964"/>
      <dgm:spPr/>
    </dgm:pt>
    <dgm:pt modelId="{EE838101-6B59-4843-9FF5-300E0922EBE3}" type="pres">
      <dgm:prSet presAssocID="{6CCFFD5E-0997-D649-8A7E-C9F4387BE10E}" presName="Name9" presStyleLbl="parChTrans1D2" presStyleIdx="0" presStyleCnt="3"/>
      <dgm:spPr/>
    </dgm:pt>
    <dgm:pt modelId="{9CEDE116-EC21-B648-831E-6C1B7CB2FB53}" type="pres">
      <dgm:prSet presAssocID="{6CCFFD5E-0997-D649-8A7E-C9F4387BE10E}" presName="connTx" presStyleLbl="parChTrans1D2" presStyleIdx="0" presStyleCnt="3"/>
      <dgm:spPr/>
    </dgm:pt>
    <dgm:pt modelId="{CBD2E768-2043-AC40-B2DB-69BD13151226}" type="pres">
      <dgm:prSet presAssocID="{9B83746C-21BF-5347-B3CC-F270F75B9A08}" presName="node" presStyleLbl="node1" presStyleIdx="0" presStyleCnt="3">
        <dgm:presLayoutVars>
          <dgm:bulletEnabled val="1"/>
        </dgm:presLayoutVars>
      </dgm:prSet>
      <dgm:spPr/>
    </dgm:pt>
    <dgm:pt modelId="{FDC5BF0B-61D5-7C4D-ACB1-9FC5FCCE6659}" type="pres">
      <dgm:prSet presAssocID="{3D25FB09-4BB4-C24E-8B91-77B94DB66E32}" presName="Name9" presStyleLbl="parChTrans1D2" presStyleIdx="1" presStyleCnt="3"/>
      <dgm:spPr/>
    </dgm:pt>
    <dgm:pt modelId="{51FECBFB-B163-D04A-940A-ABD62B01FC23}" type="pres">
      <dgm:prSet presAssocID="{3D25FB09-4BB4-C24E-8B91-77B94DB66E32}" presName="connTx" presStyleLbl="parChTrans1D2" presStyleIdx="1" presStyleCnt="3"/>
      <dgm:spPr/>
    </dgm:pt>
    <dgm:pt modelId="{5CA12A7E-8897-3D4C-998D-43A1C4475898}" type="pres">
      <dgm:prSet presAssocID="{5E9429BA-BBBB-D54D-BA17-86EC8C25B38D}" presName="node" presStyleLbl="node1" presStyleIdx="1" presStyleCnt="3">
        <dgm:presLayoutVars>
          <dgm:bulletEnabled val="1"/>
        </dgm:presLayoutVars>
      </dgm:prSet>
      <dgm:spPr/>
    </dgm:pt>
    <dgm:pt modelId="{1E1BDE21-8A81-624A-83A3-F2C6F306DA77}" type="pres">
      <dgm:prSet presAssocID="{BBECFEFC-2E19-AB46-ACA9-DEF930AF4559}" presName="Name9" presStyleLbl="parChTrans1D2" presStyleIdx="2" presStyleCnt="3"/>
      <dgm:spPr/>
    </dgm:pt>
    <dgm:pt modelId="{3AE8990D-4E49-C542-B14E-DB95F04DE985}" type="pres">
      <dgm:prSet presAssocID="{BBECFEFC-2E19-AB46-ACA9-DEF930AF4559}" presName="connTx" presStyleLbl="parChTrans1D2" presStyleIdx="2" presStyleCnt="3"/>
      <dgm:spPr/>
    </dgm:pt>
    <dgm:pt modelId="{00E611D0-0472-3040-8B91-0BF22E6D4B9F}" type="pres">
      <dgm:prSet presAssocID="{F533A0C3-D2B2-4445-A14D-2C9FB561F9CD}" presName="node" presStyleLbl="node1" presStyleIdx="2" presStyleCnt="3">
        <dgm:presLayoutVars>
          <dgm:bulletEnabled val="1"/>
        </dgm:presLayoutVars>
      </dgm:prSet>
      <dgm:spPr/>
    </dgm:pt>
  </dgm:ptLst>
  <dgm:cxnLst>
    <dgm:cxn modelId="{8ADDDF03-4397-DA41-AB7C-A50FE443C073}" type="presOf" srcId="{BBECFEFC-2E19-AB46-ACA9-DEF930AF4559}" destId="{1E1BDE21-8A81-624A-83A3-F2C6F306DA77}" srcOrd="0" destOrd="0" presId="urn:microsoft.com/office/officeart/2005/8/layout/radial1"/>
    <dgm:cxn modelId="{FCEEA91D-6658-7F48-9406-8B2DA0F96DA8}" srcId="{58F96AA8-764A-034C-8F2E-0746FABBA69D}" destId="{5E9429BA-BBBB-D54D-BA17-86EC8C25B38D}" srcOrd="1" destOrd="0" parTransId="{3D25FB09-4BB4-C24E-8B91-77B94DB66E32}" sibTransId="{B161718E-2F95-2242-B3DB-CD2EBE83EED0}"/>
    <dgm:cxn modelId="{C6A2321F-1AA1-2948-87DF-ADF0B364F596}" srcId="{6DBC3DD0-9B82-0449-B2FD-905603D1CA46}" destId="{58F96AA8-764A-034C-8F2E-0746FABBA69D}" srcOrd="0" destOrd="0" parTransId="{3D8F8346-E129-8840-A788-4607732081F4}" sibTransId="{62B6F996-9949-F74E-9E6C-91DDD98519EF}"/>
    <dgm:cxn modelId="{6C818B3D-E3D2-614C-86BE-B9601CE73998}" type="presOf" srcId="{58F96AA8-764A-034C-8F2E-0746FABBA69D}" destId="{7BABC246-20FB-4B4D-BC7F-2242266F7DDB}" srcOrd="0" destOrd="0" presId="urn:microsoft.com/office/officeart/2005/8/layout/radial1"/>
    <dgm:cxn modelId="{CB971391-A42F-7E46-9A70-8C1F91C2C62F}" type="presOf" srcId="{5E9429BA-BBBB-D54D-BA17-86EC8C25B38D}" destId="{5CA12A7E-8897-3D4C-998D-43A1C4475898}" srcOrd="0" destOrd="0" presId="urn:microsoft.com/office/officeart/2005/8/layout/radial1"/>
    <dgm:cxn modelId="{85FDF297-F6EE-FE4D-8D7A-CDF08E794B77}" type="presOf" srcId="{6CCFFD5E-0997-D649-8A7E-C9F4387BE10E}" destId="{EE838101-6B59-4843-9FF5-300E0922EBE3}" srcOrd="0" destOrd="0" presId="urn:microsoft.com/office/officeart/2005/8/layout/radial1"/>
    <dgm:cxn modelId="{E770669D-E214-554F-9CEF-B0F8961EF3F5}" type="presOf" srcId="{F533A0C3-D2B2-4445-A14D-2C9FB561F9CD}" destId="{00E611D0-0472-3040-8B91-0BF22E6D4B9F}" srcOrd="0" destOrd="0" presId="urn:microsoft.com/office/officeart/2005/8/layout/radial1"/>
    <dgm:cxn modelId="{8CB7FAAF-D364-F74E-B865-CABCAD8DE38D}" srcId="{58F96AA8-764A-034C-8F2E-0746FABBA69D}" destId="{F533A0C3-D2B2-4445-A14D-2C9FB561F9CD}" srcOrd="2" destOrd="0" parTransId="{BBECFEFC-2E19-AB46-ACA9-DEF930AF4559}" sibTransId="{B65C7895-FC0D-6347-ADEF-996E9DBAE132}"/>
    <dgm:cxn modelId="{7382E1C1-6D07-D840-8434-07FF7ABF36E7}" type="presOf" srcId="{BBECFEFC-2E19-AB46-ACA9-DEF930AF4559}" destId="{3AE8990D-4E49-C542-B14E-DB95F04DE985}" srcOrd="1" destOrd="0" presId="urn:microsoft.com/office/officeart/2005/8/layout/radial1"/>
    <dgm:cxn modelId="{EF920EC4-0BCB-D34B-AF5A-3B92D877A66D}" type="presOf" srcId="{6CCFFD5E-0997-D649-8A7E-C9F4387BE10E}" destId="{9CEDE116-EC21-B648-831E-6C1B7CB2FB53}" srcOrd="1" destOrd="0" presId="urn:microsoft.com/office/officeart/2005/8/layout/radial1"/>
    <dgm:cxn modelId="{E93BF3D0-89F4-034D-8CFE-9C1380158A27}" type="presOf" srcId="{3D25FB09-4BB4-C24E-8B91-77B94DB66E32}" destId="{FDC5BF0B-61D5-7C4D-ACB1-9FC5FCCE6659}" srcOrd="0" destOrd="0" presId="urn:microsoft.com/office/officeart/2005/8/layout/radial1"/>
    <dgm:cxn modelId="{13031FD4-3694-444D-B3DC-B8B8314999AB}" srcId="{58F96AA8-764A-034C-8F2E-0746FABBA69D}" destId="{9B83746C-21BF-5347-B3CC-F270F75B9A08}" srcOrd="0" destOrd="0" parTransId="{6CCFFD5E-0997-D649-8A7E-C9F4387BE10E}" sibTransId="{37934869-7EFE-7444-822D-9AB5DF44AB00}"/>
    <dgm:cxn modelId="{416EAEF5-A1D1-9E40-985E-8E2A11FCDF9C}" type="presOf" srcId="{3D25FB09-4BB4-C24E-8B91-77B94DB66E32}" destId="{51FECBFB-B163-D04A-940A-ABD62B01FC23}" srcOrd="1" destOrd="0" presId="urn:microsoft.com/office/officeart/2005/8/layout/radial1"/>
    <dgm:cxn modelId="{619D74FB-4400-F247-910D-A9CD08685B12}" type="presOf" srcId="{6DBC3DD0-9B82-0449-B2FD-905603D1CA46}" destId="{1773FB3E-E0CF-6B43-9761-469EBCAEADBC}" srcOrd="0" destOrd="0" presId="urn:microsoft.com/office/officeart/2005/8/layout/radial1"/>
    <dgm:cxn modelId="{EA6FD5FE-6CF2-2E44-9148-61101036B3E3}" type="presOf" srcId="{9B83746C-21BF-5347-B3CC-F270F75B9A08}" destId="{CBD2E768-2043-AC40-B2DB-69BD13151226}" srcOrd="0" destOrd="0" presId="urn:microsoft.com/office/officeart/2005/8/layout/radial1"/>
    <dgm:cxn modelId="{AE670E28-22EE-5046-A804-2B0A81A815E3}" type="presParOf" srcId="{1773FB3E-E0CF-6B43-9761-469EBCAEADBC}" destId="{7BABC246-20FB-4B4D-BC7F-2242266F7DDB}" srcOrd="0" destOrd="0" presId="urn:microsoft.com/office/officeart/2005/8/layout/radial1"/>
    <dgm:cxn modelId="{76E7A134-79CB-5040-B704-756BFAF53531}" type="presParOf" srcId="{1773FB3E-E0CF-6B43-9761-469EBCAEADBC}" destId="{EE838101-6B59-4843-9FF5-300E0922EBE3}" srcOrd="1" destOrd="0" presId="urn:microsoft.com/office/officeart/2005/8/layout/radial1"/>
    <dgm:cxn modelId="{1B71113E-A0F3-C540-9AF9-27600A98C856}" type="presParOf" srcId="{EE838101-6B59-4843-9FF5-300E0922EBE3}" destId="{9CEDE116-EC21-B648-831E-6C1B7CB2FB53}" srcOrd="0" destOrd="0" presId="urn:microsoft.com/office/officeart/2005/8/layout/radial1"/>
    <dgm:cxn modelId="{ADB26174-3936-C344-BE8D-C7121F1BAA6D}" type="presParOf" srcId="{1773FB3E-E0CF-6B43-9761-469EBCAEADBC}" destId="{CBD2E768-2043-AC40-B2DB-69BD13151226}" srcOrd="2" destOrd="0" presId="urn:microsoft.com/office/officeart/2005/8/layout/radial1"/>
    <dgm:cxn modelId="{80B1BDCA-5440-1441-82B7-EC2AAC06B7EF}" type="presParOf" srcId="{1773FB3E-E0CF-6B43-9761-469EBCAEADBC}" destId="{FDC5BF0B-61D5-7C4D-ACB1-9FC5FCCE6659}" srcOrd="3" destOrd="0" presId="urn:microsoft.com/office/officeart/2005/8/layout/radial1"/>
    <dgm:cxn modelId="{BF12B3BF-0C1B-F242-B29B-0EE6B070A111}" type="presParOf" srcId="{FDC5BF0B-61D5-7C4D-ACB1-9FC5FCCE6659}" destId="{51FECBFB-B163-D04A-940A-ABD62B01FC23}" srcOrd="0" destOrd="0" presId="urn:microsoft.com/office/officeart/2005/8/layout/radial1"/>
    <dgm:cxn modelId="{0FC27F63-620C-6340-83A1-F3A9B36868F3}" type="presParOf" srcId="{1773FB3E-E0CF-6B43-9761-469EBCAEADBC}" destId="{5CA12A7E-8897-3D4C-998D-43A1C4475898}" srcOrd="4" destOrd="0" presId="urn:microsoft.com/office/officeart/2005/8/layout/radial1"/>
    <dgm:cxn modelId="{1F0C9E98-DDA8-1A4B-B54C-E0B7D5DBE610}" type="presParOf" srcId="{1773FB3E-E0CF-6B43-9761-469EBCAEADBC}" destId="{1E1BDE21-8A81-624A-83A3-F2C6F306DA77}" srcOrd="5" destOrd="0" presId="urn:microsoft.com/office/officeart/2005/8/layout/radial1"/>
    <dgm:cxn modelId="{AAFD79D6-9721-034F-AB2A-540F2011C6FE}" type="presParOf" srcId="{1E1BDE21-8A81-624A-83A3-F2C6F306DA77}" destId="{3AE8990D-4E49-C542-B14E-DB95F04DE985}" srcOrd="0" destOrd="0" presId="urn:microsoft.com/office/officeart/2005/8/layout/radial1"/>
    <dgm:cxn modelId="{F17C6A2A-F967-CF4A-95CE-C1A20F2E0331}" type="presParOf" srcId="{1773FB3E-E0CF-6B43-9761-469EBCAEADBC}" destId="{00E611D0-0472-3040-8B91-0BF22E6D4B9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BC3DD0-9B82-0449-B2FD-905603D1CA46}" type="doc">
      <dgm:prSet loTypeId="urn:microsoft.com/office/officeart/2005/8/layout/radial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8F96AA8-764A-034C-8F2E-0746FABBA69D}">
      <dgm:prSet phldrT="[Texte]" custT="1"/>
      <dgm:spPr>
        <a:solidFill>
          <a:srgbClr val="F17D00"/>
        </a:solidFill>
      </dgm:spPr>
      <dgm:t>
        <a:bodyPr/>
        <a:lstStyle/>
        <a:p>
          <a:r>
            <a:rPr lang="fr-FR" sz="1500" b="1" dirty="0">
              <a:latin typeface="Arial" charset="0"/>
              <a:ea typeface="Arial" charset="0"/>
              <a:cs typeface="Arial" charset="0"/>
            </a:rPr>
            <a:t>Non-infériorité</a:t>
          </a:r>
        </a:p>
      </dgm:t>
    </dgm:pt>
    <dgm:pt modelId="{3D8F8346-E129-8840-A788-4607732081F4}" type="parTrans" cxnId="{C6A2321F-1AA1-2948-87DF-ADF0B364F59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62B6F996-9949-F74E-9E6C-91DDD98519EF}" type="sibTrans" cxnId="{C6A2321F-1AA1-2948-87DF-ADF0B364F596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9B83746C-21BF-5347-B3CC-F270F75B9A08}">
      <dgm:prSet phldrT="[Texte]" custT="1"/>
      <dgm:spPr>
        <a:solidFill>
          <a:srgbClr val="2C516F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RTOG 0415</a:t>
          </a:r>
        </a:p>
      </dgm:t>
    </dgm:pt>
    <dgm:pt modelId="{6CCFFD5E-0997-D649-8A7E-C9F4387BE10E}" type="parTrans" cxnId="{13031FD4-3694-444D-B3DC-B8B8314999AB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37934869-7EFE-7444-822D-9AB5DF44AB00}" type="sibTrans" cxnId="{13031FD4-3694-444D-B3DC-B8B8314999AB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5E9429BA-BBBB-D54D-BA17-86EC8C25B38D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CHHIP</a:t>
          </a:r>
        </a:p>
      </dgm:t>
    </dgm:pt>
    <dgm:pt modelId="{3D25FB09-4BB4-C24E-8B91-77B94DB66E32}" type="parTrans" cxnId="{FCEEA91D-6658-7F48-9406-8B2DA0F96DA8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B161718E-2F95-2242-B3DB-CD2EBE83EED0}" type="sibTrans" cxnId="{FCEEA91D-6658-7F48-9406-8B2DA0F96DA8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F533A0C3-D2B2-4445-A14D-2C9FB561F9CD}">
      <dgm:prSet phldrT="[Texte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fr-FR" sz="1500" dirty="0">
              <a:latin typeface="Arial" charset="0"/>
              <a:ea typeface="Arial" charset="0"/>
              <a:cs typeface="Arial" charset="0"/>
            </a:rPr>
            <a:t>PROFIT</a:t>
          </a:r>
        </a:p>
      </dgm:t>
    </dgm:pt>
    <dgm:pt modelId="{BBECFEFC-2E19-AB46-ACA9-DEF930AF4559}" type="parTrans" cxnId="{8CB7FAAF-D364-F74E-B865-CABCAD8DE38D}">
      <dgm:prSet custT="1"/>
      <dgm:spPr>
        <a:ln>
          <a:solidFill>
            <a:srgbClr val="F17D00"/>
          </a:solidFill>
        </a:ln>
      </dgm:spPr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B65C7895-FC0D-6347-ADEF-996E9DBAE132}" type="sibTrans" cxnId="{8CB7FAAF-D364-F74E-B865-CABCAD8DE38D}">
      <dgm:prSet/>
      <dgm:spPr/>
      <dgm:t>
        <a:bodyPr/>
        <a:lstStyle/>
        <a:p>
          <a:endParaRPr lang="fr-FR" sz="1500">
            <a:latin typeface="Arial" charset="0"/>
            <a:ea typeface="Arial" charset="0"/>
            <a:cs typeface="Arial" charset="0"/>
          </a:endParaRPr>
        </a:p>
      </dgm:t>
    </dgm:pt>
    <dgm:pt modelId="{1773FB3E-E0CF-6B43-9761-469EBCAEADBC}" type="pres">
      <dgm:prSet presAssocID="{6DBC3DD0-9B82-0449-B2FD-905603D1CA4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ABC246-20FB-4B4D-BC7F-2242266F7DDB}" type="pres">
      <dgm:prSet presAssocID="{58F96AA8-764A-034C-8F2E-0746FABBA69D}" presName="centerShape" presStyleLbl="node0" presStyleIdx="0" presStyleCnt="1" custScaleX="117964" custScaleY="117964"/>
      <dgm:spPr/>
    </dgm:pt>
    <dgm:pt modelId="{EE838101-6B59-4843-9FF5-300E0922EBE3}" type="pres">
      <dgm:prSet presAssocID="{6CCFFD5E-0997-D649-8A7E-C9F4387BE10E}" presName="Name9" presStyleLbl="parChTrans1D2" presStyleIdx="0" presStyleCnt="3"/>
      <dgm:spPr/>
    </dgm:pt>
    <dgm:pt modelId="{9CEDE116-EC21-B648-831E-6C1B7CB2FB53}" type="pres">
      <dgm:prSet presAssocID="{6CCFFD5E-0997-D649-8A7E-C9F4387BE10E}" presName="connTx" presStyleLbl="parChTrans1D2" presStyleIdx="0" presStyleCnt="3"/>
      <dgm:spPr/>
    </dgm:pt>
    <dgm:pt modelId="{CBD2E768-2043-AC40-B2DB-69BD13151226}" type="pres">
      <dgm:prSet presAssocID="{9B83746C-21BF-5347-B3CC-F270F75B9A08}" presName="node" presStyleLbl="node1" presStyleIdx="0" presStyleCnt="3">
        <dgm:presLayoutVars>
          <dgm:bulletEnabled val="1"/>
        </dgm:presLayoutVars>
      </dgm:prSet>
      <dgm:spPr/>
    </dgm:pt>
    <dgm:pt modelId="{FDC5BF0B-61D5-7C4D-ACB1-9FC5FCCE6659}" type="pres">
      <dgm:prSet presAssocID="{3D25FB09-4BB4-C24E-8B91-77B94DB66E32}" presName="Name9" presStyleLbl="parChTrans1D2" presStyleIdx="1" presStyleCnt="3"/>
      <dgm:spPr/>
    </dgm:pt>
    <dgm:pt modelId="{51FECBFB-B163-D04A-940A-ABD62B01FC23}" type="pres">
      <dgm:prSet presAssocID="{3D25FB09-4BB4-C24E-8B91-77B94DB66E32}" presName="connTx" presStyleLbl="parChTrans1D2" presStyleIdx="1" presStyleCnt="3"/>
      <dgm:spPr/>
    </dgm:pt>
    <dgm:pt modelId="{5CA12A7E-8897-3D4C-998D-43A1C4475898}" type="pres">
      <dgm:prSet presAssocID="{5E9429BA-BBBB-D54D-BA17-86EC8C25B38D}" presName="node" presStyleLbl="node1" presStyleIdx="1" presStyleCnt="3">
        <dgm:presLayoutVars>
          <dgm:bulletEnabled val="1"/>
        </dgm:presLayoutVars>
      </dgm:prSet>
      <dgm:spPr/>
    </dgm:pt>
    <dgm:pt modelId="{1E1BDE21-8A81-624A-83A3-F2C6F306DA77}" type="pres">
      <dgm:prSet presAssocID="{BBECFEFC-2E19-AB46-ACA9-DEF930AF4559}" presName="Name9" presStyleLbl="parChTrans1D2" presStyleIdx="2" presStyleCnt="3"/>
      <dgm:spPr/>
    </dgm:pt>
    <dgm:pt modelId="{3AE8990D-4E49-C542-B14E-DB95F04DE985}" type="pres">
      <dgm:prSet presAssocID="{BBECFEFC-2E19-AB46-ACA9-DEF930AF4559}" presName="connTx" presStyleLbl="parChTrans1D2" presStyleIdx="2" presStyleCnt="3"/>
      <dgm:spPr/>
    </dgm:pt>
    <dgm:pt modelId="{00E611D0-0472-3040-8B91-0BF22E6D4B9F}" type="pres">
      <dgm:prSet presAssocID="{F533A0C3-D2B2-4445-A14D-2C9FB561F9CD}" presName="node" presStyleLbl="node1" presStyleIdx="2" presStyleCnt="3">
        <dgm:presLayoutVars>
          <dgm:bulletEnabled val="1"/>
        </dgm:presLayoutVars>
      </dgm:prSet>
      <dgm:spPr/>
    </dgm:pt>
  </dgm:ptLst>
  <dgm:cxnLst>
    <dgm:cxn modelId="{D17A2E1C-FFEE-8C47-ADD1-49581EF3CB6D}" type="presOf" srcId="{6CCFFD5E-0997-D649-8A7E-C9F4387BE10E}" destId="{9CEDE116-EC21-B648-831E-6C1B7CB2FB53}" srcOrd="1" destOrd="0" presId="urn:microsoft.com/office/officeart/2005/8/layout/radial1"/>
    <dgm:cxn modelId="{FCEEA91D-6658-7F48-9406-8B2DA0F96DA8}" srcId="{58F96AA8-764A-034C-8F2E-0746FABBA69D}" destId="{5E9429BA-BBBB-D54D-BA17-86EC8C25B38D}" srcOrd="1" destOrd="0" parTransId="{3D25FB09-4BB4-C24E-8B91-77B94DB66E32}" sibTransId="{B161718E-2F95-2242-B3DB-CD2EBE83EED0}"/>
    <dgm:cxn modelId="{C6A2321F-1AA1-2948-87DF-ADF0B364F596}" srcId="{6DBC3DD0-9B82-0449-B2FD-905603D1CA46}" destId="{58F96AA8-764A-034C-8F2E-0746FABBA69D}" srcOrd="0" destOrd="0" parTransId="{3D8F8346-E129-8840-A788-4607732081F4}" sibTransId="{62B6F996-9949-F74E-9E6C-91DDD98519EF}"/>
    <dgm:cxn modelId="{D2A3AC3A-A3E4-FF43-804E-D1F8AFAF5A8D}" type="presOf" srcId="{F533A0C3-D2B2-4445-A14D-2C9FB561F9CD}" destId="{00E611D0-0472-3040-8B91-0BF22E6D4B9F}" srcOrd="0" destOrd="0" presId="urn:microsoft.com/office/officeart/2005/8/layout/radial1"/>
    <dgm:cxn modelId="{6975C83B-6762-C94E-9429-4967E733191E}" type="presOf" srcId="{3D25FB09-4BB4-C24E-8B91-77B94DB66E32}" destId="{51FECBFB-B163-D04A-940A-ABD62B01FC23}" srcOrd="1" destOrd="0" presId="urn:microsoft.com/office/officeart/2005/8/layout/radial1"/>
    <dgm:cxn modelId="{12149A45-E9E4-6E44-9B48-A463DF4AA70F}" type="presOf" srcId="{BBECFEFC-2E19-AB46-ACA9-DEF930AF4559}" destId="{3AE8990D-4E49-C542-B14E-DB95F04DE985}" srcOrd="1" destOrd="0" presId="urn:microsoft.com/office/officeart/2005/8/layout/radial1"/>
    <dgm:cxn modelId="{032BCA4C-FB9A-424D-B8E9-B28BD8218B65}" type="presOf" srcId="{6DBC3DD0-9B82-0449-B2FD-905603D1CA46}" destId="{1773FB3E-E0CF-6B43-9761-469EBCAEADBC}" srcOrd="0" destOrd="0" presId="urn:microsoft.com/office/officeart/2005/8/layout/radial1"/>
    <dgm:cxn modelId="{3D3CBB6B-17F6-554A-AA14-F94871A11F80}" type="presOf" srcId="{9B83746C-21BF-5347-B3CC-F270F75B9A08}" destId="{CBD2E768-2043-AC40-B2DB-69BD13151226}" srcOrd="0" destOrd="0" presId="urn:microsoft.com/office/officeart/2005/8/layout/radial1"/>
    <dgm:cxn modelId="{859A5588-3F92-1D48-B1D0-8D89B6F470BC}" type="presOf" srcId="{5E9429BA-BBBB-D54D-BA17-86EC8C25B38D}" destId="{5CA12A7E-8897-3D4C-998D-43A1C4475898}" srcOrd="0" destOrd="0" presId="urn:microsoft.com/office/officeart/2005/8/layout/radial1"/>
    <dgm:cxn modelId="{ECC7A39D-0C4D-D744-BBD0-347730592227}" type="presOf" srcId="{3D25FB09-4BB4-C24E-8B91-77B94DB66E32}" destId="{FDC5BF0B-61D5-7C4D-ACB1-9FC5FCCE6659}" srcOrd="0" destOrd="0" presId="urn:microsoft.com/office/officeart/2005/8/layout/radial1"/>
    <dgm:cxn modelId="{390C0CA8-BF46-9840-88DC-FEB19529BFFA}" type="presOf" srcId="{BBECFEFC-2E19-AB46-ACA9-DEF930AF4559}" destId="{1E1BDE21-8A81-624A-83A3-F2C6F306DA77}" srcOrd="0" destOrd="0" presId="urn:microsoft.com/office/officeart/2005/8/layout/radial1"/>
    <dgm:cxn modelId="{8CB7FAAF-D364-F74E-B865-CABCAD8DE38D}" srcId="{58F96AA8-764A-034C-8F2E-0746FABBA69D}" destId="{F533A0C3-D2B2-4445-A14D-2C9FB561F9CD}" srcOrd="2" destOrd="0" parTransId="{BBECFEFC-2E19-AB46-ACA9-DEF930AF4559}" sibTransId="{B65C7895-FC0D-6347-ADEF-996E9DBAE132}"/>
    <dgm:cxn modelId="{13031FD4-3694-444D-B3DC-B8B8314999AB}" srcId="{58F96AA8-764A-034C-8F2E-0746FABBA69D}" destId="{9B83746C-21BF-5347-B3CC-F270F75B9A08}" srcOrd="0" destOrd="0" parTransId="{6CCFFD5E-0997-D649-8A7E-C9F4387BE10E}" sibTransId="{37934869-7EFE-7444-822D-9AB5DF44AB00}"/>
    <dgm:cxn modelId="{8F1817D6-ABBF-804F-B972-2BB05779DA01}" type="presOf" srcId="{6CCFFD5E-0997-D649-8A7E-C9F4387BE10E}" destId="{EE838101-6B59-4843-9FF5-300E0922EBE3}" srcOrd="0" destOrd="0" presId="urn:microsoft.com/office/officeart/2005/8/layout/radial1"/>
    <dgm:cxn modelId="{666274E5-EEF7-A545-8748-C3FD3EB3D9D2}" type="presOf" srcId="{58F96AA8-764A-034C-8F2E-0746FABBA69D}" destId="{7BABC246-20FB-4B4D-BC7F-2242266F7DDB}" srcOrd="0" destOrd="0" presId="urn:microsoft.com/office/officeart/2005/8/layout/radial1"/>
    <dgm:cxn modelId="{0D0770BE-2DB0-BF4B-A58A-1A863F31238A}" type="presParOf" srcId="{1773FB3E-E0CF-6B43-9761-469EBCAEADBC}" destId="{7BABC246-20FB-4B4D-BC7F-2242266F7DDB}" srcOrd="0" destOrd="0" presId="urn:microsoft.com/office/officeart/2005/8/layout/radial1"/>
    <dgm:cxn modelId="{BE249929-DA5F-ED40-9E35-65BA9EE391E4}" type="presParOf" srcId="{1773FB3E-E0CF-6B43-9761-469EBCAEADBC}" destId="{EE838101-6B59-4843-9FF5-300E0922EBE3}" srcOrd="1" destOrd="0" presId="urn:microsoft.com/office/officeart/2005/8/layout/radial1"/>
    <dgm:cxn modelId="{6AEBE005-C57F-7748-946E-F59ED48BB6DA}" type="presParOf" srcId="{EE838101-6B59-4843-9FF5-300E0922EBE3}" destId="{9CEDE116-EC21-B648-831E-6C1B7CB2FB53}" srcOrd="0" destOrd="0" presId="urn:microsoft.com/office/officeart/2005/8/layout/radial1"/>
    <dgm:cxn modelId="{0627B884-FE9F-0B4E-83E3-75D5DCD887D7}" type="presParOf" srcId="{1773FB3E-E0CF-6B43-9761-469EBCAEADBC}" destId="{CBD2E768-2043-AC40-B2DB-69BD13151226}" srcOrd="2" destOrd="0" presId="urn:microsoft.com/office/officeart/2005/8/layout/radial1"/>
    <dgm:cxn modelId="{8F5688CC-87AC-9D40-BC99-75FF2111643C}" type="presParOf" srcId="{1773FB3E-E0CF-6B43-9761-469EBCAEADBC}" destId="{FDC5BF0B-61D5-7C4D-ACB1-9FC5FCCE6659}" srcOrd="3" destOrd="0" presId="urn:microsoft.com/office/officeart/2005/8/layout/radial1"/>
    <dgm:cxn modelId="{4653497F-A30E-D245-AA37-E5B4F66238AA}" type="presParOf" srcId="{FDC5BF0B-61D5-7C4D-ACB1-9FC5FCCE6659}" destId="{51FECBFB-B163-D04A-940A-ABD62B01FC23}" srcOrd="0" destOrd="0" presId="urn:microsoft.com/office/officeart/2005/8/layout/radial1"/>
    <dgm:cxn modelId="{B197D1D8-74A8-DF45-93DE-DAA43BF52479}" type="presParOf" srcId="{1773FB3E-E0CF-6B43-9761-469EBCAEADBC}" destId="{5CA12A7E-8897-3D4C-998D-43A1C4475898}" srcOrd="4" destOrd="0" presId="urn:microsoft.com/office/officeart/2005/8/layout/radial1"/>
    <dgm:cxn modelId="{7EA67A77-22F9-4F49-8D76-CE033ADF660F}" type="presParOf" srcId="{1773FB3E-E0CF-6B43-9761-469EBCAEADBC}" destId="{1E1BDE21-8A81-624A-83A3-F2C6F306DA77}" srcOrd="5" destOrd="0" presId="urn:microsoft.com/office/officeart/2005/8/layout/radial1"/>
    <dgm:cxn modelId="{C3CBC1C8-20DC-704C-95ED-851C3E4B0B8E}" type="presParOf" srcId="{1E1BDE21-8A81-624A-83A3-F2C6F306DA77}" destId="{3AE8990D-4E49-C542-B14E-DB95F04DE985}" srcOrd="0" destOrd="0" presId="urn:microsoft.com/office/officeart/2005/8/layout/radial1"/>
    <dgm:cxn modelId="{377E0EB6-8E98-2348-ABA0-9287759F06AE}" type="presParOf" srcId="{1773FB3E-E0CF-6B43-9761-469EBCAEADBC}" destId="{00E611D0-0472-3040-8B91-0BF22E6D4B9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0AB78-6577-F248-AC20-5A1DAC6DA461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CA581F-7B77-B441-9E00-3319CF0E5169}">
      <dgm:prSet phldrT="[Texte]" custT="1"/>
      <dgm:spPr/>
      <dgm:t>
        <a:bodyPr/>
        <a:lstStyle/>
        <a:p>
          <a:r>
            <a:rPr lang="fr-FR" sz="2000" b="1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</dgm:t>
    </dgm:pt>
    <dgm:pt modelId="{74BF9BFD-6AA5-F546-951F-EF7D1A021092}" type="parTrans" cxnId="{421A4ABE-65C1-7048-97B3-4A8419561593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9F836F3D-BD17-394C-B43B-86EB8B14D5EC}" type="sibTrans" cxnId="{421A4ABE-65C1-7048-97B3-4A8419561593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EC862EDC-4FC2-5140-9834-25C9CCAB7E4F}">
      <dgm:prSet phldrT="[Texte]" custT="1"/>
      <dgm:spPr/>
      <dgm:t>
        <a:bodyPr/>
        <a:lstStyle/>
        <a:p>
          <a:r>
            <a:rPr lang="fr-FR" sz="2000" b="1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  <a:p>
          <a:endParaRPr lang="fr-FR" sz="2000" b="1" dirty="0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D3D70A53-785A-4E4A-9DA0-1EB8A5C37CB7}" type="parTrans" cxnId="{617CE81A-A7E9-D843-899E-34C33BA186B8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DD57BEB2-C542-4C4F-9DA3-B76D9918622D}" type="sibTrans" cxnId="{617CE81A-A7E9-D843-899E-34C33BA186B8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29E43984-26D1-9F48-9A68-400F37330D98}">
      <dgm:prSet phldrT="[Texte]" custT="1"/>
      <dgm:spPr/>
      <dgm:t>
        <a:bodyPr/>
        <a:lstStyle/>
        <a:p>
          <a:r>
            <a:rPr lang="fr-FR" sz="2000" b="1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&gt; avec </a:t>
          </a:r>
          <a:r>
            <a:rPr lang="fr-FR" sz="2000" b="1" dirty="0" err="1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hypofrct</a:t>
          </a:r>
          <a:r>
            <a:rPr lang="fr-FR" sz="2000" b="1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 ?</a:t>
          </a:r>
        </a:p>
      </dgm:t>
    </dgm:pt>
    <dgm:pt modelId="{F4745EF8-2CBA-B64E-889F-CF31F690FF04}" type="parTrans" cxnId="{A3F61D70-AA9B-A64A-8EDC-811C7E2213C7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26510718-600A-4C4A-B321-278694271073}" type="sibTrans" cxnId="{A3F61D70-AA9B-A64A-8EDC-811C7E2213C7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C9868AAD-0F39-9E49-911D-EB66D1129DEB}">
      <dgm:prSet phldrT="[Texte]" custT="1"/>
      <dgm:spPr/>
      <dgm:t>
        <a:bodyPr/>
        <a:lstStyle/>
        <a:p>
          <a:r>
            <a:rPr lang="fr-FR" sz="2000" b="1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</dgm:t>
    </dgm:pt>
    <dgm:pt modelId="{FC8D8407-6194-774E-96DF-C395FDE7AAB6}" type="parTrans" cxnId="{0B47659D-765D-7743-A72C-21BD8CAE9A4F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421F7B39-6D29-B549-8B5E-1A47BD31287B}" type="sibTrans" cxnId="{0B47659D-765D-7743-A72C-21BD8CAE9A4F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0B7B0C66-9AD4-A742-853C-CF0491206542}">
      <dgm:prSet custT="1"/>
      <dgm:spPr/>
      <dgm:t>
        <a:bodyPr/>
        <a:lstStyle/>
        <a:p>
          <a:r>
            <a:rPr lang="fr-FR" sz="2000" b="1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</dgm:t>
    </dgm:pt>
    <dgm:pt modelId="{0E5DA6AE-4BB3-AB44-88B4-8BF41F6DD43D}" type="parTrans" cxnId="{5201E978-074F-2046-B940-A421434F0908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6D226D3F-B2AB-3346-ACDE-8A37BFA7A5DC}" type="sibTrans" cxnId="{5201E978-074F-2046-B940-A421434F0908}">
      <dgm:prSet/>
      <dgm:spPr/>
      <dgm:t>
        <a:bodyPr/>
        <a:lstStyle/>
        <a:p>
          <a:endParaRPr lang="fr-FR" sz="2000" b="1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gm:t>
    </dgm:pt>
    <dgm:pt modelId="{4AD94B29-D215-2B46-9829-5DF49E7E329B}" type="pres">
      <dgm:prSet presAssocID="{F920AB78-6577-F248-AC20-5A1DAC6DA461}" presName="Name0" presStyleCnt="0">
        <dgm:presLayoutVars>
          <dgm:dir/>
          <dgm:resizeHandles val="exact"/>
        </dgm:presLayoutVars>
      </dgm:prSet>
      <dgm:spPr/>
    </dgm:pt>
    <dgm:pt modelId="{92153741-73B1-4743-BBC4-22F6B9A007C1}" type="pres">
      <dgm:prSet presAssocID="{A0CA581F-7B77-B441-9E00-3319CF0E5169}" presName="compNode" presStyleCnt="0"/>
      <dgm:spPr/>
    </dgm:pt>
    <dgm:pt modelId="{33FF8C4E-A9CA-0D4E-B5B8-AA5713F23615}" type="pres">
      <dgm:prSet presAssocID="{A0CA581F-7B77-B441-9E00-3319CF0E5169}" presName="pictRect" presStyleLbl="node1" presStyleIdx="0" presStyleCnt="5" custLinFactNeighborY="10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2E674F-8D00-B648-9929-5165A6D23136}" type="pres">
      <dgm:prSet presAssocID="{A0CA581F-7B77-B441-9E00-3319CF0E5169}" presName="textRect" presStyleLbl="revTx" presStyleIdx="0" presStyleCnt="5">
        <dgm:presLayoutVars>
          <dgm:bulletEnabled val="1"/>
        </dgm:presLayoutVars>
      </dgm:prSet>
      <dgm:spPr/>
    </dgm:pt>
    <dgm:pt modelId="{03C1FEBA-5D4A-B942-8D3B-2B425EC22133}" type="pres">
      <dgm:prSet presAssocID="{9F836F3D-BD17-394C-B43B-86EB8B14D5EC}" presName="sibTrans" presStyleLbl="sibTrans2D1" presStyleIdx="0" presStyleCnt="0"/>
      <dgm:spPr/>
    </dgm:pt>
    <dgm:pt modelId="{EC033212-575A-0F4D-B949-0A1D5956911F}" type="pres">
      <dgm:prSet presAssocID="{EC862EDC-4FC2-5140-9834-25C9CCAB7E4F}" presName="compNode" presStyleCnt="0"/>
      <dgm:spPr/>
    </dgm:pt>
    <dgm:pt modelId="{1F2AC9DC-8393-0643-A785-AA63C28083B5}" type="pres">
      <dgm:prSet presAssocID="{EC862EDC-4FC2-5140-9834-25C9CCAB7E4F}" presName="pictRect" presStyleLbl="node1" presStyleIdx="1" presStyleCnt="5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168C402-E408-D14B-AEB6-765F11110E40}" type="pres">
      <dgm:prSet presAssocID="{EC862EDC-4FC2-5140-9834-25C9CCAB7E4F}" presName="textRect" presStyleLbl="revTx" presStyleIdx="1" presStyleCnt="5">
        <dgm:presLayoutVars>
          <dgm:bulletEnabled val="1"/>
        </dgm:presLayoutVars>
      </dgm:prSet>
      <dgm:spPr/>
    </dgm:pt>
    <dgm:pt modelId="{D7041B35-A170-D245-9B1F-17517711F17A}" type="pres">
      <dgm:prSet presAssocID="{DD57BEB2-C542-4C4F-9DA3-B76D9918622D}" presName="sibTrans" presStyleLbl="sibTrans2D1" presStyleIdx="0" presStyleCnt="0"/>
      <dgm:spPr/>
    </dgm:pt>
    <dgm:pt modelId="{E5A208F2-6809-FF44-91B3-806843C1694B}" type="pres">
      <dgm:prSet presAssocID="{29E43984-26D1-9F48-9A68-400F37330D98}" presName="compNode" presStyleCnt="0"/>
      <dgm:spPr/>
    </dgm:pt>
    <dgm:pt modelId="{CEB2F3D1-8510-B247-B8D4-982AF58DAD02}" type="pres">
      <dgm:prSet presAssocID="{29E43984-26D1-9F48-9A68-400F37330D98}" presName="pictRect" presStyleLbl="node1" presStyleIdx="2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5B7E62B-7C47-4F4F-A95B-377117D1AD4F}" type="pres">
      <dgm:prSet presAssocID="{29E43984-26D1-9F48-9A68-400F37330D98}" presName="textRect" presStyleLbl="revTx" presStyleIdx="2" presStyleCnt="5">
        <dgm:presLayoutVars>
          <dgm:bulletEnabled val="1"/>
        </dgm:presLayoutVars>
      </dgm:prSet>
      <dgm:spPr/>
    </dgm:pt>
    <dgm:pt modelId="{CC94B9BC-E0D6-2045-B09E-AD40C4129402}" type="pres">
      <dgm:prSet presAssocID="{26510718-600A-4C4A-B321-278694271073}" presName="sibTrans" presStyleLbl="sibTrans2D1" presStyleIdx="0" presStyleCnt="0"/>
      <dgm:spPr/>
    </dgm:pt>
    <dgm:pt modelId="{C7C0AA7B-B37E-3340-A45A-71251B119081}" type="pres">
      <dgm:prSet presAssocID="{C9868AAD-0F39-9E49-911D-EB66D1129DEB}" presName="compNode" presStyleCnt="0"/>
      <dgm:spPr/>
    </dgm:pt>
    <dgm:pt modelId="{D144ED82-5F4E-CC49-843B-9AD7BC16A5BC}" type="pres">
      <dgm:prSet presAssocID="{C9868AAD-0F39-9E49-911D-EB66D1129DEB}" presName="pictRect" presStyleLbl="nod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F2DCAD5-F5DC-E641-AF62-8C920F50BE80}" type="pres">
      <dgm:prSet presAssocID="{C9868AAD-0F39-9E49-911D-EB66D1129DEB}" presName="textRect" presStyleLbl="revTx" presStyleIdx="3" presStyleCnt="5">
        <dgm:presLayoutVars>
          <dgm:bulletEnabled val="1"/>
        </dgm:presLayoutVars>
      </dgm:prSet>
      <dgm:spPr/>
    </dgm:pt>
    <dgm:pt modelId="{27932297-31A0-7C4E-AEF3-E66E41422ABE}" type="pres">
      <dgm:prSet presAssocID="{421F7B39-6D29-B549-8B5E-1A47BD31287B}" presName="sibTrans" presStyleLbl="sibTrans2D1" presStyleIdx="0" presStyleCnt="0"/>
      <dgm:spPr/>
    </dgm:pt>
    <dgm:pt modelId="{53388DE4-7611-1242-8730-0C6917401509}" type="pres">
      <dgm:prSet presAssocID="{0B7B0C66-9AD4-A742-853C-CF0491206542}" presName="compNode" presStyleCnt="0"/>
      <dgm:spPr/>
    </dgm:pt>
    <dgm:pt modelId="{38D3D613-38B2-F149-9AA9-A8F68515AA5A}" type="pres">
      <dgm:prSet presAssocID="{0B7B0C66-9AD4-A742-853C-CF0491206542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3890870-77C0-EF4D-BF7B-E1573D4F85AB}" type="pres">
      <dgm:prSet presAssocID="{0B7B0C66-9AD4-A742-853C-CF0491206542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617CE81A-A7E9-D843-899E-34C33BA186B8}" srcId="{F920AB78-6577-F248-AC20-5A1DAC6DA461}" destId="{EC862EDC-4FC2-5140-9834-25C9CCAB7E4F}" srcOrd="1" destOrd="0" parTransId="{D3D70A53-785A-4E4A-9DA0-1EB8A5C37CB7}" sibTransId="{DD57BEB2-C542-4C4F-9DA3-B76D9918622D}"/>
    <dgm:cxn modelId="{DF875D28-4BFD-1C4D-87A9-CACBBFAE7B50}" type="presOf" srcId="{C9868AAD-0F39-9E49-911D-EB66D1129DEB}" destId="{BF2DCAD5-F5DC-E641-AF62-8C920F50BE80}" srcOrd="0" destOrd="0" presId="urn:microsoft.com/office/officeart/2005/8/layout/pList1"/>
    <dgm:cxn modelId="{7AEB4450-B532-3D45-BABB-E7ADA4469AD2}" type="presOf" srcId="{9F836F3D-BD17-394C-B43B-86EB8B14D5EC}" destId="{03C1FEBA-5D4A-B942-8D3B-2B425EC22133}" srcOrd="0" destOrd="0" presId="urn:microsoft.com/office/officeart/2005/8/layout/pList1"/>
    <dgm:cxn modelId="{5FB27361-16F9-E243-AFC9-0E316FE99F19}" type="presOf" srcId="{A0CA581F-7B77-B441-9E00-3319CF0E5169}" destId="{B62E674F-8D00-B648-9929-5165A6D23136}" srcOrd="0" destOrd="0" presId="urn:microsoft.com/office/officeart/2005/8/layout/pList1"/>
    <dgm:cxn modelId="{A3F61D70-AA9B-A64A-8EDC-811C7E2213C7}" srcId="{F920AB78-6577-F248-AC20-5A1DAC6DA461}" destId="{29E43984-26D1-9F48-9A68-400F37330D98}" srcOrd="2" destOrd="0" parTransId="{F4745EF8-2CBA-B64E-889F-CF31F690FF04}" sibTransId="{26510718-600A-4C4A-B321-278694271073}"/>
    <dgm:cxn modelId="{B5ECA275-48C4-2849-91EE-4C17A784B40E}" type="presOf" srcId="{DD57BEB2-C542-4C4F-9DA3-B76D9918622D}" destId="{D7041B35-A170-D245-9B1F-17517711F17A}" srcOrd="0" destOrd="0" presId="urn:microsoft.com/office/officeart/2005/8/layout/pList1"/>
    <dgm:cxn modelId="{5201E978-074F-2046-B940-A421434F0908}" srcId="{F920AB78-6577-F248-AC20-5A1DAC6DA461}" destId="{0B7B0C66-9AD4-A742-853C-CF0491206542}" srcOrd="4" destOrd="0" parTransId="{0E5DA6AE-4BB3-AB44-88B4-8BF41F6DD43D}" sibTransId="{6D226D3F-B2AB-3346-ACDE-8A37BFA7A5DC}"/>
    <dgm:cxn modelId="{3D5D4E81-1E84-974C-A99F-B5E94944ED08}" type="presOf" srcId="{421F7B39-6D29-B549-8B5E-1A47BD31287B}" destId="{27932297-31A0-7C4E-AEF3-E66E41422ABE}" srcOrd="0" destOrd="0" presId="urn:microsoft.com/office/officeart/2005/8/layout/pList1"/>
    <dgm:cxn modelId="{471C398D-1E47-CA43-8D7C-6AF30C524EA7}" type="presOf" srcId="{F920AB78-6577-F248-AC20-5A1DAC6DA461}" destId="{4AD94B29-D215-2B46-9829-5DF49E7E329B}" srcOrd="0" destOrd="0" presId="urn:microsoft.com/office/officeart/2005/8/layout/pList1"/>
    <dgm:cxn modelId="{0B47659D-765D-7743-A72C-21BD8CAE9A4F}" srcId="{F920AB78-6577-F248-AC20-5A1DAC6DA461}" destId="{C9868AAD-0F39-9E49-911D-EB66D1129DEB}" srcOrd="3" destOrd="0" parTransId="{FC8D8407-6194-774E-96DF-C395FDE7AAB6}" sibTransId="{421F7B39-6D29-B549-8B5E-1A47BD31287B}"/>
    <dgm:cxn modelId="{421A4ABE-65C1-7048-97B3-4A8419561593}" srcId="{F920AB78-6577-F248-AC20-5A1DAC6DA461}" destId="{A0CA581F-7B77-B441-9E00-3319CF0E5169}" srcOrd="0" destOrd="0" parTransId="{74BF9BFD-6AA5-F546-951F-EF7D1A021092}" sibTransId="{9F836F3D-BD17-394C-B43B-86EB8B14D5EC}"/>
    <dgm:cxn modelId="{D47B2CD8-C5D3-8242-9AC4-06F9B29BB293}" type="presOf" srcId="{26510718-600A-4C4A-B321-278694271073}" destId="{CC94B9BC-E0D6-2045-B09E-AD40C4129402}" srcOrd="0" destOrd="0" presId="urn:microsoft.com/office/officeart/2005/8/layout/pList1"/>
    <dgm:cxn modelId="{D18BB6E1-5A6D-1A45-9219-1A3CB97B86BE}" type="presOf" srcId="{EC862EDC-4FC2-5140-9834-25C9CCAB7E4F}" destId="{E168C402-E408-D14B-AEB6-765F11110E40}" srcOrd="0" destOrd="0" presId="urn:microsoft.com/office/officeart/2005/8/layout/pList1"/>
    <dgm:cxn modelId="{E16F11EC-1BA5-5B43-B56E-66AC81943B15}" type="presOf" srcId="{0B7B0C66-9AD4-A742-853C-CF0491206542}" destId="{63890870-77C0-EF4D-BF7B-E1573D4F85AB}" srcOrd="0" destOrd="0" presId="urn:microsoft.com/office/officeart/2005/8/layout/pList1"/>
    <dgm:cxn modelId="{E51A4BF2-05C4-4241-8834-580A2C974C00}" type="presOf" srcId="{29E43984-26D1-9F48-9A68-400F37330D98}" destId="{A5B7E62B-7C47-4F4F-A95B-377117D1AD4F}" srcOrd="0" destOrd="0" presId="urn:microsoft.com/office/officeart/2005/8/layout/pList1"/>
    <dgm:cxn modelId="{55A18462-7AF1-7D4C-B240-1F0E5B1AB450}" type="presParOf" srcId="{4AD94B29-D215-2B46-9829-5DF49E7E329B}" destId="{92153741-73B1-4743-BBC4-22F6B9A007C1}" srcOrd="0" destOrd="0" presId="urn:microsoft.com/office/officeart/2005/8/layout/pList1"/>
    <dgm:cxn modelId="{01BF130D-9A4B-1E48-BE80-FF32C461EA44}" type="presParOf" srcId="{92153741-73B1-4743-BBC4-22F6B9A007C1}" destId="{33FF8C4E-A9CA-0D4E-B5B8-AA5713F23615}" srcOrd="0" destOrd="0" presId="urn:microsoft.com/office/officeart/2005/8/layout/pList1"/>
    <dgm:cxn modelId="{32B8AE4A-CCCA-5B40-BCB4-2233FBD56BAD}" type="presParOf" srcId="{92153741-73B1-4743-BBC4-22F6B9A007C1}" destId="{B62E674F-8D00-B648-9929-5165A6D23136}" srcOrd="1" destOrd="0" presId="urn:microsoft.com/office/officeart/2005/8/layout/pList1"/>
    <dgm:cxn modelId="{2F0C6A3B-C58E-8B46-892D-EEE4D3933AFE}" type="presParOf" srcId="{4AD94B29-D215-2B46-9829-5DF49E7E329B}" destId="{03C1FEBA-5D4A-B942-8D3B-2B425EC22133}" srcOrd="1" destOrd="0" presId="urn:microsoft.com/office/officeart/2005/8/layout/pList1"/>
    <dgm:cxn modelId="{310E50E1-A4F2-1D42-9E4D-8E7B82A83008}" type="presParOf" srcId="{4AD94B29-D215-2B46-9829-5DF49E7E329B}" destId="{EC033212-575A-0F4D-B949-0A1D5956911F}" srcOrd="2" destOrd="0" presId="urn:microsoft.com/office/officeart/2005/8/layout/pList1"/>
    <dgm:cxn modelId="{118AFF52-4730-0043-9493-65BA1DA68D8E}" type="presParOf" srcId="{EC033212-575A-0F4D-B949-0A1D5956911F}" destId="{1F2AC9DC-8393-0643-A785-AA63C28083B5}" srcOrd="0" destOrd="0" presId="urn:microsoft.com/office/officeart/2005/8/layout/pList1"/>
    <dgm:cxn modelId="{6FB9942E-A428-0C4C-8EA1-437F0EF266A1}" type="presParOf" srcId="{EC033212-575A-0F4D-B949-0A1D5956911F}" destId="{E168C402-E408-D14B-AEB6-765F11110E40}" srcOrd="1" destOrd="0" presId="urn:microsoft.com/office/officeart/2005/8/layout/pList1"/>
    <dgm:cxn modelId="{45E2D2CC-B943-5D4A-A20D-F2D2116D20EE}" type="presParOf" srcId="{4AD94B29-D215-2B46-9829-5DF49E7E329B}" destId="{D7041B35-A170-D245-9B1F-17517711F17A}" srcOrd="3" destOrd="0" presId="urn:microsoft.com/office/officeart/2005/8/layout/pList1"/>
    <dgm:cxn modelId="{CC072F85-B30F-2744-B474-18E6E92730B7}" type="presParOf" srcId="{4AD94B29-D215-2B46-9829-5DF49E7E329B}" destId="{E5A208F2-6809-FF44-91B3-806843C1694B}" srcOrd="4" destOrd="0" presId="urn:microsoft.com/office/officeart/2005/8/layout/pList1"/>
    <dgm:cxn modelId="{1F263EDB-6A34-394E-992E-6A45B60C1E5B}" type="presParOf" srcId="{E5A208F2-6809-FF44-91B3-806843C1694B}" destId="{CEB2F3D1-8510-B247-B8D4-982AF58DAD02}" srcOrd="0" destOrd="0" presId="urn:microsoft.com/office/officeart/2005/8/layout/pList1"/>
    <dgm:cxn modelId="{98C8BCB6-380A-E94D-9024-BF4A6F5B40CA}" type="presParOf" srcId="{E5A208F2-6809-FF44-91B3-806843C1694B}" destId="{A5B7E62B-7C47-4F4F-A95B-377117D1AD4F}" srcOrd="1" destOrd="0" presId="urn:microsoft.com/office/officeart/2005/8/layout/pList1"/>
    <dgm:cxn modelId="{B522CF37-420B-744D-80C1-53CDEFEB2F88}" type="presParOf" srcId="{4AD94B29-D215-2B46-9829-5DF49E7E329B}" destId="{CC94B9BC-E0D6-2045-B09E-AD40C4129402}" srcOrd="5" destOrd="0" presId="urn:microsoft.com/office/officeart/2005/8/layout/pList1"/>
    <dgm:cxn modelId="{5A7CAD13-33DB-1A42-8EFD-322F7FB2054A}" type="presParOf" srcId="{4AD94B29-D215-2B46-9829-5DF49E7E329B}" destId="{C7C0AA7B-B37E-3340-A45A-71251B119081}" srcOrd="6" destOrd="0" presId="urn:microsoft.com/office/officeart/2005/8/layout/pList1"/>
    <dgm:cxn modelId="{0F4BC02F-B525-A645-A5A0-81CAE2570F5A}" type="presParOf" srcId="{C7C0AA7B-B37E-3340-A45A-71251B119081}" destId="{D144ED82-5F4E-CC49-843B-9AD7BC16A5BC}" srcOrd="0" destOrd="0" presId="urn:microsoft.com/office/officeart/2005/8/layout/pList1"/>
    <dgm:cxn modelId="{A5FDEF71-F735-E548-B091-AB4587D68F69}" type="presParOf" srcId="{C7C0AA7B-B37E-3340-A45A-71251B119081}" destId="{BF2DCAD5-F5DC-E641-AF62-8C920F50BE80}" srcOrd="1" destOrd="0" presId="urn:microsoft.com/office/officeart/2005/8/layout/pList1"/>
    <dgm:cxn modelId="{7EC53BDB-02B8-3A49-B2F5-67E9B28C2A9C}" type="presParOf" srcId="{4AD94B29-D215-2B46-9829-5DF49E7E329B}" destId="{27932297-31A0-7C4E-AEF3-E66E41422ABE}" srcOrd="7" destOrd="0" presId="urn:microsoft.com/office/officeart/2005/8/layout/pList1"/>
    <dgm:cxn modelId="{668CEB9D-2568-E742-AD12-C1DA1CA269AA}" type="presParOf" srcId="{4AD94B29-D215-2B46-9829-5DF49E7E329B}" destId="{53388DE4-7611-1242-8730-0C6917401509}" srcOrd="8" destOrd="0" presId="urn:microsoft.com/office/officeart/2005/8/layout/pList1"/>
    <dgm:cxn modelId="{40E6B13E-8B8F-524F-BE90-4EC86AABC7FC}" type="presParOf" srcId="{53388DE4-7611-1242-8730-0C6917401509}" destId="{38D3D613-38B2-F149-9AA9-A8F68515AA5A}" srcOrd="0" destOrd="0" presId="urn:microsoft.com/office/officeart/2005/8/layout/pList1"/>
    <dgm:cxn modelId="{7BDC9C4B-19B0-E64D-8CC4-2FE119E9CD5B}" type="presParOf" srcId="{53388DE4-7611-1242-8730-0C6917401509}" destId="{63890870-77C0-EF4D-BF7B-E1573D4F85A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76FD-E2FE-4A40-AC76-67DB2578547C}">
      <dsp:nvSpPr>
        <dsp:cNvPr id="0" name=""/>
        <dsp:cNvSpPr/>
      </dsp:nvSpPr>
      <dsp:spPr>
        <a:xfrm>
          <a:off x="2018276" y="2172470"/>
          <a:ext cx="2262037" cy="2262037"/>
        </a:xfrm>
        <a:prstGeom prst="ellipse">
          <a:avLst/>
        </a:prstGeom>
        <a:solidFill>
          <a:srgbClr val="F17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Arial" charset="0"/>
              <a:ea typeface="Arial" charset="0"/>
              <a:cs typeface="Arial" charset="0"/>
            </a:rPr>
            <a:t>Supériorité</a:t>
          </a:r>
        </a:p>
      </dsp:txBody>
      <dsp:txXfrm>
        <a:off x="2349544" y="2503738"/>
        <a:ext cx="1599501" cy="1599501"/>
      </dsp:txXfrm>
    </dsp:sp>
    <dsp:sp modelId="{51A8B11A-0138-7546-BBAA-5884D19BF12D}">
      <dsp:nvSpPr>
        <dsp:cNvPr id="0" name=""/>
        <dsp:cNvSpPr/>
      </dsp:nvSpPr>
      <dsp:spPr>
        <a:xfrm rot="16200000">
          <a:off x="2993918" y="1991411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3141526" y="2009324"/>
        <a:ext cx="15537" cy="15537"/>
      </dsp:txXfrm>
    </dsp:sp>
    <dsp:sp modelId="{F30334BD-6C48-0646-866D-AD5990FF0E2B}">
      <dsp:nvSpPr>
        <dsp:cNvPr id="0" name=""/>
        <dsp:cNvSpPr/>
      </dsp:nvSpPr>
      <dsp:spPr>
        <a:xfrm>
          <a:off x="2250641" y="64408"/>
          <a:ext cx="1797307" cy="1797307"/>
        </a:xfrm>
        <a:prstGeom prst="ellipse">
          <a:avLst/>
        </a:prstGeom>
        <a:solidFill>
          <a:srgbClr val="2C51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>
              <a:latin typeface="Arial" charset="0"/>
              <a:ea typeface="Arial" charset="0"/>
              <a:cs typeface="Arial" charset="0"/>
            </a:rPr>
            <a:t>Arcangeli</a:t>
          </a:r>
          <a:endParaRPr lang="fr-FR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2513851" y="327618"/>
        <a:ext cx="1270887" cy="1270887"/>
      </dsp:txXfrm>
    </dsp:sp>
    <dsp:sp modelId="{E6592690-3F22-8E49-B493-CA3D4D325CF7}">
      <dsp:nvSpPr>
        <dsp:cNvPr id="0" name=""/>
        <dsp:cNvSpPr/>
      </dsp:nvSpPr>
      <dsp:spPr>
        <a:xfrm rot="20520000">
          <a:off x="4217353" y="2880289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4364961" y="2898201"/>
        <a:ext cx="15537" cy="15537"/>
      </dsp:txXfrm>
    </dsp:sp>
    <dsp:sp modelId="{0B007A24-C531-2142-BBED-5345F9C3F447}">
      <dsp:nvSpPr>
        <dsp:cNvPr id="0" name=""/>
        <dsp:cNvSpPr/>
      </dsp:nvSpPr>
      <dsp:spPr>
        <a:xfrm>
          <a:off x="4476518" y="1681603"/>
          <a:ext cx="1797307" cy="1797307"/>
        </a:xfrm>
        <a:prstGeom prst="ellipse">
          <a:avLst/>
        </a:prstGeom>
        <a:solidFill>
          <a:srgbClr val="548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Pollack</a:t>
          </a:r>
        </a:p>
      </dsp:txBody>
      <dsp:txXfrm>
        <a:off x="4739728" y="1944813"/>
        <a:ext cx="1270887" cy="1270887"/>
      </dsp:txXfrm>
    </dsp:sp>
    <dsp:sp modelId="{044D30C6-6A77-F14E-AC97-BE2ABEF9BED7}">
      <dsp:nvSpPr>
        <dsp:cNvPr id="0" name=""/>
        <dsp:cNvSpPr/>
      </dsp:nvSpPr>
      <dsp:spPr>
        <a:xfrm rot="3240000">
          <a:off x="3750042" y="4318523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3897650" y="4336435"/>
        <a:ext cx="15537" cy="15537"/>
      </dsp:txXfrm>
    </dsp:sp>
    <dsp:sp modelId="{FD8DBD42-4EA0-9D4F-B9B6-DADF984B3745}">
      <dsp:nvSpPr>
        <dsp:cNvPr id="0" name=""/>
        <dsp:cNvSpPr/>
      </dsp:nvSpPr>
      <dsp:spPr>
        <a:xfrm>
          <a:off x="3626309" y="4298279"/>
          <a:ext cx="1797307" cy="1797307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Hoffman</a:t>
          </a:r>
        </a:p>
      </dsp:txBody>
      <dsp:txXfrm>
        <a:off x="3889519" y="4561489"/>
        <a:ext cx="1270887" cy="1270887"/>
      </dsp:txXfrm>
    </dsp:sp>
    <dsp:sp modelId="{20932C52-643C-6342-900A-D23069F62D96}">
      <dsp:nvSpPr>
        <dsp:cNvPr id="0" name=""/>
        <dsp:cNvSpPr/>
      </dsp:nvSpPr>
      <dsp:spPr>
        <a:xfrm rot="7560000">
          <a:off x="2237793" y="4318523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 rot="10800000">
        <a:off x="2385401" y="4336435"/>
        <a:ext cx="15537" cy="15537"/>
      </dsp:txXfrm>
    </dsp:sp>
    <dsp:sp modelId="{5323EA54-16C2-9945-AA23-1DE05AE2EFF4}">
      <dsp:nvSpPr>
        <dsp:cNvPr id="0" name=""/>
        <dsp:cNvSpPr/>
      </dsp:nvSpPr>
      <dsp:spPr>
        <a:xfrm>
          <a:off x="874973" y="4298279"/>
          <a:ext cx="1797307" cy="1797307"/>
        </a:xfrm>
        <a:prstGeom prst="ellipse">
          <a:avLst/>
        </a:prstGeom>
        <a:solidFill>
          <a:srgbClr val="0091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>
              <a:latin typeface="Arial" charset="0"/>
              <a:ea typeface="Arial" charset="0"/>
              <a:cs typeface="Arial" charset="0"/>
            </a:rPr>
            <a:t>Norkus</a:t>
          </a:r>
          <a:endParaRPr lang="fr-FR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1138183" y="4561489"/>
        <a:ext cx="1270887" cy="1270887"/>
      </dsp:txXfrm>
    </dsp:sp>
    <dsp:sp modelId="{81B4490C-299B-CA44-8F02-0C25277A9DA7}">
      <dsp:nvSpPr>
        <dsp:cNvPr id="0" name=""/>
        <dsp:cNvSpPr/>
      </dsp:nvSpPr>
      <dsp:spPr>
        <a:xfrm rot="11880000">
          <a:off x="1770483" y="2880289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 rot="10800000">
        <a:off x="1918091" y="2898201"/>
        <a:ext cx="15537" cy="15537"/>
      </dsp:txXfrm>
    </dsp:sp>
    <dsp:sp modelId="{5B63C263-C83C-2C44-8E45-EB9B98348FE1}">
      <dsp:nvSpPr>
        <dsp:cNvPr id="0" name=""/>
        <dsp:cNvSpPr/>
      </dsp:nvSpPr>
      <dsp:spPr>
        <a:xfrm>
          <a:off x="24763" y="1681603"/>
          <a:ext cx="1797307" cy="1797307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HYPRO</a:t>
          </a:r>
        </a:p>
      </dsp:txBody>
      <dsp:txXfrm>
        <a:off x="287973" y="1944813"/>
        <a:ext cx="1270887" cy="1270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BC246-20FB-4B4D-BC7F-2242266F7DDB}">
      <dsp:nvSpPr>
        <dsp:cNvPr id="0" name=""/>
        <dsp:cNvSpPr/>
      </dsp:nvSpPr>
      <dsp:spPr>
        <a:xfrm>
          <a:off x="1978584" y="2522312"/>
          <a:ext cx="2220801" cy="2220801"/>
        </a:xfrm>
        <a:prstGeom prst="ellipse">
          <a:avLst/>
        </a:prstGeom>
        <a:solidFill>
          <a:srgbClr val="F17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Arial" charset="0"/>
              <a:ea typeface="Arial" charset="0"/>
              <a:cs typeface="Arial" charset="0"/>
            </a:rPr>
            <a:t>Non-infériorité</a:t>
          </a:r>
        </a:p>
      </dsp:txBody>
      <dsp:txXfrm>
        <a:off x="2303813" y="2847541"/>
        <a:ext cx="1570343" cy="1570343"/>
      </dsp:txXfrm>
    </dsp:sp>
    <dsp:sp modelId="{EE838101-6B59-4843-9FF5-300E0922EBE3}">
      <dsp:nvSpPr>
        <dsp:cNvPr id="0" name=""/>
        <dsp:cNvSpPr/>
      </dsp:nvSpPr>
      <dsp:spPr>
        <a:xfrm rot="16200000">
          <a:off x="2889069" y="2294971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3078989" y="2312401"/>
        <a:ext cx="19991" cy="19991"/>
      </dsp:txXfrm>
    </dsp:sp>
    <dsp:sp modelId="{CBD2E768-2043-AC40-B2DB-69BD13151226}">
      <dsp:nvSpPr>
        <dsp:cNvPr id="0" name=""/>
        <dsp:cNvSpPr/>
      </dsp:nvSpPr>
      <dsp:spPr>
        <a:xfrm>
          <a:off x="2147680" y="239872"/>
          <a:ext cx="1882609" cy="1882609"/>
        </a:xfrm>
        <a:prstGeom prst="ellipse">
          <a:avLst/>
        </a:prstGeom>
        <a:solidFill>
          <a:srgbClr val="2C51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RTOG 0415</a:t>
          </a:r>
        </a:p>
      </dsp:txBody>
      <dsp:txXfrm>
        <a:off x="2423382" y="515574"/>
        <a:ext cx="1331205" cy="1331205"/>
      </dsp:txXfrm>
    </dsp:sp>
    <dsp:sp modelId="{FDC5BF0B-61D5-7C4D-ACB1-9FC5FCCE6659}">
      <dsp:nvSpPr>
        <dsp:cNvPr id="0" name=""/>
        <dsp:cNvSpPr/>
      </dsp:nvSpPr>
      <dsp:spPr>
        <a:xfrm rot="1800000">
          <a:off x="4023836" y="4260445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4213756" y="4277875"/>
        <a:ext cx="19991" cy="19991"/>
      </dsp:txXfrm>
    </dsp:sp>
    <dsp:sp modelId="{5CA12A7E-8897-3D4C-998D-43A1C4475898}">
      <dsp:nvSpPr>
        <dsp:cNvPr id="0" name=""/>
        <dsp:cNvSpPr/>
      </dsp:nvSpPr>
      <dsp:spPr>
        <a:xfrm>
          <a:off x="4270772" y="3917176"/>
          <a:ext cx="1882609" cy="188260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CHHIP</a:t>
          </a:r>
        </a:p>
      </dsp:txBody>
      <dsp:txXfrm>
        <a:off x="4546474" y="4192878"/>
        <a:ext cx="1331205" cy="1331205"/>
      </dsp:txXfrm>
    </dsp:sp>
    <dsp:sp modelId="{1E1BDE21-8A81-624A-83A3-F2C6F306DA77}">
      <dsp:nvSpPr>
        <dsp:cNvPr id="0" name=""/>
        <dsp:cNvSpPr/>
      </dsp:nvSpPr>
      <dsp:spPr>
        <a:xfrm rot="9000000">
          <a:off x="1754302" y="4260445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 rot="10800000">
        <a:off x="1944222" y="4277875"/>
        <a:ext cx="19991" cy="19991"/>
      </dsp:txXfrm>
    </dsp:sp>
    <dsp:sp modelId="{00E611D0-0472-3040-8B91-0BF22E6D4B9F}">
      <dsp:nvSpPr>
        <dsp:cNvPr id="0" name=""/>
        <dsp:cNvSpPr/>
      </dsp:nvSpPr>
      <dsp:spPr>
        <a:xfrm>
          <a:off x="24587" y="3917176"/>
          <a:ext cx="1882609" cy="188260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PROFIT</a:t>
          </a:r>
        </a:p>
      </dsp:txBody>
      <dsp:txXfrm>
        <a:off x="300289" y="4192878"/>
        <a:ext cx="1331205" cy="1331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76FD-E2FE-4A40-AC76-67DB2578547C}">
      <dsp:nvSpPr>
        <dsp:cNvPr id="0" name=""/>
        <dsp:cNvSpPr/>
      </dsp:nvSpPr>
      <dsp:spPr>
        <a:xfrm>
          <a:off x="2018276" y="2172470"/>
          <a:ext cx="2262037" cy="2262037"/>
        </a:xfrm>
        <a:prstGeom prst="ellipse">
          <a:avLst/>
        </a:prstGeom>
        <a:solidFill>
          <a:srgbClr val="F17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Arial" charset="0"/>
              <a:ea typeface="Arial" charset="0"/>
              <a:cs typeface="Arial" charset="0"/>
            </a:rPr>
            <a:t>Supériorité</a:t>
          </a:r>
        </a:p>
      </dsp:txBody>
      <dsp:txXfrm>
        <a:off x="2349544" y="2503738"/>
        <a:ext cx="1599501" cy="1599501"/>
      </dsp:txXfrm>
    </dsp:sp>
    <dsp:sp modelId="{51A8B11A-0138-7546-BBAA-5884D19BF12D}">
      <dsp:nvSpPr>
        <dsp:cNvPr id="0" name=""/>
        <dsp:cNvSpPr/>
      </dsp:nvSpPr>
      <dsp:spPr>
        <a:xfrm rot="16200000">
          <a:off x="2993918" y="1991411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3141526" y="2009324"/>
        <a:ext cx="15537" cy="15537"/>
      </dsp:txXfrm>
    </dsp:sp>
    <dsp:sp modelId="{F30334BD-6C48-0646-866D-AD5990FF0E2B}">
      <dsp:nvSpPr>
        <dsp:cNvPr id="0" name=""/>
        <dsp:cNvSpPr/>
      </dsp:nvSpPr>
      <dsp:spPr>
        <a:xfrm>
          <a:off x="2250641" y="64408"/>
          <a:ext cx="1797307" cy="1797307"/>
        </a:xfrm>
        <a:prstGeom prst="ellipse">
          <a:avLst/>
        </a:prstGeom>
        <a:solidFill>
          <a:srgbClr val="2C51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>
              <a:latin typeface="Arial" charset="0"/>
              <a:ea typeface="Arial" charset="0"/>
              <a:cs typeface="Arial" charset="0"/>
            </a:rPr>
            <a:t>Arcangeli</a:t>
          </a:r>
          <a:endParaRPr lang="fr-FR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2513851" y="327618"/>
        <a:ext cx="1270887" cy="1270887"/>
      </dsp:txXfrm>
    </dsp:sp>
    <dsp:sp modelId="{E6592690-3F22-8E49-B493-CA3D4D325CF7}">
      <dsp:nvSpPr>
        <dsp:cNvPr id="0" name=""/>
        <dsp:cNvSpPr/>
      </dsp:nvSpPr>
      <dsp:spPr>
        <a:xfrm rot="20520000">
          <a:off x="4217353" y="2880289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4364961" y="2898201"/>
        <a:ext cx="15537" cy="15537"/>
      </dsp:txXfrm>
    </dsp:sp>
    <dsp:sp modelId="{0B007A24-C531-2142-BBED-5345F9C3F447}">
      <dsp:nvSpPr>
        <dsp:cNvPr id="0" name=""/>
        <dsp:cNvSpPr/>
      </dsp:nvSpPr>
      <dsp:spPr>
        <a:xfrm>
          <a:off x="4476518" y="1681603"/>
          <a:ext cx="1797307" cy="1797307"/>
        </a:xfrm>
        <a:prstGeom prst="ellipse">
          <a:avLst/>
        </a:prstGeom>
        <a:solidFill>
          <a:srgbClr val="5488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Pollack</a:t>
          </a:r>
        </a:p>
      </dsp:txBody>
      <dsp:txXfrm>
        <a:off x="4739728" y="1944813"/>
        <a:ext cx="1270887" cy="1270887"/>
      </dsp:txXfrm>
    </dsp:sp>
    <dsp:sp modelId="{044D30C6-6A77-F14E-AC97-BE2ABEF9BED7}">
      <dsp:nvSpPr>
        <dsp:cNvPr id="0" name=""/>
        <dsp:cNvSpPr/>
      </dsp:nvSpPr>
      <dsp:spPr>
        <a:xfrm rot="3240000">
          <a:off x="3750042" y="4318523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3897650" y="4336435"/>
        <a:ext cx="15537" cy="15537"/>
      </dsp:txXfrm>
    </dsp:sp>
    <dsp:sp modelId="{FD8DBD42-4EA0-9D4F-B9B6-DADF984B3745}">
      <dsp:nvSpPr>
        <dsp:cNvPr id="0" name=""/>
        <dsp:cNvSpPr/>
      </dsp:nvSpPr>
      <dsp:spPr>
        <a:xfrm>
          <a:off x="3626309" y="4298279"/>
          <a:ext cx="1797307" cy="1797307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Hoffman</a:t>
          </a:r>
        </a:p>
      </dsp:txBody>
      <dsp:txXfrm>
        <a:off x="3889519" y="4561489"/>
        <a:ext cx="1270887" cy="1270887"/>
      </dsp:txXfrm>
    </dsp:sp>
    <dsp:sp modelId="{20932C52-643C-6342-900A-D23069F62D96}">
      <dsp:nvSpPr>
        <dsp:cNvPr id="0" name=""/>
        <dsp:cNvSpPr/>
      </dsp:nvSpPr>
      <dsp:spPr>
        <a:xfrm rot="7560000">
          <a:off x="2237793" y="4318523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 rot="10800000">
        <a:off x="2385401" y="4336435"/>
        <a:ext cx="15537" cy="15537"/>
      </dsp:txXfrm>
    </dsp:sp>
    <dsp:sp modelId="{5323EA54-16C2-9945-AA23-1DE05AE2EFF4}">
      <dsp:nvSpPr>
        <dsp:cNvPr id="0" name=""/>
        <dsp:cNvSpPr/>
      </dsp:nvSpPr>
      <dsp:spPr>
        <a:xfrm>
          <a:off x="874973" y="4298279"/>
          <a:ext cx="1797307" cy="1797307"/>
        </a:xfrm>
        <a:prstGeom prst="ellipse">
          <a:avLst/>
        </a:prstGeom>
        <a:solidFill>
          <a:srgbClr val="00919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>
              <a:latin typeface="Arial" charset="0"/>
              <a:ea typeface="Arial" charset="0"/>
              <a:cs typeface="Arial" charset="0"/>
            </a:rPr>
            <a:t>Norkus</a:t>
          </a:r>
          <a:endParaRPr lang="fr-FR" sz="1500" kern="1200" dirty="0">
            <a:latin typeface="Arial" charset="0"/>
            <a:ea typeface="Arial" charset="0"/>
            <a:cs typeface="Arial" charset="0"/>
          </a:endParaRPr>
        </a:p>
      </dsp:txBody>
      <dsp:txXfrm>
        <a:off x="1138183" y="4561489"/>
        <a:ext cx="1270887" cy="1270887"/>
      </dsp:txXfrm>
    </dsp:sp>
    <dsp:sp modelId="{81B4490C-299B-CA44-8F02-0C25277A9DA7}">
      <dsp:nvSpPr>
        <dsp:cNvPr id="0" name=""/>
        <dsp:cNvSpPr/>
      </dsp:nvSpPr>
      <dsp:spPr>
        <a:xfrm rot="11880000">
          <a:off x="1770483" y="2880289"/>
          <a:ext cx="310753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10753" y="256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 rot="10800000">
        <a:off x="1918091" y="2898201"/>
        <a:ext cx="15537" cy="15537"/>
      </dsp:txXfrm>
    </dsp:sp>
    <dsp:sp modelId="{5B63C263-C83C-2C44-8E45-EB9B98348FE1}">
      <dsp:nvSpPr>
        <dsp:cNvPr id="0" name=""/>
        <dsp:cNvSpPr/>
      </dsp:nvSpPr>
      <dsp:spPr>
        <a:xfrm>
          <a:off x="24763" y="1681603"/>
          <a:ext cx="1797307" cy="1797307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HYPRO</a:t>
          </a:r>
        </a:p>
      </dsp:txBody>
      <dsp:txXfrm>
        <a:off x="287973" y="1944813"/>
        <a:ext cx="1270887" cy="12708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BC246-20FB-4B4D-BC7F-2242266F7DDB}">
      <dsp:nvSpPr>
        <dsp:cNvPr id="0" name=""/>
        <dsp:cNvSpPr/>
      </dsp:nvSpPr>
      <dsp:spPr>
        <a:xfrm>
          <a:off x="1978584" y="2522312"/>
          <a:ext cx="2220801" cy="2220801"/>
        </a:xfrm>
        <a:prstGeom prst="ellipse">
          <a:avLst/>
        </a:prstGeom>
        <a:solidFill>
          <a:srgbClr val="F17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Arial" charset="0"/>
              <a:ea typeface="Arial" charset="0"/>
              <a:cs typeface="Arial" charset="0"/>
            </a:rPr>
            <a:t>Non-infériorité</a:t>
          </a:r>
        </a:p>
      </dsp:txBody>
      <dsp:txXfrm>
        <a:off x="2303813" y="2847541"/>
        <a:ext cx="1570343" cy="1570343"/>
      </dsp:txXfrm>
    </dsp:sp>
    <dsp:sp modelId="{EE838101-6B59-4843-9FF5-300E0922EBE3}">
      <dsp:nvSpPr>
        <dsp:cNvPr id="0" name=""/>
        <dsp:cNvSpPr/>
      </dsp:nvSpPr>
      <dsp:spPr>
        <a:xfrm rot="16200000">
          <a:off x="2889069" y="2294971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3078989" y="2312401"/>
        <a:ext cx="19991" cy="19991"/>
      </dsp:txXfrm>
    </dsp:sp>
    <dsp:sp modelId="{CBD2E768-2043-AC40-B2DB-69BD13151226}">
      <dsp:nvSpPr>
        <dsp:cNvPr id="0" name=""/>
        <dsp:cNvSpPr/>
      </dsp:nvSpPr>
      <dsp:spPr>
        <a:xfrm>
          <a:off x="2147680" y="239872"/>
          <a:ext cx="1882609" cy="1882609"/>
        </a:xfrm>
        <a:prstGeom prst="ellipse">
          <a:avLst/>
        </a:prstGeom>
        <a:solidFill>
          <a:srgbClr val="2C51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RTOG 0415</a:t>
          </a:r>
        </a:p>
      </dsp:txBody>
      <dsp:txXfrm>
        <a:off x="2423382" y="515574"/>
        <a:ext cx="1331205" cy="1331205"/>
      </dsp:txXfrm>
    </dsp:sp>
    <dsp:sp modelId="{FDC5BF0B-61D5-7C4D-ACB1-9FC5FCCE6659}">
      <dsp:nvSpPr>
        <dsp:cNvPr id="0" name=""/>
        <dsp:cNvSpPr/>
      </dsp:nvSpPr>
      <dsp:spPr>
        <a:xfrm rot="1800000">
          <a:off x="4023836" y="4260445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4213756" y="4277875"/>
        <a:ext cx="19991" cy="19991"/>
      </dsp:txXfrm>
    </dsp:sp>
    <dsp:sp modelId="{5CA12A7E-8897-3D4C-998D-43A1C4475898}">
      <dsp:nvSpPr>
        <dsp:cNvPr id="0" name=""/>
        <dsp:cNvSpPr/>
      </dsp:nvSpPr>
      <dsp:spPr>
        <a:xfrm>
          <a:off x="4270772" y="3917176"/>
          <a:ext cx="1882609" cy="188260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CHHIP</a:t>
          </a:r>
        </a:p>
      </dsp:txBody>
      <dsp:txXfrm>
        <a:off x="4546474" y="4192878"/>
        <a:ext cx="1331205" cy="1331205"/>
      </dsp:txXfrm>
    </dsp:sp>
    <dsp:sp modelId="{1E1BDE21-8A81-624A-83A3-F2C6F306DA77}">
      <dsp:nvSpPr>
        <dsp:cNvPr id="0" name=""/>
        <dsp:cNvSpPr/>
      </dsp:nvSpPr>
      <dsp:spPr>
        <a:xfrm rot="9000000">
          <a:off x="1754302" y="4260445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 rot="10800000">
        <a:off x="1944222" y="4277875"/>
        <a:ext cx="19991" cy="19991"/>
      </dsp:txXfrm>
    </dsp:sp>
    <dsp:sp modelId="{00E611D0-0472-3040-8B91-0BF22E6D4B9F}">
      <dsp:nvSpPr>
        <dsp:cNvPr id="0" name=""/>
        <dsp:cNvSpPr/>
      </dsp:nvSpPr>
      <dsp:spPr>
        <a:xfrm>
          <a:off x="24587" y="3917176"/>
          <a:ext cx="1882609" cy="188260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PROFIT</a:t>
          </a:r>
        </a:p>
      </dsp:txBody>
      <dsp:txXfrm>
        <a:off x="300289" y="4192878"/>
        <a:ext cx="1331205" cy="1331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BC246-20FB-4B4D-BC7F-2242266F7DDB}">
      <dsp:nvSpPr>
        <dsp:cNvPr id="0" name=""/>
        <dsp:cNvSpPr/>
      </dsp:nvSpPr>
      <dsp:spPr>
        <a:xfrm>
          <a:off x="1978584" y="2522312"/>
          <a:ext cx="2220801" cy="2220801"/>
        </a:xfrm>
        <a:prstGeom prst="ellipse">
          <a:avLst/>
        </a:prstGeom>
        <a:solidFill>
          <a:srgbClr val="F17D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latin typeface="Arial" charset="0"/>
              <a:ea typeface="Arial" charset="0"/>
              <a:cs typeface="Arial" charset="0"/>
            </a:rPr>
            <a:t>Non-infériorité</a:t>
          </a:r>
        </a:p>
      </dsp:txBody>
      <dsp:txXfrm>
        <a:off x="2303813" y="2847541"/>
        <a:ext cx="1570343" cy="1570343"/>
      </dsp:txXfrm>
    </dsp:sp>
    <dsp:sp modelId="{EE838101-6B59-4843-9FF5-300E0922EBE3}">
      <dsp:nvSpPr>
        <dsp:cNvPr id="0" name=""/>
        <dsp:cNvSpPr/>
      </dsp:nvSpPr>
      <dsp:spPr>
        <a:xfrm rot="16200000">
          <a:off x="2889069" y="2294971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3078989" y="2312401"/>
        <a:ext cx="19991" cy="19991"/>
      </dsp:txXfrm>
    </dsp:sp>
    <dsp:sp modelId="{CBD2E768-2043-AC40-B2DB-69BD13151226}">
      <dsp:nvSpPr>
        <dsp:cNvPr id="0" name=""/>
        <dsp:cNvSpPr/>
      </dsp:nvSpPr>
      <dsp:spPr>
        <a:xfrm>
          <a:off x="2147680" y="239872"/>
          <a:ext cx="1882609" cy="1882609"/>
        </a:xfrm>
        <a:prstGeom prst="ellipse">
          <a:avLst/>
        </a:prstGeom>
        <a:solidFill>
          <a:srgbClr val="2C516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RTOG 0415</a:t>
          </a:r>
        </a:p>
      </dsp:txBody>
      <dsp:txXfrm>
        <a:off x="2423382" y="515574"/>
        <a:ext cx="1331205" cy="1331205"/>
      </dsp:txXfrm>
    </dsp:sp>
    <dsp:sp modelId="{FDC5BF0B-61D5-7C4D-ACB1-9FC5FCCE6659}">
      <dsp:nvSpPr>
        <dsp:cNvPr id="0" name=""/>
        <dsp:cNvSpPr/>
      </dsp:nvSpPr>
      <dsp:spPr>
        <a:xfrm rot="1800000">
          <a:off x="4023836" y="4260445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>
        <a:off x="4213756" y="4277875"/>
        <a:ext cx="19991" cy="19991"/>
      </dsp:txXfrm>
    </dsp:sp>
    <dsp:sp modelId="{5CA12A7E-8897-3D4C-998D-43A1C4475898}">
      <dsp:nvSpPr>
        <dsp:cNvPr id="0" name=""/>
        <dsp:cNvSpPr/>
      </dsp:nvSpPr>
      <dsp:spPr>
        <a:xfrm>
          <a:off x="4270772" y="3917176"/>
          <a:ext cx="1882609" cy="188260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CHHIP</a:t>
          </a:r>
        </a:p>
      </dsp:txBody>
      <dsp:txXfrm>
        <a:off x="4546474" y="4192878"/>
        <a:ext cx="1331205" cy="1331205"/>
      </dsp:txXfrm>
    </dsp:sp>
    <dsp:sp modelId="{1E1BDE21-8A81-624A-83A3-F2C6F306DA77}">
      <dsp:nvSpPr>
        <dsp:cNvPr id="0" name=""/>
        <dsp:cNvSpPr/>
      </dsp:nvSpPr>
      <dsp:spPr>
        <a:xfrm rot="9000000">
          <a:off x="1754302" y="4260445"/>
          <a:ext cx="39983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99830" y="27425"/>
              </a:lnTo>
            </a:path>
          </a:pathLst>
        </a:custGeom>
        <a:noFill/>
        <a:ln w="6350" cap="flat" cmpd="sng" algn="ctr">
          <a:solidFill>
            <a:srgbClr val="F17D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>
            <a:latin typeface="Arial" charset="0"/>
            <a:ea typeface="Arial" charset="0"/>
            <a:cs typeface="Arial" charset="0"/>
          </a:endParaRPr>
        </a:p>
      </dsp:txBody>
      <dsp:txXfrm rot="10800000">
        <a:off x="1944222" y="4277875"/>
        <a:ext cx="19991" cy="19991"/>
      </dsp:txXfrm>
    </dsp:sp>
    <dsp:sp modelId="{00E611D0-0472-3040-8B91-0BF22E6D4B9F}">
      <dsp:nvSpPr>
        <dsp:cNvPr id="0" name=""/>
        <dsp:cNvSpPr/>
      </dsp:nvSpPr>
      <dsp:spPr>
        <a:xfrm>
          <a:off x="24587" y="3917176"/>
          <a:ext cx="1882609" cy="1882609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" charset="0"/>
              <a:ea typeface="Arial" charset="0"/>
              <a:cs typeface="Arial" charset="0"/>
            </a:rPr>
            <a:t>PROFIT</a:t>
          </a:r>
        </a:p>
      </dsp:txBody>
      <dsp:txXfrm>
        <a:off x="300289" y="4192878"/>
        <a:ext cx="1331205" cy="1331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F8C4E-A9CA-0D4E-B5B8-AA5713F23615}">
      <dsp:nvSpPr>
        <dsp:cNvPr id="0" name=""/>
        <dsp:cNvSpPr/>
      </dsp:nvSpPr>
      <dsp:spPr>
        <a:xfrm>
          <a:off x="8072" y="1112650"/>
          <a:ext cx="2785281" cy="191905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2E674F-8D00-B648-9929-5165A6D23136}">
      <dsp:nvSpPr>
        <dsp:cNvPr id="0" name=""/>
        <dsp:cNvSpPr/>
      </dsp:nvSpPr>
      <dsp:spPr>
        <a:xfrm>
          <a:off x="8072" y="3012384"/>
          <a:ext cx="2785281" cy="103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</dsp:txBody>
      <dsp:txXfrm>
        <a:off x="8072" y="3012384"/>
        <a:ext cx="2785281" cy="1033339"/>
      </dsp:txXfrm>
    </dsp:sp>
    <dsp:sp modelId="{1F2AC9DC-8393-0643-A785-AA63C28083B5}">
      <dsp:nvSpPr>
        <dsp:cNvPr id="0" name=""/>
        <dsp:cNvSpPr/>
      </dsp:nvSpPr>
      <dsp:spPr>
        <a:xfrm>
          <a:off x="3071998" y="1093325"/>
          <a:ext cx="2785281" cy="1919058"/>
        </a:xfrm>
        <a:prstGeom prst="round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8C402-E408-D14B-AEB6-765F11110E40}">
      <dsp:nvSpPr>
        <dsp:cNvPr id="0" name=""/>
        <dsp:cNvSpPr/>
      </dsp:nvSpPr>
      <dsp:spPr>
        <a:xfrm>
          <a:off x="3071998" y="3012384"/>
          <a:ext cx="2785281" cy="103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srgbClr val="F17D00"/>
            </a:solidFill>
            <a:latin typeface="Arial" charset="0"/>
            <a:ea typeface="Arial" charset="0"/>
            <a:cs typeface="Arial" charset="0"/>
          </a:endParaRPr>
        </a:p>
      </dsp:txBody>
      <dsp:txXfrm>
        <a:off x="3071998" y="3012384"/>
        <a:ext cx="2785281" cy="1033339"/>
      </dsp:txXfrm>
    </dsp:sp>
    <dsp:sp modelId="{CEB2F3D1-8510-B247-B8D4-982AF58DAD02}">
      <dsp:nvSpPr>
        <dsp:cNvPr id="0" name=""/>
        <dsp:cNvSpPr/>
      </dsp:nvSpPr>
      <dsp:spPr>
        <a:xfrm>
          <a:off x="6135924" y="1093325"/>
          <a:ext cx="2785281" cy="1919058"/>
        </a:xfrm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7E62B-7C47-4F4F-A95B-377117D1AD4F}">
      <dsp:nvSpPr>
        <dsp:cNvPr id="0" name=""/>
        <dsp:cNvSpPr/>
      </dsp:nvSpPr>
      <dsp:spPr>
        <a:xfrm>
          <a:off x="6135924" y="3012384"/>
          <a:ext cx="2785281" cy="103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&gt; avec </a:t>
          </a:r>
          <a:r>
            <a:rPr lang="fr-FR" sz="2000" b="1" kern="1200" dirty="0" err="1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hypofrct</a:t>
          </a:r>
          <a:r>
            <a:rPr lang="fr-FR" sz="2000" b="1" kern="1200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 ?</a:t>
          </a:r>
        </a:p>
      </dsp:txBody>
      <dsp:txXfrm>
        <a:off x="6135924" y="3012384"/>
        <a:ext cx="2785281" cy="1033339"/>
      </dsp:txXfrm>
    </dsp:sp>
    <dsp:sp modelId="{D144ED82-5F4E-CC49-843B-9AD7BC16A5BC}">
      <dsp:nvSpPr>
        <dsp:cNvPr id="0" name=""/>
        <dsp:cNvSpPr/>
      </dsp:nvSpPr>
      <dsp:spPr>
        <a:xfrm>
          <a:off x="9199851" y="1093325"/>
          <a:ext cx="2785281" cy="1919058"/>
        </a:xfrm>
        <a:prstGeom prst="round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DCAD5-F5DC-E641-AF62-8C920F50BE80}">
      <dsp:nvSpPr>
        <dsp:cNvPr id="0" name=""/>
        <dsp:cNvSpPr/>
      </dsp:nvSpPr>
      <dsp:spPr>
        <a:xfrm>
          <a:off x="9199851" y="3012384"/>
          <a:ext cx="2785281" cy="103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</dsp:txBody>
      <dsp:txXfrm>
        <a:off x="9199851" y="3012384"/>
        <a:ext cx="2785281" cy="1033339"/>
      </dsp:txXfrm>
    </dsp:sp>
    <dsp:sp modelId="{38D3D613-38B2-F149-9AA9-A8F68515AA5A}">
      <dsp:nvSpPr>
        <dsp:cNvPr id="0" name=""/>
        <dsp:cNvSpPr/>
      </dsp:nvSpPr>
      <dsp:spPr>
        <a:xfrm>
          <a:off x="12263777" y="1093325"/>
          <a:ext cx="2785281" cy="1919058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890870-77C0-EF4D-BF7B-E1573D4F85AB}">
      <dsp:nvSpPr>
        <dsp:cNvPr id="0" name=""/>
        <dsp:cNvSpPr/>
      </dsp:nvSpPr>
      <dsp:spPr>
        <a:xfrm>
          <a:off x="12263777" y="3012384"/>
          <a:ext cx="2785281" cy="103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17D00"/>
              </a:solidFill>
              <a:latin typeface="Arial" charset="0"/>
              <a:ea typeface="Arial" charset="0"/>
              <a:cs typeface="Arial" charset="0"/>
            </a:rPr>
            <a:t>=</a:t>
          </a:r>
        </a:p>
      </dsp:txBody>
      <dsp:txXfrm>
        <a:off x="12263777" y="3012384"/>
        <a:ext cx="2785281" cy="103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23595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766425" y="0"/>
            <a:ext cx="823595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4B27-BD6C-4C41-A725-CCC40DDFF858}" type="datetimeFigureOut">
              <a:rPr lang="fr-FR" smtClean="0"/>
              <a:t>22/11/2024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940425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900238" y="5078413"/>
            <a:ext cx="15206662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823595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766425" y="10155238"/>
            <a:ext cx="823595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6030-9D65-4446-B9D0-2422BCF915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80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8625-791B-C443-8184-6A3D71F935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A8625-791B-C443-8184-6A3D71F935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61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CRO : </a:t>
            </a:r>
            <a:r>
              <a:rPr lang="fr-FR" sz="16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Clinician</a:t>
            </a:r>
            <a:r>
              <a:rPr lang="fr-FR" sz="16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reported</a:t>
            </a:r>
            <a:r>
              <a:rPr lang="fr-FR" sz="16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outcomes</a:t>
            </a:r>
            <a:r>
              <a:rPr lang="fr-FR" sz="16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fr-FR" sz="10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comparing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stereotactic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body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radiotherapy</a:t>
            </a:r>
            <a:endParaRPr lang="fr-FR" sz="10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SBRT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) to conventionally fractionated or moderately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hypofractionated</a:t>
            </a:r>
            <a:endParaRPr lang="en-US" sz="10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external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beam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radiotherapy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CFMHRT</a:t>
            </a:r>
            <a:endParaRPr lang="fr-FR" sz="10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sz="10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Despite an accelerated treatment schedule,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RTOG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assessments</a:t>
            </a: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show similar rates of acute GI and GU toxicity for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SBRT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CFHFRT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 Pt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followup</a:t>
            </a:r>
            <a:endParaRPr lang="en-US" sz="10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PACE-B continues and results of late toxicity and biochemical/clinical</a:t>
            </a:r>
          </a:p>
          <a:p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are </a:t>
            </a:r>
            <a:r>
              <a:rPr lang="fr-FR" sz="1000" b="0" i="0" u="none" strike="noStrike" kern="1200" baseline="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awaited</a:t>
            </a:r>
            <a:r>
              <a:rPr lang="fr-FR" sz="10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82182-049B-4FFB-9239-DEC65584E5F0}" type="slidenum">
              <a:rPr lang="fr-FR" altLang="fr-FR" smtClean="0"/>
              <a:pPr/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311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Faible niveau toxicité et pas de différence malgré les différences de doses à chaque séance </a:t>
            </a:r>
          </a:p>
          <a:p>
            <a:r>
              <a:rPr lang="fr-FR" sz="1600" dirty="0"/>
              <a:t>Toxicité rapportée dans cet essai moins importante que dans l’étude </a:t>
            </a:r>
            <a:r>
              <a:rPr lang="fr-FR" sz="1600" dirty="0" err="1"/>
              <a:t>CHiPPS</a:t>
            </a:r>
            <a:endParaRPr lang="fr-FR" sz="1600" dirty="0"/>
          </a:p>
          <a:p>
            <a:r>
              <a:rPr lang="fr-FR" sz="1600" dirty="0"/>
              <a:t>La proportion de patients traités en </a:t>
            </a:r>
            <a:r>
              <a:rPr lang="fr-FR" sz="1600" dirty="0" err="1"/>
              <a:t>hypofractionnement</a:t>
            </a:r>
            <a:r>
              <a:rPr lang="fr-FR" sz="1600" dirty="0"/>
              <a:t> modérée = 2/3 des patients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82182-049B-4FFB-9239-DEC65584E5F0}" type="slidenum">
              <a:rPr lang="fr-FR" altLang="fr-FR" smtClean="0"/>
              <a:pPr/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640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ABEA-0266-7E4B-B0B7-8717FA2A6B58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94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Survie biochimique à 7 ans:</a:t>
            </a:r>
          </a:p>
          <a:p>
            <a:r>
              <a:rPr lang="fr-CA" dirty="0"/>
              <a:t>Bas risque: 87.2 %</a:t>
            </a:r>
          </a:p>
          <a:p>
            <a:r>
              <a:rPr lang="fr-CA" dirty="0"/>
              <a:t>Inter favorable: 85.4%</a:t>
            </a:r>
          </a:p>
          <a:p>
            <a:r>
              <a:rPr lang="fr-CA" dirty="0"/>
              <a:t>Int défavorable: 74.3 %</a:t>
            </a:r>
          </a:p>
          <a:p>
            <a:r>
              <a:rPr lang="fr-CA" dirty="0"/>
              <a:t>Inter total: 82.4%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CEABEA-0266-7E4B-B0B7-8717FA2A6B58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73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white">
          <a:xfrm>
            <a:off x="0" y="0"/>
            <a:ext cx="19044000" cy="108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400">
              <a:ln>
                <a:noFill/>
              </a:ln>
            </a:endParaRPr>
          </a:p>
        </p:txBody>
      </p:sp>
      <p:grpSp>
        <p:nvGrpSpPr>
          <p:cNvPr id="10" name="Groupe 9"/>
          <p:cNvGrpSpPr/>
          <p:nvPr userDrawn="1"/>
        </p:nvGrpSpPr>
        <p:grpSpPr bwMode="black">
          <a:xfrm>
            <a:off x="6457468" y="1564586"/>
            <a:ext cx="6092203" cy="7613123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11" name="Freeform 5"/>
            <p:cNvSpPr/>
            <p:nvPr userDrawn="1"/>
          </p:nvSpPr>
          <p:spPr bwMode="black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 extrusionOk="0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 22"/>
            <p:cNvSpPr/>
            <p:nvPr userDrawn="1"/>
          </p:nvSpPr>
          <p:spPr bwMode="black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 extrusionOk="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 userDrawn="1"/>
          </p:nvSpPr>
          <p:spPr bwMode="black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91192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74895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96799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032093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136838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4700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63650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D435-F6D0-4A22-B6AA-D03FB194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33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806674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8D89A-BDB8-41C2-925A-3F8707F9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841" y="2665530"/>
            <a:ext cx="16393657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8F6C0-2EE9-4569-937F-2920A44D1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841" y="7155102"/>
            <a:ext cx="16393657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06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5536" y="3321393"/>
            <a:ext cx="16156067" cy="229181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1071" y="6058694"/>
            <a:ext cx="13304997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8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4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42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9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39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8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5159" y="9909727"/>
            <a:ext cx="4434999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fld id="{AA1C76DA-564E-C34D-B2F9-694844E534AE}" type="datetimeFigureOut">
              <a:rPr lang="fr-FR" smtClean="0"/>
              <a:pPr/>
              <a:t>22/11/2024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458908" y="9909727"/>
            <a:ext cx="6018927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586584" y="9909727"/>
            <a:ext cx="4434999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fld id="{1BB00D3B-9D04-2044-B328-F7C9755700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3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47324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re pag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white">
          <a:xfrm>
            <a:off x="887977" y="2349"/>
            <a:ext cx="19044000" cy="10691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2399">
              <a:ln>
                <a:noFill/>
              </a:ln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black">
          <a:xfrm rot="5400000">
            <a:off x="9917159" y="-9054547"/>
            <a:ext cx="934902" cy="190440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228812" y="1706027"/>
            <a:ext cx="4485130" cy="461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1234783" y="2539801"/>
            <a:ext cx="17557123" cy="31274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999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pPr lvl="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1234783" y="6039369"/>
            <a:ext cx="17553956" cy="830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5999">
                <a:solidFill>
                  <a:schemeClr val="bg1"/>
                </a:solidFill>
                <a:latin typeface="Source Sans Pro"/>
                <a:ea typeface="Source Sans Pro"/>
              </a:defRPr>
            </a:lvl1pPr>
            <a:lvl2pPr marL="950288" indent="0" algn="ctr">
              <a:buNone/>
              <a:defRPr sz="4150"/>
            </a:lvl2pPr>
            <a:lvl3pPr marL="1900577" indent="0" algn="ctr">
              <a:buNone/>
              <a:defRPr sz="3749"/>
            </a:lvl3pPr>
            <a:lvl4pPr marL="2850864" indent="0" algn="ctr">
              <a:buNone/>
              <a:defRPr sz="3350"/>
            </a:lvl4pPr>
            <a:lvl5pPr marL="3801152" indent="0" algn="ctr">
              <a:buNone/>
              <a:defRPr sz="3350"/>
            </a:lvl5pPr>
            <a:lvl6pPr marL="4751439" indent="0" algn="ctr">
              <a:buNone/>
              <a:defRPr sz="3350"/>
            </a:lvl6pPr>
            <a:lvl7pPr marL="5701729" indent="0" algn="ctr">
              <a:buNone/>
              <a:defRPr sz="3350"/>
            </a:lvl7pPr>
            <a:lvl8pPr marL="6652018" indent="0" algn="ctr">
              <a:buNone/>
              <a:defRPr sz="3350"/>
            </a:lvl8pPr>
            <a:lvl9pPr marL="7602304" indent="0" algn="ctr">
              <a:buNone/>
              <a:defRPr sz="335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cxnSp>
        <p:nvCxnSpPr>
          <p:cNvPr id="17" name="Connecteur droit 16"/>
          <p:cNvCxnSpPr>
            <a:cxnSpLocks/>
          </p:cNvCxnSpPr>
          <p:nvPr userDrawn="1"/>
        </p:nvCxnSpPr>
        <p:spPr bwMode="auto">
          <a:xfrm>
            <a:off x="862610" y="9418865"/>
            <a:ext cx="1843318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T:\INFOGRAPHIE - CREA\NANTES UNIVERSITE\1-OUTILS COM\Z_OUTILS\Logotype\3-logo-Composante\3_Visuels\Logos sans marge (Office ou web)\Logos composante blanc\logo-blanc-composante_Sante-médecine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black">
          <a:xfrm>
            <a:off x="1257912" y="9777305"/>
            <a:ext cx="1722372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5839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764101" y="2"/>
            <a:ext cx="3243037" cy="385512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067" tIns="95033" rIns="190067" bIns="95033" rtlCol="0" anchor="ctr"/>
          <a:lstStyle/>
          <a:p>
            <a:pPr algn="ctr"/>
            <a:endParaRPr lang="fr-FR" sz="2806"/>
          </a:p>
        </p:txBody>
      </p:sp>
      <p:sp>
        <p:nvSpPr>
          <p:cNvPr id="6" name="Rectangle 5"/>
          <p:cNvSpPr/>
          <p:nvPr userDrawn="1"/>
        </p:nvSpPr>
        <p:spPr>
          <a:xfrm>
            <a:off x="1234539" y="9799247"/>
            <a:ext cx="8869680" cy="493761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067" tIns="95033" rIns="190067" bIns="95033" rtlCol="0" anchor="ctr"/>
          <a:lstStyle/>
          <a:p>
            <a:pPr algn="ctr"/>
            <a:endParaRPr lang="fr-FR" sz="2806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306741" y="570894"/>
            <a:ext cx="16393657" cy="2065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7878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846202"/>
            <a:ext cx="16393657" cy="62414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78786"/>
                </a:solidFill>
              </a:defRPr>
            </a:lvl1pPr>
            <a:lvl2pPr>
              <a:defRPr>
                <a:solidFill>
                  <a:srgbClr val="878786"/>
                </a:solidFill>
              </a:defRPr>
            </a:lvl2pPr>
            <a:lvl3pPr>
              <a:defRPr>
                <a:solidFill>
                  <a:srgbClr val="878786"/>
                </a:solidFill>
              </a:defRPr>
            </a:lvl3pPr>
            <a:lvl4pPr>
              <a:defRPr>
                <a:solidFill>
                  <a:srgbClr val="878786"/>
                </a:solidFill>
              </a:defRPr>
            </a:lvl4pPr>
            <a:lvl5pPr>
              <a:defRPr>
                <a:solidFill>
                  <a:srgbClr val="878786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805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sur 2 lignes et conten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741" y="1347001"/>
            <a:ext cx="8434417" cy="99549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lang="fr-FR" sz="3700" b="1" u="none" kern="1200" cap="all" baseline="0" dirty="0">
                <a:solidFill>
                  <a:srgbClr val="8787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739" y="2583437"/>
            <a:ext cx="8434417" cy="7174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3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6376" indent="-356376">
              <a:lnSpc>
                <a:spcPct val="90000"/>
              </a:lnSpc>
              <a:buClr>
                <a:srgbClr val="FF5E00"/>
              </a:buClr>
              <a:buFont typeface="Arial" panose="020B0604020202020204" pitchFamily="34" charset="0"/>
              <a:buChar char="•"/>
              <a:defRPr sz="23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9051" indent="-379475">
              <a:lnSpc>
                <a:spcPct val="90000"/>
              </a:lnSpc>
              <a:spcBef>
                <a:spcPts val="208"/>
              </a:spcBef>
              <a:buClr>
                <a:srgbClr val="FF5E00"/>
              </a:buClr>
              <a:buFont typeface="Arial" panose="020B0604020202020204" pitchFamily="34" charset="0"/>
              <a:buChar char="-"/>
              <a:defRPr sz="22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0000"/>
              </a:lnSpc>
              <a:buNone/>
              <a:defRPr lang="fr-FR" sz="2500" kern="1200" dirty="0" smtClean="0">
                <a:solidFill>
                  <a:srgbClr val="7373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lnSpc>
                <a:spcPct val="90000"/>
              </a:lnSpc>
              <a:buNone/>
              <a:defRPr sz="230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7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0357" y="2393284"/>
            <a:ext cx="8398120" cy="997407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48517" indent="0">
              <a:buNone/>
              <a:defRPr sz="3700" b="1"/>
            </a:lvl2pPr>
            <a:lvl3pPr marL="1697035" indent="0">
              <a:buNone/>
              <a:defRPr sz="3300" b="1"/>
            </a:lvl3pPr>
            <a:lvl4pPr marL="2545552" indent="0">
              <a:buNone/>
              <a:defRPr sz="3000" b="1"/>
            </a:lvl4pPr>
            <a:lvl5pPr marL="3394070" indent="0">
              <a:buNone/>
              <a:defRPr sz="3000" b="1"/>
            </a:lvl5pPr>
            <a:lvl6pPr marL="4242587" indent="0">
              <a:buNone/>
              <a:defRPr sz="3000" b="1"/>
            </a:lvl6pPr>
            <a:lvl7pPr marL="5091105" indent="0">
              <a:buNone/>
              <a:defRPr sz="3000" b="1"/>
            </a:lvl7pPr>
            <a:lvl8pPr marL="5939622" indent="0">
              <a:buNone/>
              <a:defRPr sz="3000" b="1"/>
            </a:lvl8pPr>
            <a:lvl9pPr marL="6788140" indent="0">
              <a:buNone/>
              <a:defRPr sz="30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0357" y="3390691"/>
            <a:ext cx="8398120" cy="6059671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655363" y="2393284"/>
            <a:ext cx="8401419" cy="997407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48517" indent="0">
              <a:buNone/>
              <a:defRPr sz="3700" b="1"/>
            </a:lvl2pPr>
            <a:lvl3pPr marL="1697035" indent="0">
              <a:buNone/>
              <a:defRPr sz="3300" b="1"/>
            </a:lvl3pPr>
            <a:lvl4pPr marL="2545552" indent="0">
              <a:buNone/>
              <a:defRPr sz="3000" b="1"/>
            </a:lvl4pPr>
            <a:lvl5pPr marL="3394070" indent="0">
              <a:buNone/>
              <a:defRPr sz="3000" b="1"/>
            </a:lvl5pPr>
            <a:lvl6pPr marL="4242587" indent="0">
              <a:buNone/>
              <a:defRPr sz="3000" b="1"/>
            </a:lvl6pPr>
            <a:lvl7pPr marL="5091105" indent="0">
              <a:buNone/>
              <a:defRPr sz="3000" b="1"/>
            </a:lvl7pPr>
            <a:lvl8pPr marL="5939622" indent="0">
              <a:buNone/>
              <a:defRPr sz="3000" b="1"/>
            </a:lvl8pPr>
            <a:lvl9pPr marL="6788140" indent="0">
              <a:buNone/>
              <a:defRPr sz="30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647585" y="3257674"/>
            <a:ext cx="8401419" cy="6160168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915159" y="9909727"/>
            <a:ext cx="4434999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fld id="{AA1C76DA-564E-C34D-B2F9-694844E534AE}" type="datetimeFigureOut">
              <a:rPr lang="fr-FR" smtClean="0"/>
              <a:pPr/>
              <a:t>22/11/2024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6458908" y="9909727"/>
            <a:ext cx="6018927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3586584" y="9909727"/>
            <a:ext cx="4434999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fld id="{1BB00D3B-9D04-2044-B328-F7C9755700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75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0357" y="2494757"/>
            <a:ext cx="8394819" cy="6955605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661962" y="2494757"/>
            <a:ext cx="8394819" cy="6955605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5159" y="9909727"/>
            <a:ext cx="4434999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fld id="{AA1C76DA-564E-C34D-B2F9-694844E534AE}" type="datetimeFigureOut">
              <a:rPr lang="fr-FR" smtClean="0"/>
              <a:pPr/>
              <a:t>22/11/2024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458908" y="9909727"/>
            <a:ext cx="6018927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586584" y="9909727"/>
            <a:ext cx="4434999" cy="569240"/>
          </a:xfrm>
          <a:prstGeom prst="rect">
            <a:avLst/>
          </a:prstGeom>
        </p:spPr>
        <p:txBody>
          <a:bodyPr lIns="169703" tIns="84852" rIns="169703" bIns="84852"/>
          <a:lstStyle/>
          <a:p>
            <a:fld id="{1BB00D3B-9D04-2044-B328-F7C9755700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42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55967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39244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760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>
            <a:lvl1pPr>
              <a:defRPr sz="3742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1" y="2207904"/>
            <a:ext cx="16981833" cy="7510347"/>
          </a:xfrm>
        </p:spPr>
        <p:txBody>
          <a:bodyPr>
            <a:normAutofit/>
          </a:bodyPr>
          <a:lstStyle>
            <a:lvl1pPr marL="566756" indent="-566756">
              <a:buSzPct val="100000"/>
              <a:buFontTx/>
              <a:buBlip>
                <a:blip r:embed="rId2"/>
              </a:buBlip>
              <a:defRPr sz="3118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17D00"/>
              </a:buClr>
              <a:defRPr sz="2806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94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183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40" y="9587593"/>
            <a:ext cx="16981835" cy="6063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47">
                <a:solidFill>
                  <a:srgbClr val="2C516F"/>
                </a:solidFill>
              </a:defRPr>
            </a:lvl1pPr>
          </a:lstStyle>
          <a:p>
            <a:pPr lvl="0"/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22173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78633" y="665386"/>
            <a:ext cx="1722754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5143" y="2918868"/>
            <a:ext cx="17191037" cy="637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</p:txBody>
      </p:sp>
      <p:cxnSp>
        <p:nvCxnSpPr>
          <p:cNvPr id="7" name="Connecteur droit 6"/>
          <p:cNvCxnSpPr>
            <a:cxnSpLocks/>
          </p:cNvCxnSpPr>
          <p:nvPr userDrawn="1"/>
        </p:nvCxnSpPr>
        <p:spPr bwMode="auto">
          <a:xfrm>
            <a:off x="863472" y="9418865"/>
            <a:ext cx="175261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/>
          <p:nvPr userDrawn="1"/>
        </p:nvSpPr>
        <p:spPr bwMode="auto">
          <a:xfrm>
            <a:off x="16298122" y="9532779"/>
            <a:ext cx="20914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457200"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F9AA5-BE22-4C36-8B95-5AA10E261444}" type="slidenum">
              <a:rPr lang="fr-FR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4"/>
          <a:stretch/>
        </p:blipFill>
        <p:spPr bwMode="auto">
          <a:xfrm>
            <a:off x="0" y="0"/>
            <a:ext cx="863472" cy="10691811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5"/>
          <a:stretch/>
        </p:blipFill>
        <p:spPr bwMode="auto">
          <a:xfrm>
            <a:off x="1256400" y="9777600"/>
            <a:ext cx="1720800" cy="590470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4329" y="9594378"/>
            <a:ext cx="1445111" cy="944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  <p:sldLayoutId id="2147483676" r:id="rId4"/>
    <p:sldLayoutId id="2147483677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710" r:id="rId19"/>
    <p:sldLayoutId id="2147483713" r:id="rId20"/>
    <p:sldLayoutId id="2147483714" r:id="rId21"/>
    <p:sldLayoutId id="2147483715" r:id="rId22"/>
  </p:sldLayoutIdLst>
  <p:hf hdr="0" ftr="0" dt="0"/>
  <p:txStyles>
    <p:titleStyle>
      <a:lvl1pPr algn="l" defTabSz="1425550">
        <a:lnSpc>
          <a:spcPct val="90000"/>
        </a:lnSpc>
        <a:spcBef>
          <a:spcPts val="0"/>
        </a:spcBef>
        <a:buNone/>
        <a:defRPr sz="7000">
          <a:solidFill>
            <a:schemeClr val="tx1"/>
          </a:solidFill>
          <a:latin typeface="Source Sans Pro"/>
          <a:ea typeface="Source Sans Pro"/>
          <a:cs typeface="+mj-cs"/>
        </a:defRPr>
      </a:lvl1pPr>
    </p:titleStyle>
    <p:bodyStyle>
      <a:lvl1pPr marL="356387" indent="-356387" algn="l" defTabSz="1425550">
        <a:lnSpc>
          <a:spcPct val="90000"/>
        </a:lnSpc>
        <a:spcBef>
          <a:spcPts val="1559"/>
        </a:spcBef>
        <a:buFont typeface="Arial"/>
        <a:buChar char="•"/>
        <a:defRPr sz="3600" b="0" i="0">
          <a:solidFill>
            <a:schemeClr val="tx1"/>
          </a:solidFill>
          <a:latin typeface="Source Sans Pro"/>
          <a:ea typeface="Source Sans Pro"/>
          <a:cs typeface="+mn-cs"/>
        </a:defRPr>
      </a:lvl1pPr>
      <a:lvl2pPr marL="1069162" indent="-356387" algn="l" defTabSz="1425550">
        <a:lnSpc>
          <a:spcPct val="90000"/>
        </a:lnSpc>
        <a:spcBef>
          <a:spcPts val="780"/>
        </a:spcBef>
        <a:buFont typeface="Courier New"/>
        <a:buChar char="o"/>
        <a:defRPr sz="3200">
          <a:solidFill>
            <a:schemeClr val="tx1"/>
          </a:solidFill>
          <a:latin typeface="Source Sans Pro"/>
          <a:ea typeface="Source Sans Pro"/>
          <a:cs typeface="+mn-cs"/>
        </a:defRPr>
      </a:lvl2pPr>
      <a:lvl3pPr marL="1781937" indent="-356387" algn="l" defTabSz="1425550">
        <a:lnSpc>
          <a:spcPct val="90000"/>
        </a:lnSpc>
        <a:spcBef>
          <a:spcPts val="780"/>
        </a:spcBef>
        <a:buFont typeface="Police système Courant"/>
        <a:buChar char="–"/>
        <a:defRPr sz="2800">
          <a:solidFill>
            <a:schemeClr val="tx1"/>
          </a:solidFill>
          <a:latin typeface="Source Sans Pro"/>
          <a:ea typeface="Source Sans Pro"/>
          <a:cs typeface="+mn-cs"/>
        </a:defRPr>
      </a:lvl3pPr>
      <a:lvl4pPr marL="2494712" indent="-356387" algn="l" defTabSz="1425550">
        <a:lnSpc>
          <a:spcPct val="90000"/>
        </a:lnSpc>
        <a:spcBef>
          <a:spcPts val="780"/>
        </a:spcBef>
        <a:buFont typeface="Police système Courant"/>
        <a:buChar char="»"/>
        <a:defRPr sz="2400">
          <a:solidFill>
            <a:schemeClr val="tx1"/>
          </a:solidFill>
          <a:latin typeface="Source Sans Pro"/>
          <a:ea typeface="Source Sans Pro"/>
          <a:cs typeface="+mn-cs"/>
        </a:defRPr>
      </a:lvl4pPr>
      <a:lvl5pPr marL="3207487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>
        <a:lnSpc>
          <a:spcPct val="90000"/>
        </a:lnSpc>
        <a:spcBef>
          <a:spcPts val="78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>
        <a:defRPr sz="2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us-titr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5400" b="1" dirty="0"/>
              <a:t>Radiothérapie </a:t>
            </a:r>
            <a:r>
              <a:rPr lang="fr-FR" sz="5400" b="1" dirty="0" err="1"/>
              <a:t>hypofractionnée</a:t>
            </a:r>
            <a:r>
              <a:rPr lang="fr-FR" sz="5400" b="1" dirty="0"/>
              <a:t> des cancers de prostate</a:t>
            </a:r>
            <a:endParaRPr lang="fr-FR" sz="1715" dirty="0">
              <a:latin typeface="Tw Cen MT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2"/>
          </p:nvPr>
        </p:nvSpPr>
        <p:spPr>
          <a:xfrm>
            <a:off x="1235013" y="6039348"/>
            <a:ext cx="17553467" cy="2831544"/>
          </a:xfrm>
        </p:spPr>
        <p:txBody>
          <a:bodyPr/>
          <a:lstStyle/>
          <a:p>
            <a:r>
              <a:rPr lang="fr-FR" sz="4000" dirty="0"/>
              <a:t>Pr Stéphane </a:t>
            </a:r>
            <a:r>
              <a:rPr lang="fr-FR" sz="4000" dirty="0" err="1"/>
              <a:t>Supiot</a:t>
            </a:r>
            <a:r>
              <a:rPr lang="fr-FR" sz="4000" dirty="0"/>
              <a:t>, </a:t>
            </a:r>
          </a:p>
          <a:p>
            <a:r>
              <a:rPr lang="fr-FR" sz="4000" dirty="0"/>
              <a:t>Oncologie radiothérapie</a:t>
            </a:r>
          </a:p>
          <a:p>
            <a:r>
              <a:rPr lang="fr-FR" sz="4000" dirty="0"/>
              <a:t>Nantes Université</a:t>
            </a:r>
          </a:p>
          <a:p>
            <a:r>
              <a:rPr lang="fr-FR" sz="4000" dirty="0"/>
              <a:t>Institut de Cancérologie de l’Ouest</a:t>
            </a:r>
          </a:p>
        </p:txBody>
      </p:sp>
    </p:spTree>
    <p:extLst>
      <p:ext uri="{BB962C8B-B14F-4D97-AF65-F5344CB8AC3E}">
        <p14:creationId xmlns:p14="http://schemas.microsoft.com/office/powerpoint/2010/main" val="222738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Etudes de non-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infériorité</a:t>
            </a:r>
            <a:endParaRPr lang="en-US" sz="2183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06740" y="8818699"/>
            <a:ext cx="16981834" cy="1375122"/>
          </a:xfrm>
        </p:spPr>
        <p:txBody>
          <a:bodyPr>
            <a:normAutofit/>
          </a:bodyPr>
          <a:lstStyle/>
          <a:p>
            <a:r>
              <a:rPr lang="fr-FR" dirty="0" err="1"/>
              <a:t>Dearnaley</a:t>
            </a:r>
            <a:r>
              <a:rPr lang="fr-FR" dirty="0"/>
              <a:t> D et al. Lancet </a:t>
            </a:r>
            <a:r>
              <a:rPr lang="fr-FR" dirty="0" err="1"/>
              <a:t>Oncol</a:t>
            </a:r>
            <a:r>
              <a:rPr lang="fr-FR" dirty="0"/>
              <a:t> 2012;13(1):43-54,</a:t>
            </a:r>
          </a:p>
          <a:p>
            <a:r>
              <a:rPr lang="fr-FR" dirty="0" err="1"/>
              <a:t>Dearnaley</a:t>
            </a:r>
            <a:r>
              <a:rPr lang="fr-FR" dirty="0"/>
              <a:t> D et al. Lancet </a:t>
            </a:r>
            <a:r>
              <a:rPr lang="fr-FR" dirty="0" err="1"/>
              <a:t>Oncol</a:t>
            </a:r>
            <a:r>
              <a:rPr lang="fr-FR" dirty="0"/>
              <a:t> 2016;17: 1047–60 </a:t>
            </a:r>
          </a:p>
          <a:p>
            <a:r>
              <a:rPr lang="fr-FR" dirty="0"/>
              <a:t>Lee WR ASTRO 2015</a:t>
            </a:r>
          </a:p>
          <a:p>
            <a:r>
              <a:rPr lang="it-IT" dirty="0" err="1"/>
              <a:t>Catton</a:t>
            </a:r>
            <a:r>
              <a:rPr lang="it-IT" dirty="0"/>
              <a:t>, JCO 2017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304147" y="9710692"/>
            <a:ext cx="12980620" cy="884641"/>
          </a:xfrm>
          <a:prstGeom prst="rect">
            <a:avLst/>
          </a:prstGeom>
        </p:spPr>
        <p:txBody>
          <a:bodyPr vert="horz" lIns="142554" tIns="71277" rIns="142554" bIns="71277" rtlCol="0" anchor="ctr" anchorCtr="0">
            <a:noAutofit/>
          </a:bodyPr>
          <a:lstStyle/>
          <a:p>
            <a:endParaRPr lang="en-US" sz="1559" dirty="0">
              <a:solidFill>
                <a:schemeClr val="tx2"/>
              </a:solidFill>
              <a:cs typeface="Calibri" pitchFamily="34" charset="0"/>
            </a:endParaRPr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quarter" idx="10"/>
          </p:nvPr>
        </p:nvGraphicFramePr>
        <p:xfrm>
          <a:off x="1165910" y="2467353"/>
          <a:ext cx="16675320" cy="594983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1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0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41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157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157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22696"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Ref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RT</a:t>
                      </a:r>
                      <a:endParaRPr kumimoji="0" lang="fr-F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Schéma de fractionnement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HT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Suivi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(années)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faible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interm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haut</a:t>
                      </a: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SSRB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 ans 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SG</a:t>
                      </a:r>
                      <a:endParaRPr kumimoji="0" lang="fr-FR" sz="1700" u="none" strike="noStrike" cap="none" normalizeH="0" baseline="0" dirty="0">
                        <a:ln>
                          <a:noFill/>
                        </a:ln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 ans 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Dose totale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fraction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Étalement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(semaine)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81">
                <a:tc row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CHHIP</a:t>
                      </a:r>
                      <a:endParaRPr kumimoji="0" lang="fr-FR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3DCRT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IMRT    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7,4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3-6 M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2759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5,2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15 %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 </a:t>
                      </a:r>
                      <a:endParaRPr lang="mr-IN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92,8 %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ns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mr-IN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94,7 %, 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3,8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 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s</a:t>
                      </a:r>
                      <a:endParaRPr lang="mr-IN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93,9 %,ns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481"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RTOG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0415</a:t>
                      </a: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3DCRT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IMRT    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73,8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8,2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1101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5,9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86 %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2,5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5,6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85 %, 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481"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OCOG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PROFIT</a:t>
                      </a: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IG-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IMRT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1204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79 %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92 %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79 %, 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92 %,</a:t>
                      </a:r>
                      <a:r>
                        <a:rPr lang="fr-FR" sz="22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ns</a:t>
                      </a:r>
                      <a:endParaRPr lang="fr-FR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3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Etudes de non-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infériorité</a:t>
            </a:r>
            <a:endParaRPr lang="en-US" sz="2183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306740" y="8818699"/>
            <a:ext cx="16981834" cy="1375122"/>
          </a:xfrm>
        </p:spPr>
        <p:txBody>
          <a:bodyPr>
            <a:normAutofit/>
          </a:bodyPr>
          <a:lstStyle/>
          <a:p>
            <a:r>
              <a:rPr lang="fr-FR" dirty="0" err="1"/>
              <a:t>Dearnaley</a:t>
            </a:r>
            <a:r>
              <a:rPr lang="fr-FR" dirty="0"/>
              <a:t> D et al. Lancet </a:t>
            </a:r>
            <a:r>
              <a:rPr lang="fr-FR" dirty="0" err="1"/>
              <a:t>Oncol</a:t>
            </a:r>
            <a:r>
              <a:rPr lang="fr-FR" dirty="0"/>
              <a:t> 2012;13(1):43-54,</a:t>
            </a:r>
          </a:p>
          <a:p>
            <a:r>
              <a:rPr lang="fr-FR" dirty="0" err="1"/>
              <a:t>Dearnaley</a:t>
            </a:r>
            <a:r>
              <a:rPr lang="fr-FR" dirty="0"/>
              <a:t> D et al. Lancet </a:t>
            </a:r>
            <a:r>
              <a:rPr lang="fr-FR" dirty="0" err="1"/>
              <a:t>Oncol</a:t>
            </a:r>
            <a:r>
              <a:rPr lang="fr-FR" dirty="0"/>
              <a:t> 2016;17: 1047–60 </a:t>
            </a:r>
          </a:p>
          <a:p>
            <a:r>
              <a:rPr lang="fr-FR" dirty="0"/>
              <a:t>Lee WR ASTRO 2015</a:t>
            </a:r>
          </a:p>
          <a:p>
            <a:r>
              <a:rPr lang="it-IT" dirty="0" err="1"/>
              <a:t>Catton</a:t>
            </a:r>
            <a:r>
              <a:rPr lang="it-IT" dirty="0"/>
              <a:t>, JCO 2017</a:t>
            </a: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304147" y="9710692"/>
            <a:ext cx="12980620" cy="884641"/>
          </a:xfrm>
          <a:prstGeom prst="rect">
            <a:avLst/>
          </a:prstGeom>
        </p:spPr>
        <p:txBody>
          <a:bodyPr vert="horz" lIns="142554" tIns="71277" rIns="142554" bIns="71277" rtlCol="0" anchor="ctr" anchorCtr="0">
            <a:noAutofit/>
          </a:bodyPr>
          <a:lstStyle/>
          <a:p>
            <a:endParaRPr lang="en-US" sz="1559" dirty="0">
              <a:solidFill>
                <a:schemeClr val="tx2"/>
              </a:solidFill>
              <a:cs typeface="Calibri" pitchFamily="34" charset="0"/>
            </a:endParaRPr>
          </a:p>
        </p:txBody>
      </p:sp>
      <p:graphicFrame>
        <p:nvGraphicFramePr>
          <p:cNvPr id="10" name="Content Placeholder 10"/>
          <p:cNvGraphicFramePr>
            <a:graphicFrameLocks noGrp="1"/>
          </p:cNvGraphicFramePr>
          <p:nvPr>
            <p:ph sz="quarter" idx="10"/>
          </p:nvPr>
        </p:nvGraphicFramePr>
        <p:xfrm>
          <a:off x="1165910" y="2467353"/>
          <a:ext cx="16675320" cy="594983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1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1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0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8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635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41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6157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157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22696"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Ref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RT</a:t>
                      </a:r>
                      <a:endParaRPr kumimoji="0" lang="fr-F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Schéma de fractionnement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HT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Suivi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(années)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faible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interm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haut</a:t>
                      </a: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SSRB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 ans 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SG</a:t>
                      </a:r>
                      <a:endParaRPr kumimoji="0" lang="fr-FR" sz="1700" u="none" strike="noStrike" cap="none" normalizeH="0" baseline="0" dirty="0">
                        <a:ln>
                          <a:noFill/>
                        </a:ln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 ans 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1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Dose totale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fraction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Étalement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(semaine)</a:t>
                      </a:r>
                      <a:endParaRPr kumimoji="0" 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81">
                <a:tc row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CHHIP</a:t>
                      </a:r>
                      <a:endParaRPr kumimoji="0" lang="fr-FR" sz="2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3DCRT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IMRT    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74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7,4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3-6 M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2759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5,2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15 %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59 %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 </a:t>
                      </a:r>
                      <a:endParaRPr lang="mr-IN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92,8 %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dirty="0"/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ns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mr-IN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94,7 %, 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57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3,8</a:t>
                      </a:r>
                      <a:endParaRPr kumimoji="0" lang="fr-FR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mr-IN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 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s</a:t>
                      </a:r>
                      <a:endParaRPr lang="mr-IN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93,9 %,ns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481"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RTOG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0415</a:t>
                      </a: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3DCRT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IMRT    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73,8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8,2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1101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5,9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86 %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2,5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5,6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85 %, 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3481"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OCOG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PROFIT</a:t>
                      </a:r>
                    </a:p>
                  </a:txBody>
                  <a:tcPr marL="142554" marR="142554" marT="71277" marB="71277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IG-</a:t>
                      </a:r>
                    </a:p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IMRT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7D00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1204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79 %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92 %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C51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481"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282575" marR="0" lvl="0" indent="-2825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79 %, ns</a:t>
                      </a: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Arial" charset="0"/>
                          <a:ea typeface="Arial" charset="0"/>
                          <a:cs typeface="Arial" charset="0"/>
                        </a:rPr>
                        <a:t>92 %,</a:t>
                      </a:r>
                      <a:r>
                        <a:rPr lang="fr-FR" sz="22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ns</a:t>
                      </a:r>
                      <a:endParaRPr lang="fr-FR" sz="2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42554" marR="142554" marT="71277" marB="71277"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7D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603044" y="2468760"/>
            <a:ext cx="1617432" cy="59484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</p:spTree>
    <p:extLst>
      <p:ext uri="{BB962C8B-B14F-4D97-AF65-F5344CB8AC3E}">
        <p14:creationId xmlns:p14="http://schemas.microsoft.com/office/powerpoint/2010/main" val="189802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Aussi efficace, mais au prix de quelle toxicité ?</a:t>
            </a:r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1" name="Grouper 50"/>
          <p:cNvGrpSpPr/>
          <p:nvPr/>
        </p:nvGrpSpPr>
        <p:grpSpPr>
          <a:xfrm>
            <a:off x="4967065" y="2537594"/>
            <a:ext cx="8874985" cy="6229971"/>
            <a:chOff x="2910468" y="1538544"/>
            <a:chExt cx="7033818" cy="4943872"/>
          </a:xfrm>
        </p:grpSpPr>
        <p:pic>
          <p:nvPicPr>
            <p:cNvPr id="52" name="Espace réservé du contenu 3" descr="Capture d’écran 2011-10-05 à 09.20.38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0468" y="1538544"/>
              <a:ext cx="6066264" cy="4943872"/>
            </a:xfrm>
            <a:prstGeom prst="rect">
              <a:avLst/>
            </a:prstGeom>
          </p:spPr>
        </p:pic>
        <p:sp>
          <p:nvSpPr>
            <p:cNvPr id="53" name="Ellipse 52"/>
            <p:cNvSpPr/>
            <p:nvPr/>
          </p:nvSpPr>
          <p:spPr>
            <a:xfrm rot="792873">
              <a:off x="5450981" y="4996511"/>
              <a:ext cx="1301091" cy="3513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365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268301" y="1674284"/>
              <a:ext cx="2012548" cy="53227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fr-FR" sz="4365" b="1" dirty="0">
                  <a:solidFill>
                    <a:srgbClr val="2C516F"/>
                  </a:solidFill>
                  <a:latin typeface="Arial" charset="0"/>
                  <a:ea typeface="Arial" charset="0"/>
                  <a:cs typeface="Arial" charset="0"/>
                </a:rPr>
                <a:t>URINAIRE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04771" y="4763469"/>
              <a:ext cx="925551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6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24230" y="4978967"/>
              <a:ext cx="1281263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6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605743" y="5896560"/>
              <a:ext cx="1281263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6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51270" y="5651546"/>
              <a:ext cx="2186757" cy="5322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4365" b="1" dirty="0">
                  <a:solidFill>
                    <a:srgbClr val="2C516F"/>
                  </a:solidFill>
                  <a:latin typeface="Arial" charset="0"/>
                  <a:ea typeface="Arial" charset="0"/>
                  <a:cs typeface="Arial" charset="0"/>
                </a:rPr>
                <a:t>SEXUELLE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183634" y="4354152"/>
              <a:ext cx="925551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6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35196" y="4433445"/>
              <a:ext cx="2209090" cy="5322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4365" b="1" dirty="0">
                  <a:solidFill>
                    <a:srgbClr val="2C516F"/>
                  </a:solidFill>
                  <a:latin typeface="Arial" charset="0"/>
                  <a:ea typeface="Arial" charset="0"/>
                  <a:cs typeface="Arial" charset="0"/>
                </a:rPr>
                <a:t>DIGESTIVE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7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Aussi efficace, et très peu toxique</a:t>
            </a:r>
          </a:p>
        </p:txBody>
      </p:sp>
      <p:graphicFrame>
        <p:nvGraphicFramePr>
          <p:cNvPr id="14" name="Espace réservé du contenu 3"/>
          <p:cNvGraphicFramePr>
            <a:graphicFrameLocks/>
          </p:cNvGraphicFramePr>
          <p:nvPr/>
        </p:nvGraphicFramePr>
        <p:xfrm>
          <a:off x="1999972" y="5995346"/>
          <a:ext cx="15057131" cy="513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ouper 22"/>
          <p:cNvGrpSpPr/>
          <p:nvPr/>
        </p:nvGrpSpPr>
        <p:grpSpPr>
          <a:xfrm>
            <a:off x="6347463" y="2142567"/>
            <a:ext cx="6801038" cy="4759260"/>
            <a:chOff x="2910468" y="1432227"/>
            <a:chExt cx="7216779" cy="5050189"/>
          </a:xfrm>
        </p:grpSpPr>
        <p:pic>
          <p:nvPicPr>
            <p:cNvPr id="24" name="Espace réservé du contenu 3" descr="Capture d’écran 2011-10-05 à 09.20.38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0468" y="1538544"/>
              <a:ext cx="6066264" cy="4943872"/>
            </a:xfrm>
            <a:prstGeom prst="rect">
              <a:avLst/>
            </a:prstGeom>
          </p:spPr>
        </p:pic>
        <p:sp>
          <p:nvSpPr>
            <p:cNvPr id="25" name="Ellipse 24"/>
            <p:cNvSpPr/>
            <p:nvPr/>
          </p:nvSpPr>
          <p:spPr>
            <a:xfrm rot="792873">
              <a:off x="5450981" y="4996511"/>
              <a:ext cx="1301091" cy="3513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6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67424" y="1432227"/>
              <a:ext cx="2407576" cy="5561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806" b="1" dirty="0">
                  <a:solidFill>
                    <a:srgbClr val="2C516F"/>
                  </a:solidFill>
                  <a:latin typeface="Arial" charset="0"/>
                  <a:ea typeface="Arial" charset="0"/>
                  <a:cs typeface="Arial" charset="0"/>
                </a:rPr>
                <a:t>URINAIRE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04771" y="4763469"/>
              <a:ext cx="925551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71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24230" y="4978967"/>
              <a:ext cx="1281263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71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5743" y="5896560"/>
              <a:ext cx="1281263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71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71211" y="5551941"/>
              <a:ext cx="2300824" cy="556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806" b="1" dirty="0">
                  <a:solidFill>
                    <a:srgbClr val="2C516F"/>
                  </a:solidFill>
                  <a:latin typeface="Arial" charset="0"/>
                  <a:ea typeface="Arial" charset="0"/>
                  <a:cs typeface="Arial" charset="0"/>
                </a:rPr>
                <a:t>SEXUELLE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83634" y="4354152"/>
              <a:ext cx="925551" cy="386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71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97421" y="4446517"/>
              <a:ext cx="2529826" cy="556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806" b="1" dirty="0">
                  <a:solidFill>
                    <a:srgbClr val="2C516F"/>
                  </a:solidFill>
                  <a:latin typeface="Arial" charset="0"/>
                  <a:ea typeface="Arial" charset="0"/>
                  <a:cs typeface="Arial" charset="0"/>
                </a:rPr>
                <a:t>DIGESTIVE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6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296551-D008-1CAD-1D2A-8A155B57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Bénéfice Economique de l’</a:t>
            </a:r>
            <a:r>
              <a:rPr lang="fr-FR" b="1" dirty="0" err="1">
                <a:solidFill>
                  <a:schemeClr val="tx1"/>
                </a:solidFill>
              </a:rPr>
              <a:t>hypofractionnement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8" name="Espace réservé du contenu 7" descr="Une image contenant texte, Tracé, ligne, Police&#10;&#10;Description générée automatiquement">
            <a:extLst>
              <a:ext uri="{FF2B5EF4-FFF2-40B4-BE49-F238E27FC236}">
                <a16:creationId xmlns:a16="http://schemas.microsoft.com/office/drawing/2014/main" id="{B0AFE9FB-870A-4978-2EE3-C82BFF7BC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06" y="2870994"/>
            <a:ext cx="10401300" cy="6184900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F2D7B2-1AEC-44E2-2B78-46576532E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73D5BB-1E3C-D089-F13B-D7578122340A}"/>
              </a:ext>
            </a:extLst>
          </p:cNvPr>
          <p:cNvSpPr txBox="1"/>
          <p:nvPr/>
        </p:nvSpPr>
        <p:spPr>
          <a:xfrm>
            <a:off x="4747215" y="9805655"/>
            <a:ext cx="11741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Zhou, K. </a:t>
            </a:r>
            <a:r>
              <a:rPr lang="fr-FR" sz="1400" i="1" dirty="0"/>
              <a:t>et al.</a:t>
            </a:r>
            <a:r>
              <a:rPr lang="fr-FR" sz="1400" dirty="0"/>
              <a:t> </a:t>
            </a:r>
            <a:r>
              <a:rPr lang="fr-FR" sz="1400" dirty="0" err="1"/>
              <a:t>Cost-effectiveness</a:t>
            </a:r>
            <a:r>
              <a:rPr lang="fr-FR" sz="1400" dirty="0"/>
              <a:t> of </a:t>
            </a:r>
            <a:r>
              <a:rPr lang="fr-FR" sz="1400" dirty="0" err="1"/>
              <a:t>hypofractionated</a:t>
            </a:r>
            <a:r>
              <a:rPr lang="fr-FR" sz="1400" dirty="0"/>
              <a:t> versus </a:t>
            </a:r>
            <a:r>
              <a:rPr lang="fr-FR" sz="1400" dirty="0" err="1"/>
              <a:t>conventional</a:t>
            </a:r>
            <a:r>
              <a:rPr lang="fr-FR" sz="1400" dirty="0"/>
              <a:t> </a:t>
            </a:r>
            <a:r>
              <a:rPr lang="fr-FR" sz="1400" dirty="0" err="1"/>
              <a:t>radiotherapy</a:t>
            </a:r>
            <a:r>
              <a:rPr lang="fr-FR" sz="1400" dirty="0"/>
              <a:t> in patients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intermediate-risk</a:t>
            </a:r>
            <a:r>
              <a:rPr lang="fr-FR" sz="1400" dirty="0"/>
              <a:t> prostate cancer: an </a:t>
            </a:r>
            <a:r>
              <a:rPr lang="fr-FR" sz="1400" dirty="0" err="1"/>
              <a:t>ancillary</a:t>
            </a:r>
            <a:r>
              <a:rPr lang="fr-FR" sz="1400" dirty="0"/>
              <a:t> </a:t>
            </a:r>
            <a:r>
              <a:rPr lang="fr-FR" sz="1400" dirty="0" err="1"/>
              <a:t>study</a:t>
            </a:r>
            <a:r>
              <a:rPr lang="fr-FR" sz="1400" dirty="0"/>
              <a:t> of the </a:t>
            </a:r>
            <a:r>
              <a:rPr lang="fr-FR" sz="1400" dirty="0" err="1"/>
              <a:t>PROstate</a:t>
            </a:r>
            <a:r>
              <a:rPr lang="fr-FR" sz="1400" dirty="0"/>
              <a:t> </a:t>
            </a:r>
            <a:r>
              <a:rPr lang="fr-FR" sz="1400" dirty="0" err="1"/>
              <a:t>fractionated</a:t>
            </a:r>
            <a:r>
              <a:rPr lang="fr-FR" sz="1400" dirty="0"/>
              <a:t> irradiation Trial &amp;#x02013; PROFIT. </a:t>
            </a:r>
            <a:r>
              <a:rPr lang="fr-FR" sz="1400" i="1" dirty="0" err="1"/>
              <a:t>Radiotherapy</a:t>
            </a:r>
            <a:r>
              <a:rPr lang="fr-FR" sz="1400" i="1" dirty="0"/>
              <a:t> and </a:t>
            </a:r>
            <a:r>
              <a:rPr lang="fr-FR" sz="1400" i="1" dirty="0" err="1"/>
              <a:t>Oncology</a:t>
            </a:r>
            <a:r>
              <a:rPr lang="fr-FR" sz="1400" dirty="0"/>
              <a:t> </a:t>
            </a:r>
            <a:r>
              <a:rPr lang="fr-FR" sz="1400" b="1" dirty="0"/>
              <a:t>173</a:t>
            </a:r>
            <a:r>
              <a:rPr lang="fr-FR" sz="1400" dirty="0"/>
              <a:t>, 1–29 (2022). </a:t>
            </a:r>
          </a:p>
          <a:p>
            <a:br>
              <a:rPr lang="fr-FR" sz="1400" dirty="0"/>
            </a:br>
            <a:endParaRPr lang="fr-FR" sz="1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3D37CE-E0A6-6E8B-E9F1-DA0B8A526B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911" y="3545706"/>
            <a:ext cx="2405700" cy="31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0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radiothérapie « classique » d’un cancer de prostate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Standard ancien = 38-40 séances x 2 Gy en 8 s</a:t>
            </a:r>
          </a:p>
          <a:p>
            <a:r>
              <a:rPr lang="fr-FR" dirty="0"/>
              <a:t>Nouveau standard = 20 séances x 3 Gy en 4 s</a:t>
            </a:r>
          </a:p>
          <a:p>
            <a:endParaRPr lang="fr-FR" dirty="0"/>
          </a:p>
        </p:txBody>
      </p:sp>
      <p:sp>
        <p:nvSpPr>
          <p:cNvPr id="12" name="Nuage 11"/>
          <p:cNvSpPr/>
          <p:nvPr/>
        </p:nvSpPr>
        <p:spPr>
          <a:xfrm>
            <a:off x="10438308" y="2518059"/>
            <a:ext cx="6482085" cy="280622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742" b="1" dirty="0"/>
              <a:t>Peut-on aller encore PLUS LOIN ?</a:t>
            </a:r>
          </a:p>
        </p:txBody>
      </p:sp>
      <p:pic>
        <p:nvPicPr>
          <p:cNvPr id="13" name="Image 12" descr="Capture d’écran 2017-12-05 à 11.45.0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04" y="5667411"/>
            <a:ext cx="2576237" cy="363893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9861606" y="4709220"/>
            <a:ext cx="442137" cy="4420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15" name="Ellipse 14"/>
          <p:cNvSpPr/>
          <p:nvPr/>
        </p:nvSpPr>
        <p:spPr>
          <a:xfrm>
            <a:off x="9214920" y="5177458"/>
            <a:ext cx="339110" cy="319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pic>
        <p:nvPicPr>
          <p:cNvPr id="8" name="Espace réservé du contenu 4" descr="olympic_rings_mott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17" r="-8717"/>
          <a:stretch>
            <a:fillRect/>
          </a:stretch>
        </p:blipFill>
        <p:spPr>
          <a:xfrm>
            <a:off x="11206292" y="5881155"/>
            <a:ext cx="7167275" cy="29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RT ultra-</a:t>
            </a:r>
            <a:r>
              <a:rPr lang="fr-FR" dirty="0" err="1"/>
              <a:t>hypofractionnée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5BFD9-9ABE-44C3-A30A-F689D585166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25120" y="5305245"/>
            <a:ext cx="3534060" cy="1480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6" dirty="0"/>
              <a:t>FRACTIONNEMENT</a:t>
            </a:r>
          </a:p>
          <a:p>
            <a:pPr algn="ctr"/>
            <a:r>
              <a:rPr lang="fr-FR" sz="2806" dirty="0"/>
              <a:t>CONVENTIONNEL</a:t>
            </a:r>
          </a:p>
          <a:p>
            <a:pPr algn="ctr"/>
            <a:r>
              <a:rPr lang="fr-FR" sz="2806" dirty="0"/>
              <a:t>1,8-2 Gy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6924" y="5305245"/>
            <a:ext cx="4425149" cy="1480435"/>
          </a:xfrm>
          <a:prstGeom prst="rect">
            <a:avLst/>
          </a:prstGeom>
          <a:solidFill>
            <a:srgbClr val="3857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6" dirty="0"/>
              <a:t>HYPOFRACTIONNEMENT MODERE</a:t>
            </a:r>
          </a:p>
          <a:p>
            <a:pPr algn="ctr"/>
            <a:r>
              <a:rPr lang="fr-FR" sz="2806" dirty="0"/>
              <a:t>2,2-4 Gy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9818" y="5305245"/>
            <a:ext cx="4425149" cy="148043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6" dirty="0"/>
              <a:t>RT ULTRA-HYPOFRACTIONNEE </a:t>
            </a:r>
          </a:p>
          <a:p>
            <a:pPr algn="ctr"/>
            <a:r>
              <a:rPr lang="fr-FR" sz="2806" dirty="0"/>
              <a:t>5-8 Gy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82713" y="5305245"/>
            <a:ext cx="4425149" cy="148043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6" dirty="0"/>
              <a:t>HYPOFRACTIONNEMENT EXTREME</a:t>
            </a:r>
          </a:p>
          <a:p>
            <a:pPr algn="ctr"/>
            <a:r>
              <a:rPr lang="fr-FR" sz="2806" dirty="0"/>
              <a:t>&gt; 10 Gy</a:t>
            </a:r>
          </a:p>
        </p:txBody>
      </p:sp>
    </p:spTree>
    <p:extLst>
      <p:ext uri="{BB962C8B-B14F-4D97-AF65-F5344CB8AC3E}">
        <p14:creationId xmlns:p14="http://schemas.microsoft.com/office/powerpoint/2010/main" val="36163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20-01-10 à 09.10.36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05" b="-11205"/>
          <a:stretch>
            <a:fillRect/>
          </a:stretch>
        </p:blipFill>
        <p:spPr>
          <a:xfrm>
            <a:off x="2014737" y="3545706"/>
            <a:ext cx="8434417" cy="5426765"/>
          </a:xfrm>
        </p:spPr>
      </p:pic>
      <p:pic>
        <p:nvPicPr>
          <p:cNvPr id="3" name="Image 2" descr="SBRTforprostatecancerTimmer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567" y="568005"/>
            <a:ext cx="5939730" cy="47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1359540" y="181976"/>
            <a:ext cx="16288061" cy="948187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5B5B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3898" dirty="0">
                <a:solidFill>
                  <a:srgbClr val="000000"/>
                </a:solidFill>
              </a:rPr>
              <a:t>HYPO-RT-PC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802928" y="10023223"/>
            <a:ext cx="5392522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 err="1">
                <a:solidFill>
                  <a:srgbClr val="000000"/>
                </a:solidFill>
              </a:rPr>
              <a:t>Widmark</a:t>
            </a:r>
            <a:r>
              <a:rPr lang="fr-FR" sz="2806" dirty="0">
                <a:solidFill>
                  <a:srgbClr val="000000"/>
                </a:solidFill>
              </a:rPr>
              <a:t> A, Lancet 2019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313366" y="5652619"/>
            <a:ext cx="2394867" cy="1621581"/>
          </a:xfrm>
          <a:prstGeom prst="straightConnector1">
            <a:avLst/>
          </a:prstGeom>
          <a:ln>
            <a:solidFill>
              <a:srgbClr val="E84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cxnSpLocks/>
          </p:cNvCxnSpPr>
          <p:nvPr/>
        </p:nvCxnSpPr>
        <p:spPr>
          <a:xfrm>
            <a:off x="2328444" y="7274307"/>
            <a:ext cx="2370606" cy="1239455"/>
          </a:xfrm>
          <a:prstGeom prst="straightConnector1">
            <a:avLst/>
          </a:prstGeom>
          <a:ln>
            <a:solidFill>
              <a:srgbClr val="E84C2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842831" y="5331126"/>
            <a:ext cx="4490374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18" dirty="0"/>
              <a:t>78Gy / 39 fractions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835764" y="8178083"/>
            <a:ext cx="6885240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18" dirty="0"/>
              <a:t>42.7Gy / 7 fractions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53337" y="2211892"/>
            <a:ext cx="5388449" cy="268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6" dirty="0"/>
              <a:t>1200 pts</a:t>
            </a:r>
          </a:p>
          <a:p>
            <a:r>
              <a:rPr lang="fr-FR" sz="2806" dirty="0"/>
              <a:t>T1c-T3</a:t>
            </a:r>
          </a:p>
          <a:p>
            <a:r>
              <a:rPr lang="fr-FR" sz="2806" dirty="0"/>
              <a:t>PSA≤20</a:t>
            </a:r>
          </a:p>
          <a:p>
            <a:r>
              <a:rPr lang="fr-FR" sz="2806" dirty="0"/>
              <a:t>1 ou 2 FDR : T3a ou GS≥7 ou PSA&gt;10</a:t>
            </a:r>
          </a:p>
          <a:p>
            <a:r>
              <a:rPr lang="fr-FR" sz="2806" dirty="0"/>
              <a:t>Pas d’hormones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83F04DB-559D-4547-A358-0517D74CEA07}"/>
              </a:ext>
            </a:extLst>
          </p:cNvPr>
          <p:cNvSpPr txBox="1"/>
          <p:nvPr/>
        </p:nvSpPr>
        <p:spPr>
          <a:xfrm>
            <a:off x="4536406" y="6732145"/>
            <a:ext cx="4143422" cy="5241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6" b="1" dirty="0">
                <a:solidFill>
                  <a:srgbClr val="000000"/>
                </a:solidFill>
              </a:rPr>
              <a:t>Suivi médian = 4.2 ans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71987E8-9B75-9A4F-BE61-BEA75DA654F4}"/>
              </a:ext>
            </a:extLst>
          </p:cNvPr>
          <p:cNvSpPr txBox="1"/>
          <p:nvPr/>
        </p:nvSpPr>
        <p:spPr>
          <a:xfrm>
            <a:off x="1224980" y="6986309"/>
            <a:ext cx="2085901" cy="5241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E84C2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6" b="1" dirty="0">
                <a:solidFill>
                  <a:srgbClr val="000000"/>
                </a:solidFill>
              </a:rPr>
              <a:t>RANDOM</a:t>
            </a:r>
          </a:p>
        </p:txBody>
      </p:sp>
      <p:pic>
        <p:nvPicPr>
          <p:cNvPr id="4" name="Espace réservé du contenu 3" descr="Capture d’écran 2021-05-21 à 09.34.13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03" r="-6925"/>
          <a:stretch/>
        </p:blipFill>
        <p:spPr>
          <a:xfrm>
            <a:off x="10613381" y="1870443"/>
            <a:ext cx="6796646" cy="6783668"/>
          </a:xfrm>
        </p:spPr>
      </p:pic>
      <p:sp>
        <p:nvSpPr>
          <p:cNvPr id="18" name="Rectangle 17"/>
          <p:cNvSpPr/>
          <p:nvPr/>
        </p:nvSpPr>
        <p:spPr>
          <a:xfrm>
            <a:off x="10871721" y="7642602"/>
            <a:ext cx="6098123" cy="102955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</p:spTree>
    <p:extLst>
      <p:ext uri="{BB962C8B-B14F-4D97-AF65-F5344CB8AC3E}">
        <p14:creationId xmlns:p14="http://schemas.microsoft.com/office/powerpoint/2010/main" val="35575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768" dirty="0"/>
              <a:t>Quelle technique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Capture d’écran 2019-09-25 à 10.03.07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8" b="-908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55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ED38190-E190-624C-E8E5-FA1EAD090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153" y="3113658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 Paris 2024 : Firas Gattoussi offre la première médaille d'or à la Tunisie  - Kapitalis">
            <a:extLst>
              <a:ext uri="{FF2B5EF4-FFF2-40B4-BE49-F238E27FC236}">
                <a16:creationId xmlns:a16="http://schemas.microsoft.com/office/drawing/2014/main" id="{6A6CE893-9850-E718-4E8E-8FA72192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29" y="1673498"/>
            <a:ext cx="12284886" cy="64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6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768" dirty="0"/>
              <a:t>Quelle technique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Capture d’écran 2019-09-25 à 10.03.07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8" b="-908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SBRT ?</a:t>
            </a:r>
          </a:p>
        </p:txBody>
      </p:sp>
      <p:sp>
        <p:nvSpPr>
          <p:cNvPr id="4" name="Rectangle 3"/>
          <p:cNvSpPr/>
          <p:nvPr/>
        </p:nvSpPr>
        <p:spPr>
          <a:xfrm>
            <a:off x="934617" y="6137994"/>
            <a:ext cx="8352929" cy="13661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</p:spTree>
    <p:extLst>
      <p:ext uri="{BB962C8B-B14F-4D97-AF65-F5344CB8AC3E}">
        <p14:creationId xmlns:p14="http://schemas.microsoft.com/office/powerpoint/2010/main" val="1149816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768" dirty="0"/>
              <a:t>Quelle technique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Capture d’écran 2019-09-25 à 10.03.07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8" b="-908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IGRT quotidienne obligatoire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6098" y="7506146"/>
            <a:ext cx="8137431" cy="170272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</p:spTree>
    <p:extLst>
      <p:ext uri="{BB962C8B-B14F-4D97-AF65-F5344CB8AC3E}">
        <p14:creationId xmlns:p14="http://schemas.microsoft.com/office/powerpoint/2010/main" val="118066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18" dirty="0"/>
              <a:t>78 Gy 39 f vs 42,7 Gy 7 f</a:t>
            </a:r>
            <a:br>
              <a:rPr lang="fr-FR" sz="3118" dirty="0"/>
            </a:br>
            <a:r>
              <a:rPr lang="fr-FR" sz="3118" dirty="0"/>
              <a:t>risque faible, intermédiaire (+</a:t>
            </a:r>
            <a:r>
              <a:rPr lang="fr-FR" sz="3118" dirty="0" err="1"/>
              <a:t>qq</a:t>
            </a:r>
            <a:r>
              <a:rPr lang="fr-FR" sz="3118" dirty="0"/>
              <a:t> </a:t>
            </a:r>
            <a:r>
              <a:rPr lang="fr-FR" sz="3118" dirty="0" err="1"/>
              <a:t>ht</a:t>
            </a:r>
            <a:r>
              <a:rPr lang="fr-FR" sz="3118" dirty="0"/>
              <a:t> risque)</a:t>
            </a:r>
            <a:br>
              <a:rPr lang="fr-FR" sz="3118" dirty="0"/>
            </a:br>
            <a:br>
              <a:rPr lang="fr-FR" sz="3118" dirty="0"/>
            </a:br>
            <a:r>
              <a:rPr lang="fr-FR" sz="3118" dirty="0"/>
              <a:t>1180 pts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Même efficacité</a:t>
            </a:r>
          </a:p>
        </p:txBody>
      </p:sp>
      <p:pic>
        <p:nvPicPr>
          <p:cNvPr id="5" name="Espace réservé du contenu 4" descr="Capture d’écran 2020-01-10 à 09.11.44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99" b="-2199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9642163" y="185766"/>
            <a:ext cx="8080509" cy="1284466"/>
          </a:xfrm>
        </p:spPr>
        <p:txBody>
          <a:bodyPr/>
          <a:lstStyle/>
          <a:p>
            <a:r>
              <a:rPr lang="fr-FR" dirty="0"/>
              <a:t>Même toxicité</a:t>
            </a:r>
          </a:p>
        </p:txBody>
      </p:sp>
      <p:pic>
        <p:nvPicPr>
          <p:cNvPr id="6" name="Espace réservé du contenu 5" descr="Capture d’écran 2020-01-10 à 09.12.33.pn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57" r="-47957"/>
          <a:stretch>
            <a:fillRect/>
          </a:stretch>
        </p:blipFill>
        <p:spPr>
          <a:xfrm>
            <a:off x="10151641" y="1801867"/>
            <a:ext cx="10510486" cy="7471621"/>
          </a:xfrm>
        </p:spPr>
      </p:pic>
      <p:sp>
        <p:nvSpPr>
          <p:cNvPr id="7" name="Rectangle 6"/>
          <p:cNvSpPr/>
          <p:nvPr/>
        </p:nvSpPr>
        <p:spPr>
          <a:xfrm>
            <a:off x="5794571" y="2701108"/>
            <a:ext cx="6650966" cy="2107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fr-FR" sz="4365" b="1" dirty="0"/>
          </a:p>
          <a:p>
            <a:pPr algn="ctr"/>
            <a:r>
              <a:rPr lang="fr-FR" sz="4365" b="1" dirty="0"/>
              <a:t>7 séances = 39 séances</a:t>
            </a:r>
          </a:p>
          <a:p>
            <a:pPr algn="ctr"/>
            <a:endParaRPr lang="fr-FR" sz="4365" b="1" dirty="0"/>
          </a:p>
        </p:txBody>
      </p:sp>
    </p:spTree>
    <p:extLst>
      <p:ext uri="{BB962C8B-B14F-4D97-AF65-F5344CB8AC3E}">
        <p14:creationId xmlns:p14="http://schemas.microsoft.com/office/powerpoint/2010/main" val="1957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5EDF915-8896-A14A-A683-0494022786C9}"/>
              </a:ext>
            </a:extLst>
          </p:cNvPr>
          <p:cNvSpPr txBox="1"/>
          <p:nvPr/>
        </p:nvSpPr>
        <p:spPr>
          <a:xfrm>
            <a:off x="13089503" y="10259828"/>
            <a:ext cx="3818674" cy="380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71" i="1" dirty="0"/>
              <a:t>Van As N et al. ASCO GU 2019. </a:t>
            </a:r>
            <a:r>
              <a:rPr lang="fr-FR" sz="1871" i="1" dirty="0" err="1"/>
              <a:t>Abst</a:t>
            </a:r>
            <a:r>
              <a:rPr lang="fr-FR" sz="1871" i="1" dirty="0"/>
              <a:t> 1</a:t>
            </a:r>
          </a:p>
        </p:txBody>
      </p:sp>
      <p:sp>
        <p:nvSpPr>
          <p:cNvPr id="11" name="Rectangle à coins arrondis 8">
            <a:extLst>
              <a:ext uri="{FF2B5EF4-FFF2-40B4-BE49-F238E27FC236}">
                <a16:creationId xmlns:a16="http://schemas.microsoft.com/office/drawing/2014/main" id="{A1033745-ED8E-4588-B814-343D5744A52B}"/>
              </a:ext>
            </a:extLst>
          </p:cNvPr>
          <p:cNvSpPr/>
          <p:nvPr/>
        </p:nvSpPr>
        <p:spPr>
          <a:xfrm>
            <a:off x="971859" y="4038790"/>
            <a:ext cx="4239552" cy="33530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83" b="1" dirty="0">
                <a:solidFill>
                  <a:schemeClr val="tx1"/>
                </a:solidFill>
              </a:rPr>
              <a:t>874 </a:t>
            </a:r>
            <a:r>
              <a:rPr lang="en-US" sz="2183" b="1" dirty="0" err="1">
                <a:solidFill>
                  <a:schemeClr val="tx1"/>
                </a:solidFill>
              </a:rPr>
              <a:t>CaP</a:t>
            </a:r>
            <a:r>
              <a:rPr lang="en-US" sz="2183" b="1" dirty="0">
                <a:solidFill>
                  <a:schemeClr val="tx1"/>
                </a:solidFill>
              </a:rPr>
              <a:t> </a:t>
            </a:r>
            <a:r>
              <a:rPr lang="en-US" sz="2183" b="1" dirty="0" err="1">
                <a:solidFill>
                  <a:schemeClr val="tx1"/>
                </a:solidFill>
              </a:rPr>
              <a:t>localisés</a:t>
            </a:r>
            <a:endParaRPr lang="en-US" sz="2183" b="1" dirty="0">
              <a:solidFill>
                <a:schemeClr val="tx1"/>
              </a:solidFill>
            </a:endParaRPr>
          </a:p>
          <a:p>
            <a:r>
              <a:rPr lang="en-US" sz="2183" b="1" dirty="0">
                <a:solidFill>
                  <a:schemeClr val="tx1"/>
                </a:solidFill>
              </a:rPr>
              <a:t>• T1 c -T2c</a:t>
            </a:r>
          </a:p>
          <a:p>
            <a:r>
              <a:rPr lang="en-US" sz="2183" b="1" dirty="0">
                <a:solidFill>
                  <a:schemeClr val="tx1"/>
                </a:solidFill>
              </a:rPr>
              <a:t>• Gleason </a:t>
            </a:r>
            <a:r>
              <a:rPr lang="en-US" sz="2183" b="1" u="sng" dirty="0">
                <a:solidFill>
                  <a:schemeClr val="tx1"/>
                </a:solidFill>
              </a:rPr>
              <a:t>&lt;</a:t>
            </a:r>
            <a:r>
              <a:rPr lang="en-US" sz="2183" b="1" dirty="0">
                <a:solidFill>
                  <a:schemeClr val="tx1"/>
                </a:solidFill>
              </a:rPr>
              <a:t> 3+4</a:t>
            </a:r>
          </a:p>
          <a:p>
            <a:r>
              <a:rPr lang="en-US" sz="2183" b="1" dirty="0">
                <a:solidFill>
                  <a:schemeClr val="tx1"/>
                </a:solidFill>
              </a:rPr>
              <a:t>• PSA </a:t>
            </a:r>
            <a:r>
              <a:rPr lang="en-US" sz="2183" b="1" u="sng" dirty="0">
                <a:solidFill>
                  <a:schemeClr val="tx1"/>
                </a:solidFill>
              </a:rPr>
              <a:t>&lt;</a:t>
            </a:r>
            <a:r>
              <a:rPr lang="en-US" sz="2183" b="1" dirty="0">
                <a:solidFill>
                  <a:schemeClr val="tx1"/>
                </a:solidFill>
              </a:rPr>
              <a:t> 20</a:t>
            </a:r>
          </a:p>
          <a:p>
            <a:r>
              <a:rPr lang="en-US" sz="2183" b="1" dirty="0">
                <a:solidFill>
                  <a:schemeClr val="tx1"/>
                </a:solidFill>
              </a:rPr>
              <a:t>• </a:t>
            </a:r>
            <a:r>
              <a:rPr lang="en-US" sz="2183" b="1" dirty="0" err="1">
                <a:solidFill>
                  <a:schemeClr val="tx1"/>
                </a:solidFill>
              </a:rPr>
              <a:t>Stadification</a:t>
            </a:r>
            <a:r>
              <a:rPr lang="en-US" sz="2183" b="1" dirty="0">
                <a:solidFill>
                  <a:schemeClr val="tx1"/>
                </a:solidFill>
              </a:rPr>
              <a:t> IRM</a:t>
            </a:r>
          </a:p>
          <a:p>
            <a:endParaRPr lang="en-US" sz="2183" b="1" dirty="0">
              <a:solidFill>
                <a:schemeClr val="tx1"/>
              </a:solidFill>
            </a:endParaRPr>
          </a:p>
          <a:p>
            <a:pPr algn="ctr"/>
            <a:r>
              <a:rPr lang="en-US" sz="2494" b="1" dirty="0">
                <a:solidFill>
                  <a:schemeClr val="tx1"/>
                </a:solidFill>
              </a:rPr>
              <a:t>Pas </a:t>
            </a:r>
            <a:r>
              <a:rPr lang="en-US" sz="2494" b="1" dirty="0" err="1">
                <a:solidFill>
                  <a:schemeClr val="tx1"/>
                </a:solidFill>
              </a:rPr>
              <a:t>d’HT</a:t>
            </a:r>
            <a:r>
              <a:rPr lang="en-US" sz="2494" b="1" dirty="0">
                <a:solidFill>
                  <a:schemeClr val="tx1"/>
                </a:solidFill>
              </a:rPr>
              <a:t> </a:t>
            </a:r>
            <a:endParaRPr lang="fr-FR" sz="2494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F61721-FD61-4C6A-8FFB-63DA9083B4A3}"/>
              </a:ext>
            </a:extLst>
          </p:cNvPr>
          <p:cNvSpPr/>
          <p:nvPr/>
        </p:nvSpPr>
        <p:spPr>
          <a:xfrm>
            <a:off x="5446233" y="5239656"/>
            <a:ext cx="1184984" cy="888738"/>
          </a:xfrm>
          <a:prstGeom prst="ellipse">
            <a:avLst/>
          </a:prstGeom>
          <a:solidFill>
            <a:srgbClr val="006666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6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13" name="Rectangle à coins arrondis 18">
            <a:extLst>
              <a:ext uri="{FF2B5EF4-FFF2-40B4-BE49-F238E27FC236}">
                <a16:creationId xmlns:a16="http://schemas.microsoft.com/office/drawing/2014/main" id="{DCC51B48-5EE7-4AE1-ACC1-39987476C413}"/>
              </a:ext>
            </a:extLst>
          </p:cNvPr>
          <p:cNvSpPr/>
          <p:nvPr/>
        </p:nvSpPr>
        <p:spPr>
          <a:xfrm>
            <a:off x="8371555" y="3443088"/>
            <a:ext cx="3484642" cy="1459529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83" b="1" dirty="0">
                <a:solidFill>
                  <a:schemeClr val="bg1"/>
                </a:solidFill>
              </a:rPr>
              <a:t>36,25 Gy</a:t>
            </a:r>
          </a:p>
          <a:p>
            <a:pPr algn="ctr"/>
            <a:r>
              <a:rPr lang="fr-FR" sz="2183" b="1" dirty="0">
                <a:solidFill>
                  <a:schemeClr val="bg1"/>
                </a:solidFill>
              </a:rPr>
              <a:t>5 fractions (#)</a:t>
            </a:r>
          </a:p>
          <a:p>
            <a:pPr algn="ctr"/>
            <a:r>
              <a:rPr lang="fr-FR" sz="2183" b="1" dirty="0">
                <a:solidFill>
                  <a:schemeClr val="bg1"/>
                </a:solidFill>
              </a:rPr>
              <a:t>1-2 semaines</a:t>
            </a:r>
          </a:p>
        </p:txBody>
      </p:sp>
      <p:cxnSp>
        <p:nvCxnSpPr>
          <p:cNvPr id="14" name="Connecteur : en angle 19">
            <a:extLst>
              <a:ext uri="{FF2B5EF4-FFF2-40B4-BE49-F238E27FC236}">
                <a16:creationId xmlns:a16="http://schemas.microsoft.com/office/drawing/2014/main" id="{92341305-51CE-4526-AB70-D1FD53B1A3C0}"/>
              </a:ext>
            </a:extLst>
          </p:cNvPr>
          <p:cNvCxnSpPr>
            <a:stCxn id="12" idx="6"/>
            <a:endCxn id="13" idx="1"/>
          </p:cNvCxnSpPr>
          <p:nvPr/>
        </p:nvCxnSpPr>
        <p:spPr>
          <a:xfrm flipV="1">
            <a:off x="6631218" y="4172852"/>
            <a:ext cx="1740339" cy="1511173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9747876-73E6-C044-BD65-C8AB2FB8C4D6}"/>
              </a:ext>
            </a:extLst>
          </p:cNvPr>
          <p:cNvSpPr txBox="1"/>
          <p:nvPr/>
        </p:nvSpPr>
        <p:spPr>
          <a:xfrm>
            <a:off x="5834304" y="6243982"/>
            <a:ext cx="492443" cy="380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71" dirty="0"/>
              <a:t>1:1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747876-73E6-C044-BD65-C8AB2FB8C4D6}"/>
              </a:ext>
            </a:extLst>
          </p:cNvPr>
          <p:cNvSpPr txBox="1"/>
          <p:nvPr/>
        </p:nvSpPr>
        <p:spPr>
          <a:xfrm>
            <a:off x="8859367" y="2485545"/>
            <a:ext cx="2509020" cy="812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94" b="1" dirty="0">
                <a:solidFill>
                  <a:srgbClr val="FF6600"/>
                </a:solidFill>
              </a:rPr>
              <a:t>RT stéréotaxique </a:t>
            </a:r>
            <a:br>
              <a:rPr lang="fr-FR" sz="2806" b="1" dirty="0">
                <a:solidFill>
                  <a:srgbClr val="FF6600"/>
                </a:solidFill>
              </a:rPr>
            </a:br>
            <a:r>
              <a:rPr lang="fr-FR" sz="2183" dirty="0">
                <a:solidFill>
                  <a:srgbClr val="FF6600"/>
                </a:solidFill>
              </a:rPr>
              <a:t>N = 414</a:t>
            </a:r>
          </a:p>
        </p:txBody>
      </p:sp>
      <p:sp>
        <p:nvSpPr>
          <p:cNvPr id="17" name="Rectangle à coins arrondis 18">
            <a:extLst>
              <a:ext uri="{FF2B5EF4-FFF2-40B4-BE49-F238E27FC236}">
                <a16:creationId xmlns:a16="http://schemas.microsoft.com/office/drawing/2014/main" id="{DCC51B48-5EE7-4AE1-ACC1-39987476C413}"/>
              </a:ext>
            </a:extLst>
          </p:cNvPr>
          <p:cNvSpPr/>
          <p:nvPr/>
        </p:nvSpPr>
        <p:spPr>
          <a:xfrm>
            <a:off x="8371555" y="6100292"/>
            <a:ext cx="3484642" cy="194263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83" b="1" dirty="0">
                <a:solidFill>
                  <a:schemeClr val="bg1"/>
                </a:solidFill>
              </a:rPr>
              <a:t>78 Gy / 39 #</a:t>
            </a:r>
          </a:p>
          <a:p>
            <a:pPr algn="ctr"/>
            <a:r>
              <a:rPr lang="fr-FR" sz="2183" b="1" dirty="0">
                <a:solidFill>
                  <a:schemeClr val="bg1"/>
                </a:solidFill>
              </a:rPr>
              <a:t>7,8 semaines</a:t>
            </a:r>
          </a:p>
          <a:p>
            <a:pPr algn="ctr"/>
            <a:r>
              <a:rPr lang="fr-FR" sz="2183" b="1" dirty="0">
                <a:solidFill>
                  <a:schemeClr val="bg1"/>
                </a:solidFill>
              </a:rPr>
              <a:t>62 Gy / 20 #</a:t>
            </a:r>
          </a:p>
          <a:p>
            <a:pPr algn="ctr"/>
            <a:r>
              <a:rPr lang="fr-FR" sz="2183" b="1" dirty="0">
                <a:solidFill>
                  <a:schemeClr val="bg1"/>
                </a:solidFill>
              </a:rPr>
              <a:t>4 semaines</a:t>
            </a:r>
          </a:p>
        </p:txBody>
      </p:sp>
      <p:cxnSp>
        <p:nvCxnSpPr>
          <p:cNvPr id="18" name="Connecteur : en angle 19">
            <a:extLst>
              <a:ext uri="{FF2B5EF4-FFF2-40B4-BE49-F238E27FC236}">
                <a16:creationId xmlns:a16="http://schemas.microsoft.com/office/drawing/2014/main" id="{92341305-51CE-4526-AB70-D1FD53B1A3C0}"/>
              </a:ext>
            </a:extLst>
          </p:cNvPr>
          <p:cNvCxnSpPr>
            <a:stCxn id="12" idx="6"/>
            <a:endCxn id="17" idx="1"/>
          </p:cNvCxnSpPr>
          <p:nvPr/>
        </p:nvCxnSpPr>
        <p:spPr>
          <a:xfrm>
            <a:off x="6631218" y="5684027"/>
            <a:ext cx="1740339" cy="1387585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9747876-73E6-C044-BD65-C8AB2FB8C4D6}"/>
              </a:ext>
            </a:extLst>
          </p:cNvPr>
          <p:cNvSpPr txBox="1"/>
          <p:nvPr/>
        </p:nvSpPr>
        <p:spPr>
          <a:xfrm>
            <a:off x="7855093" y="8152392"/>
            <a:ext cx="4517582" cy="1195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94" b="1" dirty="0">
                <a:solidFill>
                  <a:srgbClr val="0070C0"/>
                </a:solidFill>
              </a:rPr>
              <a:t>RT conventionnelle</a:t>
            </a:r>
          </a:p>
          <a:p>
            <a:pPr algn="ctr"/>
            <a:r>
              <a:rPr lang="fr-FR" sz="2494" b="1" dirty="0">
                <a:solidFill>
                  <a:srgbClr val="0070C0"/>
                </a:solidFill>
              </a:rPr>
              <a:t>ou </a:t>
            </a:r>
            <a:r>
              <a:rPr lang="fr-FR" sz="2494" b="1" dirty="0" err="1">
                <a:solidFill>
                  <a:srgbClr val="0070C0"/>
                </a:solidFill>
              </a:rPr>
              <a:t>hypofractionnement</a:t>
            </a:r>
            <a:r>
              <a:rPr lang="fr-FR" sz="2494" b="1" dirty="0">
                <a:solidFill>
                  <a:srgbClr val="0070C0"/>
                </a:solidFill>
              </a:rPr>
              <a:t> modéré </a:t>
            </a:r>
            <a:br>
              <a:rPr lang="fr-FR" sz="2806" b="1" dirty="0">
                <a:solidFill>
                  <a:srgbClr val="0070C0"/>
                </a:solidFill>
              </a:rPr>
            </a:br>
            <a:r>
              <a:rPr lang="fr-FR" sz="2183" dirty="0">
                <a:solidFill>
                  <a:srgbClr val="0070C0"/>
                </a:solidFill>
              </a:rPr>
              <a:t>N = 431</a:t>
            </a:r>
            <a:endParaRPr lang="fr-FR" sz="2806" dirty="0">
              <a:solidFill>
                <a:srgbClr val="0070C0"/>
              </a:solidFill>
            </a:endParaRPr>
          </a:p>
        </p:txBody>
      </p:sp>
      <p:sp>
        <p:nvSpPr>
          <p:cNvPr id="22" name="Rectangle à coins arrondis 8">
            <a:extLst>
              <a:ext uri="{FF2B5EF4-FFF2-40B4-BE49-F238E27FC236}">
                <a16:creationId xmlns:a16="http://schemas.microsoft.com/office/drawing/2014/main" id="{A1033745-ED8E-4588-B814-343D5744A52B}"/>
              </a:ext>
            </a:extLst>
          </p:cNvPr>
          <p:cNvSpPr/>
          <p:nvPr/>
        </p:nvSpPr>
        <p:spPr>
          <a:xfrm>
            <a:off x="13591659" y="3260715"/>
            <a:ext cx="4742981" cy="490921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83" b="1" dirty="0" err="1">
                <a:solidFill>
                  <a:schemeClr val="tx1"/>
                </a:solidFill>
              </a:rPr>
              <a:t>Critère</a:t>
            </a:r>
            <a:r>
              <a:rPr lang="en-US" sz="2183" b="1" dirty="0">
                <a:solidFill>
                  <a:schemeClr val="tx1"/>
                </a:solidFill>
              </a:rPr>
              <a:t> principal :</a:t>
            </a:r>
          </a:p>
          <a:p>
            <a:r>
              <a:rPr lang="en-US" sz="2183" b="1" dirty="0">
                <a:solidFill>
                  <a:schemeClr val="tx1"/>
                </a:solidFill>
              </a:rPr>
              <a:t>• PFS </a:t>
            </a:r>
            <a:r>
              <a:rPr lang="en-US" sz="2183" b="1" dirty="0" err="1">
                <a:solidFill>
                  <a:schemeClr val="tx1"/>
                </a:solidFill>
              </a:rPr>
              <a:t>biochimique</a:t>
            </a:r>
            <a:r>
              <a:rPr lang="en-US" sz="2183" b="1" dirty="0">
                <a:solidFill>
                  <a:schemeClr val="tx1"/>
                </a:solidFill>
              </a:rPr>
              <a:t> et </a:t>
            </a:r>
            <a:r>
              <a:rPr lang="en-US" sz="2183" b="1" dirty="0" err="1">
                <a:solidFill>
                  <a:schemeClr val="tx1"/>
                </a:solidFill>
              </a:rPr>
              <a:t>clinique</a:t>
            </a:r>
            <a:r>
              <a:rPr lang="en-US" sz="2183" b="1" dirty="0">
                <a:solidFill>
                  <a:schemeClr val="tx1"/>
                </a:solidFill>
              </a:rPr>
              <a:t> </a:t>
            </a:r>
          </a:p>
          <a:p>
            <a:endParaRPr lang="en-US" sz="2183" b="1" dirty="0">
              <a:solidFill>
                <a:schemeClr val="tx1"/>
              </a:solidFill>
            </a:endParaRPr>
          </a:p>
          <a:p>
            <a:r>
              <a:rPr lang="en-US" sz="2183" b="1" dirty="0" err="1">
                <a:solidFill>
                  <a:schemeClr val="tx1"/>
                </a:solidFill>
              </a:rPr>
              <a:t>Secondaires</a:t>
            </a:r>
            <a:r>
              <a:rPr lang="en-US" sz="2183" b="1" dirty="0">
                <a:solidFill>
                  <a:schemeClr val="tx1"/>
                </a:solidFill>
              </a:rPr>
              <a:t>:</a:t>
            </a:r>
          </a:p>
          <a:p>
            <a:r>
              <a:rPr lang="en-US" sz="2183" b="1" dirty="0">
                <a:solidFill>
                  <a:schemeClr val="tx1"/>
                </a:solidFill>
              </a:rPr>
              <a:t>• SG</a:t>
            </a:r>
          </a:p>
          <a:p>
            <a:r>
              <a:rPr lang="en-US" sz="2183" b="1" dirty="0">
                <a:solidFill>
                  <a:schemeClr val="tx1"/>
                </a:solidFill>
              </a:rPr>
              <a:t>• </a:t>
            </a:r>
            <a:r>
              <a:rPr lang="en-US" sz="2183" b="1" dirty="0" err="1">
                <a:solidFill>
                  <a:schemeClr val="tx1"/>
                </a:solidFill>
              </a:rPr>
              <a:t>Survie</a:t>
            </a:r>
            <a:r>
              <a:rPr lang="en-US" sz="2183" b="1" dirty="0">
                <a:solidFill>
                  <a:schemeClr val="tx1"/>
                </a:solidFill>
              </a:rPr>
              <a:t> </a:t>
            </a:r>
            <a:r>
              <a:rPr lang="en-US" sz="2183" b="1" dirty="0" err="1">
                <a:solidFill>
                  <a:schemeClr val="tx1"/>
                </a:solidFill>
              </a:rPr>
              <a:t>spécifique</a:t>
            </a:r>
            <a:endParaRPr lang="en-US" sz="2183" b="1" dirty="0">
              <a:solidFill>
                <a:schemeClr val="tx1"/>
              </a:solidFill>
            </a:endParaRPr>
          </a:p>
          <a:p>
            <a:r>
              <a:rPr lang="en-US" sz="2183" b="1" dirty="0">
                <a:solidFill>
                  <a:schemeClr val="tx1"/>
                </a:solidFill>
              </a:rPr>
              <a:t>• </a:t>
            </a:r>
            <a:r>
              <a:rPr lang="en-US" sz="2183" b="1" dirty="0">
                <a:solidFill>
                  <a:srgbClr val="C00000"/>
                </a:solidFill>
              </a:rPr>
              <a:t>CRO* - </a:t>
            </a:r>
            <a:r>
              <a:rPr lang="en-US" sz="2183" b="1" dirty="0" err="1">
                <a:solidFill>
                  <a:srgbClr val="C00000"/>
                </a:solidFill>
              </a:rPr>
              <a:t>aigu</a:t>
            </a:r>
            <a:endParaRPr lang="en-US" sz="2183" b="1" dirty="0">
              <a:solidFill>
                <a:srgbClr val="C00000"/>
              </a:solidFill>
            </a:endParaRPr>
          </a:p>
          <a:p>
            <a:r>
              <a:rPr lang="en-US" sz="2183" b="1" dirty="0">
                <a:solidFill>
                  <a:schemeClr val="tx1"/>
                </a:solidFill>
              </a:rPr>
              <a:t>• CRO* - </a:t>
            </a:r>
            <a:r>
              <a:rPr lang="en-US" sz="2183" b="1" dirty="0" err="1">
                <a:solidFill>
                  <a:schemeClr val="tx1"/>
                </a:solidFill>
              </a:rPr>
              <a:t>tardif</a:t>
            </a:r>
            <a:endParaRPr lang="en-US" sz="2183" b="1" dirty="0">
              <a:solidFill>
                <a:schemeClr val="tx1"/>
              </a:solidFill>
            </a:endParaRPr>
          </a:p>
          <a:p>
            <a:r>
              <a:rPr lang="en-US" sz="2183" b="1" dirty="0">
                <a:solidFill>
                  <a:schemeClr val="tx1"/>
                </a:solidFill>
              </a:rPr>
              <a:t>• PROs</a:t>
            </a:r>
          </a:p>
          <a:p>
            <a:r>
              <a:rPr lang="en-US" sz="2183" b="1" dirty="0">
                <a:solidFill>
                  <a:schemeClr val="tx1"/>
                </a:solidFill>
              </a:rPr>
              <a:t>• Initiation de </a:t>
            </a:r>
            <a:r>
              <a:rPr lang="en-US" sz="2183" b="1" dirty="0" err="1">
                <a:solidFill>
                  <a:schemeClr val="tx1"/>
                </a:solidFill>
              </a:rPr>
              <a:t>l’HT</a:t>
            </a:r>
            <a:endParaRPr lang="fr-FR" sz="2494" dirty="0">
              <a:solidFill>
                <a:schemeClr val="tx1"/>
              </a:solidFill>
            </a:endParaRPr>
          </a:p>
        </p:txBody>
      </p:sp>
      <p:cxnSp>
        <p:nvCxnSpPr>
          <p:cNvPr id="23" name="Connecteur : en angle 19">
            <a:extLst>
              <a:ext uri="{FF2B5EF4-FFF2-40B4-BE49-F238E27FC236}">
                <a16:creationId xmlns:a16="http://schemas.microsoft.com/office/drawing/2014/main" id="{92341305-51CE-4526-AB70-D1FD53B1A3C0}"/>
              </a:ext>
            </a:extLst>
          </p:cNvPr>
          <p:cNvCxnSpPr>
            <a:stCxn id="13" idx="3"/>
            <a:endCxn id="22" idx="1"/>
          </p:cNvCxnSpPr>
          <p:nvPr/>
        </p:nvCxnSpPr>
        <p:spPr>
          <a:xfrm>
            <a:off x="11856199" y="4172852"/>
            <a:ext cx="1735460" cy="1542468"/>
          </a:xfrm>
          <a:prstGeom prst="bentConnector3">
            <a:avLst/>
          </a:prstGeom>
          <a:ln w="28575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19">
            <a:extLst>
              <a:ext uri="{FF2B5EF4-FFF2-40B4-BE49-F238E27FC236}">
                <a16:creationId xmlns:a16="http://schemas.microsoft.com/office/drawing/2014/main" id="{92341305-51CE-4526-AB70-D1FD53B1A3C0}"/>
              </a:ext>
            </a:extLst>
          </p:cNvPr>
          <p:cNvCxnSpPr>
            <a:stCxn id="17" idx="3"/>
            <a:endCxn id="22" idx="1"/>
          </p:cNvCxnSpPr>
          <p:nvPr/>
        </p:nvCxnSpPr>
        <p:spPr>
          <a:xfrm flipV="1">
            <a:off x="11856199" y="5715322"/>
            <a:ext cx="1735460" cy="1356290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69823E32-33CA-F245-B042-2127D356925A}"/>
              </a:ext>
            </a:extLst>
          </p:cNvPr>
          <p:cNvSpPr txBox="1"/>
          <p:nvPr/>
        </p:nvSpPr>
        <p:spPr>
          <a:xfrm>
            <a:off x="1121539" y="9836280"/>
            <a:ext cx="3289683" cy="34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37" dirty="0"/>
              <a:t>*CRO : </a:t>
            </a:r>
            <a:r>
              <a:rPr lang="fr-FR" sz="1637" dirty="0" err="1"/>
              <a:t>Clinician</a:t>
            </a:r>
            <a:r>
              <a:rPr lang="fr-FR" sz="1637" dirty="0"/>
              <a:t> </a:t>
            </a:r>
            <a:r>
              <a:rPr lang="fr-FR" sz="1637" dirty="0" err="1"/>
              <a:t>Reported</a:t>
            </a:r>
            <a:r>
              <a:rPr lang="fr-FR" sz="1637" dirty="0"/>
              <a:t> </a:t>
            </a:r>
            <a:r>
              <a:rPr lang="fr-FR" sz="1637" dirty="0" err="1"/>
              <a:t>Outcomes</a:t>
            </a:r>
            <a:endParaRPr lang="fr-FR" sz="1637" dirty="0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094C8EE-4DF7-594A-8880-89C30DAAFCA2}"/>
              </a:ext>
            </a:extLst>
          </p:cNvPr>
          <p:cNvSpPr txBox="1">
            <a:spLocks/>
          </p:cNvSpPr>
          <p:nvPr/>
        </p:nvSpPr>
        <p:spPr>
          <a:xfrm>
            <a:off x="971860" y="342888"/>
            <a:ext cx="17362778" cy="948187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5B5B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r-FR" sz="3898" dirty="0">
                <a:solidFill>
                  <a:srgbClr val="000000"/>
                </a:solidFill>
              </a:rPr>
              <a:t>1-2 mois vs 5 séances et Toxicités aigues (PACE B)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7706FFE-C1F6-2244-95E0-54652B8C51A7}"/>
              </a:ext>
            </a:extLst>
          </p:cNvPr>
          <p:cNvSpPr txBox="1"/>
          <p:nvPr/>
        </p:nvSpPr>
        <p:spPr>
          <a:xfrm>
            <a:off x="3831985" y="3370931"/>
            <a:ext cx="11343169" cy="469923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742" b="1" dirty="0">
                <a:solidFill>
                  <a:srgbClr val="000000"/>
                </a:solidFill>
              </a:rPr>
              <a:t>RT stéréotaxique   </a:t>
            </a:r>
          </a:p>
          <a:p>
            <a:pPr algn="ctr"/>
            <a:r>
              <a:rPr lang="fr-FR" sz="3742" b="1" dirty="0">
                <a:solidFill>
                  <a:srgbClr val="000000"/>
                </a:solidFill>
              </a:rPr>
              <a:t>73% utilisation fiduciaires</a:t>
            </a:r>
          </a:p>
          <a:p>
            <a:pPr algn="ctr"/>
            <a:r>
              <a:rPr lang="fr-FR" sz="3742" dirty="0">
                <a:solidFill>
                  <a:srgbClr val="000000"/>
                </a:solidFill>
              </a:rPr>
              <a:t>VMAT (58%), </a:t>
            </a:r>
            <a:r>
              <a:rPr lang="fr-FR" sz="3742" dirty="0" err="1">
                <a:solidFill>
                  <a:srgbClr val="000000"/>
                </a:solidFill>
              </a:rPr>
              <a:t>Cyberknife</a:t>
            </a:r>
            <a:r>
              <a:rPr lang="fr-FR" sz="3742" dirty="0">
                <a:solidFill>
                  <a:srgbClr val="000000"/>
                </a:solidFill>
              </a:rPr>
              <a:t> (41%) et </a:t>
            </a:r>
            <a:r>
              <a:rPr lang="fr-FR" sz="3742" dirty="0" err="1">
                <a:solidFill>
                  <a:srgbClr val="000000"/>
                </a:solidFill>
              </a:rPr>
              <a:t>Step</a:t>
            </a:r>
            <a:r>
              <a:rPr lang="fr-FR" sz="3742" dirty="0">
                <a:solidFill>
                  <a:srgbClr val="000000"/>
                </a:solidFill>
              </a:rPr>
              <a:t>/Shoot IMRT (&lt;1%)</a:t>
            </a:r>
          </a:p>
          <a:p>
            <a:pPr algn="ctr"/>
            <a:endParaRPr lang="fr-FR" sz="3742" dirty="0">
              <a:solidFill>
                <a:srgbClr val="000000"/>
              </a:solidFill>
            </a:endParaRPr>
          </a:p>
          <a:p>
            <a:pPr algn="ctr"/>
            <a:r>
              <a:rPr lang="fr-FR" sz="3742" b="1" dirty="0">
                <a:solidFill>
                  <a:srgbClr val="000000"/>
                </a:solidFill>
              </a:rPr>
              <a:t>RT conventionnelle</a:t>
            </a:r>
          </a:p>
          <a:p>
            <a:pPr algn="ctr"/>
            <a:r>
              <a:rPr lang="fr-FR" sz="3742" b="1" dirty="0">
                <a:solidFill>
                  <a:srgbClr val="000000"/>
                </a:solidFill>
              </a:rPr>
              <a:t>ou </a:t>
            </a:r>
            <a:r>
              <a:rPr lang="fr-FR" sz="3742" b="1" dirty="0" err="1">
                <a:solidFill>
                  <a:srgbClr val="000000"/>
                </a:solidFill>
              </a:rPr>
              <a:t>hypofractionnement</a:t>
            </a:r>
            <a:r>
              <a:rPr lang="fr-FR" sz="3742" b="1" dirty="0">
                <a:solidFill>
                  <a:srgbClr val="000000"/>
                </a:solidFill>
              </a:rPr>
              <a:t> modéré </a:t>
            </a:r>
          </a:p>
          <a:p>
            <a:pPr algn="ctr"/>
            <a:r>
              <a:rPr lang="fr-FR" sz="3742" dirty="0">
                <a:solidFill>
                  <a:srgbClr val="000000"/>
                </a:solidFill>
              </a:rPr>
              <a:t>57% utilisation fiduciaires</a:t>
            </a:r>
            <a:endParaRPr lang="fr-FR" sz="3742" b="1" dirty="0">
              <a:solidFill>
                <a:srgbClr val="000000"/>
              </a:solidFill>
            </a:endParaRPr>
          </a:p>
          <a:p>
            <a:pPr algn="ctr"/>
            <a:r>
              <a:rPr lang="fr-FR" sz="3742" dirty="0">
                <a:solidFill>
                  <a:srgbClr val="000000"/>
                </a:solidFill>
              </a:rPr>
              <a:t>VMAT (74%) </a:t>
            </a:r>
            <a:r>
              <a:rPr lang="fr-FR" sz="3742" dirty="0" err="1">
                <a:solidFill>
                  <a:srgbClr val="000000"/>
                </a:solidFill>
              </a:rPr>
              <a:t>Step</a:t>
            </a:r>
            <a:r>
              <a:rPr lang="fr-FR" sz="3742" dirty="0">
                <a:solidFill>
                  <a:srgbClr val="000000"/>
                </a:solidFill>
              </a:rPr>
              <a:t> et shoot IMRT (25%), </a:t>
            </a:r>
            <a:r>
              <a:rPr lang="fr-FR" sz="3742" dirty="0" err="1">
                <a:solidFill>
                  <a:srgbClr val="000000"/>
                </a:solidFill>
              </a:rPr>
              <a:t>Tomo</a:t>
            </a:r>
            <a:r>
              <a:rPr lang="fr-FR" sz="3742" dirty="0">
                <a:solidFill>
                  <a:srgbClr val="000000"/>
                </a:solidFill>
              </a:rPr>
              <a:t> (1%)</a:t>
            </a:r>
          </a:p>
        </p:txBody>
      </p:sp>
    </p:spTree>
    <p:extLst>
      <p:ext uri="{BB962C8B-B14F-4D97-AF65-F5344CB8AC3E}">
        <p14:creationId xmlns:p14="http://schemas.microsoft.com/office/powerpoint/2010/main" val="265759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B9E2D-1511-BC4A-B2F6-9F13003E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540" y="294235"/>
            <a:ext cx="16288061" cy="948187"/>
          </a:xfrm>
          <a:solidFill>
            <a:schemeClr val="bg2"/>
          </a:solidFill>
        </p:spPr>
        <p:txBody>
          <a:bodyPr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Confirmation : toxicités aigues Phase III PACE B (n= 874)</a:t>
            </a:r>
          </a:p>
        </p:txBody>
      </p:sp>
      <p:sp>
        <p:nvSpPr>
          <p:cNvPr id="142" name="Espace réservé du contenu 141">
            <a:extLst>
              <a:ext uri="{FF2B5EF4-FFF2-40B4-BE49-F238E27FC236}">
                <a16:creationId xmlns:a16="http://schemas.microsoft.com/office/drawing/2014/main" id="{78346DED-5824-4567-8542-E42AFE8D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592" y="7290122"/>
            <a:ext cx="8553212" cy="876174"/>
          </a:xfrm>
        </p:spPr>
        <p:txBody>
          <a:bodyPr/>
          <a:lstStyle/>
          <a:p>
            <a:r>
              <a:rPr lang="fr-FR" sz="1871" dirty="0"/>
              <a:t>p = 0,440</a:t>
            </a:r>
          </a:p>
          <a:p>
            <a:r>
              <a:rPr lang="fr-FR" sz="1871" dirty="0"/>
              <a:t>Pas de différence significative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494963-0FCE-4A46-A3AA-4009A04B885C}"/>
              </a:ext>
            </a:extLst>
          </p:cNvPr>
          <p:cNvSpPr txBox="1"/>
          <p:nvPr/>
        </p:nvSpPr>
        <p:spPr>
          <a:xfrm>
            <a:off x="8755174" y="10173058"/>
            <a:ext cx="3978974" cy="47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94" i="1" dirty="0"/>
              <a:t>Brand DH, Lancet </a:t>
            </a:r>
            <a:r>
              <a:rPr lang="fr-FR" sz="2494" i="1" dirty="0" err="1"/>
              <a:t>Oncol</a:t>
            </a:r>
            <a:r>
              <a:rPr lang="fr-FR" sz="2494" i="1" dirty="0"/>
              <a:t> 2019</a:t>
            </a:r>
          </a:p>
        </p:txBody>
      </p:sp>
      <p:sp>
        <p:nvSpPr>
          <p:cNvPr id="137" name="ZoneTexte 45">
            <a:extLst>
              <a:ext uri="{FF2B5EF4-FFF2-40B4-BE49-F238E27FC236}">
                <a16:creationId xmlns:a16="http://schemas.microsoft.com/office/drawing/2014/main" id="{13BEF59C-3A18-4EAB-990B-043FC13EF270}"/>
              </a:ext>
            </a:extLst>
          </p:cNvPr>
          <p:cNvSpPr txBox="1"/>
          <p:nvPr/>
        </p:nvSpPr>
        <p:spPr>
          <a:xfrm>
            <a:off x="3161144" y="6466276"/>
            <a:ext cx="4156907" cy="42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fr-FR" sz="2183" b="1" dirty="0">
                <a:solidFill>
                  <a:srgbClr val="006666"/>
                </a:solidFill>
              </a:rPr>
              <a:t>Pires EI digestifs de grade ≥ 2</a:t>
            </a:r>
          </a:p>
        </p:txBody>
      </p:sp>
      <p:sp>
        <p:nvSpPr>
          <p:cNvPr id="139" name="ZoneTexte 45">
            <a:extLst>
              <a:ext uri="{FF2B5EF4-FFF2-40B4-BE49-F238E27FC236}">
                <a16:creationId xmlns:a16="http://schemas.microsoft.com/office/drawing/2014/main" id="{0605E900-8385-4E41-ADBA-3682E91B6397}"/>
              </a:ext>
            </a:extLst>
          </p:cNvPr>
          <p:cNvSpPr txBox="1"/>
          <p:nvPr/>
        </p:nvSpPr>
        <p:spPr>
          <a:xfrm>
            <a:off x="12372637" y="6466276"/>
            <a:ext cx="4188967" cy="42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fr-FR" sz="2183" b="1" dirty="0">
                <a:solidFill>
                  <a:srgbClr val="006666"/>
                </a:solidFill>
              </a:rPr>
              <a:t>Pires EI urinaires de grade ≥ 2</a:t>
            </a:r>
          </a:p>
        </p:txBody>
      </p:sp>
      <p:sp>
        <p:nvSpPr>
          <p:cNvPr id="140" name="ZoneTexte 45">
            <a:extLst>
              <a:ext uri="{FF2B5EF4-FFF2-40B4-BE49-F238E27FC236}">
                <a16:creationId xmlns:a16="http://schemas.microsoft.com/office/drawing/2014/main" id="{5C316B51-913B-43A7-B972-E4E3A7AEFF04}"/>
              </a:ext>
            </a:extLst>
          </p:cNvPr>
          <p:cNvSpPr txBox="1"/>
          <p:nvPr/>
        </p:nvSpPr>
        <p:spPr>
          <a:xfrm>
            <a:off x="2630822" y="6794926"/>
            <a:ext cx="5217582" cy="380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fr-FR" sz="1871" dirty="0">
                <a:solidFill>
                  <a:srgbClr val="006666"/>
                </a:solidFill>
              </a:rPr>
              <a:t>G2+ GI RTOG : CFMHRT 12% vs SBRT 10,3%</a:t>
            </a:r>
          </a:p>
        </p:txBody>
      </p:sp>
      <p:sp>
        <p:nvSpPr>
          <p:cNvPr id="141" name="ZoneTexte 45">
            <a:extLst>
              <a:ext uri="{FF2B5EF4-FFF2-40B4-BE49-F238E27FC236}">
                <a16:creationId xmlns:a16="http://schemas.microsoft.com/office/drawing/2014/main" id="{4F9D72FB-09FD-41E6-B9AF-6554026FC44B}"/>
              </a:ext>
            </a:extLst>
          </p:cNvPr>
          <p:cNvSpPr txBox="1"/>
          <p:nvPr/>
        </p:nvSpPr>
        <p:spPr>
          <a:xfrm>
            <a:off x="11705244" y="6794926"/>
            <a:ext cx="5523755" cy="380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fr-FR" sz="1871" dirty="0">
                <a:solidFill>
                  <a:srgbClr val="006666"/>
                </a:solidFill>
              </a:rPr>
              <a:t>G2+ GU RTOG : CFMHRT 27,5% vs SBRT 23,2%</a:t>
            </a:r>
          </a:p>
        </p:txBody>
      </p:sp>
      <p:sp>
        <p:nvSpPr>
          <p:cNvPr id="143" name="Espace réservé du contenu 141">
            <a:extLst>
              <a:ext uri="{FF2B5EF4-FFF2-40B4-BE49-F238E27FC236}">
                <a16:creationId xmlns:a16="http://schemas.microsoft.com/office/drawing/2014/main" id="{5EF29619-C75C-48CC-9487-33FAF5A62147}"/>
              </a:ext>
            </a:extLst>
          </p:cNvPr>
          <p:cNvSpPr txBox="1">
            <a:spLocks/>
          </p:cNvSpPr>
          <p:nvPr/>
        </p:nvSpPr>
        <p:spPr bwMode="auto">
          <a:xfrm>
            <a:off x="11299719" y="7429241"/>
            <a:ext cx="9393155" cy="8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2554" tIns="71277" rIns="142554" bIns="7127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2000" b="1">
                <a:solidFill>
                  <a:srgbClr val="006666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Char char="•"/>
              <a:defRPr>
                <a:solidFill>
                  <a:srgbClr val="00206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Char char="o"/>
              <a:defRPr sz="1600">
                <a:solidFill>
                  <a:srgbClr val="00206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defRPr sz="1400">
                <a:solidFill>
                  <a:srgbClr val="00206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§"/>
              <a:defRPr sz="1400">
                <a:solidFill>
                  <a:srgbClr val="00206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fr-FR" sz="2183" dirty="0"/>
              <a:t>p = 0,162</a:t>
            </a:r>
          </a:p>
        </p:txBody>
      </p:sp>
      <p:pic>
        <p:nvPicPr>
          <p:cNvPr id="144" name="Image 143">
            <a:extLst>
              <a:ext uri="{FF2B5EF4-FFF2-40B4-BE49-F238E27FC236}">
                <a16:creationId xmlns:a16="http://schemas.microsoft.com/office/drawing/2014/main" id="{2D9AEE74-46CB-ED4B-A1CC-F04BB4329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7818" y="2675038"/>
            <a:ext cx="7022082" cy="3390726"/>
          </a:xfrm>
          <a:prstGeom prst="rect">
            <a:avLst/>
          </a:prstGeom>
        </p:spPr>
      </p:pic>
      <p:pic>
        <p:nvPicPr>
          <p:cNvPr id="145" name="Image 144">
            <a:extLst>
              <a:ext uri="{FF2B5EF4-FFF2-40B4-BE49-F238E27FC236}">
                <a16:creationId xmlns:a16="http://schemas.microsoft.com/office/drawing/2014/main" id="{EF77E708-8473-284D-9C94-9A9423530E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214" y="2764932"/>
            <a:ext cx="7022082" cy="33511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9361572-86B7-5C4B-8354-AF9F1F5C1F41}"/>
              </a:ext>
            </a:extLst>
          </p:cNvPr>
          <p:cNvSpPr txBox="1"/>
          <p:nvPr/>
        </p:nvSpPr>
        <p:spPr>
          <a:xfrm>
            <a:off x="2246014" y="1691795"/>
            <a:ext cx="6633689" cy="66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42" b="1" dirty="0">
                <a:solidFill>
                  <a:srgbClr val="000000"/>
                </a:solidFill>
              </a:rPr>
              <a:t>Toxicité digestive aiguë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B2287FA6-13A2-B343-9E8A-5258D1B9A767}"/>
              </a:ext>
            </a:extLst>
          </p:cNvPr>
          <p:cNvSpPr txBox="1"/>
          <p:nvPr/>
        </p:nvSpPr>
        <p:spPr>
          <a:xfrm>
            <a:off x="10878410" y="1685117"/>
            <a:ext cx="6633689" cy="66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42" b="1" dirty="0">
                <a:solidFill>
                  <a:srgbClr val="000000"/>
                </a:solidFill>
              </a:rPr>
              <a:t>Toxicité urinaire aiguë</a:t>
            </a:r>
          </a:p>
        </p:txBody>
      </p:sp>
    </p:spTree>
    <p:extLst>
      <p:ext uri="{BB962C8B-B14F-4D97-AF65-F5344CB8AC3E}">
        <p14:creationId xmlns:p14="http://schemas.microsoft.com/office/powerpoint/2010/main" val="20202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FA5DA89-5BCE-C0E5-288A-B69350172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/>
              <a:t>PACE B : toxicité à moyen terme (24 mois)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BC47E2E-2DD3-21E7-1427-EABAA972F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urinaire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108B5E85-D34B-2188-6805-74B0C5665F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218" y="4378413"/>
            <a:ext cx="8040909" cy="4798431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1EF1AF-F7E0-B0F9-18DA-49EEF9AB2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digestive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1018F3B-151A-F0AB-1F1F-DC8C236E4A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364" y="4225023"/>
            <a:ext cx="8080509" cy="510521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A0A506-104E-E7D0-9F2C-643B2D7BB5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5BFD9-9ABE-44C3-A30A-F689D585166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FC6A34-25AE-CF2B-A775-26D4A7D9262B}"/>
              </a:ext>
            </a:extLst>
          </p:cNvPr>
          <p:cNvSpPr txBox="1"/>
          <p:nvPr/>
        </p:nvSpPr>
        <p:spPr>
          <a:xfrm>
            <a:off x="3166866" y="9477762"/>
            <a:ext cx="12745416" cy="81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59" dirty="0" err="1"/>
              <a:t>Tree</a:t>
            </a:r>
            <a:r>
              <a:rPr lang="fr-FR" sz="1559" dirty="0"/>
              <a:t> AC, </a:t>
            </a:r>
            <a:r>
              <a:rPr lang="fr-FR" sz="1559" dirty="0" err="1"/>
              <a:t>Ostler</a:t>
            </a:r>
            <a:r>
              <a:rPr lang="fr-FR" sz="1559" dirty="0"/>
              <a:t> P, et al. ; PACE Trial </a:t>
            </a:r>
            <a:r>
              <a:rPr lang="fr-FR" sz="1559" dirty="0" err="1"/>
              <a:t>Investigators</a:t>
            </a:r>
            <a:r>
              <a:rPr lang="fr-FR" sz="1559" dirty="0"/>
              <a:t>. </a:t>
            </a:r>
            <a:r>
              <a:rPr lang="fr-FR" sz="1559" dirty="0" err="1"/>
              <a:t>Intensity-modulated</a:t>
            </a:r>
            <a:r>
              <a:rPr lang="fr-FR" sz="1559" dirty="0"/>
              <a:t> </a:t>
            </a:r>
            <a:r>
              <a:rPr lang="fr-FR" sz="1559" dirty="0" err="1"/>
              <a:t>radiotherapy</a:t>
            </a:r>
            <a:r>
              <a:rPr lang="fr-FR" sz="1559" dirty="0"/>
              <a:t> versus </a:t>
            </a:r>
            <a:r>
              <a:rPr lang="fr-FR" sz="1559" dirty="0" err="1"/>
              <a:t>stereotactic</a:t>
            </a:r>
            <a:r>
              <a:rPr lang="fr-FR" sz="1559" dirty="0"/>
              <a:t> body </a:t>
            </a:r>
            <a:r>
              <a:rPr lang="fr-FR" sz="1559" dirty="0" err="1"/>
              <a:t>radiotherapy</a:t>
            </a:r>
            <a:r>
              <a:rPr lang="fr-FR" sz="1559" dirty="0"/>
              <a:t> for prostate cancer (PACE-B): 2-year </a:t>
            </a:r>
            <a:r>
              <a:rPr lang="fr-FR" sz="1559" dirty="0" err="1"/>
              <a:t>toxicity</a:t>
            </a:r>
            <a:r>
              <a:rPr lang="fr-FR" sz="1559" dirty="0"/>
              <a:t> </a:t>
            </a:r>
            <a:r>
              <a:rPr lang="fr-FR" sz="1559" dirty="0" err="1"/>
              <a:t>results</a:t>
            </a:r>
            <a:r>
              <a:rPr lang="fr-FR" sz="1559" dirty="0"/>
              <a:t> </a:t>
            </a:r>
            <a:r>
              <a:rPr lang="fr-FR" sz="1559" dirty="0" err="1"/>
              <a:t>from</a:t>
            </a:r>
            <a:r>
              <a:rPr lang="fr-FR" sz="1559" dirty="0"/>
              <a:t> an open-label, </a:t>
            </a:r>
            <a:r>
              <a:rPr lang="fr-FR" sz="1559" dirty="0" err="1"/>
              <a:t>randomised</a:t>
            </a:r>
            <a:r>
              <a:rPr lang="fr-FR" sz="1559" dirty="0"/>
              <a:t>, phase 3, non-</a:t>
            </a:r>
            <a:r>
              <a:rPr lang="fr-FR" sz="1559" dirty="0" err="1"/>
              <a:t>inferiority</a:t>
            </a:r>
            <a:r>
              <a:rPr lang="fr-FR" sz="1559" dirty="0"/>
              <a:t> trial. Lancet </a:t>
            </a:r>
            <a:r>
              <a:rPr lang="fr-FR" sz="1559" dirty="0" err="1"/>
              <a:t>Oncol</a:t>
            </a:r>
            <a:r>
              <a:rPr lang="fr-FR" sz="1559" dirty="0"/>
              <a:t>. 2022 Oct;23(10):1308-1320. </a:t>
            </a:r>
            <a:r>
              <a:rPr lang="fr-FR" sz="1559" dirty="0" err="1"/>
              <a:t>doi</a:t>
            </a:r>
            <a:r>
              <a:rPr lang="fr-FR" sz="1559" dirty="0"/>
              <a:t>: 10.1016/S1470-2045(22)00517-4. </a:t>
            </a:r>
          </a:p>
        </p:txBody>
      </p:sp>
    </p:spTree>
    <p:extLst>
      <p:ext uri="{BB962C8B-B14F-4D97-AF65-F5344CB8AC3E}">
        <p14:creationId xmlns:p14="http://schemas.microsoft.com/office/powerpoint/2010/main" val="210917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36675-768C-DE8C-F0ED-413F28AD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/>
              <a:t>PACE B : efficacité</a:t>
            </a:r>
          </a:p>
        </p:txBody>
      </p:sp>
      <p:pic>
        <p:nvPicPr>
          <p:cNvPr id="8" name="Espace réservé du contenu 7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AD5DB60D-810D-B2BA-5216-D70AEE163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29" y="3971805"/>
            <a:ext cx="8952255" cy="5023123"/>
          </a:xfr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D20F52C-B732-801B-DBD2-4B5A753813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Non infériorité démontrée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B77AC9-D215-ACF0-ED09-8085DF13488A}"/>
              </a:ext>
            </a:extLst>
          </p:cNvPr>
          <p:cNvSpPr txBox="1"/>
          <p:nvPr/>
        </p:nvSpPr>
        <p:spPr>
          <a:xfrm>
            <a:off x="3742929" y="9426262"/>
            <a:ext cx="12457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van As N, Griffin C,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Tree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A, Patel J,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Ostler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P, van der Voet H,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Loblaw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A, Chu W, Ford D,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Tolan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S, Jain S,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Camilleri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P,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Kancherla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K,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Frew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J, Chan A, Naismith O, Armstrong J,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Staffurth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J, Martin A,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Dayes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I, Wells P, Price D, Williamson E,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Pugh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J, Manning G, Brown S, Burnett S, Hall E. Phase 3 Trial of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Stereotactic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Body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Radiotherapy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in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Localized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Prostate Cancer. N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Engl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J Med. 2024 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8288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5BF326-319F-6B44-A9AA-5D62B035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à très long terme (&gt;7 ans)</a:t>
            </a:r>
            <a:endParaRPr lang="fr-CA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96FCD8-532A-5643-B5EB-C041B7EA8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69" y="3559524"/>
            <a:ext cx="16700768" cy="41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0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9FE90-F14F-E942-883D-9E9C58F2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Efficacité selon risque de d’</a:t>
            </a:r>
            <a:r>
              <a:rPr lang="fr-CA" dirty="0" err="1"/>
              <a:t>Amico</a:t>
            </a:r>
            <a:endParaRPr lang="fr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94899-DBDE-9A42-B082-035D50955ABA}"/>
              </a:ext>
            </a:extLst>
          </p:cNvPr>
          <p:cNvSpPr txBox="1"/>
          <p:nvPr/>
        </p:nvSpPr>
        <p:spPr>
          <a:xfrm>
            <a:off x="10727705" y="9859894"/>
            <a:ext cx="5505033" cy="52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6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Kishan</a:t>
            </a:r>
            <a:r>
              <a:rPr lang="fr-CA" sz="2806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JAMA </a:t>
            </a:r>
            <a:r>
              <a:rPr lang="fr-CA" sz="2806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Netw</a:t>
            </a:r>
            <a:r>
              <a:rPr lang="fr-CA" sz="2806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Open, 2019</a:t>
            </a:r>
          </a:p>
        </p:txBody>
      </p:sp>
      <p:pic>
        <p:nvPicPr>
          <p:cNvPr id="8" name="Content Placeholder 7" descr="A screenshot of a map&#10;&#10;Description automatically generated">
            <a:extLst>
              <a:ext uri="{FF2B5EF4-FFF2-40B4-BE49-F238E27FC236}">
                <a16:creationId xmlns:a16="http://schemas.microsoft.com/office/drawing/2014/main" id="{CEDD12D7-5AC0-A741-8F47-BF4C20F8C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741" y="3767812"/>
            <a:ext cx="16393656" cy="5216162"/>
          </a:xfrm>
        </p:spPr>
      </p:pic>
    </p:spTree>
    <p:extLst>
      <p:ext uri="{BB962C8B-B14F-4D97-AF65-F5344CB8AC3E}">
        <p14:creationId xmlns:p14="http://schemas.microsoft.com/office/powerpoint/2010/main" val="33934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4CAB-3391-D54A-93FD-094EC85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Effets secondaires à très long terme (7 ans)</a:t>
            </a:r>
            <a:endParaRPr lang="fr-CA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D606A4-3A63-EB4A-89C0-330C9AB8A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3912" y="2846269"/>
            <a:ext cx="12239315" cy="67836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3AC746-BBC8-8747-84D4-18DE8B100874}"/>
              </a:ext>
            </a:extLst>
          </p:cNvPr>
          <p:cNvSpPr txBox="1"/>
          <p:nvPr/>
        </p:nvSpPr>
        <p:spPr>
          <a:xfrm>
            <a:off x="10439673" y="9871653"/>
            <a:ext cx="5505033" cy="524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6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Kishan</a:t>
            </a:r>
            <a:r>
              <a:rPr lang="fr-CA" sz="2806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JAMA </a:t>
            </a:r>
            <a:r>
              <a:rPr lang="fr-CA" sz="2806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Netw</a:t>
            </a:r>
            <a:r>
              <a:rPr lang="fr-CA" sz="2806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Open, 2019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37565E-E3EC-234D-838C-7438BFE4B5CD}"/>
              </a:ext>
            </a:extLst>
          </p:cNvPr>
          <p:cNvSpPr/>
          <p:nvPr/>
        </p:nvSpPr>
        <p:spPr>
          <a:xfrm>
            <a:off x="3535328" y="6576618"/>
            <a:ext cx="11709981" cy="77929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6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369C37-08D5-1041-A7A5-254F9557CE0A}"/>
              </a:ext>
            </a:extLst>
          </p:cNvPr>
          <p:cNvSpPr/>
          <p:nvPr/>
        </p:nvSpPr>
        <p:spPr>
          <a:xfrm>
            <a:off x="3535328" y="8543857"/>
            <a:ext cx="11709981" cy="77929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6"/>
          </a:p>
        </p:txBody>
      </p:sp>
    </p:spTree>
    <p:extLst>
      <p:ext uri="{BB962C8B-B14F-4D97-AF65-F5344CB8AC3E}">
        <p14:creationId xmlns:p14="http://schemas.microsoft.com/office/powerpoint/2010/main" val="37251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olympic_rings_motto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17" r="-8717"/>
          <a:stretch>
            <a:fillRect/>
          </a:stretch>
        </p:blipFill>
        <p:spPr>
          <a:xfrm>
            <a:off x="1268293" y="1231731"/>
            <a:ext cx="16393656" cy="678366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5BFD9-9ABE-44C3-A30A-F689D5851664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Image 5" descr="Capture d’écran 2017-12-05 à 11.45.0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94" y="6187726"/>
            <a:ext cx="2137714" cy="30195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284521" y="8822451"/>
            <a:ext cx="6006773" cy="668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742" dirty="0"/>
              <a:t>* Plus vite, plus loin, plus fort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55677" y="1329199"/>
            <a:ext cx="622286" cy="1148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86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288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65CEB-21FA-A38E-43EF-A3883809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secondaires à très long terme (7 ans)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51C6CCA-C133-2751-6020-CF85E744B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082" y="2846269"/>
            <a:ext cx="7937352" cy="6783668"/>
          </a:xfrm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5B3B4012-4C53-FA73-50A8-B0D0656261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704" y="2846269"/>
            <a:ext cx="7937352" cy="678366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08160B-03CC-49F2-BAB4-B1D2D628DA88}"/>
              </a:ext>
            </a:extLst>
          </p:cNvPr>
          <p:cNvSpPr txBox="1"/>
          <p:nvPr/>
        </p:nvSpPr>
        <p:spPr>
          <a:xfrm>
            <a:off x="4105358" y="9540098"/>
            <a:ext cx="9506652" cy="1052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59" dirty="0" err="1"/>
              <a:t>Kishan</a:t>
            </a:r>
            <a:r>
              <a:rPr lang="fr-FR" sz="1559" dirty="0"/>
              <a:t>, A. U. </a:t>
            </a:r>
            <a:r>
              <a:rPr lang="fr-FR" sz="1559" i="1" dirty="0"/>
              <a:t>et al.</a:t>
            </a:r>
            <a:r>
              <a:rPr lang="fr-FR" sz="1559" dirty="0"/>
              <a:t> Long-</a:t>
            </a:r>
            <a:r>
              <a:rPr lang="fr-FR" sz="1559" dirty="0" err="1"/>
              <a:t>term</a:t>
            </a:r>
            <a:r>
              <a:rPr lang="fr-FR" sz="1559" dirty="0"/>
              <a:t> </a:t>
            </a:r>
            <a:r>
              <a:rPr lang="fr-FR" sz="1559" dirty="0" err="1"/>
              <a:t>Outcomes</a:t>
            </a:r>
            <a:r>
              <a:rPr lang="fr-FR" sz="1559" dirty="0"/>
              <a:t> of </a:t>
            </a:r>
            <a:r>
              <a:rPr lang="fr-FR" sz="1559" dirty="0" err="1"/>
              <a:t>Stereotactic</a:t>
            </a:r>
            <a:r>
              <a:rPr lang="fr-FR" sz="1559" dirty="0"/>
              <a:t> Body </a:t>
            </a:r>
            <a:r>
              <a:rPr lang="fr-FR" sz="1559" dirty="0" err="1"/>
              <a:t>Radiotherapy</a:t>
            </a:r>
            <a:r>
              <a:rPr lang="fr-FR" sz="1559" dirty="0"/>
              <a:t> for Low-Risk and </a:t>
            </a:r>
            <a:r>
              <a:rPr lang="fr-FR" sz="1559" dirty="0" err="1"/>
              <a:t>Intermediate</a:t>
            </a:r>
            <a:r>
              <a:rPr lang="fr-FR" sz="1559" dirty="0"/>
              <a:t>-Risk Prostate Cancer. </a:t>
            </a:r>
            <a:r>
              <a:rPr lang="fr-FR" sz="1559" i="1" dirty="0"/>
              <a:t>JAMA </a:t>
            </a:r>
            <a:r>
              <a:rPr lang="fr-FR" sz="1559" i="1" dirty="0" err="1"/>
              <a:t>Netw</a:t>
            </a:r>
            <a:r>
              <a:rPr lang="fr-FR" sz="1559" i="1" dirty="0"/>
              <a:t> Open</a:t>
            </a:r>
            <a:r>
              <a:rPr lang="fr-FR" sz="1559" dirty="0"/>
              <a:t> </a:t>
            </a:r>
            <a:r>
              <a:rPr lang="fr-FR" sz="1559" b="1" dirty="0"/>
              <a:t>2</a:t>
            </a:r>
            <a:r>
              <a:rPr lang="fr-FR" sz="1559" dirty="0"/>
              <a:t>, e188006 (2019). </a:t>
            </a:r>
          </a:p>
          <a:p>
            <a:br>
              <a:rPr lang="fr-FR" sz="1559" dirty="0"/>
            </a:br>
            <a:endParaRPr lang="fr-FR" sz="1559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B9FD1D-4D7A-4B94-9C26-A3B794C614C5}"/>
              </a:ext>
            </a:extLst>
          </p:cNvPr>
          <p:cNvSpPr txBox="1"/>
          <p:nvPr/>
        </p:nvSpPr>
        <p:spPr>
          <a:xfrm>
            <a:off x="4105358" y="2060123"/>
            <a:ext cx="9506652" cy="524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6" dirty="0"/>
              <a:t>2142 pts inclus dans 12 études de phase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20467D-1723-06A8-57F3-D763F9DFD9C3}"/>
              </a:ext>
            </a:extLst>
          </p:cNvPr>
          <p:cNvSpPr/>
          <p:nvPr/>
        </p:nvSpPr>
        <p:spPr>
          <a:xfrm>
            <a:off x="10612317" y="8456577"/>
            <a:ext cx="2532230" cy="4115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B4FA67-2500-4D1A-D51F-5CDDD5975EE5}"/>
              </a:ext>
            </a:extLst>
          </p:cNvPr>
          <p:cNvSpPr/>
          <p:nvPr/>
        </p:nvSpPr>
        <p:spPr>
          <a:xfrm>
            <a:off x="2481830" y="8490518"/>
            <a:ext cx="2532230" cy="4115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</p:spTree>
    <p:extLst>
      <p:ext uri="{BB962C8B-B14F-4D97-AF65-F5344CB8AC3E}">
        <p14:creationId xmlns:p14="http://schemas.microsoft.com/office/powerpoint/2010/main" val="210740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E48AED-166F-CF4E-BF83-827DE82E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83" y="3298028"/>
            <a:ext cx="17647599" cy="5686116"/>
          </a:xfrm>
        </p:spPr>
        <p:txBody>
          <a:bodyPr>
            <a:normAutofit/>
          </a:bodyPr>
          <a:lstStyle/>
          <a:p>
            <a:pPr marL="534581" indent="-534581">
              <a:buFont typeface="Arial" panose="020B0604020202020204" pitchFamily="34" charset="0"/>
              <a:buChar char="•"/>
              <a:tabLst>
                <a:tab pos="712775" algn="l"/>
              </a:tabLst>
            </a:pPr>
            <a:r>
              <a:rPr lang="fr-FR" sz="2806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Résultats robustes convergents</a:t>
            </a:r>
          </a:p>
          <a:p>
            <a:pPr marL="534581" indent="-534581">
              <a:buFont typeface="Arial" panose="020B0604020202020204" pitchFamily="34" charset="0"/>
              <a:buChar char="•"/>
              <a:tabLst>
                <a:tab pos="712775" algn="l"/>
              </a:tabLst>
            </a:pPr>
            <a:r>
              <a:rPr lang="fr-FR" sz="2806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Recul encore faible</a:t>
            </a:r>
          </a:p>
          <a:p>
            <a:pPr marL="534581" indent="-534581">
              <a:buFont typeface="Arial" panose="020B0604020202020204" pitchFamily="34" charset="0"/>
              <a:buChar char="•"/>
              <a:tabLst>
                <a:tab pos="712775" algn="l"/>
              </a:tabLst>
            </a:pPr>
            <a:r>
              <a:rPr lang="fr-FR" sz="2806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inferieur a une radiothérapie de 1-2 mois en toxicité / en efficacité</a:t>
            </a:r>
          </a:p>
          <a:p>
            <a:pPr marL="534581" indent="-534581">
              <a:buFont typeface="Arial" panose="020B0604020202020204" pitchFamily="34" charset="0"/>
              <a:buChar char="•"/>
              <a:tabLst>
                <a:tab pos="712775" algn="l"/>
              </a:tabLst>
            </a:pPr>
            <a:r>
              <a:rPr lang="fr-FR" sz="2806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Environnement technologique doit être garanti</a:t>
            </a:r>
          </a:p>
          <a:p>
            <a:pPr marL="534581" indent="-534581">
              <a:buFont typeface="Arial" panose="020B0604020202020204" pitchFamily="34" charset="0"/>
              <a:buChar char="•"/>
              <a:tabLst>
                <a:tab pos="712775" algn="l"/>
              </a:tabLst>
            </a:pPr>
            <a:r>
              <a:rPr lang="fr-FR" sz="2806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Nouvelle option thérapeutique pour les cancers localisés</a:t>
            </a:r>
          </a:p>
          <a:p>
            <a:pPr marL="534581" indent="-534581">
              <a:buFont typeface="Arial" panose="020B0604020202020204" pitchFamily="34" charset="0"/>
              <a:buChar char="•"/>
              <a:tabLst>
                <a:tab pos="712775" algn="l"/>
              </a:tabLst>
            </a:pPr>
            <a:r>
              <a:rPr lang="fr-FR" sz="2806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en suspens : patients jeunes? Haut risque? Ajout des hormones? Avenir de la curiethérapie? Remboursement? Gestion des rechutes locales?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RT ultra </a:t>
            </a:r>
            <a:r>
              <a:rPr lang="fr-FR" dirty="0" err="1"/>
              <a:t>hypofractionnée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5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571025"/>
            <a:ext cx="17700397" cy="2307412"/>
          </a:xfrm>
        </p:spPr>
        <p:txBody>
          <a:bodyPr>
            <a:normAutofit fontScale="90000"/>
          </a:bodyPr>
          <a:lstStyle/>
          <a:p>
            <a:r>
              <a:rPr lang="fr-FR" sz="5768" dirty="0">
                <a:solidFill>
                  <a:schemeClr val="tx1"/>
                </a:solidFill>
              </a:rPr>
              <a:t>RT ultra-</a:t>
            </a:r>
            <a:r>
              <a:rPr lang="fr-FR" sz="5768" dirty="0" err="1">
                <a:solidFill>
                  <a:schemeClr val="tx1"/>
                </a:solidFill>
              </a:rPr>
              <a:t>hypofractionnée</a:t>
            </a:r>
            <a:r>
              <a:rPr lang="fr-FR" sz="5768" dirty="0">
                <a:solidFill>
                  <a:schemeClr val="tx1"/>
                </a:solidFill>
              </a:rPr>
              <a:t> = Nouveau standard ? 				</a:t>
            </a:r>
            <a:br>
              <a:rPr lang="fr-FR" sz="5768" dirty="0">
                <a:solidFill>
                  <a:schemeClr val="tx1"/>
                </a:solidFill>
              </a:rPr>
            </a:br>
            <a:r>
              <a:rPr lang="fr-FR" sz="5768" dirty="0">
                <a:solidFill>
                  <a:schemeClr val="tx1"/>
                </a:solidFill>
              </a:rPr>
              <a:t>				OUI !</a:t>
            </a:r>
          </a:p>
        </p:txBody>
      </p:sp>
      <p:pic>
        <p:nvPicPr>
          <p:cNvPr id="7" name="Espace réservé du contenu 6" descr="Capture d’écran 2019-09-25 à 10.05.20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72" y="3675216"/>
            <a:ext cx="8959990" cy="3411159"/>
          </a:xfrm>
        </p:spPr>
      </p:pic>
      <p:pic>
        <p:nvPicPr>
          <p:cNvPr id="8" name="Espace réservé du contenu 7" descr="Capture d’écran 2019-09-25 à 10.08.04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310" b="-318310"/>
          <a:stretch>
            <a:fillRect/>
          </a:stretch>
        </p:blipFill>
        <p:spPr>
          <a:xfrm>
            <a:off x="10180040" y="2524536"/>
            <a:ext cx="8827099" cy="6474306"/>
          </a:xfrm>
          <a:prstGeom prst="rect">
            <a:avLst/>
          </a:prstGeom>
        </p:spPr>
      </p:pic>
      <p:pic>
        <p:nvPicPr>
          <p:cNvPr id="9" name="Image 8" descr="Capture d’écran 2019-09-25 à 10.0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46" y="7086375"/>
            <a:ext cx="8520213" cy="13774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53864" y="5716219"/>
            <a:ext cx="759710" cy="55071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067" tIns="95033" rIns="190067" bIns="95033" rtlCol="0" anchor="ctr"/>
          <a:lstStyle/>
          <a:p>
            <a:pPr algn="ctr"/>
            <a:endParaRPr lang="fr-FR" sz="2806"/>
          </a:p>
        </p:txBody>
      </p:sp>
      <p:sp>
        <p:nvSpPr>
          <p:cNvPr id="11" name="Rectangle 10"/>
          <p:cNvSpPr/>
          <p:nvPr/>
        </p:nvSpPr>
        <p:spPr>
          <a:xfrm>
            <a:off x="13288933" y="7438282"/>
            <a:ext cx="4754316" cy="55071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067" tIns="95033" rIns="190067" bIns="95033" rtlCol="0" anchor="ctr"/>
          <a:lstStyle/>
          <a:p>
            <a:pPr algn="ctr"/>
            <a:endParaRPr lang="fr-FR" sz="2806"/>
          </a:p>
        </p:txBody>
      </p:sp>
    </p:spTree>
    <p:extLst>
      <p:ext uri="{BB962C8B-B14F-4D97-AF65-F5344CB8AC3E}">
        <p14:creationId xmlns:p14="http://schemas.microsoft.com/office/powerpoint/2010/main" val="22235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radiothérapie « classique » d’un cancer ISUP 1 ou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Standard actuel = 38-40 séances x 2 Gy en 8 s</a:t>
            </a:r>
          </a:p>
          <a:p>
            <a:r>
              <a:rPr lang="fr-FR" dirty="0"/>
              <a:t>Nouveau standard = 20 séances x 3 Gy en 4 s</a:t>
            </a:r>
          </a:p>
          <a:p>
            <a:r>
              <a:rPr lang="fr-FR" dirty="0"/>
              <a:t>Standard 2023 = 5-7 séances x 6-7 Gy</a:t>
            </a:r>
          </a:p>
          <a:p>
            <a:endParaRPr lang="fr-FR" dirty="0"/>
          </a:p>
        </p:txBody>
      </p:sp>
      <p:sp>
        <p:nvSpPr>
          <p:cNvPr id="12" name="Nuage 11"/>
          <p:cNvSpPr/>
          <p:nvPr/>
        </p:nvSpPr>
        <p:spPr>
          <a:xfrm>
            <a:off x="10079633" y="2518059"/>
            <a:ext cx="8420300" cy="280622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742" b="1" dirty="0"/>
              <a:t>Peut-on taper PLUS FORT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742" b="1" dirty="0"/>
              <a:t>SIB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742" b="1" dirty="0"/>
              <a:t>One shot ?</a:t>
            </a:r>
          </a:p>
        </p:txBody>
      </p:sp>
      <p:pic>
        <p:nvPicPr>
          <p:cNvPr id="13" name="Image 12" descr="Capture d’écran 2017-12-05 à 11.45.0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862" y="5667411"/>
            <a:ext cx="2474279" cy="3494919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9861606" y="4709220"/>
            <a:ext cx="442137" cy="4420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15" name="Ellipse 14"/>
          <p:cNvSpPr/>
          <p:nvPr/>
        </p:nvSpPr>
        <p:spPr>
          <a:xfrm>
            <a:off x="9214920" y="5177458"/>
            <a:ext cx="339110" cy="319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pic>
        <p:nvPicPr>
          <p:cNvPr id="8" name="Espace réservé du contenu 4" descr="olympic_rings_mott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17" r="-8717"/>
          <a:stretch>
            <a:fillRect/>
          </a:stretch>
        </p:blipFill>
        <p:spPr>
          <a:xfrm>
            <a:off x="11206292" y="5881155"/>
            <a:ext cx="7167275" cy="29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1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B523D-FF45-5813-C751-E600C378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633" y="665386"/>
            <a:ext cx="17227547" cy="1312260"/>
          </a:xfrm>
        </p:spPr>
        <p:txBody>
          <a:bodyPr>
            <a:noAutofit/>
          </a:bodyPr>
          <a:lstStyle/>
          <a:p>
            <a:r>
              <a:rPr lang="fr-FR" sz="4000" b="1" dirty="0">
                <a:solidFill>
                  <a:schemeClr val="tx1"/>
                </a:solidFill>
              </a:rPr>
              <a:t>Où est la rechute ? Analyse des rechutes de l’étude PROFIT</a:t>
            </a:r>
          </a:p>
        </p:txBody>
      </p:sp>
      <p:graphicFrame>
        <p:nvGraphicFramePr>
          <p:cNvPr id="9" name="Espace réservé du contenu 5">
            <a:extLst>
              <a:ext uri="{FF2B5EF4-FFF2-40B4-BE49-F238E27FC236}">
                <a16:creationId xmlns:a16="http://schemas.microsoft.com/office/drawing/2014/main" id="{38E5F3E6-68AC-CF78-748C-AA12585F73F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21040" y="2731976"/>
          <a:ext cx="6624736" cy="5742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3801246011"/>
                    </a:ext>
                  </a:extLst>
                </a:gridCol>
                <a:gridCol w="2681441">
                  <a:extLst>
                    <a:ext uri="{9D8B030D-6E8A-4147-A177-3AD203B41FA5}">
                      <a16:colId xmlns:a16="http://schemas.microsoft.com/office/drawing/2014/main" val="4204566587"/>
                    </a:ext>
                  </a:extLst>
                </a:gridCol>
                <a:gridCol w="1735050">
                  <a:extLst>
                    <a:ext uri="{9D8B030D-6E8A-4147-A177-3AD203B41FA5}">
                      <a16:colId xmlns:a16="http://schemas.microsoft.com/office/drawing/2014/main" val="1358793273"/>
                    </a:ext>
                  </a:extLst>
                </a:gridCol>
              </a:tblGrid>
              <a:tr h="463508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Site</a:t>
                      </a:r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 anatomique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190071" marR="190071" marT="95036" marB="95036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190071" marR="190071" marT="95036" marB="95036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05405"/>
                  </a:ext>
                </a:extLst>
              </a:tr>
              <a:tr h="463508">
                <a:tc rowSpan="3"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fr-FR" sz="2000" b="1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</a:rPr>
                        <a:t>Local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Prostate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34</a:t>
                      </a:r>
                    </a:p>
                  </a:txBody>
                  <a:tcPr marL="190071" marR="190071" marT="95036" marB="95036"/>
                </a:tc>
                <a:extLst>
                  <a:ext uri="{0D108BD9-81ED-4DB2-BD59-A6C34878D82A}">
                    <a16:rowId xmlns:a16="http://schemas.microsoft.com/office/drawing/2014/main" val="4074059109"/>
                  </a:ext>
                </a:extLst>
              </a:tr>
              <a:tr h="84522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Prostate</a:t>
                      </a:r>
                      <a:r>
                        <a:rPr lang="fr-FR" sz="2000" baseline="0" dirty="0">
                          <a:solidFill>
                            <a:srgbClr val="000000"/>
                          </a:solidFill>
                        </a:rPr>
                        <a:t> seule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19</a:t>
                      </a:r>
                    </a:p>
                  </a:txBody>
                  <a:tcPr marL="190071" marR="190071" marT="95036" marB="95036"/>
                </a:tc>
                <a:extLst>
                  <a:ext uri="{0D108BD9-81ED-4DB2-BD59-A6C34878D82A}">
                    <a16:rowId xmlns:a16="http://schemas.microsoft.com/office/drawing/2014/main" val="181206718"/>
                  </a:ext>
                </a:extLst>
              </a:tr>
              <a:tr h="845220"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223E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Vésicules séminales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190071" marR="190071" marT="95036" marB="95036"/>
                </a:tc>
                <a:extLst>
                  <a:ext uri="{0D108BD9-81ED-4DB2-BD59-A6C34878D82A}">
                    <a16:rowId xmlns:a16="http://schemas.microsoft.com/office/drawing/2014/main" val="3336090228"/>
                  </a:ext>
                </a:extLst>
              </a:tr>
              <a:tr h="84522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</a:rPr>
                        <a:t>N1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Ganglions pelviens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32</a:t>
                      </a:r>
                    </a:p>
                  </a:txBody>
                  <a:tcPr marL="190071" marR="190071" marT="95036" marB="95036"/>
                </a:tc>
                <a:extLst>
                  <a:ext uri="{0D108BD9-81ED-4DB2-BD59-A6C34878D82A}">
                    <a16:rowId xmlns:a16="http://schemas.microsoft.com/office/drawing/2014/main" val="2756056142"/>
                  </a:ext>
                </a:extLst>
              </a:tr>
              <a:tr h="122693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</a:rPr>
                        <a:t>M1a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Ganglions</a:t>
                      </a:r>
                      <a:r>
                        <a:rPr lang="fr-FR" sz="2000" baseline="0" dirty="0">
                          <a:solidFill>
                            <a:srgbClr val="000000"/>
                          </a:solidFill>
                        </a:rPr>
                        <a:t> extra-pelviens</a:t>
                      </a:r>
                      <a:endParaRPr lang="fr-FR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190071" marR="190071" marT="95036" marB="95036"/>
                </a:tc>
                <a:extLst>
                  <a:ext uri="{0D108BD9-81ED-4DB2-BD59-A6C34878D82A}">
                    <a16:rowId xmlns:a16="http://schemas.microsoft.com/office/drawing/2014/main" val="4091109199"/>
                  </a:ext>
                </a:extLst>
              </a:tr>
              <a:tr h="46350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</a:rPr>
                        <a:t>M1b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Os</a:t>
                      </a:r>
                    </a:p>
                  </a:txBody>
                  <a:tcPr marL="190071" marR="190071" marT="95036" marB="950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</a:rPr>
                        <a:t>14</a:t>
                      </a:r>
                    </a:p>
                  </a:txBody>
                  <a:tcPr marL="190071" marR="190071" marT="95036" marB="95036"/>
                </a:tc>
                <a:extLst>
                  <a:ext uri="{0D108BD9-81ED-4DB2-BD59-A6C34878D82A}">
                    <a16:rowId xmlns:a16="http://schemas.microsoft.com/office/drawing/2014/main" val="3558202019"/>
                  </a:ext>
                </a:extLst>
              </a:tr>
              <a:tr h="463508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190071" marR="190071" marT="95036" marB="95036"/>
                </a:tc>
                <a:tc hMerge="1">
                  <a:txBody>
                    <a:bodyPr/>
                    <a:lstStyle/>
                    <a:p>
                      <a:pPr algn="l"/>
                      <a:endParaRPr lang="fr-FR" dirty="0">
                        <a:solidFill>
                          <a:srgbClr val="223E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000000"/>
                          </a:solidFill>
                        </a:rPr>
                        <a:t>63</a:t>
                      </a:r>
                    </a:p>
                  </a:txBody>
                  <a:tcPr marL="190071" marR="190071" marT="95036" marB="95036"/>
                </a:tc>
                <a:extLst>
                  <a:ext uri="{0D108BD9-81ED-4DB2-BD59-A6C34878D82A}">
                    <a16:rowId xmlns:a16="http://schemas.microsoft.com/office/drawing/2014/main" val="2066994286"/>
                  </a:ext>
                </a:extLst>
              </a:tr>
            </a:tbl>
          </a:graphicData>
        </a:graphic>
      </p:graphicFrame>
      <p:grpSp>
        <p:nvGrpSpPr>
          <p:cNvPr id="20" name="Groupe 19">
            <a:extLst>
              <a:ext uri="{FF2B5EF4-FFF2-40B4-BE49-F238E27FC236}">
                <a16:creationId xmlns:a16="http://schemas.microsoft.com/office/drawing/2014/main" id="{576C49C7-F5EE-92EB-9CFB-7A6342EBD048}"/>
              </a:ext>
            </a:extLst>
          </p:cNvPr>
          <p:cNvGrpSpPr/>
          <p:nvPr/>
        </p:nvGrpSpPr>
        <p:grpSpPr>
          <a:xfrm>
            <a:off x="11863963" y="2244726"/>
            <a:ext cx="5344462" cy="6611012"/>
            <a:chOff x="10495811" y="19289"/>
            <a:chExt cx="8526056" cy="10546592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E55E8DC-4B15-8E05-93C1-4EC4754A446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811" y="19289"/>
              <a:ext cx="8526056" cy="105465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22" name="Nuage 21">
              <a:extLst>
                <a:ext uri="{FF2B5EF4-FFF2-40B4-BE49-F238E27FC236}">
                  <a16:creationId xmlns:a16="http://schemas.microsoft.com/office/drawing/2014/main" id="{F38A890F-EE5F-6BF8-826D-384C804D3666}"/>
                </a:ext>
              </a:extLst>
            </p:cNvPr>
            <p:cNvSpPr/>
            <p:nvPr/>
          </p:nvSpPr>
          <p:spPr>
            <a:xfrm rot="20570939">
              <a:off x="14986570" y="7463746"/>
              <a:ext cx="1789392" cy="821579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00000"/>
                  </a:solidFill>
                </a:rPr>
                <a:t>13%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12199FE-D226-65BA-AABD-4182C53B3839}"/>
                </a:ext>
              </a:extLst>
            </p:cNvPr>
            <p:cNvSpPr/>
            <p:nvPr/>
          </p:nvSpPr>
          <p:spPr>
            <a:xfrm>
              <a:off x="13606951" y="7874536"/>
              <a:ext cx="2374250" cy="24654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190071" tIns="95036" rIns="190071" bIns="950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079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54 %</a:t>
              </a:r>
              <a:endPara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8B9D003-F4E0-495E-DA32-81010FEDC412}"/>
                </a:ext>
              </a:extLst>
            </p:cNvPr>
            <p:cNvSpPr/>
            <p:nvPr/>
          </p:nvSpPr>
          <p:spPr>
            <a:xfrm>
              <a:off x="12285482" y="5960245"/>
              <a:ext cx="2200673" cy="206851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90071" tIns="95036" rIns="190071" bIns="950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079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51%</a:t>
              </a:r>
              <a:endPara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D8836B4-65BA-2110-C3A3-69D5CB53C131}"/>
                </a:ext>
              </a:extLst>
            </p:cNvPr>
            <p:cNvSpPr/>
            <p:nvPr/>
          </p:nvSpPr>
          <p:spPr>
            <a:xfrm>
              <a:off x="13752182" y="3765279"/>
              <a:ext cx="1781919" cy="114834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190071" tIns="95036" rIns="190071" bIns="950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079"/>
                </a:spcAft>
              </a:pP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2079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16%</a:t>
              </a:r>
              <a:endPara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2079"/>
                </a:spcAft>
              </a:pP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fr-FR" sz="1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79509E6-F883-73E5-1288-E157FBDACCD1}"/>
                </a:ext>
              </a:extLst>
            </p:cNvPr>
            <p:cNvSpPr/>
            <p:nvPr/>
          </p:nvSpPr>
          <p:spPr>
            <a:xfrm>
              <a:off x="15779474" y="5406557"/>
              <a:ext cx="1789392" cy="155752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190071" tIns="95036" rIns="190071" bIns="9503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2079"/>
                </a:spcAft>
              </a:pP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2079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22%</a:t>
              </a:r>
              <a:endParaRPr lang="fr-F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2079"/>
                </a:spcAft>
              </a:pP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fr-FR" sz="1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16FEB28E-C487-6FD9-B43D-AB450EC19239}"/>
              </a:ext>
            </a:extLst>
          </p:cNvPr>
          <p:cNvSpPr txBox="1"/>
          <p:nvPr/>
        </p:nvSpPr>
        <p:spPr>
          <a:xfrm>
            <a:off x="4607025" y="9591405"/>
            <a:ext cx="95025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Lange M </a:t>
            </a:r>
            <a:r>
              <a:rPr lang="fr-FR" sz="1800" i="1" dirty="0"/>
              <a:t>et al. In </a:t>
            </a:r>
            <a:r>
              <a:rPr lang="fr-FR" sz="1800" i="1" dirty="0" err="1"/>
              <a:t>revision</a:t>
            </a:r>
            <a:endParaRPr lang="fr-FR" sz="1800" i="1" dirty="0"/>
          </a:p>
          <a:p>
            <a:br>
              <a:rPr lang="fr-FR" sz="1800" i="1" dirty="0"/>
            </a:br>
            <a:endParaRPr 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2288570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/>
              <a:t>Flame</a:t>
            </a:r>
            <a:r>
              <a:rPr lang="fr-FR" sz="3200" b="1" dirty="0"/>
              <a:t> : </a:t>
            </a:r>
            <a:r>
              <a:rPr lang="fr-FR" sz="3200" b="1" dirty="0" err="1"/>
              <a:t>Boost</a:t>
            </a:r>
            <a:r>
              <a:rPr lang="fr-FR" sz="3200" b="1" dirty="0"/>
              <a:t> dose sur </a:t>
            </a:r>
            <a:r>
              <a:rPr lang="fr-FR" sz="3200" b="1" dirty="0" err="1"/>
              <a:t>Lesion</a:t>
            </a:r>
            <a:r>
              <a:rPr lang="fr-FR" sz="3200" b="1" dirty="0"/>
              <a:t> Dominante </a:t>
            </a:r>
            <a:r>
              <a:rPr lang="fr-FR" sz="3200" b="1" dirty="0" err="1"/>
              <a:t>Intraprostatique</a:t>
            </a:r>
            <a:r>
              <a:rPr lang="fr-FR" sz="3200" b="1" dirty="0"/>
              <a:t> (DIL)</a:t>
            </a:r>
            <a:br>
              <a:rPr lang="fr-FR" sz="3200" b="1" dirty="0"/>
            </a:br>
            <a:r>
              <a:rPr lang="fr-FR" sz="3200" b="1" dirty="0"/>
              <a:t>77 Gy 35 f prostate +/- </a:t>
            </a:r>
            <a:r>
              <a:rPr lang="fr-FR" sz="3200" b="1" dirty="0" err="1"/>
              <a:t>boost</a:t>
            </a:r>
            <a:r>
              <a:rPr lang="fr-FR" sz="3200" b="1" dirty="0"/>
              <a:t> 95 Gy 35 f DIL: bénéfice en survie sans rechute biochimique</a:t>
            </a:r>
          </a:p>
        </p:txBody>
      </p:sp>
      <p:pic>
        <p:nvPicPr>
          <p:cNvPr id="8" name="Espace réservé du contenu 7" descr="Capture d’écran 2020-08-14 à 18.09.32.pn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52" r="-27052"/>
          <a:stretch>
            <a:fillRect/>
          </a:stretch>
        </p:blipFill>
        <p:spPr>
          <a:xfrm>
            <a:off x="950358" y="2494758"/>
            <a:ext cx="8264164" cy="6847350"/>
          </a:xfrm>
        </p:spPr>
      </p:pic>
      <p:pic>
        <p:nvPicPr>
          <p:cNvPr id="9" name="Espace réservé du contenu 8" descr="Capture d’écran 2020-08-14 à 18.20.40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10" b="-5010"/>
          <a:stretch>
            <a:fillRect/>
          </a:stretch>
        </p:blipFill>
        <p:spPr/>
      </p:pic>
      <p:sp>
        <p:nvSpPr>
          <p:cNvPr id="2" name="Rectangle 1"/>
          <p:cNvSpPr/>
          <p:nvPr/>
        </p:nvSpPr>
        <p:spPr>
          <a:xfrm>
            <a:off x="9681761" y="9342107"/>
            <a:ext cx="7998837" cy="105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59" dirty="0" err="1"/>
              <a:t>Kerkmeijer</a:t>
            </a:r>
            <a:r>
              <a:rPr lang="fr-FR" sz="1559" dirty="0"/>
              <a:t> LGW, </a:t>
            </a:r>
            <a:r>
              <a:rPr lang="fr-FR" sz="1559" dirty="0" err="1"/>
              <a:t>Groen</a:t>
            </a:r>
            <a:r>
              <a:rPr lang="fr-FR" sz="1559" dirty="0"/>
              <a:t> VH, Pos FJ, </a:t>
            </a:r>
            <a:r>
              <a:rPr lang="fr-FR" sz="1559" dirty="0" err="1"/>
              <a:t>Haustermans</a:t>
            </a:r>
            <a:r>
              <a:rPr lang="fr-FR" sz="1559" dirty="0"/>
              <a:t> K, </a:t>
            </a:r>
            <a:r>
              <a:rPr lang="fr-FR" sz="1559" dirty="0" err="1"/>
              <a:t>Monninkhof</a:t>
            </a:r>
            <a:r>
              <a:rPr lang="fr-FR" sz="1559" dirty="0"/>
              <a:t> EM, </a:t>
            </a:r>
            <a:r>
              <a:rPr lang="fr-FR" sz="1559" dirty="0" err="1"/>
              <a:t>Smeenk</a:t>
            </a:r>
            <a:r>
              <a:rPr lang="fr-FR" sz="1559" dirty="0"/>
              <a:t> RJ, et al. Focal </a:t>
            </a:r>
            <a:r>
              <a:rPr lang="fr-FR" sz="1559" dirty="0" err="1"/>
              <a:t>Boost</a:t>
            </a:r>
            <a:r>
              <a:rPr lang="fr-FR" sz="1559" dirty="0"/>
              <a:t> to the </a:t>
            </a:r>
            <a:r>
              <a:rPr lang="fr-FR" sz="1559" dirty="0" err="1"/>
              <a:t>Intraprostatic</a:t>
            </a:r>
            <a:r>
              <a:rPr lang="fr-FR" sz="1559" dirty="0"/>
              <a:t> </a:t>
            </a:r>
            <a:r>
              <a:rPr lang="fr-FR" sz="1559" dirty="0" err="1"/>
              <a:t>Tumor</a:t>
            </a:r>
            <a:r>
              <a:rPr lang="fr-FR" sz="1559" dirty="0"/>
              <a:t> in </a:t>
            </a:r>
            <a:r>
              <a:rPr lang="fr-FR" sz="1559" dirty="0" err="1"/>
              <a:t>External</a:t>
            </a:r>
            <a:r>
              <a:rPr lang="fr-FR" sz="1559" dirty="0"/>
              <a:t> </a:t>
            </a:r>
            <a:r>
              <a:rPr lang="fr-FR" sz="1559" dirty="0" err="1"/>
              <a:t>Beam</a:t>
            </a:r>
            <a:r>
              <a:rPr lang="fr-FR" sz="1559" dirty="0"/>
              <a:t> </a:t>
            </a:r>
            <a:r>
              <a:rPr lang="fr-FR" sz="1559" dirty="0" err="1"/>
              <a:t>Radiotherapy</a:t>
            </a:r>
            <a:r>
              <a:rPr lang="fr-FR" sz="1559" dirty="0"/>
              <a:t> for Patients </a:t>
            </a:r>
            <a:r>
              <a:rPr lang="fr-FR" sz="1559" dirty="0" err="1"/>
              <a:t>With</a:t>
            </a:r>
            <a:r>
              <a:rPr lang="fr-FR" sz="1559" dirty="0"/>
              <a:t> </a:t>
            </a:r>
            <a:r>
              <a:rPr lang="fr-FR" sz="1559" dirty="0" err="1"/>
              <a:t>Localized</a:t>
            </a:r>
            <a:r>
              <a:rPr lang="fr-FR" sz="1559" dirty="0"/>
              <a:t> Prostate Cancer: </a:t>
            </a:r>
            <a:r>
              <a:rPr lang="fr-FR" sz="1559" dirty="0" err="1"/>
              <a:t>Results</a:t>
            </a:r>
            <a:r>
              <a:rPr lang="fr-FR" sz="1559" dirty="0"/>
              <a:t> </a:t>
            </a:r>
            <a:r>
              <a:rPr lang="fr-FR" sz="1559" dirty="0" err="1"/>
              <a:t>From</a:t>
            </a:r>
            <a:r>
              <a:rPr lang="fr-FR" sz="1559" dirty="0"/>
              <a:t> the FLAME </a:t>
            </a:r>
            <a:r>
              <a:rPr lang="fr-FR" sz="1559" dirty="0" err="1"/>
              <a:t>Randomized</a:t>
            </a:r>
            <a:r>
              <a:rPr lang="fr-FR" sz="1559" dirty="0"/>
              <a:t> Phase III Trial. J Clin </a:t>
            </a:r>
            <a:r>
              <a:rPr lang="fr-FR" sz="1559" dirty="0" err="1"/>
              <a:t>Oncol</a:t>
            </a:r>
            <a:r>
              <a:rPr lang="fr-FR" sz="1559" dirty="0"/>
              <a:t>. 2021 Mar 1;39(7):787–96. </a:t>
            </a:r>
          </a:p>
        </p:txBody>
      </p:sp>
    </p:spTree>
    <p:extLst>
      <p:ext uri="{BB962C8B-B14F-4D97-AF65-F5344CB8AC3E}">
        <p14:creationId xmlns:p14="http://schemas.microsoft.com/office/powerpoint/2010/main" val="1450491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48421-C162-1242-FDE1-D068A9F3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err="1"/>
              <a:t>Hypoflame</a:t>
            </a:r>
            <a:r>
              <a:rPr lang="fr-FR" sz="4800" b="1" dirty="0"/>
              <a:t> : 35 Gy en 5 f hebdo + boost SIB max 50 Gy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AB206FC-9297-F43B-770D-848EEE0BB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err="1"/>
              <a:t>Tox</a:t>
            </a:r>
            <a:r>
              <a:rPr lang="fr-FR" dirty="0"/>
              <a:t> Urinaire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71BA4C5-A3D7-31CB-74DB-FF2AC9A14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/>
              <a:t>Tox</a:t>
            </a:r>
            <a:r>
              <a:rPr lang="fr-FR" dirty="0"/>
              <a:t> digestive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8C8711-33E7-1F77-0400-5E9FFE9D5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5BFD9-9ABE-44C3-A30A-F689D5851664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C08471-01A5-7457-F417-48419F7AE7DE}"/>
              </a:ext>
            </a:extLst>
          </p:cNvPr>
          <p:cNvSpPr txBox="1"/>
          <p:nvPr/>
        </p:nvSpPr>
        <p:spPr>
          <a:xfrm>
            <a:off x="4489616" y="9522464"/>
            <a:ext cx="11945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 err="1"/>
              <a:t>Draulans</a:t>
            </a:r>
            <a:r>
              <a:rPr lang="fr-FR" sz="1600" dirty="0"/>
              <a:t>, C. </a:t>
            </a:r>
            <a:r>
              <a:rPr lang="fr-FR" sz="1600" i="1" dirty="0"/>
              <a:t>et al.</a:t>
            </a:r>
            <a:r>
              <a:rPr lang="fr-FR" sz="1600" dirty="0"/>
              <a:t> </a:t>
            </a:r>
            <a:r>
              <a:rPr lang="fr-FR" sz="1600" dirty="0" err="1"/>
              <a:t>Primary</a:t>
            </a:r>
            <a:r>
              <a:rPr lang="fr-FR" sz="1600" dirty="0"/>
              <a:t> </a:t>
            </a:r>
            <a:r>
              <a:rPr lang="fr-FR" sz="1600" dirty="0" err="1"/>
              <a:t>endpoint</a:t>
            </a:r>
            <a:r>
              <a:rPr lang="fr-FR" sz="1600" dirty="0"/>
              <a:t> </a:t>
            </a:r>
            <a:r>
              <a:rPr lang="fr-FR" sz="1600" dirty="0" err="1"/>
              <a:t>analysis</a:t>
            </a:r>
            <a:r>
              <a:rPr lang="fr-FR" sz="1600" dirty="0"/>
              <a:t> of the multicentre phase II hypo-FLAME trial for </a:t>
            </a:r>
            <a:r>
              <a:rPr lang="fr-FR" sz="1600" dirty="0" err="1"/>
              <a:t>intermediate</a:t>
            </a:r>
            <a:r>
              <a:rPr lang="fr-FR" sz="1600" dirty="0"/>
              <a:t> and high </a:t>
            </a:r>
            <a:r>
              <a:rPr lang="fr-FR" sz="1600" dirty="0" err="1"/>
              <a:t>risk</a:t>
            </a:r>
            <a:r>
              <a:rPr lang="fr-FR" sz="1600" dirty="0"/>
              <a:t> prostate cancer. </a:t>
            </a:r>
            <a:r>
              <a:rPr lang="fr-FR" sz="1600" i="1" dirty="0" err="1"/>
              <a:t>Radiother</a:t>
            </a:r>
            <a:r>
              <a:rPr lang="fr-FR" sz="1600" i="1" dirty="0"/>
              <a:t>. </a:t>
            </a:r>
            <a:r>
              <a:rPr lang="fr-FR" sz="1600" i="1" dirty="0" err="1"/>
              <a:t>Oncol</a:t>
            </a:r>
            <a:r>
              <a:rPr lang="fr-FR" sz="1600" i="1" dirty="0"/>
              <a:t>.</a:t>
            </a:r>
            <a:r>
              <a:rPr lang="fr-FR" sz="1600" dirty="0"/>
              <a:t> </a:t>
            </a:r>
            <a:r>
              <a:rPr lang="fr-FR" sz="1600" b="1" dirty="0"/>
              <a:t>147</a:t>
            </a:r>
            <a:r>
              <a:rPr lang="fr-FR" sz="1600" dirty="0"/>
              <a:t>, 92–98 (2020). </a:t>
            </a:r>
          </a:p>
        </p:txBody>
      </p:sp>
      <p:pic>
        <p:nvPicPr>
          <p:cNvPr id="14" name="Espace réservé du contenu 13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B5AF726B-5DBD-7D40-5D59-FDE271E806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4223544"/>
            <a:ext cx="6515100" cy="4394200"/>
          </a:xfrm>
        </p:spPr>
      </p:pic>
      <p:pic>
        <p:nvPicPr>
          <p:cNvPr id="11" name="Espace réservé du contenu 10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6C1D4DE6-F274-58CB-A362-27B4E8E23A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3" y="4140200"/>
            <a:ext cx="6515100" cy="4394200"/>
          </a:xfrm>
        </p:spPr>
      </p:pic>
    </p:spTree>
    <p:extLst>
      <p:ext uri="{BB962C8B-B14F-4D97-AF65-F5344CB8AC3E}">
        <p14:creationId xmlns:p14="http://schemas.microsoft.com/office/powerpoint/2010/main" val="1602017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92060-5FB6-85A4-B2A6-CB608352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err="1">
                <a:solidFill>
                  <a:schemeClr val="tx1"/>
                </a:solidFill>
              </a:rPr>
              <a:t>Hypoflame</a:t>
            </a:r>
            <a:r>
              <a:rPr lang="fr-FR" sz="4800" b="1" dirty="0">
                <a:solidFill>
                  <a:schemeClr val="tx1"/>
                </a:solidFill>
              </a:rPr>
              <a:t> : efficacité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A68AF2-2FA5-11B9-EDF8-6F37AA16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BB00D3B-9D04-2044-B328-F7C97557008F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73E642-CFC2-1CF5-E8DE-E99C8B520D19}"/>
              </a:ext>
            </a:extLst>
          </p:cNvPr>
          <p:cNvSpPr txBox="1"/>
          <p:nvPr/>
        </p:nvSpPr>
        <p:spPr>
          <a:xfrm>
            <a:off x="4489616" y="9522464"/>
            <a:ext cx="119450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Draulans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C,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Haustermans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K, Pos FJ, van der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Heide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UA, De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Cock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L, van der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Voort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van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Zyp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J, De Boer H,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Smeenk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RJ,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Kunze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-Busch M,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Monninkhof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EM, De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Roover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R,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Isebaert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S,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Kerkmeijer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LGW.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Stereotactic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body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radiotherapy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with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a focal boost to the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intraprostatic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tumor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for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intermediate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and high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risk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prostate cancer: 5-year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efficacy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and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toxicity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in the hypo-FLAME trial.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Radiother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system-ui"/>
              </a:rPr>
              <a:t>Oncol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system-ui"/>
              </a:rPr>
              <a:t>. 2024</a:t>
            </a:r>
            <a:endParaRPr lang="fr-FR" sz="1600" dirty="0"/>
          </a:p>
        </p:txBody>
      </p:sp>
      <p:pic>
        <p:nvPicPr>
          <p:cNvPr id="25" name="Espace réservé du contenu 24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20EFC1DB-851B-22D9-7F11-4A4D2B3327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13" y="3515519"/>
            <a:ext cx="6845300" cy="4914900"/>
          </a:xfrm>
        </p:spPr>
      </p:pic>
      <p:pic>
        <p:nvPicPr>
          <p:cNvPr id="23" name="Espace réservé du contenu 18" descr="Une image contenant texte, capture d’écran, Tracé, ligne&#10;&#10;Description générée automatiquement">
            <a:extLst>
              <a:ext uri="{FF2B5EF4-FFF2-40B4-BE49-F238E27FC236}">
                <a16:creationId xmlns:a16="http://schemas.microsoft.com/office/drawing/2014/main" id="{F45C99D2-4028-1E3C-7626-DCD4000FE7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3890169"/>
            <a:ext cx="7810500" cy="4165600"/>
          </a:xfrm>
        </p:spPr>
      </p:pic>
    </p:spTree>
    <p:extLst>
      <p:ext uri="{BB962C8B-B14F-4D97-AF65-F5344CB8AC3E}">
        <p14:creationId xmlns:p14="http://schemas.microsoft.com/office/powerpoint/2010/main" val="49185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E728F-9983-05F9-F762-F15606232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3667-5D3E-5FD4-6552-3D40E9E6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radiothérapie « classique » d’un cancer ISUP 1 ou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FA50C3-3409-6FBA-1C32-83BFF9E4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Standard actuel = 38-40 séances x 2 Gy en 8 s</a:t>
            </a:r>
          </a:p>
          <a:p>
            <a:r>
              <a:rPr lang="fr-FR" dirty="0"/>
              <a:t>Nouveau standard = 20 séances x 3 Gy en 4 s</a:t>
            </a:r>
          </a:p>
          <a:p>
            <a:r>
              <a:rPr lang="fr-FR" dirty="0"/>
              <a:t>Standard 2023 = 5-7 séances x 6-7 Gy</a:t>
            </a:r>
          </a:p>
          <a:p>
            <a:endParaRPr lang="fr-FR" dirty="0"/>
          </a:p>
        </p:txBody>
      </p:sp>
      <p:sp>
        <p:nvSpPr>
          <p:cNvPr id="12" name="Nuage 11">
            <a:extLst>
              <a:ext uri="{FF2B5EF4-FFF2-40B4-BE49-F238E27FC236}">
                <a16:creationId xmlns:a16="http://schemas.microsoft.com/office/drawing/2014/main" id="{AD262455-44BF-5A5A-7C5C-DEED8DCE2263}"/>
              </a:ext>
            </a:extLst>
          </p:cNvPr>
          <p:cNvSpPr/>
          <p:nvPr/>
        </p:nvSpPr>
        <p:spPr>
          <a:xfrm>
            <a:off x="10079633" y="2518059"/>
            <a:ext cx="8420300" cy="280622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742" b="1" dirty="0"/>
              <a:t>Peut-on taper PLUS FORT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742" b="1" dirty="0"/>
              <a:t>SIB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800" b="1" dirty="0"/>
              <a:t>One shot ?</a:t>
            </a:r>
          </a:p>
        </p:txBody>
      </p:sp>
      <p:pic>
        <p:nvPicPr>
          <p:cNvPr id="13" name="Image 12" descr="Capture d’écran 2017-12-05 à 11.45.06.png">
            <a:extLst>
              <a:ext uri="{FF2B5EF4-FFF2-40B4-BE49-F238E27FC236}">
                <a16:creationId xmlns:a16="http://schemas.microsoft.com/office/drawing/2014/main" id="{FA878132-C11F-AA78-8777-F4F6370788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862" y="5667411"/>
            <a:ext cx="2474279" cy="3494919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2D0016D1-5170-4CE9-7C2A-9086BF56EAC8}"/>
              </a:ext>
            </a:extLst>
          </p:cNvPr>
          <p:cNvSpPr/>
          <p:nvPr/>
        </p:nvSpPr>
        <p:spPr>
          <a:xfrm>
            <a:off x="9861606" y="4709220"/>
            <a:ext cx="442137" cy="4420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A8CBA31-A733-9E57-2978-762881412A0C}"/>
              </a:ext>
            </a:extLst>
          </p:cNvPr>
          <p:cNvSpPr/>
          <p:nvPr/>
        </p:nvSpPr>
        <p:spPr>
          <a:xfrm>
            <a:off x="9214920" y="5177458"/>
            <a:ext cx="339110" cy="319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pic>
        <p:nvPicPr>
          <p:cNvPr id="8" name="Espace réservé du contenu 4" descr="olympic_rings_motto.png">
            <a:extLst>
              <a:ext uri="{FF2B5EF4-FFF2-40B4-BE49-F238E27FC236}">
                <a16:creationId xmlns:a16="http://schemas.microsoft.com/office/drawing/2014/main" id="{4D24AF23-4747-A26B-EAC5-813F4163D2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17" r="-8717"/>
          <a:stretch>
            <a:fillRect/>
          </a:stretch>
        </p:blipFill>
        <p:spPr>
          <a:xfrm>
            <a:off x="11206292" y="5881155"/>
            <a:ext cx="7167275" cy="29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3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Prostatectomie virtuelle !</a:t>
            </a:r>
          </a:p>
        </p:txBody>
      </p:sp>
      <p:pic>
        <p:nvPicPr>
          <p:cNvPr id="9" name="Espace réservé du contenu 8" descr="Capture d’écran 2021-03-15 à 17.23.26.pn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761" b="-23761"/>
          <a:stretch>
            <a:fillRect/>
          </a:stretch>
        </p:blipFill>
        <p:spPr>
          <a:xfrm>
            <a:off x="1225100" y="2805443"/>
            <a:ext cx="8078033" cy="6783668"/>
          </a:xfrm>
        </p:spPr>
      </p:pic>
      <p:pic>
        <p:nvPicPr>
          <p:cNvPr id="5" name="Espace réservé du contenu 4" descr="Capture d’écran 2021-05-20 à 21.06.33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39" b="-190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709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radiothérapie « classique » d’un cancer de prostate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Standard ancien = 38-40 séances x 2 Gy en 8 semaines</a:t>
            </a:r>
          </a:p>
          <a:p>
            <a:r>
              <a:rPr lang="fr-FR" dirty="0"/>
              <a:t>RCMI</a:t>
            </a:r>
          </a:p>
          <a:p>
            <a:r>
              <a:rPr lang="fr-FR" dirty="0"/>
              <a:t>IGRT quotidienne</a:t>
            </a:r>
          </a:p>
          <a:p>
            <a:endParaRPr lang="fr-FR" dirty="0"/>
          </a:p>
        </p:txBody>
      </p:sp>
      <p:pic>
        <p:nvPicPr>
          <p:cNvPr id="13" name="Image 12" descr="Capture d’écran 2017-12-05 à 11.45.0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618" y="5667411"/>
            <a:ext cx="2576237" cy="3638935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9214920" y="2518059"/>
            <a:ext cx="7079741" cy="2979210"/>
            <a:chOff x="5910848" y="1615097"/>
            <a:chExt cx="4541252" cy="1910994"/>
          </a:xfrm>
        </p:grpSpPr>
        <p:sp>
          <p:nvSpPr>
            <p:cNvPr id="14" name="Ellipse 13"/>
            <p:cNvSpPr/>
            <p:nvPr/>
          </p:nvSpPr>
          <p:spPr>
            <a:xfrm>
              <a:off x="6325660" y="3020602"/>
              <a:ext cx="283606" cy="2835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6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910848" y="3320950"/>
              <a:ext cx="217520" cy="20514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6"/>
            </a:p>
          </p:txBody>
        </p:sp>
        <p:sp>
          <p:nvSpPr>
            <p:cNvPr id="17" name="Nuage 16"/>
            <p:cNvSpPr/>
            <p:nvPr/>
          </p:nvSpPr>
          <p:spPr>
            <a:xfrm>
              <a:off x="6695582" y="1615097"/>
              <a:ext cx="3756518" cy="1800032"/>
            </a:xfrm>
            <a:prstGeom prst="cloud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742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C’est long...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7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Capture d’écran 2021-05-20 à 20.54.28.pn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" r="-486" b="-239"/>
          <a:stretch/>
        </p:blipFill>
        <p:spPr>
          <a:xfrm>
            <a:off x="4246985" y="673319"/>
            <a:ext cx="12585386" cy="8528391"/>
          </a:xfrm>
        </p:spPr>
      </p:pic>
    </p:spTree>
    <p:extLst>
      <p:ext uri="{BB962C8B-B14F-4D97-AF65-F5344CB8AC3E}">
        <p14:creationId xmlns:p14="http://schemas.microsoft.com/office/powerpoint/2010/main" val="41890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Capture d’écran 2021-05-20 à 20.58.0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61" r="-31261"/>
          <a:stretch>
            <a:fillRect/>
          </a:stretch>
        </p:blipFill>
        <p:spPr>
          <a:xfrm>
            <a:off x="-685563" y="737394"/>
            <a:ext cx="20378264" cy="843249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5BFD9-9ABE-44C3-A30A-F689D5851664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6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741" y="147494"/>
            <a:ext cx="13246981" cy="1538859"/>
          </a:xfrm>
        </p:spPr>
        <p:txBody>
          <a:bodyPr anchor="ctr">
            <a:normAutofit/>
          </a:bodyPr>
          <a:lstStyle/>
          <a:p>
            <a:r>
              <a:rPr lang="fr-FR" dirty="0"/>
              <a:t>Étude en cours</a:t>
            </a:r>
          </a:p>
        </p:txBody>
      </p:sp>
      <p:pic>
        <p:nvPicPr>
          <p:cNvPr id="5" name="Espace réservé du contenu 7" descr="Capture d’écran 2021-03-15 à 16.53.27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897" y="2033538"/>
            <a:ext cx="13398658" cy="6129889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B76A10-E098-B57D-34B4-3A1D51C42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740" y="9587593"/>
            <a:ext cx="16981835" cy="6063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4294967295"/>
          </p:nvPr>
        </p:nvSpPr>
        <p:spPr>
          <a:xfrm>
            <a:off x="16263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9535BFD9-9ABE-44C3-A30A-F689D5851664}" type="slidenum">
              <a:rPr lang="fr-FR" smtClean="0"/>
              <a:pPr>
                <a:spcAft>
                  <a:spcPts val="600"/>
                </a:spcAft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348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0766479-1DE5-270D-8EF9-70F930091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C38294D-8448-D26D-506F-F0741A0A7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BD16B4-6E01-24CB-3EA0-F994EA5698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35BFD9-9ABE-44C3-A30A-F689D5851664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31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97846" y="1121275"/>
            <a:ext cx="16393656" cy="1987334"/>
          </a:xfrm>
        </p:spPr>
        <p:txBody>
          <a:bodyPr>
            <a:normAutofit/>
          </a:bodyPr>
          <a:lstStyle/>
          <a:p>
            <a:pPr algn="ctr"/>
            <a:r>
              <a:rPr lang="fr-FR" sz="6860" b="1" dirty="0"/>
              <a:t>RT ultra-</a:t>
            </a:r>
            <a:r>
              <a:rPr lang="fr-FR" sz="6860" b="1" dirty="0" err="1"/>
              <a:t>hypofractionnée</a:t>
            </a:r>
            <a:r>
              <a:rPr lang="fr-FR" sz="6860" b="1" dirty="0"/>
              <a:t> en pratique</a:t>
            </a:r>
          </a:p>
        </p:txBody>
      </p:sp>
      <p:pic>
        <p:nvPicPr>
          <p:cNvPr id="2" name="Image 1" descr="Capture d’écran 2022-05-20 à 07.0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953" y="3689722"/>
            <a:ext cx="10605874" cy="51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32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 pratique : quelles indications ?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94" b="1" dirty="0"/>
              <a:t>Indications de l’irradiation stéréotaxique ultra hypofractionnée, selon le protocole HYPO-RT-PC : </a:t>
            </a:r>
            <a:endParaRPr lang="fr-FR" sz="2494" dirty="0"/>
          </a:p>
          <a:p>
            <a:pPr marL="356378" indent="-356378">
              <a:buFontTx/>
              <a:buChar char="-"/>
            </a:pPr>
            <a:r>
              <a:rPr lang="fr-FR" sz="2494" dirty="0"/>
              <a:t>Patients en bon état général (OMS ≤ 2), ayant un cancer prostatique prouvé histologiquement, de risque (faible), intermédiaire ou élevé, défini par les critères suivants </a:t>
            </a:r>
          </a:p>
          <a:p>
            <a:pPr marL="356378" indent="-356378">
              <a:buFontTx/>
              <a:buChar char="-"/>
            </a:pPr>
            <a:r>
              <a:rPr lang="fr-FR" sz="2494" dirty="0"/>
              <a:t>Stade T1c-T3a, sans envahissement ganglionnaire ni métastatique à distance, </a:t>
            </a:r>
          </a:p>
          <a:p>
            <a:pPr marL="356378" indent="-356378">
              <a:buFontTx/>
              <a:buChar char="-"/>
            </a:pPr>
            <a:r>
              <a:rPr lang="fr-FR" sz="2494" dirty="0"/>
              <a:t>Et un ou deux des facteurs de risque suivant : stade T3a ; score de Gleason ≥ 7 ng/ml ; PSA compris entre 10 et 20 ng/ml</a:t>
            </a:r>
          </a:p>
          <a:p>
            <a:pPr marL="356378" indent="-356378">
              <a:buFontTx/>
              <a:buChar char="-"/>
            </a:pPr>
            <a:endParaRPr lang="fr-FR" sz="2494" dirty="0"/>
          </a:p>
          <a:p>
            <a:r>
              <a:rPr lang="fr-FR" sz="2494" b="1" dirty="0" err="1"/>
              <a:t>Pré-requis</a:t>
            </a:r>
            <a:r>
              <a:rPr lang="fr-FR" sz="2494" b="1" dirty="0"/>
              <a:t> technique:</a:t>
            </a:r>
          </a:p>
          <a:p>
            <a:pPr marL="356378" indent="-356378">
              <a:buFontTx/>
              <a:buChar char="-"/>
            </a:pPr>
            <a:r>
              <a:rPr lang="fr-FR" sz="2494" dirty="0">
                <a:latin typeface="Calibri" panose="020F0502020204030204" pitchFamily="34" charset="0"/>
                <a:ea typeface="Times New Roman" panose="02020603050405020304" pitchFamily="18" charset="0"/>
              </a:rPr>
              <a:t>IGRT quotidienne (Implantation de grains d’or; place IRM </a:t>
            </a:r>
            <a:r>
              <a:rPr lang="fr-FR" sz="2494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Linac</a:t>
            </a:r>
            <a:r>
              <a:rPr lang="fr-FR" sz="2494" dirty="0">
                <a:latin typeface="Calibri" panose="020F0502020204030204" pitchFamily="34" charset="0"/>
                <a:ea typeface="Times New Roman" panose="02020603050405020304" pitchFamily="18" charset="0"/>
              </a:rPr>
              <a:t> ?)</a:t>
            </a:r>
          </a:p>
          <a:p>
            <a:pPr marL="356378" indent="-356378">
              <a:buFontTx/>
              <a:buChar char="-"/>
            </a:pPr>
            <a:r>
              <a:rPr lang="fr-FR" sz="2494" dirty="0">
                <a:latin typeface="Calibri" panose="020F0502020204030204" pitchFamily="34" charset="0"/>
                <a:ea typeface="Times New Roman" panose="02020603050405020304" pitchFamily="18" charset="0"/>
              </a:rPr>
              <a:t>IRM prostatique</a:t>
            </a:r>
          </a:p>
          <a:p>
            <a:pPr marL="356378" indent="-356378">
              <a:buFontTx/>
              <a:buChar char="-"/>
            </a:pPr>
            <a:r>
              <a:rPr lang="fr-FR" sz="2494" dirty="0">
                <a:latin typeface="Calibri" panose="020F0502020204030204" pitchFamily="34" charset="0"/>
              </a:rPr>
              <a:t>Lavement</a:t>
            </a:r>
            <a:endParaRPr lang="fr-FR" sz="2494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7BE4F2-8DE7-74D4-0ABB-68D20A8A1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234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7689A46-D6D5-4488-F341-A107EC59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1"/>
                </a:solidFill>
              </a:rPr>
              <a:t>En pratique : </a:t>
            </a:r>
            <a:r>
              <a:rPr lang="fr-FR" sz="4800" b="1" dirty="0" err="1">
                <a:solidFill>
                  <a:schemeClr val="tx1"/>
                </a:solidFill>
              </a:rPr>
              <a:t>Recommendations</a:t>
            </a:r>
            <a:r>
              <a:rPr lang="fr-FR" sz="4800" b="1" dirty="0">
                <a:solidFill>
                  <a:schemeClr val="tx1"/>
                </a:solidFill>
              </a:rPr>
              <a:t> GETUG </a:t>
            </a:r>
            <a:r>
              <a:rPr lang="fr-FR" sz="4800" b="1" dirty="0"/>
              <a:t>= PACE-B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CE1838A-756E-A829-A6F8-B10EAA472A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741" y="3632287"/>
            <a:ext cx="8078033" cy="5211633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E50CB8-8E6B-296C-E57A-AA2C0EC711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126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pratique : qui est un mauvais candidat?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Non respect des contraintes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309218" y="3905521"/>
            <a:ext cx="6666264" cy="5744215"/>
          </a:xfrm>
        </p:spPr>
        <p:txBody>
          <a:bodyPr>
            <a:normAutofit/>
          </a:bodyPr>
          <a:lstStyle/>
          <a:p>
            <a:r>
              <a:rPr lang="fr-FR" sz="3118" dirty="0"/>
              <a:t>Volume prostatique important</a:t>
            </a:r>
          </a:p>
          <a:p>
            <a:r>
              <a:rPr lang="fr-FR" sz="3118" dirty="0"/>
              <a:t>Configuration anatomique vessie/rectum</a:t>
            </a:r>
          </a:p>
          <a:p>
            <a:r>
              <a:rPr lang="fr-FR" sz="3118" dirty="0"/>
              <a:t>PTH</a:t>
            </a:r>
          </a:p>
          <a:p>
            <a:endParaRPr lang="fr-FR" sz="3118" dirty="0"/>
          </a:p>
          <a:p>
            <a:r>
              <a:rPr lang="fr-FR" sz="3118" dirty="0"/>
              <a:t>Pas de contre-indication absolue: à discuter en amont avec le patient pour convertir si pas raisonnable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Haut risque</a:t>
            </a:r>
          </a:p>
        </p:txBody>
      </p:sp>
      <p:pic>
        <p:nvPicPr>
          <p:cNvPr id="8" name="Espace réservé du contenu 7" descr="Capture d’écran 2021-03-15 à 16.14.38.pn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707" b="-59707"/>
          <a:stretch>
            <a:fillRect/>
          </a:stretch>
        </p:blipFill>
        <p:spPr>
          <a:xfrm>
            <a:off x="7975480" y="2166910"/>
            <a:ext cx="10832996" cy="7700882"/>
          </a:xfrm>
        </p:spPr>
      </p:pic>
    </p:spTree>
    <p:extLst>
      <p:ext uri="{BB962C8B-B14F-4D97-AF65-F5344CB8AC3E}">
        <p14:creationId xmlns:p14="http://schemas.microsoft.com/office/powerpoint/2010/main" val="16457688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906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CONCLUSION : Quelle technique de RT en 2020 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Standard ancien = 38-40 séances x 2 Gy en 8 s</a:t>
            </a:r>
          </a:p>
          <a:p>
            <a:r>
              <a:rPr lang="fr-FR" dirty="0"/>
              <a:t>Nouveau standard = 20 séances x 3 Gy en 4 s</a:t>
            </a:r>
          </a:p>
          <a:p>
            <a:r>
              <a:rPr lang="fr-FR" dirty="0"/>
              <a:t>Standard 2023 = 5-7 séances x 6-7 Gy en 2 s</a:t>
            </a:r>
          </a:p>
          <a:p>
            <a:endParaRPr lang="fr-FR" dirty="0"/>
          </a:p>
        </p:txBody>
      </p:sp>
      <p:pic>
        <p:nvPicPr>
          <p:cNvPr id="8" name="Espace réservé du contenu 4" descr="olympic_rings_mott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17" r="-8717"/>
          <a:stretch>
            <a:fillRect/>
          </a:stretch>
        </p:blipFill>
        <p:spPr>
          <a:xfrm>
            <a:off x="9998546" y="4416022"/>
            <a:ext cx="7167275" cy="2965806"/>
          </a:xfrm>
          <a:prstGeom prst="rect">
            <a:avLst/>
          </a:prstGeom>
        </p:spPr>
      </p:pic>
      <p:pic>
        <p:nvPicPr>
          <p:cNvPr id="9" name="Image 8" descr="2169156293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8586" y="929172"/>
            <a:ext cx="5476092" cy="392713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7521194"/>
            <a:ext cx="19007138" cy="1435778"/>
          </a:xfrm>
          <a:prstGeom prst="rect">
            <a:avLst/>
          </a:prstGeom>
          <a:solidFill>
            <a:srgbClr val="F17D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4365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fr-FR" sz="4365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Nécessité d’une qualité technique irréprochable +++</a:t>
            </a:r>
          </a:p>
        </p:txBody>
      </p:sp>
    </p:spTree>
    <p:extLst>
      <p:ext uri="{BB962C8B-B14F-4D97-AF65-F5344CB8AC3E}">
        <p14:creationId xmlns:p14="http://schemas.microsoft.com/office/powerpoint/2010/main" val="108039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radiothérapie « classique » d’un cancer de prostate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Standard ancien = 38-40 séances x 2 Gy en 8 semaines</a:t>
            </a:r>
          </a:p>
          <a:p>
            <a:r>
              <a:rPr lang="fr-FR" dirty="0"/>
              <a:t>RCMI</a:t>
            </a:r>
          </a:p>
          <a:p>
            <a:r>
              <a:rPr lang="fr-FR" dirty="0"/>
              <a:t>IGRT quotidienne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2" name="Nuage 11"/>
          <p:cNvSpPr/>
          <p:nvPr/>
        </p:nvSpPr>
        <p:spPr>
          <a:xfrm>
            <a:off x="10438308" y="2518059"/>
            <a:ext cx="5856353" cy="2806222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742" b="1" dirty="0"/>
              <a:t>Peut-on terminer le traitement au PLUS VITE ?</a:t>
            </a:r>
          </a:p>
        </p:txBody>
      </p:sp>
      <p:sp>
        <p:nvSpPr>
          <p:cNvPr id="14" name="Ellipse 13"/>
          <p:cNvSpPr/>
          <p:nvPr/>
        </p:nvSpPr>
        <p:spPr>
          <a:xfrm>
            <a:off x="9861606" y="4709220"/>
            <a:ext cx="442137" cy="4420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15" name="Ellipse 14"/>
          <p:cNvSpPr/>
          <p:nvPr/>
        </p:nvSpPr>
        <p:spPr>
          <a:xfrm>
            <a:off x="9214920" y="5177458"/>
            <a:ext cx="339110" cy="3198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pic>
        <p:nvPicPr>
          <p:cNvPr id="8" name="Espace réservé du contenu 4" descr="olympic_rings_mott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17" r="-8717"/>
          <a:stretch>
            <a:fillRect/>
          </a:stretch>
        </p:blipFill>
        <p:spPr>
          <a:xfrm>
            <a:off x="11206292" y="5881155"/>
            <a:ext cx="7167275" cy="2965806"/>
          </a:xfrm>
          <a:prstGeom prst="rect">
            <a:avLst/>
          </a:prstGeom>
        </p:spPr>
      </p:pic>
      <p:pic>
        <p:nvPicPr>
          <p:cNvPr id="4" name="Image 3" descr="Capture d’écran 2017-12-05 à 11.45.06.png">
            <a:extLst>
              <a:ext uri="{FF2B5EF4-FFF2-40B4-BE49-F238E27FC236}">
                <a16:creationId xmlns:a16="http://schemas.microsoft.com/office/drawing/2014/main" id="{542A1E9F-AAB7-F348-30FF-8FC24473E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618" y="5667411"/>
            <a:ext cx="2576237" cy="36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Radiothérapie </a:t>
            </a:r>
            <a:r>
              <a:rPr lang="fr-FR" dirty="0" err="1">
                <a:solidFill>
                  <a:srgbClr val="000000"/>
                </a:solidFill>
              </a:rPr>
              <a:t>hypofractionnée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740" y="2207991"/>
            <a:ext cx="17873639" cy="7510138"/>
          </a:xfrm>
        </p:spPr>
        <p:txBody>
          <a:bodyPr>
            <a:normAutofit/>
          </a:bodyPr>
          <a:lstStyle/>
          <a:p>
            <a:r>
              <a:rPr lang="fr-FR" dirty="0"/>
              <a:t>Standard ancien = 38-40 séances x 2 Gy en 8 semaines</a:t>
            </a:r>
          </a:p>
          <a:p>
            <a:pPr marL="0" indent="0">
              <a:buNone/>
            </a:pPr>
            <a:endParaRPr lang="fr-FR" sz="3742" dirty="0"/>
          </a:p>
          <a:p>
            <a:pPr marL="0" indent="0">
              <a:buNone/>
            </a:pPr>
            <a:r>
              <a:rPr lang="fr-FR" sz="4365" b="1" dirty="0">
                <a:solidFill>
                  <a:srgbClr val="F17D00"/>
                </a:solidFill>
              </a:rPr>
              <a:t>Nouveau standard depuis 2016 = 20 séances de 3 Gy</a:t>
            </a:r>
          </a:p>
        </p:txBody>
      </p:sp>
      <p:pic>
        <p:nvPicPr>
          <p:cNvPr id="11" name="Image 10" descr="Capture d’écran 2017-12-05 à 11.48.2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3889" y="6036045"/>
            <a:ext cx="3324726" cy="32167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4779585"/>
            <a:ext cx="19007138" cy="764055"/>
          </a:xfrm>
          <a:prstGeom prst="rect">
            <a:avLst/>
          </a:prstGeom>
          <a:solidFill>
            <a:srgbClr val="F17D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365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Hypofractionnement</a:t>
            </a:r>
            <a:r>
              <a:rPr lang="fr-FR" sz="4365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modéré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185" y="5982556"/>
            <a:ext cx="2405700" cy="3179774"/>
          </a:xfrm>
          <a:prstGeom prst="rect">
            <a:avLst/>
          </a:prstGeom>
        </p:spPr>
      </p:pic>
      <p:pic>
        <p:nvPicPr>
          <p:cNvPr id="4" name="Image 3" descr="Capture d’écran 2017-12-05 à 11.45.06.png">
            <a:extLst>
              <a:ext uri="{FF2B5EF4-FFF2-40B4-BE49-F238E27FC236}">
                <a16:creationId xmlns:a16="http://schemas.microsoft.com/office/drawing/2014/main" id="{DE6BED79-53A8-1D40-D6AE-9FD05FBBC4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618" y="5667411"/>
            <a:ext cx="2576237" cy="36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0000"/>
                </a:solidFill>
              </a:rPr>
              <a:t>Hypofractionnement</a:t>
            </a:r>
            <a:r>
              <a:rPr lang="fr-FR" dirty="0">
                <a:solidFill>
                  <a:srgbClr val="000000"/>
                </a:solidFill>
              </a:rPr>
              <a:t> à dose totale élevée</a:t>
            </a:r>
          </a:p>
        </p:txBody>
      </p:sp>
      <p:graphicFrame>
        <p:nvGraphicFramePr>
          <p:cNvPr id="14" name="Espace réservé du contenu 6"/>
          <p:cNvGraphicFramePr>
            <a:graphicFrameLocks/>
          </p:cNvGraphicFramePr>
          <p:nvPr/>
        </p:nvGraphicFramePr>
        <p:xfrm>
          <a:off x="2123809" y="3251671"/>
          <a:ext cx="6298590" cy="615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Espace réservé du contenu 7"/>
          <p:cNvGraphicFramePr>
            <a:graphicFrameLocks/>
          </p:cNvGraphicFramePr>
          <p:nvPr/>
        </p:nvGraphicFramePr>
        <p:xfrm>
          <a:off x="10632915" y="3264171"/>
          <a:ext cx="6177970" cy="603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1897809" y="2920762"/>
            <a:ext cx="6777087" cy="6919061"/>
          </a:xfrm>
          <a:prstGeom prst="roundRect">
            <a:avLst>
              <a:gd name="adj" fmla="val 4611"/>
            </a:avLst>
          </a:prstGeom>
          <a:noFill/>
          <a:ln>
            <a:solidFill>
              <a:srgbClr val="F1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18" name="Rectangle 17"/>
          <p:cNvSpPr/>
          <p:nvPr/>
        </p:nvSpPr>
        <p:spPr>
          <a:xfrm>
            <a:off x="2245645" y="2344978"/>
            <a:ext cx="3586238" cy="524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6" dirty="0">
                <a:solidFill>
                  <a:srgbClr val="F17D00"/>
                </a:solidFill>
                <a:latin typeface="Arial" charset="0"/>
                <a:ea typeface="Arial" charset="0"/>
                <a:cs typeface="Arial" charset="0"/>
              </a:rPr>
              <a:t>Etudes de supériorité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340927" y="2920762"/>
            <a:ext cx="6777087" cy="6919061"/>
          </a:xfrm>
          <a:prstGeom prst="roundRect">
            <a:avLst>
              <a:gd name="adj" fmla="val 4611"/>
            </a:avLst>
          </a:prstGeom>
          <a:noFill/>
          <a:ln>
            <a:solidFill>
              <a:srgbClr val="2C5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20" name="Rectangle 19"/>
          <p:cNvSpPr/>
          <p:nvPr/>
        </p:nvSpPr>
        <p:spPr>
          <a:xfrm>
            <a:off x="10702451" y="2344978"/>
            <a:ext cx="4086375" cy="524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6" dirty="0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rPr>
              <a:t>Etudes de non-infériorité</a:t>
            </a:r>
          </a:p>
        </p:txBody>
      </p:sp>
    </p:spTree>
    <p:extLst>
      <p:ext uri="{BB962C8B-B14F-4D97-AF65-F5344CB8AC3E}">
        <p14:creationId xmlns:p14="http://schemas.microsoft.com/office/powerpoint/2010/main" val="360189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0000"/>
                </a:solidFill>
              </a:rPr>
              <a:t>Hypofractionnement</a:t>
            </a:r>
            <a:r>
              <a:rPr lang="fr-FR" dirty="0">
                <a:solidFill>
                  <a:srgbClr val="000000"/>
                </a:solidFill>
              </a:rPr>
              <a:t> à dose totale élevée</a:t>
            </a:r>
          </a:p>
        </p:txBody>
      </p:sp>
      <p:graphicFrame>
        <p:nvGraphicFramePr>
          <p:cNvPr id="14" name="Espace réservé du contenu 6"/>
          <p:cNvGraphicFramePr>
            <a:graphicFrameLocks/>
          </p:cNvGraphicFramePr>
          <p:nvPr/>
        </p:nvGraphicFramePr>
        <p:xfrm>
          <a:off x="2123809" y="3251671"/>
          <a:ext cx="6298590" cy="615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Espace réservé du contenu 7"/>
          <p:cNvGraphicFramePr>
            <a:graphicFrameLocks/>
          </p:cNvGraphicFramePr>
          <p:nvPr/>
        </p:nvGraphicFramePr>
        <p:xfrm>
          <a:off x="10632915" y="3264171"/>
          <a:ext cx="6177970" cy="603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1897809" y="2920762"/>
            <a:ext cx="6777087" cy="6919061"/>
          </a:xfrm>
          <a:prstGeom prst="roundRect">
            <a:avLst>
              <a:gd name="adj" fmla="val 4611"/>
            </a:avLst>
          </a:prstGeom>
          <a:noFill/>
          <a:ln>
            <a:solidFill>
              <a:srgbClr val="F1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18" name="Rectangle 17"/>
          <p:cNvSpPr/>
          <p:nvPr/>
        </p:nvSpPr>
        <p:spPr>
          <a:xfrm>
            <a:off x="2245645" y="2344978"/>
            <a:ext cx="3586238" cy="524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6" dirty="0">
                <a:solidFill>
                  <a:srgbClr val="F17D00"/>
                </a:solidFill>
                <a:latin typeface="Arial" charset="0"/>
                <a:ea typeface="Arial" charset="0"/>
                <a:cs typeface="Arial" charset="0"/>
              </a:rPr>
              <a:t>Etudes de supériorité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340927" y="2920762"/>
            <a:ext cx="6777087" cy="6919061"/>
          </a:xfrm>
          <a:prstGeom prst="roundRect">
            <a:avLst>
              <a:gd name="adj" fmla="val 4611"/>
            </a:avLst>
          </a:prstGeom>
          <a:noFill/>
          <a:ln>
            <a:solidFill>
              <a:srgbClr val="2C5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20" name="Rectangle 19"/>
          <p:cNvSpPr/>
          <p:nvPr/>
        </p:nvSpPr>
        <p:spPr>
          <a:xfrm>
            <a:off x="10702451" y="2344978"/>
            <a:ext cx="4107215" cy="524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6" dirty="0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rPr>
              <a:t>Etudes de non-infériorité</a:t>
            </a:r>
          </a:p>
        </p:txBody>
      </p:sp>
      <p:sp>
        <p:nvSpPr>
          <p:cNvPr id="10" name="Rounded Rectangle 13"/>
          <p:cNvSpPr/>
          <p:nvPr/>
        </p:nvSpPr>
        <p:spPr>
          <a:xfrm>
            <a:off x="1897808" y="4982135"/>
            <a:ext cx="6777087" cy="2673267"/>
          </a:xfrm>
          <a:prstGeom prst="roundRect">
            <a:avLst>
              <a:gd name="adj" fmla="val 0"/>
            </a:avLst>
          </a:prstGeom>
          <a:solidFill>
            <a:srgbClr val="F17D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68"/>
              </a:spcBef>
              <a:spcAft>
                <a:spcPts val="468"/>
              </a:spcAft>
            </a:pPr>
            <a:r>
              <a:rPr lang="fr-FR" sz="2806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Hypothèses (supériorité) :</a:t>
            </a:r>
          </a:p>
          <a:p>
            <a:pPr marL="1004814" indent="-445484">
              <a:spcBef>
                <a:spcPts val="468"/>
              </a:spcBef>
              <a:spcAft>
                <a:spcPts val="468"/>
              </a:spcAft>
              <a:buFont typeface="LucidaGrande" charset="0"/>
              <a:buChar char="→"/>
            </a:pPr>
            <a:r>
              <a:rPr lang="fr-FR" sz="280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Non significatif à 5 ans</a:t>
            </a:r>
          </a:p>
          <a:p>
            <a:pPr marL="1004814" indent="-445484">
              <a:spcBef>
                <a:spcPts val="468"/>
              </a:spcBef>
              <a:spcAft>
                <a:spcPts val="468"/>
              </a:spcAft>
              <a:buFont typeface="LucidaGrande" charset="0"/>
              <a:buChar char="→"/>
            </a:pPr>
            <a:r>
              <a:rPr lang="fr-FR" sz="280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Bénéfice à plus long terme ?</a:t>
            </a:r>
          </a:p>
        </p:txBody>
      </p:sp>
    </p:spTree>
    <p:extLst>
      <p:ext uri="{BB962C8B-B14F-4D97-AF65-F5344CB8AC3E}">
        <p14:creationId xmlns:p14="http://schemas.microsoft.com/office/powerpoint/2010/main" val="208029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Etudes de non-infériorité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306740" y="9109667"/>
            <a:ext cx="16981834" cy="1084155"/>
          </a:xfrm>
        </p:spPr>
        <p:txBody>
          <a:bodyPr>
            <a:normAutofit/>
          </a:bodyPr>
          <a:lstStyle/>
          <a:p>
            <a:r>
              <a:rPr lang="fr-FR" dirty="0" err="1"/>
              <a:t>Dearnaley</a:t>
            </a:r>
            <a:r>
              <a:rPr lang="fr-FR" dirty="0"/>
              <a:t> D et al. Lancet </a:t>
            </a:r>
            <a:r>
              <a:rPr lang="fr-FR" dirty="0" err="1"/>
              <a:t>Oncol</a:t>
            </a:r>
            <a:r>
              <a:rPr lang="fr-FR" dirty="0"/>
              <a:t> 2012;13(1):43-54,</a:t>
            </a:r>
          </a:p>
          <a:p>
            <a:r>
              <a:rPr lang="fr-FR" dirty="0" err="1"/>
              <a:t>Dearnaley</a:t>
            </a:r>
            <a:r>
              <a:rPr lang="fr-FR" dirty="0"/>
              <a:t> D et al. Lancet </a:t>
            </a:r>
            <a:r>
              <a:rPr lang="fr-FR" dirty="0" err="1"/>
              <a:t>Oncol</a:t>
            </a:r>
            <a:r>
              <a:rPr lang="fr-FR" dirty="0"/>
              <a:t> 2016;17: 1047–60 </a:t>
            </a:r>
          </a:p>
          <a:p>
            <a:r>
              <a:rPr lang="fr-FR" dirty="0"/>
              <a:t>Lee WR ASTRO 2015</a:t>
            </a:r>
          </a:p>
          <a:p>
            <a:r>
              <a:rPr lang="fr-FR" dirty="0" err="1"/>
              <a:t>Catton</a:t>
            </a:r>
            <a:r>
              <a:rPr lang="fr-FR" dirty="0"/>
              <a:t> CN, ASCO 2016</a:t>
            </a:r>
          </a:p>
        </p:txBody>
      </p:sp>
      <p:graphicFrame>
        <p:nvGraphicFramePr>
          <p:cNvPr id="16" name="Espace réservé du contenu 7"/>
          <p:cNvGraphicFramePr>
            <a:graphicFrameLocks/>
          </p:cNvGraphicFramePr>
          <p:nvPr/>
        </p:nvGraphicFramePr>
        <p:xfrm>
          <a:off x="10632915" y="3264171"/>
          <a:ext cx="6177970" cy="603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à coins arrondis 18"/>
          <p:cNvSpPr/>
          <p:nvPr/>
        </p:nvSpPr>
        <p:spPr>
          <a:xfrm>
            <a:off x="10340927" y="2920762"/>
            <a:ext cx="6777087" cy="6919061"/>
          </a:xfrm>
          <a:prstGeom prst="roundRect">
            <a:avLst>
              <a:gd name="adj" fmla="val 4611"/>
            </a:avLst>
          </a:prstGeom>
          <a:noFill/>
          <a:ln>
            <a:solidFill>
              <a:srgbClr val="2C5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6"/>
          </a:p>
        </p:txBody>
      </p:sp>
      <p:sp>
        <p:nvSpPr>
          <p:cNvPr id="20" name="Rectangle 19"/>
          <p:cNvSpPr/>
          <p:nvPr/>
        </p:nvSpPr>
        <p:spPr>
          <a:xfrm>
            <a:off x="10702451" y="2344978"/>
            <a:ext cx="4107215" cy="524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6" dirty="0">
                <a:solidFill>
                  <a:srgbClr val="2C516F"/>
                </a:solidFill>
                <a:latin typeface="Arial" charset="0"/>
                <a:ea typeface="Arial" charset="0"/>
                <a:cs typeface="Arial" charset="0"/>
              </a:rPr>
              <a:t>Etudes de non-infériorité</a:t>
            </a:r>
          </a:p>
        </p:txBody>
      </p:sp>
      <p:sp>
        <p:nvSpPr>
          <p:cNvPr id="12" name="Rounded Rectangle 13"/>
          <p:cNvSpPr/>
          <p:nvPr/>
        </p:nvSpPr>
        <p:spPr>
          <a:xfrm>
            <a:off x="1897808" y="4982135"/>
            <a:ext cx="6777087" cy="2673267"/>
          </a:xfrm>
          <a:prstGeom prst="roundRect">
            <a:avLst>
              <a:gd name="adj" fmla="val 0"/>
            </a:avLst>
          </a:prstGeom>
          <a:solidFill>
            <a:srgbClr val="2C51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935"/>
              </a:spcBef>
              <a:spcAft>
                <a:spcPts val="935"/>
              </a:spcAft>
            </a:pPr>
            <a:r>
              <a:rPr lang="fr-FR" sz="2806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Acceptation d’une efficacité moindre</a:t>
            </a:r>
            <a:br>
              <a:rPr lang="fr-FR" sz="2806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806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(15 %) pour prouver l’absence </a:t>
            </a:r>
            <a:br>
              <a:rPr lang="fr-FR" sz="2806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806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différence</a:t>
            </a:r>
          </a:p>
        </p:txBody>
      </p:sp>
    </p:spTree>
    <p:extLst>
      <p:ext uri="{BB962C8B-B14F-4D97-AF65-F5344CB8AC3E}">
        <p14:creationId xmlns:p14="http://schemas.microsoft.com/office/powerpoint/2010/main" val="249713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7087</TotalTime>
  <Words>2102</Words>
  <Application>Microsoft Macintosh PowerPoint</Application>
  <DocSecurity>0</DocSecurity>
  <PresentationFormat>Personnalisé</PresentationFormat>
  <Paragraphs>484</Paragraphs>
  <Slides>49</Slides>
  <Notes>6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Courier New</vt:lpstr>
      <vt:lpstr>LucidaGrande</vt:lpstr>
      <vt:lpstr>Police système Courant</vt:lpstr>
      <vt:lpstr>Source Sans Pro</vt:lpstr>
      <vt:lpstr>system-ui</vt:lpstr>
      <vt:lpstr>Tw Cen MT</vt:lpstr>
      <vt:lpstr>Thème Office</vt:lpstr>
      <vt:lpstr>Présentation PowerPoint</vt:lpstr>
      <vt:lpstr>Présentation PowerPoint</vt:lpstr>
      <vt:lpstr>Présentation PowerPoint</vt:lpstr>
      <vt:lpstr>La radiothérapie « classique » d’un cancer de prostate</vt:lpstr>
      <vt:lpstr>La radiothérapie « classique » d’un cancer de prostate</vt:lpstr>
      <vt:lpstr>Radiothérapie hypofractionnée</vt:lpstr>
      <vt:lpstr>Hypofractionnement à dose totale élevée</vt:lpstr>
      <vt:lpstr>Hypofractionnement à dose totale élevée</vt:lpstr>
      <vt:lpstr>Etudes de non-infériorité</vt:lpstr>
      <vt:lpstr>Etudes de non-infériorité</vt:lpstr>
      <vt:lpstr>Etudes de non-infériorité</vt:lpstr>
      <vt:lpstr>Aussi efficace, mais au prix de quelle toxicité ?</vt:lpstr>
      <vt:lpstr>Aussi efficace, et très peu toxique</vt:lpstr>
      <vt:lpstr>Bénéfice Economique de l’hypofractionnement</vt:lpstr>
      <vt:lpstr>La radiothérapie « classique » d’un cancer de prostate</vt:lpstr>
      <vt:lpstr>RT ultra-hypofractionnée</vt:lpstr>
      <vt:lpstr>Présentation PowerPoint</vt:lpstr>
      <vt:lpstr>Présentation PowerPoint</vt:lpstr>
      <vt:lpstr>Quelle technique ?</vt:lpstr>
      <vt:lpstr>Quelle technique ?</vt:lpstr>
      <vt:lpstr>Quelle technique ?</vt:lpstr>
      <vt:lpstr>78 Gy 39 f vs 42,7 Gy 7 f risque faible, intermédiaire (+qq ht risque)  1180 pts</vt:lpstr>
      <vt:lpstr>Présentation PowerPoint</vt:lpstr>
      <vt:lpstr>Confirmation : toxicités aigues Phase III PACE B (n= 874)</vt:lpstr>
      <vt:lpstr>PACE B : toxicité à moyen terme (24 mois)</vt:lpstr>
      <vt:lpstr>PACE B : efficacité</vt:lpstr>
      <vt:lpstr>Effets à très long terme (&gt;7 ans)</vt:lpstr>
      <vt:lpstr>Efficacité selon risque de d’Amico</vt:lpstr>
      <vt:lpstr>Effets secondaires à très long terme (7 ans)</vt:lpstr>
      <vt:lpstr>Effets secondaires à très long terme (7 ans)</vt:lpstr>
      <vt:lpstr>RT ultra hypofractionnée</vt:lpstr>
      <vt:lpstr>RT ultra-hypofractionnée = Nouveau standard ?          OUI !</vt:lpstr>
      <vt:lpstr>La radiothérapie « classique » d’un cancer ISUP 1 ou 2</vt:lpstr>
      <vt:lpstr>Où est la rechute ? Analyse des rechutes de l’étude PROFIT</vt:lpstr>
      <vt:lpstr>Flame : Boost dose sur Lesion Dominante Intraprostatique (DIL) 77 Gy 35 f prostate +/- boost 95 Gy 35 f DIL: bénéfice en survie sans rechute biochimique</vt:lpstr>
      <vt:lpstr>Hypoflame : 35 Gy en 5 f hebdo + boost SIB max 50 Gy</vt:lpstr>
      <vt:lpstr>Hypoflame : efficacité</vt:lpstr>
      <vt:lpstr>La radiothérapie « classique » d’un cancer ISUP 1 ou 2</vt:lpstr>
      <vt:lpstr>Prostatectomie virtuelle !</vt:lpstr>
      <vt:lpstr>Présentation PowerPoint</vt:lpstr>
      <vt:lpstr>Présentation PowerPoint</vt:lpstr>
      <vt:lpstr>Étude en cours</vt:lpstr>
      <vt:lpstr>En pratique</vt:lpstr>
      <vt:lpstr>RT ultra-hypofractionnée en pratique</vt:lpstr>
      <vt:lpstr>En pratique : quelles indications ?</vt:lpstr>
      <vt:lpstr>En pratique : Recommendations GETUG = PACE-B</vt:lpstr>
      <vt:lpstr>En pratique : qui est un mauvais candidat?</vt:lpstr>
      <vt:lpstr>Conclusion</vt:lpstr>
      <vt:lpstr>CONCLUSION : Quelle technique de RT en 2020 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CreativeCorpOmega</dc:creator>
  <cp:keywords/>
  <dc:description/>
  <cp:lastModifiedBy>Supiot Stephane</cp:lastModifiedBy>
  <cp:revision>190</cp:revision>
  <dcterms:created xsi:type="dcterms:W3CDTF">2019-11-20T14:44:30Z</dcterms:created>
  <dcterms:modified xsi:type="dcterms:W3CDTF">2024-11-22T10:12:29Z</dcterms:modified>
  <cp:category/>
  <dc:identifier/>
  <cp:contentStatus/>
  <dc:language/>
  <cp:version/>
</cp:coreProperties>
</file>